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04040"/>
    <a:srgbClr val="FF6600"/>
    <a:srgbClr val="1F4E79"/>
    <a:srgbClr val="E65D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CD23-5E0E-47E2-9306-97F1D7E6AA5C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4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3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10" Type="http://schemas.openxmlformats.org/officeDocument/2006/relationships/image" Target="../media/image25.sv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0" y="4229100"/>
            <a:ext cx="7248526" cy="866775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138519" y="4812159"/>
            <a:ext cx="276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Microservice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Starter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833" y="3981162"/>
            <a:ext cx="3477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NXPLORER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dirty="0"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038599" y="4409569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3569369" y="62617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ABAD00-4A1B-4656-9BCE-1292776E2BEC}"/>
              </a:ext>
            </a:extLst>
          </p:cNvPr>
          <p:cNvGrpSpPr/>
          <p:nvPr/>
        </p:nvGrpSpPr>
        <p:grpSpPr>
          <a:xfrm>
            <a:off x="282790" y="1439385"/>
            <a:ext cx="689988" cy="670746"/>
            <a:chOff x="282790" y="1439385"/>
            <a:chExt cx="689988" cy="67074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0AD3343-F399-4A0C-8DCA-F19EB913974F}"/>
                </a:ext>
              </a:extLst>
            </p:cNvPr>
            <p:cNvSpPr/>
            <p:nvPr/>
          </p:nvSpPr>
          <p:spPr>
            <a:xfrm>
              <a:off x="335280" y="1494467"/>
              <a:ext cx="583308" cy="560580"/>
            </a:xfrm>
            <a:prstGeom prst="flowChartConnector">
              <a:avLst/>
            </a:prstGeom>
            <a:ln>
              <a:solidFill>
                <a:srgbClr val="1F4E79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Graphic 25" descr="Rocket">
              <a:extLst>
                <a:ext uri="{FF2B5EF4-FFF2-40B4-BE49-F238E27FC236}">
                  <a16:creationId xmlns:a16="http://schemas.microsoft.com/office/drawing/2014/main" id="{9F2D7729-75C7-492E-91B3-6EA58A788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173" y="1557704"/>
              <a:ext cx="498288" cy="481667"/>
            </a:xfrm>
            <a:prstGeom prst="rect">
              <a:avLst/>
            </a:prstGeom>
          </p:spPr>
        </p:pic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18B5B73D-E857-4CF8-872D-287745C0732E}"/>
                </a:ext>
              </a:extLst>
            </p:cNvPr>
            <p:cNvSpPr/>
            <p:nvPr/>
          </p:nvSpPr>
          <p:spPr>
            <a:xfrm>
              <a:off x="282790" y="1439385"/>
              <a:ext cx="689988" cy="670746"/>
            </a:xfrm>
            <a:prstGeom prst="flowChartConnector">
              <a:avLst/>
            </a:prstGeom>
            <a:noFill/>
            <a:ln>
              <a:solidFill>
                <a:srgbClr val="1F4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4E63B6-A16E-4346-A0AF-9EC07F0B64AF}"/>
              </a:ext>
            </a:extLst>
          </p:cNvPr>
          <p:cNvGrpSpPr/>
          <p:nvPr/>
        </p:nvGrpSpPr>
        <p:grpSpPr>
          <a:xfrm>
            <a:off x="1627523" y="1819587"/>
            <a:ext cx="3477234" cy="1169551"/>
            <a:chOff x="7022208" y="2714843"/>
            <a:chExt cx="3477234" cy="116955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C27A23-04A3-4C2A-90BD-089F47371AD7}"/>
                </a:ext>
              </a:extLst>
            </p:cNvPr>
            <p:cNvSpPr txBox="1"/>
            <p:nvPr/>
          </p:nvSpPr>
          <p:spPr>
            <a:xfrm>
              <a:off x="7022208" y="3545840"/>
              <a:ext cx="34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Microservice Starter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7022208" y="2714843"/>
              <a:ext cx="347723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NXPLORER</a:t>
              </a:r>
              <a:r>
                <a:rPr lang="en-IN" sz="60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dirty="0"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06CFF5-FD3C-429F-AB94-5D407E8B3F65}"/>
              </a:ext>
            </a:extLst>
          </p:cNvPr>
          <p:cNvGrpSpPr/>
          <p:nvPr/>
        </p:nvGrpSpPr>
        <p:grpSpPr>
          <a:xfrm>
            <a:off x="7238953" y="1175044"/>
            <a:ext cx="793811" cy="810846"/>
            <a:chOff x="7238953" y="1175044"/>
            <a:chExt cx="793811" cy="8108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DAD386-B3FF-467B-9B99-795216A14276}"/>
                </a:ext>
              </a:extLst>
            </p:cNvPr>
            <p:cNvGrpSpPr/>
            <p:nvPr/>
          </p:nvGrpSpPr>
          <p:grpSpPr>
            <a:xfrm>
              <a:off x="7376252" y="1175044"/>
              <a:ext cx="519212" cy="466792"/>
              <a:chOff x="282791" y="1439385"/>
              <a:chExt cx="689988" cy="670746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9E10C9DB-922C-44D7-AEF4-3D26A6C38EC7}"/>
                  </a:ext>
                </a:extLst>
              </p:cNvPr>
              <p:cNvSpPr/>
              <p:nvPr/>
            </p:nvSpPr>
            <p:spPr>
              <a:xfrm>
                <a:off x="335281" y="1494467"/>
                <a:ext cx="583307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Graphic 34" descr="Rocket">
                <a:extLst>
                  <a:ext uri="{FF2B5EF4-FFF2-40B4-BE49-F238E27FC236}">
                    <a16:creationId xmlns:a16="http://schemas.microsoft.com/office/drawing/2014/main" id="{DD3D5B0A-A586-4B16-A1FD-443C69D4E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2" y="1557703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546315AD-350D-4CA7-BE6D-298D50EA5D47}"/>
                  </a:ext>
                </a:extLst>
              </p:cNvPr>
              <p:cNvSpPr/>
              <p:nvPr/>
            </p:nvSpPr>
            <p:spPr>
              <a:xfrm>
                <a:off x="282791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D0FB29-914B-4313-83E9-F83DEDA572DB}"/>
                </a:ext>
              </a:extLst>
            </p:cNvPr>
            <p:cNvSpPr txBox="1"/>
            <p:nvPr/>
          </p:nvSpPr>
          <p:spPr>
            <a:xfrm>
              <a:off x="7238953" y="1524225"/>
              <a:ext cx="79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</a:t>
              </a:r>
              <a:r>
                <a:rPr lang="en-IN" sz="24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1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6147100" y="27692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FE7F4-AEF7-4223-9768-ECC12C9B4AE9}"/>
              </a:ext>
            </a:extLst>
          </p:cNvPr>
          <p:cNvGrpSpPr/>
          <p:nvPr/>
        </p:nvGrpSpPr>
        <p:grpSpPr>
          <a:xfrm>
            <a:off x="1762078" y="3631789"/>
            <a:ext cx="793811" cy="880990"/>
            <a:chOff x="1762078" y="3631789"/>
            <a:chExt cx="793811" cy="880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6560B-1BF4-4429-B061-D7394CA7750C}"/>
                </a:ext>
              </a:extLst>
            </p:cNvPr>
            <p:cNvSpPr/>
            <p:nvPr/>
          </p:nvSpPr>
          <p:spPr>
            <a:xfrm>
              <a:off x="1762078" y="3631789"/>
              <a:ext cx="793811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06CFF5-FD3C-429F-AB94-5D407E8B3F65}"/>
                </a:ext>
              </a:extLst>
            </p:cNvPr>
            <p:cNvGrpSpPr/>
            <p:nvPr/>
          </p:nvGrpSpPr>
          <p:grpSpPr>
            <a:xfrm>
              <a:off x="1762078" y="3701933"/>
              <a:ext cx="793811" cy="810846"/>
              <a:chOff x="7238953" y="1175044"/>
              <a:chExt cx="793811" cy="81084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8DAD386-B3FF-467B-9B99-795216A14276}"/>
                  </a:ext>
                </a:extLst>
              </p:cNvPr>
              <p:cNvGrpSpPr/>
              <p:nvPr/>
            </p:nvGrpSpPr>
            <p:grpSpPr>
              <a:xfrm>
                <a:off x="7376252" y="1175044"/>
                <a:ext cx="519212" cy="466792"/>
                <a:chOff x="282791" y="1439385"/>
                <a:chExt cx="689988" cy="670746"/>
              </a:xfrm>
            </p:grpSpPr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9E10C9DB-922C-44D7-AEF4-3D26A6C38EC7}"/>
                    </a:ext>
                  </a:extLst>
                </p:cNvPr>
                <p:cNvSpPr/>
                <p:nvPr/>
              </p:nvSpPr>
              <p:spPr>
                <a:xfrm>
                  <a:off x="335281" y="1494467"/>
                  <a:ext cx="583307" cy="560580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5" name="Graphic 34" descr="Rocket">
                  <a:extLst>
                    <a:ext uri="{FF2B5EF4-FFF2-40B4-BE49-F238E27FC236}">
                      <a16:creationId xmlns:a16="http://schemas.microsoft.com/office/drawing/2014/main" id="{DD3D5B0A-A586-4B16-A1FD-443C69D4E2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2" y="1557703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546315AD-350D-4CA7-BE6D-298D50EA5D47}"/>
                    </a:ext>
                  </a:extLst>
                </p:cNvPr>
                <p:cNvSpPr/>
                <p:nvPr/>
              </p:nvSpPr>
              <p:spPr>
                <a:xfrm>
                  <a:off x="282791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D0FB29-914B-4313-83E9-F83DEDA572DB}"/>
                  </a:ext>
                </a:extLst>
              </p:cNvPr>
              <p:cNvSpPr txBox="1"/>
              <p:nvPr/>
            </p:nvSpPr>
            <p:spPr>
              <a:xfrm>
                <a:off x="7238953" y="1524225"/>
                <a:ext cx="793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</a:t>
                </a:r>
                <a:r>
                  <a:rPr lang="en-IN" sz="2400" i="1" dirty="0">
                    <a:solidFill>
                      <a:srgbClr val="FF6600"/>
                    </a:solidFill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i="1" dirty="0">
                  <a:solidFill>
                    <a:srgbClr val="FF6600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6DBDA6-018B-4953-9875-7AFF2567BEF5}"/>
              </a:ext>
            </a:extLst>
          </p:cNvPr>
          <p:cNvGrpSpPr/>
          <p:nvPr/>
        </p:nvGrpSpPr>
        <p:grpSpPr>
          <a:xfrm>
            <a:off x="501900" y="577376"/>
            <a:ext cx="3492000" cy="1015663"/>
            <a:chOff x="501900" y="577376"/>
            <a:chExt cx="3492000" cy="101566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ABAD00-4A1B-4656-9BCE-1292776E2BEC}"/>
                </a:ext>
              </a:extLst>
            </p:cNvPr>
            <p:cNvGrpSpPr/>
            <p:nvPr/>
          </p:nvGrpSpPr>
          <p:grpSpPr>
            <a:xfrm>
              <a:off x="1797797" y="978694"/>
              <a:ext cx="485822" cy="431006"/>
              <a:chOff x="282790" y="1439385"/>
              <a:chExt cx="689988" cy="670746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70AD3343-F399-4A0C-8DCA-F19EB913974F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noFill/>
              <a:ln w="3175">
                <a:solidFill>
                  <a:srgbClr val="1F4E79"/>
                </a:solidFill>
                <a:prstDash val="sysDot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Graphic 25" descr="Rocket">
                <a:extLst>
                  <a:ext uri="{FF2B5EF4-FFF2-40B4-BE49-F238E27FC236}">
                    <a16:creationId xmlns:a16="http://schemas.microsoft.com/office/drawing/2014/main" id="{9F2D7729-75C7-492E-91B3-6EA58A788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8B5B73D-E857-4CF8-872D-287745C0732E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501900" y="577376"/>
              <a:ext cx="3492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   RER</a:t>
              </a:r>
              <a:r>
                <a:rPr lang="en-IN" sz="60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i="1" dirty="0">
                <a:solidFill>
                  <a:srgbClr val="FF6600"/>
                </a:solidFill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96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1315" y="5094515"/>
            <a:ext cx="9104814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0367" y="4636731"/>
            <a:ext cx="9085762" cy="39188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0548" y="3826834"/>
            <a:ext cx="1701569" cy="7315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70367" y="3826833"/>
            <a:ext cx="1931182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API Spec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46790" y="3849404"/>
            <a:ext cx="845127" cy="71606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367" y="3080068"/>
            <a:ext cx="1931182" cy="69233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 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94446" y="3048005"/>
            <a:ext cx="1372661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Prometheus Metrics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72854" y="2352102"/>
            <a:ext cx="1183275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68947" y="3048005"/>
            <a:ext cx="1142888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39949" y="3846427"/>
            <a:ext cx="799010" cy="7119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99748" y="3847014"/>
            <a:ext cx="788667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CSRF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92367" y="3036529"/>
            <a:ext cx="1282613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59972" y="3068686"/>
            <a:ext cx="1512960" cy="67977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JSON Converter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6754" y="4156578"/>
            <a:ext cx="1491937" cy="418013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Externalized Configuration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849" y="4633273"/>
            <a:ext cx="1477684" cy="408112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Profiles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50402" y="3060713"/>
            <a:ext cx="1342204" cy="70045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API Response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470" y="5094514"/>
            <a:ext cx="1484811" cy="418013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849" y="3732137"/>
            <a:ext cx="1477684" cy="365760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2596" y="3306361"/>
            <a:ext cx="1491937" cy="38342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Helm Charts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551" y="2788776"/>
            <a:ext cx="1491937" cy="449040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Cloud Foundry Manifest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70367" y="2375089"/>
            <a:ext cx="1377052" cy="60157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Circuit Breaker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23773" y="2392753"/>
            <a:ext cx="1521182" cy="5839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21309" y="2392753"/>
            <a:ext cx="1765775" cy="5797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Native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Design Patterns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505136" y="2375089"/>
            <a:ext cx="1351280" cy="61431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968947" y="2364840"/>
            <a:ext cx="1206337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70800" y="3852375"/>
            <a:ext cx="114103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JWT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175284" y="3852375"/>
            <a:ext cx="128084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66551" y="1943489"/>
            <a:ext cx="1491937" cy="37849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Open Tracing Support</a:t>
            </a:r>
          </a:p>
        </p:txBody>
      </p:sp>
      <p:pic>
        <p:nvPicPr>
          <p:cNvPr id="1026" name="Picture 2" descr="Image result for Open Tra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9" y="1982669"/>
            <a:ext cx="305500" cy="3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Found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" y="2788776"/>
            <a:ext cx="449039" cy="4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6" y="3332767"/>
            <a:ext cx="362289" cy="293000"/>
          </a:xfrm>
          <a:prstGeom prst="rect">
            <a:avLst/>
          </a:prstGeom>
        </p:spPr>
      </p:pic>
      <p:pic>
        <p:nvPicPr>
          <p:cNvPr id="1032" name="Picture 8" descr="Image result for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" y="3669756"/>
            <a:ext cx="485460" cy="4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370367" y="1724147"/>
            <a:ext cx="4668592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REST APIs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40053" y="1724147"/>
            <a:ext cx="4216076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Image result for doten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7" y="4214407"/>
            <a:ext cx="406943" cy="3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ypescrip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6" y="5144105"/>
            <a:ext cx="346647" cy="2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65" y="5144105"/>
            <a:ext cx="344302" cy="34430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778" y="4699718"/>
            <a:ext cx="800180" cy="2412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036" name="Picture 12" descr="Image result for swagge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35" y="3910797"/>
            <a:ext cx="281152" cy="28115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38" name="Picture 14" descr="Image result for owasp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47" y="3890392"/>
            <a:ext cx="598814" cy="170564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0" name="Picture 16" descr="Image result for oAuth 2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602" y="3886679"/>
            <a:ext cx="269598" cy="26959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6" name="Picture 22" descr="Image result for rxjs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95" y="2375089"/>
            <a:ext cx="305188" cy="30518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8" name="Picture 24" descr="Image result for hystrix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101" y="4699718"/>
            <a:ext cx="1025525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65222" y="5721025"/>
            <a:ext cx="4317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ERS-HCL/</a:t>
            </a:r>
            <a:r>
              <a:rPr lang="en-IN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nxplorer</a:t>
            </a:r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-</a:t>
            </a:r>
            <a:r>
              <a:rPr lang="en-IN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microservice</a:t>
            </a:r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-starter</a:t>
            </a:r>
          </a:p>
        </p:txBody>
      </p:sp>
      <p:pic>
        <p:nvPicPr>
          <p:cNvPr id="37" name="Picture 3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9BF02A8-ADEA-4CCB-B3AD-06F899797E0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1767383"/>
            <a:ext cx="423416" cy="423416"/>
          </a:xfrm>
          <a:prstGeom prst="rect">
            <a:avLst/>
          </a:prstGeom>
        </p:spPr>
      </p:pic>
      <p:pic>
        <p:nvPicPr>
          <p:cNvPr id="40" name="Picture 2" descr="Image result for REST API">
            <a:extLst>
              <a:ext uri="{FF2B5EF4-FFF2-40B4-BE49-F238E27FC236}">
                <a16:creationId xmlns:a16="http://schemas.microsoft.com/office/drawing/2014/main" id="{A1F109DA-6517-48E2-AD46-BC488E48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63" y="1767384"/>
            <a:ext cx="486238" cy="4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4AAAEAD-7448-425E-8AF9-08C039476205}"/>
              </a:ext>
            </a:extLst>
          </p:cNvPr>
          <p:cNvGrpSpPr/>
          <p:nvPr/>
        </p:nvGrpSpPr>
        <p:grpSpPr>
          <a:xfrm>
            <a:off x="3325273" y="5595935"/>
            <a:ext cx="1326486" cy="486689"/>
            <a:chOff x="7376252" y="1175044"/>
            <a:chExt cx="1326486" cy="4866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78E9FCC-3B28-474C-843B-53FDE92ADDF1}"/>
                </a:ext>
              </a:extLst>
            </p:cNvPr>
            <p:cNvGrpSpPr/>
            <p:nvPr/>
          </p:nvGrpSpPr>
          <p:grpSpPr>
            <a:xfrm>
              <a:off x="7376252" y="1175044"/>
              <a:ext cx="519212" cy="466792"/>
              <a:chOff x="282791" y="1439385"/>
              <a:chExt cx="689988" cy="670746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5F4EBE2C-FEE4-48B6-8701-2A3528129169}"/>
                  </a:ext>
                </a:extLst>
              </p:cNvPr>
              <p:cNvSpPr/>
              <p:nvPr/>
            </p:nvSpPr>
            <p:spPr>
              <a:xfrm>
                <a:off x="335281" y="1494467"/>
                <a:ext cx="583307" cy="560580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7" name="Graphic 56" descr="Rocket">
                <a:extLst>
                  <a:ext uri="{FF2B5EF4-FFF2-40B4-BE49-F238E27FC236}">
                    <a16:creationId xmlns:a16="http://schemas.microsoft.com/office/drawing/2014/main" id="{8CA2CF15-6196-4B41-A495-D2E9BA8F7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53172" y="1557703"/>
                <a:ext cx="498288" cy="481667"/>
              </a:xfrm>
              <a:prstGeom prst="rect">
                <a:avLst/>
              </a:prstGeom>
            </p:spPr>
          </p:pic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E3FDA584-1FED-4FFB-B72F-E7E39F528D12}"/>
                  </a:ext>
                </a:extLst>
              </p:cNvPr>
              <p:cNvSpPr/>
              <p:nvPr/>
            </p:nvSpPr>
            <p:spPr>
              <a:xfrm>
                <a:off x="282791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B796CE-5AF4-49F6-B2BD-7AE031219CB3}"/>
                </a:ext>
              </a:extLst>
            </p:cNvPr>
            <p:cNvSpPr txBox="1"/>
            <p:nvPr/>
          </p:nvSpPr>
          <p:spPr>
            <a:xfrm>
              <a:off x="7908927" y="1200068"/>
              <a:ext cx="79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</a:t>
              </a:r>
              <a:r>
                <a:rPr lang="en-IN" sz="24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i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60" name="Rounded Rectangle 30">
            <a:extLst>
              <a:ext uri="{FF2B5EF4-FFF2-40B4-BE49-F238E27FC236}">
                <a16:creationId xmlns:a16="http://schemas.microsoft.com/office/drawing/2014/main" id="{6E900145-C227-4F45-AF75-A62D7A8AB0D7}"/>
              </a:ext>
            </a:extLst>
          </p:cNvPr>
          <p:cNvSpPr/>
          <p:nvPr/>
        </p:nvSpPr>
        <p:spPr>
          <a:xfrm>
            <a:off x="666550" y="2362873"/>
            <a:ext cx="1491937" cy="37849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Heroku</a:t>
            </a:r>
          </a:p>
        </p:txBody>
      </p:sp>
      <p:pic>
        <p:nvPicPr>
          <p:cNvPr id="42" name="Picture 4" descr="Image result for heroku icon">
            <a:extLst>
              <a:ext uri="{FF2B5EF4-FFF2-40B4-BE49-F238E27FC236}">
                <a16:creationId xmlns:a16="http://schemas.microsoft.com/office/drawing/2014/main" id="{94A8279D-DD82-4955-AE43-9729A876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8" y="2413896"/>
            <a:ext cx="305500" cy="3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5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005" y="2969327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19451" y="2991394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Express-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-Starter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46572" y="2024742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61811" y="3190511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1810" y="4292100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9451" y="3958047"/>
            <a:ext cx="1776549" cy="431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1985554" y="3452653"/>
            <a:ext cx="2333897" cy="22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</p:cNvCxnSpPr>
          <p:nvPr/>
        </p:nvCxnSpPr>
        <p:spPr>
          <a:xfrm flipV="1">
            <a:off x="6096000" y="2573383"/>
            <a:ext cx="1850572" cy="901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>
            <a:off x="6096000" y="3474720"/>
            <a:ext cx="1865811" cy="199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6096000" y="3474720"/>
            <a:ext cx="1865810" cy="130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2937" y="2856457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 via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7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6147100" y="27692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FE7F4-AEF7-4223-9768-ECC12C9B4AE9}"/>
              </a:ext>
            </a:extLst>
          </p:cNvPr>
          <p:cNvGrpSpPr/>
          <p:nvPr/>
        </p:nvGrpSpPr>
        <p:grpSpPr>
          <a:xfrm>
            <a:off x="1762078" y="3631789"/>
            <a:ext cx="793811" cy="880990"/>
            <a:chOff x="1762078" y="3631789"/>
            <a:chExt cx="793811" cy="880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6560B-1BF4-4429-B061-D7394CA7750C}"/>
                </a:ext>
              </a:extLst>
            </p:cNvPr>
            <p:cNvSpPr/>
            <p:nvPr/>
          </p:nvSpPr>
          <p:spPr>
            <a:xfrm>
              <a:off x="1762078" y="3631789"/>
              <a:ext cx="793811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06CFF5-FD3C-429F-AB94-5D407E8B3F65}"/>
                </a:ext>
              </a:extLst>
            </p:cNvPr>
            <p:cNvGrpSpPr/>
            <p:nvPr/>
          </p:nvGrpSpPr>
          <p:grpSpPr>
            <a:xfrm>
              <a:off x="1762078" y="3701933"/>
              <a:ext cx="793811" cy="810846"/>
              <a:chOff x="7238953" y="1175044"/>
              <a:chExt cx="793811" cy="81084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8DAD386-B3FF-467B-9B99-795216A14276}"/>
                  </a:ext>
                </a:extLst>
              </p:cNvPr>
              <p:cNvGrpSpPr/>
              <p:nvPr/>
            </p:nvGrpSpPr>
            <p:grpSpPr>
              <a:xfrm>
                <a:off x="7376252" y="1175044"/>
                <a:ext cx="519212" cy="466792"/>
                <a:chOff x="282791" y="1439385"/>
                <a:chExt cx="689988" cy="670746"/>
              </a:xfrm>
            </p:grpSpPr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9E10C9DB-922C-44D7-AEF4-3D26A6C38EC7}"/>
                    </a:ext>
                  </a:extLst>
                </p:cNvPr>
                <p:cNvSpPr/>
                <p:nvPr/>
              </p:nvSpPr>
              <p:spPr>
                <a:xfrm>
                  <a:off x="335281" y="1494467"/>
                  <a:ext cx="583307" cy="560580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5" name="Graphic 34" descr="Rocket">
                  <a:extLst>
                    <a:ext uri="{FF2B5EF4-FFF2-40B4-BE49-F238E27FC236}">
                      <a16:creationId xmlns:a16="http://schemas.microsoft.com/office/drawing/2014/main" id="{DD3D5B0A-A586-4B16-A1FD-443C69D4E2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2" y="1557703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546315AD-350D-4CA7-BE6D-298D50EA5D47}"/>
                    </a:ext>
                  </a:extLst>
                </p:cNvPr>
                <p:cNvSpPr/>
                <p:nvPr/>
              </p:nvSpPr>
              <p:spPr>
                <a:xfrm>
                  <a:off x="282791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D0FB29-914B-4313-83E9-F83DEDA572DB}"/>
                  </a:ext>
                </a:extLst>
              </p:cNvPr>
              <p:cNvSpPr txBox="1"/>
              <p:nvPr/>
            </p:nvSpPr>
            <p:spPr>
              <a:xfrm>
                <a:off x="7238953" y="1524225"/>
                <a:ext cx="793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</a:t>
                </a:r>
                <a:r>
                  <a:rPr lang="en-IN" sz="2400" i="1" dirty="0">
                    <a:solidFill>
                      <a:srgbClr val="FF6600"/>
                    </a:solidFill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i="1" dirty="0">
                  <a:solidFill>
                    <a:srgbClr val="FF6600"/>
                  </a:solidFill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CD0872-92F8-49EF-A5F3-70B3202C3056}"/>
              </a:ext>
            </a:extLst>
          </p:cNvPr>
          <p:cNvGrpSpPr/>
          <p:nvPr/>
        </p:nvGrpSpPr>
        <p:grpSpPr>
          <a:xfrm>
            <a:off x="501900" y="510466"/>
            <a:ext cx="3492000" cy="1082573"/>
            <a:chOff x="501900" y="510466"/>
            <a:chExt cx="3492000" cy="10825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6DBDA6-018B-4953-9875-7AFF2567BEF5}"/>
                </a:ext>
              </a:extLst>
            </p:cNvPr>
            <p:cNvGrpSpPr/>
            <p:nvPr/>
          </p:nvGrpSpPr>
          <p:grpSpPr>
            <a:xfrm>
              <a:off x="501900" y="577376"/>
              <a:ext cx="3492000" cy="1015663"/>
              <a:chOff x="501900" y="577376"/>
              <a:chExt cx="3492000" cy="101566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1ABAD00-4A1B-4656-9BCE-1292776E2BEC}"/>
                  </a:ext>
                </a:extLst>
              </p:cNvPr>
              <p:cNvGrpSpPr/>
              <p:nvPr/>
            </p:nvGrpSpPr>
            <p:grpSpPr>
              <a:xfrm>
                <a:off x="1797797" y="978694"/>
                <a:ext cx="485822" cy="431006"/>
                <a:chOff x="282790" y="1439385"/>
                <a:chExt cx="689988" cy="670746"/>
              </a:xfrm>
            </p:grpSpPr>
            <p:sp>
              <p:nvSpPr>
                <p:cNvPr id="25" name="Flowchart: Connector 24">
                  <a:extLst>
                    <a:ext uri="{FF2B5EF4-FFF2-40B4-BE49-F238E27FC236}">
                      <a16:creationId xmlns:a16="http://schemas.microsoft.com/office/drawing/2014/main" id="{70AD3343-F399-4A0C-8DCA-F19EB913974F}"/>
                    </a:ext>
                  </a:extLst>
                </p:cNvPr>
                <p:cNvSpPr/>
                <p:nvPr/>
              </p:nvSpPr>
              <p:spPr>
                <a:xfrm>
                  <a:off x="335280" y="1494467"/>
                  <a:ext cx="583308" cy="560580"/>
                </a:xfrm>
                <a:prstGeom prst="flowChartConnector">
                  <a:avLst/>
                </a:prstGeom>
                <a:noFill/>
                <a:ln w="3175">
                  <a:solidFill>
                    <a:srgbClr val="1F4E79"/>
                  </a:solidFill>
                  <a:prstDash val="sysDot"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6" name="Graphic 25" descr="Rocket">
                  <a:extLst>
                    <a:ext uri="{FF2B5EF4-FFF2-40B4-BE49-F238E27FC236}">
                      <a16:creationId xmlns:a16="http://schemas.microsoft.com/office/drawing/2014/main" id="{9F2D7729-75C7-492E-91B3-6EA58A7882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3" y="1557704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18B5B73D-E857-4CF8-872D-287745C0732E}"/>
                    </a:ext>
                  </a:extLst>
                </p:cNvPr>
                <p:cNvSpPr/>
                <p:nvPr/>
              </p:nvSpPr>
              <p:spPr>
                <a:xfrm>
                  <a:off x="282790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C8289D-2BA9-4CC1-A425-1E8A9B044B50}"/>
                  </a:ext>
                </a:extLst>
              </p:cNvPr>
              <p:cNvSpPr/>
              <p:nvPr/>
            </p:nvSpPr>
            <p:spPr>
              <a:xfrm>
                <a:off x="501900" y="577376"/>
                <a:ext cx="34920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just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   RER</a:t>
                </a:r>
                <a:r>
                  <a:rPr lang="en-IN" sz="6000" i="1" dirty="0">
                    <a:solidFill>
                      <a:srgbClr val="FF6600"/>
                    </a:solidFill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26" name="Picture 2" descr="Image result for babel icon">
              <a:extLst>
                <a:ext uri="{FF2B5EF4-FFF2-40B4-BE49-F238E27FC236}">
                  <a16:creationId xmlns:a16="http://schemas.microsoft.com/office/drawing/2014/main" id="{61CFCDF6-8FB8-40E9-B6B3-DE9F64A6D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692" y="510466"/>
              <a:ext cx="678824" cy="67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F16EB3-E8F5-466D-A481-5BEC18E4CB01}"/>
              </a:ext>
            </a:extLst>
          </p:cNvPr>
          <p:cNvGrpSpPr/>
          <p:nvPr/>
        </p:nvGrpSpPr>
        <p:grpSpPr>
          <a:xfrm>
            <a:off x="5276298" y="4928276"/>
            <a:ext cx="4424294" cy="1025117"/>
            <a:chOff x="5276298" y="4374280"/>
            <a:chExt cx="4424294" cy="158426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5A51352-CBD7-4E6E-BAE3-F1FFC66D7019}"/>
                </a:ext>
              </a:extLst>
            </p:cNvPr>
            <p:cNvSpPr/>
            <p:nvPr/>
          </p:nvSpPr>
          <p:spPr>
            <a:xfrm>
              <a:off x="5276298" y="4374280"/>
              <a:ext cx="442429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IN" sz="9600" dirty="0">
                  <a:solidFill>
                    <a:schemeClr val="accent1">
                      <a:lumMod val="50000"/>
                    </a:schemeClr>
                  </a:solidFill>
                  <a:latin typeface="Playbill" panose="040506030A0602020202" pitchFamily="82" charset="0"/>
                  <a:ea typeface="HGMaruGothicMPRO" panose="020B0400000000000000" pitchFamily="34" charset="-128"/>
                  <a:cs typeface="Arial" panose="020B0604020202020204" pitchFamily="34" charset="0"/>
                </a:rPr>
                <a:t>NXPLORER</a:t>
              </a:r>
              <a:r>
                <a:rPr lang="en-IN" sz="8000" i="1" dirty="0">
                  <a:solidFill>
                    <a:srgbClr val="FF6600"/>
                  </a:solidFill>
                  <a:latin typeface="Gill Sans Ultra Bold Condensed" panose="020B0A06020104020203" pitchFamily="34" charset="0"/>
                  <a:cs typeface="Arial" panose="020B0604020202020204" pitchFamily="34" charset="0"/>
                </a:rPr>
                <a:t>JS</a:t>
              </a:r>
              <a:endParaRPr lang="en-IN" sz="4400" i="1" dirty="0">
                <a:solidFill>
                  <a:srgbClr val="FF6600"/>
                </a:solidFill>
                <a:latin typeface="Gill Sans Ultra Bold Condensed" panose="020B0A060201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Graphic 50" descr="Rocket">
              <a:extLst>
                <a:ext uri="{FF2B5EF4-FFF2-40B4-BE49-F238E27FC236}">
                  <a16:creationId xmlns:a16="http://schemas.microsoft.com/office/drawing/2014/main" id="{664C892C-1640-4F24-B4F2-237EA35E5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8823" y="5137506"/>
              <a:ext cx="266566" cy="261252"/>
            </a:xfrm>
            <a:prstGeom prst="rect">
              <a:avLst/>
            </a:prstGeom>
            <a:effectLst/>
          </p:spPr>
        </p:pic>
        <p:pic>
          <p:nvPicPr>
            <p:cNvPr id="9" name="Graphic 8" descr="Hierarchy">
              <a:extLst>
                <a:ext uri="{FF2B5EF4-FFF2-40B4-BE49-F238E27FC236}">
                  <a16:creationId xmlns:a16="http://schemas.microsoft.com/office/drawing/2014/main" id="{F810B561-B606-4273-A414-A7B0D54F1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48823" y="4721214"/>
              <a:ext cx="360269" cy="3602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955ADA-4CD1-462A-98D0-637EC6FDC030}"/>
                </a:ext>
              </a:extLst>
            </p:cNvPr>
            <p:cNvSpPr txBox="1"/>
            <p:nvPr/>
          </p:nvSpPr>
          <p:spPr>
            <a:xfrm>
              <a:off x="8939233" y="5530460"/>
              <a:ext cx="653176" cy="42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Browallia New" panose="020B0604020202020204" pitchFamily="34" charset="-34"/>
                  <a:cs typeface="Browallia New" panose="020B0604020202020204" pitchFamily="34" charset="-34"/>
                </a:rPr>
                <a:t>MONO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61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7055497-23E2-4015-9B3E-FB2097E7C6DD}"/>
              </a:ext>
            </a:extLst>
          </p:cNvPr>
          <p:cNvGrpSpPr/>
          <p:nvPr/>
        </p:nvGrpSpPr>
        <p:grpSpPr>
          <a:xfrm>
            <a:off x="3733800" y="2286318"/>
            <a:ext cx="8285628" cy="4498631"/>
            <a:chOff x="3733800" y="2286318"/>
            <a:chExt cx="8285628" cy="44986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56C36EC-49AE-490B-A408-92D8C29052F4}"/>
                </a:ext>
              </a:extLst>
            </p:cNvPr>
            <p:cNvSpPr/>
            <p:nvPr/>
          </p:nvSpPr>
          <p:spPr>
            <a:xfrm>
              <a:off x="4086087" y="4907992"/>
              <a:ext cx="3038612" cy="86193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2400" dirty="0">
                  <a:latin typeface="Abadi" panose="020B0604020104020204" pitchFamily="34" charset="0"/>
                </a:rPr>
                <a:t>Core Platform</a:t>
              </a:r>
            </a:p>
            <a:p>
              <a:r>
                <a:rPr lang="en-IN" sz="2400" dirty="0" err="1">
                  <a:solidFill>
                    <a:srgbClr val="FFFF00"/>
                  </a:solidFill>
                  <a:latin typeface="Abadi" panose="020B0604020104020204" pitchFamily="34" charset="0"/>
                </a:rPr>
                <a:t>nxp</a:t>
              </a:r>
              <a:r>
                <a:rPr lang="en-IN" sz="2400" dirty="0">
                  <a:solidFill>
                    <a:srgbClr val="FFFF00"/>
                  </a:solidFill>
                  <a:latin typeface="Abadi" panose="020B0604020104020204" pitchFamily="34" charset="0"/>
                </a:rPr>
                <a:t>-core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098A500-6F59-445A-B99E-FAE436F23DAF}"/>
                </a:ext>
              </a:extLst>
            </p:cNvPr>
            <p:cNvSpPr/>
            <p:nvPr/>
          </p:nvSpPr>
          <p:spPr>
            <a:xfrm>
              <a:off x="4086087" y="2792194"/>
              <a:ext cx="3038613" cy="96133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2400" dirty="0">
                  <a:latin typeface="Abadi" panose="020B0604020104020204" pitchFamily="34" charset="0"/>
                </a:rPr>
                <a:t>API Gateway</a:t>
              </a:r>
            </a:p>
            <a:p>
              <a:r>
                <a:rPr lang="en-IN" sz="2400" dirty="0" err="1">
                  <a:solidFill>
                    <a:srgbClr val="FFFF00"/>
                  </a:solidFill>
                  <a:latin typeface="Abadi" panose="020B0604020104020204" pitchFamily="34" charset="0"/>
                </a:rPr>
                <a:t>nxp</a:t>
              </a:r>
              <a:r>
                <a:rPr lang="en-IN" sz="2400" dirty="0">
                  <a:solidFill>
                    <a:srgbClr val="FFFF00"/>
                  </a:solidFill>
                  <a:latin typeface="Abadi" panose="020B0604020104020204" pitchFamily="34" charset="0"/>
                </a:rPr>
                <a:t>-server</a:t>
              </a:r>
            </a:p>
          </p:txBody>
        </p:sp>
        <p:pic>
          <p:nvPicPr>
            <p:cNvPr id="14" name="Picture 6" descr="Related image">
              <a:extLst>
                <a:ext uri="{FF2B5EF4-FFF2-40B4-BE49-F238E27FC236}">
                  <a16:creationId xmlns:a16="http://schemas.microsoft.com/office/drawing/2014/main" id="{A464A646-1BD1-4BBD-859A-D38AF0C33C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9422" y="3227593"/>
              <a:ext cx="501788" cy="50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graphql logo">
              <a:extLst>
                <a:ext uri="{FF2B5EF4-FFF2-40B4-BE49-F238E27FC236}">
                  <a16:creationId xmlns:a16="http://schemas.microsoft.com/office/drawing/2014/main" id="{45C2B0B0-DEED-447A-ABD7-1D17FEBE5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761" y="3313040"/>
              <a:ext cx="354335" cy="35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DD3E88A-6FC9-4A57-B765-43200D549BE2}"/>
                </a:ext>
              </a:extLst>
            </p:cNvPr>
            <p:cNvSpPr/>
            <p:nvPr/>
          </p:nvSpPr>
          <p:spPr>
            <a:xfrm>
              <a:off x="7764928" y="3899794"/>
              <a:ext cx="3614272" cy="86193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2400" dirty="0">
                  <a:latin typeface="Abadi" panose="020B0604020104020204" pitchFamily="34" charset="0"/>
                </a:rPr>
                <a:t>SWAPI </a:t>
              </a:r>
              <a:r>
                <a:rPr lang="en-IN" sz="2400" dirty="0" err="1">
                  <a:latin typeface="Abadi" panose="020B0604020104020204" pitchFamily="34" charset="0"/>
                </a:rPr>
                <a:t>GraphQL</a:t>
              </a:r>
              <a:r>
                <a:rPr lang="en-IN" sz="2400" dirty="0">
                  <a:latin typeface="Abadi" panose="020B0604020104020204" pitchFamily="34" charset="0"/>
                </a:rPr>
                <a:t> Server</a:t>
              </a:r>
            </a:p>
            <a:p>
              <a:r>
                <a:rPr lang="en-IN" sz="2400" dirty="0" err="1">
                  <a:solidFill>
                    <a:srgbClr val="FFFF00"/>
                  </a:solidFill>
                  <a:latin typeface="Abadi" panose="020B0604020104020204" pitchFamily="34" charset="0"/>
                </a:rPr>
                <a:t>nxp</a:t>
              </a:r>
              <a:r>
                <a:rPr lang="en-IN" sz="2400" dirty="0">
                  <a:solidFill>
                    <a:srgbClr val="FFFF00"/>
                  </a:solidFill>
                  <a:latin typeface="Abadi" panose="020B0604020104020204" pitchFamily="34" charset="0"/>
                </a:rPr>
                <a:t>-</a:t>
              </a:r>
              <a:r>
                <a:rPr lang="en-IN" sz="2400" dirty="0" err="1">
                  <a:solidFill>
                    <a:srgbClr val="FFFF00"/>
                  </a:solidFill>
                  <a:latin typeface="Abadi" panose="020B0604020104020204" pitchFamily="34" charset="0"/>
                </a:rPr>
                <a:t>swapi</a:t>
              </a:r>
              <a:r>
                <a:rPr lang="en-IN" sz="2400" dirty="0">
                  <a:solidFill>
                    <a:srgbClr val="FFFF00"/>
                  </a:solidFill>
                  <a:latin typeface="Abadi" panose="020B0604020104020204" pitchFamily="34" charset="0"/>
                </a:rPr>
                <a:t>-server</a:t>
              </a:r>
            </a:p>
          </p:txBody>
        </p:sp>
        <p:pic>
          <p:nvPicPr>
            <p:cNvPr id="16" name="Picture 6" descr="Related image">
              <a:extLst>
                <a:ext uri="{FF2B5EF4-FFF2-40B4-BE49-F238E27FC236}">
                  <a16:creationId xmlns:a16="http://schemas.microsoft.com/office/drawing/2014/main" id="{5BF0BB89-9ED5-4620-9327-6C03302E9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718" y="4257032"/>
              <a:ext cx="501788" cy="50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graphql logo">
              <a:extLst>
                <a:ext uri="{FF2B5EF4-FFF2-40B4-BE49-F238E27FC236}">
                  <a16:creationId xmlns:a16="http://schemas.microsoft.com/office/drawing/2014/main" id="{6FC64241-3275-4160-ABFF-379E12363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4506" y="4330759"/>
              <a:ext cx="354335" cy="35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Related image">
              <a:extLst>
                <a:ext uri="{FF2B5EF4-FFF2-40B4-BE49-F238E27FC236}">
                  <a16:creationId xmlns:a16="http://schemas.microsoft.com/office/drawing/2014/main" id="{8E4477D0-781C-4EB3-A586-72BE8D175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630" y="5268134"/>
              <a:ext cx="501788" cy="50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graphql logo">
              <a:extLst>
                <a:ext uri="{FF2B5EF4-FFF2-40B4-BE49-F238E27FC236}">
                  <a16:creationId xmlns:a16="http://schemas.microsoft.com/office/drawing/2014/main" id="{F412F4AD-CF1B-4D49-B01D-B5B943634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1" y="5341860"/>
              <a:ext cx="354335" cy="35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871D555-E223-4255-9CA8-E85F264C9F2A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>
              <a:off x="7124700" y="3272860"/>
              <a:ext cx="2447364" cy="626934"/>
            </a:xfrm>
            <a:prstGeom prst="curvedConnector2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A551F451-843C-4907-B272-9A4A7A789D52}"/>
                </a:ext>
              </a:extLst>
            </p:cNvPr>
            <p:cNvCxnSpPr>
              <a:stCxn id="13" idx="2"/>
              <a:endCxn id="4" idx="0"/>
            </p:cNvCxnSpPr>
            <p:nvPr/>
          </p:nvCxnSpPr>
          <p:spPr>
            <a:xfrm rot="5400000">
              <a:off x="5028161" y="4330759"/>
              <a:ext cx="1154466" cy="1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1C4A6B8-C909-4445-B25E-A69899C5BC4A}"/>
                </a:ext>
              </a:extLst>
            </p:cNvPr>
            <p:cNvCxnSpPr>
              <a:stCxn id="15" idx="1"/>
              <a:endCxn id="4" idx="3"/>
            </p:cNvCxnSpPr>
            <p:nvPr/>
          </p:nvCxnSpPr>
          <p:spPr>
            <a:xfrm rot="10800000" flipV="1">
              <a:off x="7124700" y="4330759"/>
              <a:ext cx="640229" cy="1008198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1D669F-7CC9-477A-8CF1-62391AF62297}"/>
                </a:ext>
              </a:extLst>
            </p:cNvPr>
            <p:cNvSpPr txBox="1"/>
            <p:nvPr/>
          </p:nvSpPr>
          <p:spPr>
            <a:xfrm>
              <a:off x="7170145" y="2844667"/>
              <a:ext cx="287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Abadi Extra Light" panose="020B0204020104020204" pitchFamily="34" charset="0"/>
                </a:defRPr>
              </a:lvl1pPr>
            </a:lstStyle>
            <a:p>
              <a:r>
                <a:rPr lang="en-IN" dirty="0" err="1"/>
                <a:t>Graphql</a:t>
              </a:r>
              <a:r>
                <a:rPr lang="en-IN" dirty="0"/>
                <a:t> Schema Stitching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8A8536-23E9-4D85-82E2-16CC0D01F2B0}"/>
                </a:ext>
              </a:extLst>
            </p:cNvPr>
            <p:cNvSpPr txBox="1"/>
            <p:nvPr/>
          </p:nvSpPr>
          <p:spPr>
            <a:xfrm>
              <a:off x="9411450" y="3342666"/>
              <a:ext cx="181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Abadi Extra Light" panose="020B0204020104020204" pitchFamily="34" charset="0"/>
                </a:defRPr>
              </a:lvl1pPr>
            </a:lstStyle>
            <a:p>
              <a:r>
                <a:rPr lang="en-IN" dirty="0"/>
                <a:t>Remote schema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338C39-CDB0-40DB-AD98-BF7B3A041AD2}"/>
                </a:ext>
              </a:extLst>
            </p:cNvPr>
            <p:cNvSpPr txBox="1"/>
            <p:nvPr/>
          </p:nvSpPr>
          <p:spPr>
            <a:xfrm>
              <a:off x="3962137" y="3930790"/>
              <a:ext cx="181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badi Extra Light" panose="020B0204020104020204" pitchFamily="34" charset="0"/>
                </a:rPr>
                <a:t>Depends 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256963-7EF9-4B81-BE14-2DBD3C7C985B}"/>
                </a:ext>
              </a:extLst>
            </p:cNvPr>
            <p:cNvSpPr txBox="1"/>
            <p:nvPr/>
          </p:nvSpPr>
          <p:spPr>
            <a:xfrm>
              <a:off x="7533125" y="4975355"/>
              <a:ext cx="181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Abadi Extra Light" panose="020B0204020104020204" pitchFamily="34" charset="0"/>
                </a:defRPr>
              </a:lvl1pPr>
            </a:lstStyle>
            <a:p>
              <a:r>
                <a:rPr lang="en-IN" dirty="0"/>
                <a:t>Depends 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4554A2-C884-4D82-96AF-97780A9EFFC1}"/>
                </a:ext>
              </a:extLst>
            </p:cNvPr>
            <p:cNvSpPr txBox="1"/>
            <p:nvPr/>
          </p:nvSpPr>
          <p:spPr>
            <a:xfrm>
              <a:off x="6206751" y="2833244"/>
              <a:ext cx="868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Workspace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3F2A40-C8B1-401C-9544-C7F8E0A3B9EF}"/>
                </a:ext>
              </a:extLst>
            </p:cNvPr>
            <p:cNvSpPr txBox="1"/>
            <p:nvPr/>
          </p:nvSpPr>
          <p:spPr>
            <a:xfrm>
              <a:off x="6255782" y="4916724"/>
              <a:ext cx="868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Workspace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28048D-D6DC-470B-A2B2-207DAE7E7AEF}"/>
                </a:ext>
              </a:extLst>
            </p:cNvPr>
            <p:cNvSpPr txBox="1"/>
            <p:nvPr/>
          </p:nvSpPr>
          <p:spPr>
            <a:xfrm>
              <a:off x="10524751" y="3877713"/>
              <a:ext cx="868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Workspace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45D5730-DC0B-4DFC-B61B-8480856F6442}"/>
                </a:ext>
              </a:extLst>
            </p:cNvPr>
            <p:cNvSpPr/>
            <p:nvPr/>
          </p:nvSpPr>
          <p:spPr>
            <a:xfrm>
              <a:off x="3733800" y="2311400"/>
              <a:ext cx="8140700" cy="4394200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32" name="Picture 8" descr="Image result for lerna logo">
              <a:extLst>
                <a:ext uri="{FF2B5EF4-FFF2-40B4-BE49-F238E27FC236}">
                  <a16:creationId xmlns:a16="http://schemas.microsoft.com/office/drawing/2014/main" id="{1E17A6DC-F784-4361-84CD-143281F86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459" y="6052288"/>
              <a:ext cx="580571" cy="524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>
              <a:extLst>
                <a:ext uri="{FF2B5EF4-FFF2-40B4-BE49-F238E27FC236}">
                  <a16:creationId xmlns:a16="http://schemas.microsoft.com/office/drawing/2014/main" id="{B6E5E04F-B94E-409F-BC82-B9BA3051F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6826" y="6071708"/>
              <a:ext cx="540657" cy="540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0EBF42-8E80-4B88-8EBC-EEDE5DEE7602}"/>
                </a:ext>
              </a:extLst>
            </p:cNvPr>
            <p:cNvSpPr txBox="1"/>
            <p:nvPr/>
          </p:nvSpPr>
          <p:spPr>
            <a:xfrm>
              <a:off x="4290166" y="6163228"/>
              <a:ext cx="1430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4472C4"/>
                  </a:solidFill>
                  <a:latin typeface="Abadi Extra Light" panose="020B0204020104020204" pitchFamily="34" charset="0"/>
                </a:rPr>
                <a:t>WORKFLOW MANAGEMENT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DC5C75-692B-4F55-8860-22F010E3E68F}"/>
                </a:ext>
              </a:extLst>
            </p:cNvPr>
            <p:cNvSpPr txBox="1"/>
            <p:nvPr/>
          </p:nvSpPr>
          <p:spPr>
            <a:xfrm>
              <a:off x="6641209" y="6146959"/>
              <a:ext cx="1277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4472C4"/>
                  </a:solidFill>
                  <a:latin typeface="Abadi Extra Light" panose="020B0204020104020204" pitchFamily="34" charset="0"/>
                </a:defRPr>
              </a:lvl1pPr>
            </a:lstStyle>
            <a:p>
              <a:r>
                <a:rPr lang="en-IN" dirty="0"/>
                <a:t>DEPENDENCY MANAGEMENT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52D9FB0-616E-4098-A1C2-25F4456C8A58}"/>
                </a:ext>
              </a:extLst>
            </p:cNvPr>
            <p:cNvSpPr txBox="1"/>
            <p:nvPr/>
          </p:nvSpPr>
          <p:spPr>
            <a:xfrm>
              <a:off x="9755370" y="4765590"/>
              <a:ext cx="226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Abadi Extra Light" panose="020B0204020104020204" pitchFamily="34" charset="0"/>
                </a:defRPr>
              </a:lvl1pPr>
            </a:lstStyle>
            <a:p>
              <a:r>
                <a:rPr lang="en-IN" sz="1600" i="1" dirty="0">
                  <a:solidFill>
                    <a:schemeClr val="accent1">
                      <a:lumMod val="75000"/>
                    </a:schemeClr>
                  </a:solidFill>
                </a:rPr>
                <a:t>people, planets, </a:t>
              </a:r>
              <a:r>
                <a:rPr lang="en-IN" sz="1600" i="1" dirty="0" err="1">
                  <a:solidFill>
                    <a:schemeClr val="accent1">
                      <a:lumMod val="75000"/>
                    </a:schemeClr>
                  </a:solidFill>
                </a:rPr>
                <a:t>starship</a:t>
              </a:r>
              <a:endParaRPr lang="en-IN" sz="16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23836E-A282-4135-AAA0-1CFD104099A9}"/>
                </a:ext>
              </a:extLst>
            </p:cNvPr>
            <p:cNvSpPr txBox="1"/>
            <p:nvPr/>
          </p:nvSpPr>
          <p:spPr>
            <a:xfrm>
              <a:off x="4142226" y="2442731"/>
              <a:ext cx="3390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Abadi Extra Light" panose="020B0204020104020204" pitchFamily="34" charset="0"/>
                </a:defRPr>
              </a:lvl1pPr>
            </a:lstStyle>
            <a:p>
              <a:r>
                <a:rPr lang="en-IN" sz="1600" i="1" dirty="0">
                  <a:solidFill>
                    <a:schemeClr val="accent1">
                      <a:lumMod val="75000"/>
                    </a:schemeClr>
                  </a:solidFill>
                </a:rPr>
                <a:t>REST APIs, </a:t>
              </a:r>
              <a:r>
                <a:rPr lang="en-IN" sz="1600" i="1" dirty="0" err="1">
                  <a:solidFill>
                    <a:schemeClr val="accent1">
                      <a:lumMod val="75000"/>
                    </a:schemeClr>
                  </a:solidFill>
                </a:rPr>
                <a:t>GraphQL</a:t>
              </a:r>
              <a:r>
                <a:rPr lang="en-IN" sz="1600" i="1" dirty="0">
                  <a:solidFill>
                    <a:schemeClr val="accent1">
                      <a:lumMod val="75000"/>
                    </a:schemeClr>
                  </a:solidFill>
                </a:rPr>
                <a:t> (local, remote)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7ED64E2-5158-4D7F-9C7E-1F095102C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5439" y="5923019"/>
              <a:ext cx="2339973" cy="86193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356C73-AB15-4128-A0DE-0C33104A0D2D}"/>
                </a:ext>
              </a:extLst>
            </p:cNvPr>
            <p:cNvSpPr txBox="1"/>
            <p:nvPr/>
          </p:nvSpPr>
          <p:spPr>
            <a:xfrm>
              <a:off x="7063180" y="2286318"/>
              <a:ext cx="2674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Abadi Extra Light" panose="020B0204020104020204" pitchFamily="34" charset="0"/>
                </a:defRPr>
              </a:lvl1pPr>
            </a:lstStyle>
            <a:p>
              <a:r>
                <a:rPr lang="en-IN" sz="1200" dirty="0">
                  <a:solidFill>
                    <a:schemeClr val="bg2">
                      <a:lumMod val="50000"/>
                    </a:schemeClr>
                  </a:solidFill>
                </a:rPr>
                <a:t>SAMPLE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59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145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HGMaruGothicMPRO</vt:lpstr>
      <vt:lpstr>Abadi</vt:lpstr>
      <vt:lpstr>Abadi Extra Light</vt:lpstr>
      <vt:lpstr>Arial</vt:lpstr>
      <vt:lpstr>Bauhaus 93</vt:lpstr>
      <vt:lpstr>Browallia New</vt:lpstr>
      <vt:lpstr>Calibri</vt:lpstr>
      <vt:lpstr>Calibri Light</vt:lpstr>
      <vt:lpstr>Consolas</vt:lpstr>
      <vt:lpstr>Gill Sans Ultra Bold Condensed</vt:lpstr>
      <vt:lpstr>Haettenschweiler</vt:lpstr>
      <vt:lpstr>LilyUPC</vt:lpstr>
      <vt:lpstr>Playbill</vt:lpstr>
      <vt:lpstr>Segoe UI</vt:lpstr>
      <vt:lpstr>Segoe UI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 Sukhu - ERS, HCL Tech</dc:creator>
  <cp:lastModifiedBy>Tarun Kumar Sukhu - ERS, HCL Tech</cp:lastModifiedBy>
  <cp:revision>48</cp:revision>
  <dcterms:created xsi:type="dcterms:W3CDTF">2017-09-23T03:40:43Z</dcterms:created>
  <dcterms:modified xsi:type="dcterms:W3CDTF">2018-07-31T11:04:56Z</dcterms:modified>
</cp:coreProperties>
</file>