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7dae9a39c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7dae9a39c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dae9a39c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dae9a39c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dae9a39c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dae9a39c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dae9a39c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dae9a39c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dae9a39c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dae9a39c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dae9a39c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dae9a39c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dae9a39c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dae9a39c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800"/>
              <a:t>What our eyes can tell us</a:t>
            </a:r>
            <a:endParaRPr sz="38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3451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Google’s AI can see through our eyes what our doctors can’t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473075" y="2082600"/>
            <a:ext cx="37065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What do you see?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875" y="344443"/>
            <a:ext cx="3706499" cy="445460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>
            <a:off x="6091575" y="328475"/>
            <a:ext cx="1284000" cy="32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5885650" y="4317975"/>
            <a:ext cx="1773600" cy="48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This AI connected patterns to distinguish gender AaB, with an </a:t>
            </a:r>
            <a:br>
              <a:rPr lang="es-419"/>
            </a:br>
            <a:r>
              <a:rPr lang="es-419"/>
              <a:t>AUC of 0.97</a:t>
            </a:r>
            <a:endParaRPr/>
          </a:p>
        </p:txBody>
      </p:sp>
      <p:sp>
        <p:nvSpPr>
          <p:cNvPr id="79" name="Google Shape;79;p15"/>
          <p:cNvSpPr txBox="1"/>
          <p:nvPr>
            <p:ph type="title"/>
          </p:nvPr>
        </p:nvSpPr>
        <p:spPr>
          <a:xfrm>
            <a:off x="2574650" y="3572000"/>
            <a:ext cx="62577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Detects more True positives and negatives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3127500" cy="11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How does it work?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25" y="1605825"/>
            <a:ext cx="3127500" cy="30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s-419"/>
              <a:t>Convolutional neural network, optimised for image classification.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s-419"/>
              <a:t>Deep Learning (ML) for training.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s-419"/>
              <a:t>Diseased vs healthy eye comparison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s-419"/>
              <a:t>Model “looks” at generally random areas of the eye.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3941575" y="1605825"/>
            <a:ext cx="3848700" cy="24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350"/>
              <a:buFont typeface="Roboto"/>
              <a:buChar char="➔"/>
            </a:pPr>
            <a:r>
              <a:rPr lang="es-419" sz="1350">
                <a:solidFill>
                  <a:srgbClr val="2424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Attention maps (saliency or heat maps) were generated to represent what it was looking at, and 100 random samples were presented to ophthalmologists.</a:t>
            </a:r>
            <a:endParaRPr sz="1350">
              <a:solidFill>
                <a:srgbClr val="2424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350"/>
              <a:buFont typeface="Roboto"/>
              <a:buChar char="➔"/>
            </a:pPr>
            <a:r>
              <a:rPr lang="es-419" sz="1350">
                <a:solidFill>
                  <a:srgbClr val="2424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was looking at a bit of everything, but nothing specifically at all. </a:t>
            </a:r>
            <a:endParaRPr sz="1350">
              <a:solidFill>
                <a:srgbClr val="2424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505700"/>
            <a:ext cx="3999900" cy="3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➔"/>
            </a:pPr>
            <a:r>
              <a:rPr lang="es-419" sz="1400">
                <a:solidFill>
                  <a:srgbClr val="000000"/>
                </a:solidFill>
              </a:rPr>
              <a:t>Comes from major model collab with US and India experts &amp; hospitals, with initial purpose of aiding </a:t>
            </a:r>
            <a:r>
              <a:rPr i="1" lang="es-419" sz="1400">
                <a:solidFill>
                  <a:srgbClr val="000000"/>
                </a:solidFill>
              </a:rPr>
              <a:t>Diabetic Retinopathy</a:t>
            </a:r>
            <a:r>
              <a:rPr lang="es-419" sz="1400">
                <a:solidFill>
                  <a:srgbClr val="000000"/>
                </a:solidFill>
              </a:rPr>
              <a:t> diagnosis.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◆"/>
            </a:pPr>
            <a:r>
              <a:rPr lang="es-419" sz="1400">
                <a:solidFill>
                  <a:srgbClr val="000000"/>
                </a:solidFill>
              </a:rPr>
              <a:t>Ophthalmologists review and prediction from the algorithm for debate and decision on final diagnosis.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➔"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➔"/>
            </a:pPr>
            <a:r>
              <a:rPr lang="es-419" sz="1400">
                <a:solidFill>
                  <a:srgbClr val="000000"/>
                </a:solidFill>
              </a:rPr>
              <a:t>July 2018 results 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◆"/>
            </a:pPr>
            <a:r>
              <a:rPr lang="es-419" sz="1400">
                <a:solidFill>
                  <a:srgbClr val="000000"/>
                </a:solidFill>
              </a:rPr>
              <a:t>Training dataset of 128K images 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◆"/>
            </a:pPr>
            <a:r>
              <a:rPr lang="es-419" sz="1400">
                <a:solidFill>
                  <a:srgbClr val="000000"/>
                </a:solidFill>
              </a:rPr>
              <a:t>2 validation sets: </a:t>
            </a:r>
            <a:endParaRPr sz="1400">
              <a:solidFill>
                <a:srgbClr val="000000"/>
              </a:solidFill>
            </a:endParaRPr>
          </a:p>
          <a:p>
            <a:pPr indent="-3175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s-419" sz="1400">
                <a:solidFill>
                  <a:srgbClr val="000000"/>
                </a:solidFill>
              </a:rPr>
              <a:t>a random sample of almost 10K images </a:t>
            </a:r>
            <a:endParaRPr sz="1400">
              <a:solidFill>
                <a:srgbClr val="000000"/>
              </a:solidFill>
            </a:endParaRPr>
          </a:p>
          <a:p>
            <a:pPr indent="-3175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s-419" sz="1400">
                <a:solidFill>
                  <a:srgbClr val="000000"/>
                </a:solidFill>
              </a:rPr>
              <a:t>and a public dataset of 1.7K images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➔"/>
            </a:pPr>
            <a:r>
              <a:rPr lang="es-419" sz="1400">
                <a:solidFill>
                  <a:srgbClr val="000000"/>
                </a:solidFill>
              </a:rPr>
              <a:t>The model worked insanely well!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◆"/>
            </a:pPr>
            <a:r>
              <a:rPr b="1" lang="es-419" sz="1400">
                <a:solidFill>
                  <a:srgbClr val="000000"/>
                </a:solidFill>
              </a:rPr>
              <a:t>96–97% sensitivity and 93% specificity</a:t>
            </a:r>
            <a:r>
              <a:rPr lang="es-419" sz="1400">
                <a:solidFill>
                  <a:srgbClr val="000000"/>
                </a:solidFill>
              </a:rPr>
              <a:t>, helping them get as few false negatives as they could.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675" y="798600"/>
            <a:ext cx="6247800" cy="22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What’s the use of this?</a:t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97725" y="1667650"/>
            <a:ext cx="6247800" cy="22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s-419" sz="2800"/>
              <a:t>Nothing, right now.</a:t>
            </a:r>
            <a:endParaRPr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Opens doors for anatomy research</a:t>
            </a:r>
            <a:endParaRPr sz="3600"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311300" y="2366975"/>
            <a:ext cx="3704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840"/>
              <a:t>More personalised and efficient approach to diagnosis</a:t>
            </a:r>
            <a:endParaRPr sz="184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00925"/>
            <a:ext cx="4572001" cy="426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4294967295" type="title"/>
          </p:nvPr>
        </p:nvSpPr>
        <p:spPr>
          <a:xfrm>
            <a:off x="3404100" y="2272450"/>
            <a:ext cx="23358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