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health-ai/googles-ai-can-see-through-your-eyes-what-doctors-can-t-c1031c0b3df4" TargetMode="External"/><Relationship Id="rId3" Type="http://schemas.openxmlformats.org/officeDocument/2006/relationships/hyperlink" Target="https://medium.com/health-ai/deep-learning-in-ophthalmology-using-128-175-retinal-images-59814e8a3f68" TargetMode="External"/><Relationship Id="rId4" Type="http://schemas.openxmlformats.org/officeDocument/2006/relationships/hyperlink" Target="https://www.nature.com/articles/s41591-023-02293-9.epdf?sharing_token=fNad8yOc5LgDEohfubO_F9RgN0jAjWel9jnR3ZoTv0PKt-9ODkApp970VmItbO_8PG3GkmYecX9Pl2qnLQlJ2u4I3YOTp62ZEAgeTXPoKeJctMxV1lndXOcVH79hdFnczdbFNZI_KWiZupYDcrbpsFiYaXlELFVJdvfhSl-s_as%3D" TargetMode="External"/><Relationship Id="rId5" Type="http://schemas.openxmlformats.org/officeDocument/2006/relationships/hyperlink" Target="https://www.youtube.com/watch?v=yOt_uOOMKm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7dae9a39c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7dae9a39c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s-419" sz="1000">
                <a:solidFill>
                  <a:schemeClr val="dk1"/>
                </a:solidFill>
              </a:rPr>
              <a:t>What does this image tell you? To me, it says ‘that’s an eye’; for doctors, it’s says ‘indeed, it’s a retinal photo’. But for Google’s AI, it says that this eye is from a DFAB patient. </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dae9a39c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dae9a39c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Clr>
                <a:schemeClr val="dk1"/>
              </a:buClr>
              <a:buSzPts val="1000"/>
              <a:buChar char="●"/>
            </a:pPr>
            <a:r>
              <a:rPr lang="es-419" sz="1000">
                <a:solidFill>
                  <a:schemeClr val="dk1"/>
                </a:solidFill>
              </a:rPr>
              <a:t>This AI has somehow connected patterns that are too subtle to the human eye, trained to expertise or not, to distinguish gender assigned at birth.</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s-419" sz="1000">
                <a:solidFill>
                  <a:schemeClr val="dk1"/>
                </a:solidFill>
              </a:rPr>
              <a:t>Now why do I say it like that? Because this is something that doctors can only guess at - the AI has an AUC (Area under the ROC Curve) of 0.97 - means the classifier can detect more numbers of True positives and True negatives.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dae9a39c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dae9a39c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Clr>
                <a:schemeClr val="dk1"/>
              </a:buClr>
              <a:buSzPts val="1000"/>
              <a:buChar char="●"/>
            </a:pPr>
            <a:r>
              <a:rPr lang="es-419" sz="1000">
                <a:solidFill>
                  <a:schemeClr val="dk1"/>
                </a:solidFill>
              </a:rPr>
              <a:t>This AI uses </a:t>
            </a:r>
            <a:r>
              <a:rPr i="1" lang="es-419" sz="1000">
                <a:solidFill>
                  <a:schemeClr val="dk1"/>
                </a:solidFill>
              </a:rPr>
              <a:t>convolutional neural network</a:t>
            </a:r>
            <a:r>
              <a:rPr lang="es-419" sz="1000">
                <a:solidFill>
                  <a:schemeClr val="dk1"/>
                </a:solidFill>
              </a:rPr>
              <a:t>. It’s a specific type of neural network optimised for image classification, the same technique that Google uses to label millions of Web images. Deep Learning, a machine learning technique that uses neural networks to model very complex functions, is their way to train it.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s-419" sz="1000">
                <a:solidFill>
                  <a:schemeClr val="dk1"/>
                </a:solidFill>
              </a:rPr>
              <a:t>The model “looks at” generally random areas in the eye that help it make a most accurate gender prediction.</a:t>
            </a:r>
            <a:endParaRPr sz="1000">
              <a:solidFill>
                <a:schemeClr val="dk1"/>
              </a:solidFill>
            </a:endParaRPr>
          </a:p>
          <a:p>
            <a:pPr indent="-292100" lvl="1" marL="914400" rtl="0" algn="l">
              <a:lnSpc>
                <a:spcPct val="115000"/>
              </a:lnSpc>
              <a:spcBef>
                <a:spcPts val="0"/>
              </a:spcBef>
              <a:spcAft>
                <a:spcPts val="0"/>
              </a:spcAft>
              <a:buClr>
                <a:schemeClr val="dk1"/>
              </a:buClr>
              <a:buSzPts val="1000"/>
              <a:buAutoNum type="alphaLcPeriod"/>
            </a:pPr>
            <a:r>
              <a:rPr lang="es-419" sz="1000">
                <a:solidFill>
                  <a:schemeClr val="dk1"/>
                </a:solidFill>
              </a:rPr>
              <a:t>What does it look at? Just about everything, and nothing at all.</a:t>
            </a:r>
            <a:endParaRPr sz="1000">
              <a:solidFill>
                <a:schemeClr val="dk1"/>
              </a:solidFill>
            </a:endParaRPr>
          </a:p>
          <a:p>
            <a:pPr indent="-292100" lvl="1" marL="914400" rtl="0" algn="l">
              <a:lnSpc>
                <a:spcPct val="115000"/>
              </a:lnSpc>
              <a:spcBef>
                <a:spcPts val="0"/>
              </a:spcBef>
              <a:spcAft>
                <a:spcPts val="0"/>
              </a:spcAft>
              <a:buClr>
                <a:schemeClr val="dk1"/>
              </a:buClr>
              <a:buSzPts val="1000"/>
              <a:buAutoNum type="alphaLcPeriod"/>
            </a:pPr>
            <a:r>
              <a:rPr lang="es-419" sz="1000">
                <a:solidFill>
                  <a:schemeClr val="dk1"/>
                </a:solidFill>
              </a:rPr>
              <a:t>100 heat maps (like the one we saw at the beginning) were randomly selected and interpreted by professionals - and they found that areas like the vessels and optic disc were most highlighted with over 70% of cases, and around 50% non-specific areas.</a:t>
            </a:r>
            <a:endParaRPr sz="1000">
              <a:solidFill>
                <a:schemeClr val="dk1"/>
              </a:solidFill>
            </a:endParaRPr>
          </a:p>
          <a:p>
            <a:pPr indent="-292100" lvl="1" marL="914400" rtl="0" algn="l">
              <a:lnSpc>
                <a:spcPct val="115000"/>
              </a:lnSpc>
              <a:spcBef>
                <a:spcPts val="0"/>
              </a:spcBef>
              <a:spcAft>
                <a:spcPts val="0"/>
              </a:spcAft>
              <a:buClr>
                <a:schemeClr val="dk1"/>
              </a:buClr>
              <a:buSzPts val="1000"/>
              <a:buAutoNum type="alphaLcPeriod"/>
            </a:pPr>
            <a:r>
              <a:rPr lang="es-419" sz="1000">
                <a:solidFill>
                  <a:schemeClr val="dk1"/>
                </a:solidFill>
              </a:rPr>
              <a:t>So it was looking at what doctors thought was random, but these helped the AI be as accurate as possible.</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dae9a39c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dae9a39c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Clr>
                <a:schemeClr val="dk1"/>
              </a:buClr>
              <a:buSzPts val="1000"/>
              <a:buChar char="●"/>
            </a:pPr>
            <a:r>
              <a:rPr lang="es-419" sz="1000">
                <a:solidFill>
                  <a:schemeClr val="dk1"/>
                </a:solidFill>
              </a:rPr>
              <a:t>Now this stems from a major model collaboration between US and India experts and hospitals, which was reviewed from 2018 up until this year for the initial purpose of aiding in </a:t>
            </a:r>
            <a:r>
              <a:rPr b="1" i="1" lang="es-419" sz="1000">
                <a:solidFill>
                  <a:schemeClr val="dk1"/>
                </a:solidFill>
              </a:rPr>
              <a:t>Diabetic Retinopathy diagnosis.</a:t>
            </a:r>
            <a:endParaRPr b="1" i="1"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s-419" sz="1000">
                <a:solidFill>
                  <a:schemeClr val="dk1"/>
                </a:solidFill>
              </a:rPr>
              <a:t>Between ophthalmologists review and prediction from the algorithm, it was debated and decided on final diagnosis.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s-419" sz="1000">
                <a:solidFill>
                  <a:schemeClr val="dk1"/>
                </a:solidFill>
              </a:rPr>
              <a:t>On July 2018 results were published with a training dataset of 128K images, and 2 validation sets: 1) A random sample of </a:t>
            </a:r>
            <a:r>
              <a:rPr b="1" lang="es-419" sz="1000">
                <a:solidFill>
                  <a:schemeClr val="dk1"/>
                </a:solidFill>
              </a:rPr>
              <a:t>9963</a:t>
            </a:r>
            <a:r>
              <a:rPr lang="es-419" sz="1000">
                <a:solidFill>
                  <a:schemeClr val="dk1"/>
                </a:solidFill>
              </a:rPr>
              <a:t> images not overlapping with the previous training set. 2) A publicly available data set with </a:t>
            </a:r>
            <a:r>
              <a:rPr b="1" lang="es-419" sz="1000">
                <a:solidFill>
                  <a:schemeClr val="dk1"/>
                </a:solidFill>
              </a:rPr>
              <a:t>1748</a:t>
            </a:r>
            <a:r>
              <a:rPr lang="es-419" sz="1000">
                <a:solidFill>
                  <a:schemeClr val="dk1"/>
                </a:solidFill>
              </a:rPr>
              <a:t> images.</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s-419" sz="1000">
                <a:solidFill>
                  <a:schemeClr val="dk1"/>
                </a:solidFill>
              </a:rPr>
              <a:t>The model worked insanely well. It had a </a:t>
            </a:r>
            <a:r>
              <a:rPr b="1" lang="es-419" sz="1000">
                <a:solidFill>
                  <a:schemeClr val="dk1"/>
                </a:solidFill>
              </a:rPr>
              <a:t>96–97% sensitivity and 93% specificity</a:t>
            </a:r>
            <a:r>
              <a:rPr lang="es-419" sz="1000">
                <a:solidFill>
                  <a:schemeClr val="dk1"/>
                </a:solidFill>
              </a:rPr>
              <a:t>, helping them get as few false negatives as they could. </a:t>
            </a:r>
            <a:endParaRPr sz="1000">
              <a:solidFill>
                <a:schemeClr val="dk1"/>
              </a:solidFill>
            </a:endParaRPr>
          </a:p>
          <a:p>
            <a:pPr indent="0" lvl="0" marL="0" rtl="0" algn="l">
              <a:lnSpc>
                <a:spcPct val="115000"/>
              </a:lnSpc>
              <a:spcBef>
                <a:spcPts val="1200"/>
              </a:spcBef>
              <a:spcAft>
                <a:spcPts val="0"/>
              </a:spcAft>
              <a:buNone/>
            </a:pPr>
            <a:r>
              <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dae9a39c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dae9a39c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s-419" sz="1000">
                <a:solidFill>
                  <a:schemeClr val="dk1"/>
                </a:solidFill>
              </a:rPr>
              <a:t>What’s the use of this? Right now, nothing. It’s not directly useful nor faster than reading your patient’s chart, but it doesn’t mean that this is useless information.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dae9a39c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dae9a39c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s-419" sz="1000">
                <a:solidFill>
                  <a:schemeClr val="dk1"/>
                </a:solidFill>
              </a:rPr>
              <a:t>it opens doors to our eyes’ anatomy that this branch in medicine did not think possible. The same way that stroke symptoms are presented differently by gender, investigating anatomy differences could help in a more personalised and efficient approach in diagnosis, making sure that we’re not leaving the human factor behind.</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dae9a39c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dae9a39c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s-419" sz="1200">
                <a:solidFill>
                  <a:schemeClr val="dk1"/>
                </a:solidFill>
                <a:latin typeface="Roboto"/>
                <a:ea typeface="Roboto"/>
                <a:cs typeface="Roboto"/>
                <a:sym typeface="Roboto"/>
              </a:rPr>
              <a:t>Sources:</a:t>
            </a:r>
            <a:endParaRPr i="1" sz="1200">
              <a:solidFill>
                <a:schemeClr val="dk1"/>
              </a:solidFill>
              <a:latin typeface="Roboto"/>
              <a:ea typeface="Roboto"/>
              <a:cs typeface="Roboto"/>
              <a:sym typeface="Roboto"/>
            </a:endParaRPr>
          </a:p>
          <a:p>
            <a:pPr indent="-298450" lvl="0" marL="457200" rtl="0" algn="l">
              <a:spcBef>
                <a:spcPts val="0"/>
              </a:spcBef>
              <a:spcAft>
                <a:spcPts val="0"/>
              </a:spcAft>
              <a:buClr>
                <a:schemeClr val="dk1"/>
              </a:buClr>
              <a:buSzPts val="1100"/>
              <a:buFont typeface="Roboto"/>
              <a:buChar char="-"/>
            </a:pPr>
            <a:r>
              <a:rPr lang="es-419" u="sng">
                <a:solidFill>
                  <a:srgbClr val="009384"/>
                </a:solidFill>
                <a:latin typeface="Roboto"/>
                <a:ea typeface="Roboto"/>
                <a:cs typeface="Roboto"/>
                <a:sym typeface="Roboto"/>
                <a:hlinkClick r:id="rId2">
                  <a:extLst>
                    <a:ext uri="{A12FA001-AC4F-418D-AE19-62706E023703}">
                      <ahyp:hlinkClr val="tx"/>
                    </a:ext>
                  </a:extLst>
                </a:hlinkClick>
              </a:rPr>
              <a:t>Google’s AI can see through your eyes what doctors can’t</a:t>
            </a:r>
            <a:r>
              <a:rPr b="1" lang="es-419">
                <a:solidFill>
                  <a:srgbClr val="242424"/>
                </a:solidFill>
                <a:highlight>
                  <a:srgbClr val="FFFFFF"/>
                </a:highlight>
              </a:rPr>
              <a:t> </a:t>
            </a:r>
            <a:endParaRPr b="1">
              <a:solidFill>
                <a:srgbClr val="242424"/>
              </a:solidFill>
              <a:highlight>
                <a:srgbClr val="FFFFFF"/>
              </a:highlight>
            </a:endParaRPr>
          </a:p>
          <a:p>
            <a:pPr indent="-298450" lvl="0" marL="457200" rtl="0" algn="l">
              <a:spcBef>
                <a:spcPts val="0"/>
              </a:spcBef>
              <a:spcAft>
                <a:spcPts val="0"/>
              </a:spcAft>
              <a:buClr>
                <a:schemeClr val="dk1"/>
              </a:buClr>
              <a:buSzPts val="1100"/>
              <a:buFont typeface="Roboto"/>
              <a:buChar char="-"/>
            </a:pPr>
            <a:r>
              <a:rPr lang="es-419" u="sng">
                <a:solidFill>
                  <a:srgbClr val="009384"/>
                </a:solidFill>
                <a:highlight>
                  <a:srgbClr val="FFFFFF"/>
                </a:highlight>
                <a:hlinkClick r:id="rId3">
                  <a:extLst>
                    <a:ext uri="{A12FA001-AC4F-418D-AE19-62706E023703}">
                      <ahyp:hlinkClr val="tx"/>
                    </a:ext>
                  </a:extLst>
                </a:hlinkClick>
              </a:rPr>
              <a:t>Deep Learning in Ophthalmology —How Google Did It</a:t>
            </a:r>
            <a:endParaRPr>
              <a:solidFill>
                <a:srgbClr val="242424"/>
              </a:solidFill>
              <a:highlight>
                <a:srgbClr val="FFFFFF"/>
              </a:highlight>
            </a:endParaRPr>
          </a:p>
          <a:p>
            <a:pPr indent="-298450" lvl="0" marL="457200" rtl="0" algn="l">
              <a:spcBef>
                <a:spcPts val="0"/>
              </a:spcBef>
              <a:spcAft>
                <a:spcPts val="0"/>
              </a:spcAft>
              <a:buClr>
                <a:srgbClr val="242424"/>
              </a:buClr>
              <a:buSzPts val="1100"/>
              <a:buChar char="-"/>
            </a:pPr>
            <a:r>
              <a:rPr lang="es-419" u="sng">
                <a:solidFill>
                  <a:srgbClr val="009384"/>
                </a:solidFill>
                <a:highlight>
                  <a:srgbClr val="FFFFFF"/>
                </a:highlight>
                <a:hlinkClick r:id="rId4">
                  <a:extLst>
                    <a:ext uri="{A12FA001-AC4F-418D-AE19-62706E023703}">
                      <ahyp:hlinkClr val="tx"/>
                    </a:ext>
                  </a:extLst>
                </a:hlinkClick>
              </a:rPr>
              <a:t>Lessons learned from translating AI from development to deployment in healthcare</a:t>
            </a:r>
            <a:endParaRPr>
              <a:solidFill>
                <a:srgbClr val="242424"/>
              </a:solidFill>
              <a:highlight>
                <a:srgbClr val="FFFFFF"/>
              </a:highlight>
            </a:endParaRPr>
          </a:p>
          <a:p>
            <a:pPr indent="-298450" lvl="0" marL="457200" rtl="0" algn="l">
              <a:spcBef>
                <a:spcPts val="0"/>
              </a:spcBef>
              <a:spcAft>
                <a:spcPts val="0"/>
              </a:spcAft>
              <a:buClr>
                <a:schemeClr val="dk1"/>
              </a:buClr>
              <a:buSzPts val="1100"/>
              <a:buFont typeface="Roboto"/>
              <a:buChar char="-"/>
            </a:pPr>
            <a:r>
              <a:rPr lang="es-419" u="sng">
                <a:solidFill>
                  <a:srgbClr val="009384"/>
                </a:solidFill>
                <a:latin typeface="Roboto"/>
                <a:ea typeface="Roboto"/>
                <a:cs typeface="Roboto"/>
                <a:sym typeface="Roboto"/>
                <a:hlinkClick r:id="rId5">
                  <a:extLst>
                    <a:ext uri="{A12FA001-AC4F-418D-AE19-62706E023703}">
                      <ahyp:hlinkClr val="tx"/>
                    </a:ext>
                  </a:extLst>
                </a:hlinkClick>
              </a:rPr>
              <a:t>Google’s AI to Revolutionize Healthcare: Eye Scan to Predict Heart Disease and more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3800"/>
              <a:t>What our eyes can tell us</a:t>
            </a:r>
            <a:endParaRPr sz="3800"/>
          </a:p>
        </p:txBody>
      </p:sp>
      <p:sp>
        <p:nvSpPr>
          <p:cNvPr id="65" name="Google Shape;65;p13"/>
          <p:cNvSpPr txBox="1"/>
          <p:nvPr>
            <p:ph idx="1" type="subTitle"/>
          </p:nvPr>
        </p:nvSpPr>
        <p:spPr>
          <a:xfrm>
            <a:off x="311700" y="13451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Google’s AI can see through our eyes what our doctors can’t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473075" y="2082600"/>
            <a:ext cx="3706500" cy="97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What do you see?</a:t>
            </a:r>
            <a:endParaRPr/>
          </a:p>
        </p:txBody>
      </p:sp>
      <p:pic>
        <p:nvPicPr>
          <p:cNvPr id="71" name="Google Shape;71;p14"/>
          <p:cNvPicPr preferRelativeResize="0"/>
          <p:nvPr/>
        </p:nvPicPr>
        <p:blipFill>
          <a:blip r:embed="rId3">
            <a:alphaModFix/>
          </a:blip>
          <a:stretch>
            <a:fillRect/>
          </a:stretch>
        </p:blipFill>
        <p:spPr>
          <a:xfrm>
            <a:off x="4938875" y="344443"/>
            <a:ext cx="3706499" cy="4454606"/>
          </a:xfrm>
          <a:prstGeom prst="rect">
            <a:avLst/>
          </a:prstGeom>
          <a:noFill/>
          <a:ln>
            <a:noFill/>
          </a:ln>
        </p:spPr>
      </p:pic>
      <p:sp>
        <p:nvSpPr>
          <p:cNvPr id="72" name="Google Shape;72;p14"/>
          <p:cNvSpPr/>
          <p:nvPr/>
        </p:nvSpPr>
        <p:spPr>
          <a:xfrm>
            <a:off x="6091575" y="328475"/>
            <a:ext cx="1284000" cy="321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5885650" y="4317975"/>
            <a:ext cx="1773600" cy="481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2"/>
                                        </p:tgtEl>
                                      </p:cBhvr>
                                    </p:animEffect>
                                    <p:set>
                                      <p:cBhvr>
                                        <p:cTn dur="1" fill="hold">
                                          <p:stCondLst>
                                            <p:cond delay="1000"/>
                                          </p:stCondLst>
                                        </p:cTn>
                                        <p:tgtEl>
                                          <p:spTgt spid="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3"/>
                                        </p:tgtEl>
                                      </p:cBhvr>
                                    </p:animEffect>
                                    <p:set>
                                      <p:cBhvr>
                                        <p:cTn dur="1" fill="hold">
                                          <p:stCondLst>
                                            <p:cond delay="1000"/>
                                          </p:stCondLst>
                                        </p:cTn>
                                        <p:tgtEl>
                                          <p:spTgt spid="7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This AI connected patterns to distinguish gender AaB, with an </a:t>
            </a:r>
            <a:br>
              <a:rPr lang="es-419"/>
            </a:br>
            <a:r>
              <a:rPr lang="es-419"/>
              <a:t>AUC of 0.97</a:t>
            </a:r>
            <a:endParaRPr/>
          </a:p>
        </p:txBody>
      </p:sp>
      <p:sp>
        <p:nvSpPr>
          <p:cNvPr id="79" name="Google Shape;79;p15"/>
          <p:cNvSpPr txBox="1"/>
          <p:nvPr>
            <p:ph type="title"/>
          </p:nvPr>
        </p:nvSpPr>
        <p:spPr>
          <a:xfrm>
            <a:off x="2574650" y="3572000"/>
            <a:ext cx="6257700" cy="128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s-419"/>
              <a:t>Detects more True positives and negatives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3127500" cy="110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How does it work?</a:t>
            </a:r>
            <a:endParaRPr/>
          </a:p>
        </p:txBody>
      </p:sp>
      <p:sp>
        <p:nvSpPr>
          <p:cNvPr id="85" name="Google Shape;85;p16"/>
          <p:cNvSpPr txBox="1"/>
          <p:nvPr>
            <p:ph idx="1" type="body"/>
          </p:nvPr>
        </p:nvSpPr>
        <p:spPr>
          <a:xfrm>
            <a:off x="311725" y="1605825"/>
            <a:ext cx="3127500" cy="30033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i="1" lang="es-419"/>
              <a:t>Convolutional neural network,</a:t>
            </a:r>
            <a:r>
              <a:rPr lang="es-419"/>
              <a:t> optimised for image classification.</a:t>
            </a:r>
            <a:endParaRPr/>
          </a:p>
          <a:p>
            <a:pPr indent="-311150" lvl="0" marL="457200" rtl="0" algn="l">
              <a:lnSpc>
                <a:spcPct val="150000"/>
              </a:lnSpc>
              <a:spcBef>
                <a:spcPts val="0"/>
              </a:spcBef>
              <a:spcAft>
                <a:spcPts val="0"/>
              </a:spcAft>
              <a:buSzPts val="1300"/>
              <a:buChar char="➔"/>
            </a:pPr>
            <a:r>
              <a:rPr lang="es-419"/>
              <a:t>Deep Learning (ML) for training.</a:t>
            </a:r>
            <a:endParaRPr/>
          </a:p>
          <a:p>
            <a:pPr indent="-298450" lvl="1" marL="914400" rtl="0" algn="l">
              <a:lnSpc>
                <a:spcPct val="150000"/>
              </a:lnSpc>
              <a:spcBef>
                <a:spcPts val="0"/>
              </a:spcBef>
              <a:spcAft>
                <a:spcPts val="0"/>
              </a:spcAft>
              <a:buSzPts val="1100"/>
              <a:buChar char="◆"/>
            </a:pPr>
            <a:r>
              <a:rPr lang="es-419"/>
              <a:t>Diseased vs healthy eye comparison</a:t>
            </a:r>
            <a:endParaRPr/>
          </a:p>
          <a:p>
            <a:pPr indent="-311150" lvl="0" marL="457200" rtl="0" algn="l">
              <a:lnSpc>
                <a:spcPct val="150000"/>
              </a:lnSpc>
              <a:spcBef>
                <a:spcPts val="0"/>
              </a:spcBef>
              <a:spcAft>
                <a:spcPts val="0"/>
              </a:spcAft>
              <a:buSzPts val="1300"/>
              <a:buChar char="➔"/>
            </a:pPr>
            <a:r>
              <a:rPr lang="es-419"/>
              <a:t>Model “looks” at generally random areas of the eye.</a:t>
            </a:r>
            <a:endParaRPr/>
          </a:p>
          <a:p>
            <a:pPr indent="0" lvl="0" marL="457200" rtl="0" algn="l">
              <a:lnSpc>
                <a:spcPct val="150000"/>
              </a:lnSpc>
              <a:spcBef>
                <a:spcPts val="1200"/>
              </a:spcBef>
              <a:spcAft>
                <a:spcPts val="1200"/>
              </a:spcAft>
              <a:buNone/>
            </a:pPr>
            <a:r>
              <a:t/>
            </a:r>
            <a:endParaRPr/>
          </a:p>
        </p:txBody>
      </p:sp>
      <p:sp>
        <p:nvSpPr>
          <p:cNvPr id="86" name="Google Shape;86;p16"/>
          <p:cNvSpPr txBox="1"/>
          <p:nvPr/>
        </p:nvSpPr>
        <p:spPr>
          <a:xfrm>
            <a:off x="3941575" y="1605825"/>
            <a:ext cx="3848700" cy="2481900"/>
          </a:xfrm>
          <a:prstGeom prst="rect">
            <a:avLst/>
          </a:prstGeom>
          <a:noFill/>
          <a:ln>
            <a:noFill/>
          </a:ln>
        </p:spPr>
        <p:txBody>
          <a:bodyPr anchorCtr="0" anchor="t" bIns="91425" lIns="91425" spcFirstLastPara="1" rIns="91425" wrap="square" tIns="91425">
            <a:noAutofit/>
          </a:bodyPr>
          <a:lstStyle/>
          <a:p>
            <a:pPr indent="-314325" lvl="0" marL="457200" rtl="0" algn="l">
              <a:lnSpc>
                <a:spcPct val="150000"/>
              </a:lnSpc>
              <a:spcBef>
                <a:spcPts val="0"/>
              </a:spcBef>
              <a:spcAft>
                <a:spcPts val="0"/>
              </a:spcAft>
              <a:buClr>
                <a:srgbClr val="242424"/>
              </a:buClr>
              <a:buSzPts val="1350"/>
              <a:buFont typeface="Roboto"/>
              <a:buChar char="➔"/>
            </a:pPr>
            <a:r>
              <a:rPr lang="es-419" sz="1350">
                <a:solidFill>
                  <a:srgbClr val="242424"/>
                </a:solidFill>
                <a:highlight>
                  <a:srgbClr val="FFFFFF"/>
                </a:highlight>
                <a:latin typeface="Roboto"/>
                <a:ea typeface="Roboto"/>
                <a:cs typeface="Roboto"/>
                <a:sym typeface="Roboto"/>
              </a:rPr>
              <a:t>Attention maps (saliency or heat maps) were generated to represent what it was looking at, and 100 random samples were presented to ophthalmologists.</a:t>
            </a:r>
            <a:endParaRPr sz="1350">
              <a:solidFill>
                <a:srgbClr val="242424"/>
              </a:solidFill>
              <a:highlight>
                <a:srgbClr val="FFFFFF"/>
              </a:highlight>
              <a:latin typeface="Roboto"/>
              <a:ea typeface="Roboto"/>
              <a:cs typeface="Roboto"/>
              <a:sym typeface="Roboto"/>
            </a:endParaRPr>
          </a:p>
          <a:p>
            <a:pPr indent="-314325" lvl="0" marL="457200" rtl="0" algn="l">
              <a:lnSpc>
                <a:spcPct val="150000"/>
              </a:lnSpc>
              <a:spcBef>
                <a:spcPts val="0"/>
              </a:spcBef>
              <a:spcAft>
                <a:spcPts val="0"/>
              </a:spcAft>
              <a:buClr>
                <a:srgbClr val="242424"/>
              </a:buClr>
              <a:buSzPts val="1350"/>
              <a:buFont typeface="Roboto"/>
              <a:buChar char="➔"/>
            </a:pPr>
            <a:r>
              <a:rPr lang="es-419" sz="1350">
                <a:solidFill>
                  <a:srgbClr val="242424"/>
                </a:solidFill>
                <a:highlight>
                  <a:srgbClr val="FFFFFF"/>
                </a:highlight>
                <a:latin typeface="Roboto"/>
                <a:ea typeface="Roboto"/>
                <a:cs typeface="Roboto"/>
                <a:sym typeface="Roboto"/>
              </a:rPr>
              <a:t>It was looking at a bit of everything, but nothing specifically at all. </a:t>
            </a:r>
            <a:endParaRPr sz="1350">
              <a:solidFill>
                <a:srgbClr val="242424"/>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idx="1" type="body"/>
          </p:nvPr>
        </p:nvSpPr>
        <p:spPr>
          <a:xfrm>
            <a:off x="311700" y="1505700"/>
            <a:ext cx="3999900" cy="3444600"/>
          </a:xfrm>
          <a:prstGeom prst="rect">
            <a:avLst/>
          </a:prstGeom>
        </p:spPr>
        <p:txBody>
          <a:bodyPr anchorCtr="0" anchor="t" bIns="91425" lIns="91425" spcFirstLastPara="1" rIns="91425" wrap="square" tIns="91425">
            <a:noAutofit/>
          </a:bodyPr>
          <a:lstStyle/>
          <a:p>
            <a:pPr indent="-317500" lvl="0" marL="457200" rtl="0" algn="l">
              <a:lnSpc>
                <a:spcPct val="130000"/>
              </a:lnSpc>
              <a:spcBef>
                <a:spcPts val="0"/>
              </a:spcBef>
              <a:spcAft>
                <a:spcPts val="0"/>
              </a:spcAft>
              <a:buClr>
                <a:srgbClr val="000000"/>
              </a:buClr>
              <a:buSzPts val="1400"/>
              <a:buChar char="➔"/>
            </a:pPr>
            <a:r>
              <a:rPr lang="es-419" sz="1400">
                <a:solidFill>
                  <a:srgbClr val="000000"/>
                </a:solidFill>
              </a:rPr>
              <a:t>Comes from major collab with US and India experts &amp; hospitals, with initial purpose of aiding </a:t>
            </a:r>
            <a:r>
              <a:rPr i="1" lang="es-419" sz="1400">
                <a:solidFill>
                  <a:srgbClr val="000000"/>
                </a:solidFill>
              </a:rPr>
              <a:t>Diabetic Retinopathy</a:t>
            </a:r>
            <a:r>
              <a:rPr lang="es-419" sz="1400">
                <a:solidFill>
                  <a:srgbClr val="000000"/>
                </a:solidFill>
              </a:rPr>
              <a:t> diagnosis.</a:t>
            </a:r>
            <a:endParaRPr sz="1400">
              <a:solidFill>
                <a:srgbClr val="000000"/>
              </a:solidFill>
            </a:endParaRPr>
          </a:p>
          <a:p>
            <a:pPr indent="-317500" lvl="1" marL="914400" rtl="0" algn="l">
              <a:lnSpc>
                <a:spcPct val="130000"/>
              </a:lnSpc>
              <a:spcBef>
                <a:spcPts val="0"/>
              </a:spcBef>
              <a:spcAft>
                <a:spcPts val="0"/>
              </a:spcAft>
              <a:buClr>
                <a:srgbClr val="000000"/>
              </a:buClr>
              <a:buSzPts val="1400"/>
              <a:buChar char="◆"/>
            </a:pPr>
            <a:r>
              <a:rPr lang="es-419" sz="1400">
                <a:solidFill>
                  <a:srgbClr val="000000"/>
                </a:solidFill>
              </a:rPr>
              <a:t>Ophthalmologists review and prediction from the algorithm for debate and decision on final diagnosis.</a:t>
            </a:r>
            <a:endParaRPr sz="1400">
              <a:solidFill>
                <a:srgbClr val="000000"/>
              </a:solidFill>
            </a:endParaRPr>
          </a:p>
          <a:p>
            <a:pPr indent="0" lvl="0" marL="0" rtl="0" algn="l">
              <a:lnSpc>
                <a:spcPct val="130000"/>
              </a:lnSpc>
              <a:spcBef>
                <a:spcPts val="1200"/>
              </a:spcBef>
              <a:spcAft>
                <a:spcPts val="0"/>
              </a:spcAft>
              <a:buNone/>
            </a:pPr>
            <a:r>
              <a:t/>
            </a:r>
            <a:endParaRPr sz="1400">
              <a:solidFill>
                <a:srgbClr val="000000"/>
              </a:solidFill>
            </a:endParaRPr>
          </a:p>
          <a:p>
            <a:pPr indent="-317500" lvl="0" marL="457200" rtl="0" algn="l">
              <a:lnSpc>
                <a:spcPct val="95000"/>
              </a:lnSpc>
              <a:spcBef>
                <a:spcPts val="1200"/>
              </a:spcBef>
              <a:spcAft>
                <a:spcPts val="0"/>
              </a:spcAft>
              <a:buClr>
                <a:schemeClr val="lt1"/>
              </a:buClr>
              <a:buSzPts val="1400"/>
              <a:buChar char="➔"/>
            </a:pPr>
            <a:r>
              <a:t/>
            </a:r>
            <a:endParaRPr sz="1400">
              <a:solidFill>
                <a:schemeClr val="lt1"/>
              </a:solidFill>
            </a:endParaRPr>
          </a:p>
        </p:txBody>
      </p:sp>
      <p:sp>
        <p:nvSpPr>
          <p:cNvPr id="92" name="Google Shape;92;p17"/>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17500" lvl="0" marL="457200" rtl="0" algn="l">
              <a:lnSpc>
                <a:spcPct val="130000"/>
              </a:lnSpc>
              <a:spcBef>
                <a:spcPts val="1200"/>
              </a:spcBef>
              <a:spcAft>
                <a:spcPts val="0"/>
              </a:spcAft>
              <a:buClr>
                <a:srgbClr val="000000"/>
              </a:buClr>
              <a:buSzPts val="1400"/>
              <a:buFont typeface="Roboto"/>
              <a:buChar char="➔"/>
            </a:pPr>
            <a:r>
              <a:rPr lang="es-419" sz="1400">
                <a:solidFill>
                  <a:srgbClr val="000000"/>
                </a:solidFill>
              </a:rPr>
              <a:t>July 2018 results </a:t>
            </a:r>
            <a:endParaRPr sz="1400">
              <a:solidFill>
                <a:srgbClr val="000000"/>
              </a:solidFill>
            </a:endParaRPr>
          </a:p>
          <a:p>
            <a:pPr indent="-317500" lvl="1" marL="914400" rtl="0" algn="l">
              <a:lnSpc>
                <a:spcPct val="130000"/>
              </a:lnSpc>
              <a:spcBef>
                <a:spcPts val="0"/>
              </a:spcBef>
              <a:spcAft>
                <a:spcPts val="0"/>
              </a:spcAft>
              <a:buClr>
                <a:srgbClr val="000000"/>
              </a:buClr>
              <a:buSzPts val="1400"/>
              <a:buFont typeface="Roboto"/>
              <a:buChar char="◆"/>
            </a:pPr>
            <a:r>
              <a:rPr lang="es-419" sz="1400">
                <a:solidFill>
                  <a:srgbClr val="000000"/>
                </a:solidFill>
              </a:rPr>
              <a:t>Training dataset of 128K images </a:t>
            </a:r>
            <a:endParaRPr sz="1400">
              <a:solidFill>
                <a:srgbClr val="000000"/>
              </a:solidFill>
            </a:endParaRPr>
          </a:p>
          <a:p>
            <a:pPr indent="-317500" lvl="1" marL="914400" rtl="0" algn="l">
              <a:lnSpc>
                <a:spcPct val="130000"/>
              </a:lnSpc>
              <a:spcBef>
                <a:spcPts val="0"/>
              </a:spcBef>
              <a:spcAft>
                <a:spcPts val="0"/>
              </a:spcAft>
              <a:buClr>
                <a:srgbClr val="000000"/>
              </a:buClr>
              <a:buSzPts val="1400"/>
              <a:buFont typeface="Roboto"/>
              <a:buChar char="◆"/>
            </a:pPr>
            <a:r>
              <a:rPr lang="es-419" sz="1400">
                <a:solidFill>
                  <a:srgbClr val="000000"/>
                </a:solidFill>
              </a:rPr>
              <a:t>2 validation sets: </a:t>
            </a:r>
            <a:endParaRPr sz="1400">
              <a:solidFill>
                <a:srgbClr val="000000"/>
              </a:solidFill>
            </a:endParaRPr>
          </a:p>
          <a:p>
            <a:pPr indent="-317500" lvl="2" marL="1371600" rtl="0" algn="l">
              <a:lnSpc>
                <a:spcPct val="130000"/>
              </a:lnSpc>
              <a:spcBef>
                <a:spcPts val="0"/>
              </a:spcBef>
              <a:spcAft>
                <a:spcPts val="0"/>
              </a:spcAft>
              <a:buClr>
                <a:srgbClr val="000000"/>
              </a:buClr>
              <a:buSzPts val="1400"/>
              <a:buFont typeface="Roboto"/>
              <a:buChar char="●"/>
            </a:pPr>
            <a:r>
              <a:rPr lang="es-419" sz="1400">
                <a:solidFill>
                  <a:srgbClr val="000000"/>
                </a:solidFill>
              </a:rPr>
              <a:t>random sample of almost 10K images </a:t>
            </a:r>
            <a:endParaRPr sz="1400">
              <a:solidFill>
                <a:srgbClr val="000000"/>
              </a:solidFill>
            </a:endParaRPr>
          </a:p>
          <a:p>
            <a:pPr indent="-317500" lvl="2" marL="1371600" rtl="0" algn="l">
              <a:lnSpc>
                <a:spcPct val="130000"/>
              </a:lnSpc>
              <a:spcBef>
                <a:spcPts val="0"/>
              </a:spcBef>
              <a:spcAft>
                <a:spcPts val="0"/>
              </a:spcAft>
              <a:buClr>
                <a:srgbClr val="000000"/>
              </a:buClr>
              <a:buSzPts val="1400"/>
              <a:buFont typeface="Roboto"/>
              <a:buChar char="●"/>
            </a:pPr>
            <a:r>
              <a:rPr lang="es-419" sz="1400">
                <a:solidFill>
                  <a:srgbClr val="000000"/>
                </a:solidFill>
              </a:rPr>
              <a:t>public dataset of 1.7K images</a:t>
            </a:r>
            <a:endParaRPr sz="1400">
              <a:solidFill>
                <a:srgbClr val="000000"/>
              </a:solidFill>
            </a:endParaRPr>
          </a:p>
          <a:p>
            <a:pPr indent="-317500" lvl="0" marL="457200" rtl="0" algn="l">
              <a:lnSpc>
                <a:spcPct val="150000"/>
              </a:lnSpc>
              <a:spcBef>
                <a:spcPts val="0"/>
              </a:spcBef>
              <a:spcAft>
                <a:spcPts val="0"/>
              </a:spcAft>
              <a:buClr>
                <a:srgbClr val="000000"/>
              </a:buClr>
              <a:buSzPts val="1400"/>
              <a:buFont typeface="Roboto"/>
              <a:buChar char="➔"/>
            </a:pPr>
            <a:r>
              <a:rPr lang="es-419" sz="1400">
                <a:solidFill>
                  <a:srgbClr val="000000"/>
                </a:solidFill>
              </a:rPr>
              <a:t>The model worked insanely well!</a:t>
            </a:r>
            <a:endParaRPr sz="1400">
              <a:solidFill>
                <a:srgbClr val="000000"/>
              </a:solidFill>
            </a:endParaRPr>
          </a:p>
          <a:p>
            <a:pPr indent="-317500" lvl="1" marL="914400" rtl="0" algn="l">
              <a:lnSpc>
                <a:spcPct val="150000"/>
              </a:lnSpc>
              <a:spcBef>
                <a:spcPts val="0"/>
              </a:spcBef>
              <a:spcAft>
                <a:spcPts val="0"/>
              </a:spcAft>
              <a:buClr>
                <a:srgbClr val="000000"/>
              </a:buClr>
              <a:buSzPts val="1400"/>
              <a:buFont typeface="Roboto"/>
              <a:buChar char="◆"/>
            </a:pPr>
            <a:r>
              <a:rPr b="1" lang="es-419" sz="1400">
                <a:solidFill>
                  <a:srgbClr val="000000"/>
                </a:solidFill>
              </a:rPr>
              <a:t>96–97% sensitivity and 93% specificity</a:t>
            </a:r>
            <a:r>
              <a:rPr lang="es-419" sz="1400">
                <a:solidFill>
                  <a:srgbClr val="000000"/>
                </a:solidFill>
              </a:rPr>
              <a:t>, helping them get as few false negatives as they could.</a:t>
            </a:r>
            <a:endParaRPr sz="1400">
              <a:solidFill>
                <a:srgbClr val="000000"/>
              </a:solidFill>
            </a:endParaRPr>
          </a:p>
          <a:p>
            <a:pPr indent="0" lvl="0" marL="0" rtl="0" algn="l">
              <a:lnSpc>
                <a:spcPct val="150000"/>
              </a:lnSpc>
              <a:spcBef>
                <a:spcPts val="1200"/>
              </a:spcBef>
              <a:spcAft>
                <a:spcPts val="12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675" y="798600"/>
            <a:ext cx="6247800" cy="226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What’s the use of this?</a:t>
            </a:r>
            <a:endParaRPr/>
          </a:p>
        </p:txBody>
      </p:sp>
      <p:sp>
        <p:nvSpPr>
          <p:cNvPr id="98" name="Google Shape;98;p18"/>
          <p:cNvSpPr txBox="1"/>
          <p:nvPr>
            <p:ph type="title"/>
          </p:nvPr>
        </p:nvSpPr>
        <p:spPr>
          <a:xfrm>
            <a:off x="397725" y="1667650"/>
            <a:ext cx="6247800" cy="2267100"/>
          </a:xfrm>
          <a:prstGeom prst="rect">
            <a:avLst/>
          </a:prstGeom>
        </p:spPr>
        <p:txBody>
          <a:bodyPr anchorCtr="0" anchor="ctr" bIns="91425" lIns="91425" spcFirstLastPara="1" rIns="91425" wrap="square" tIns="91425">
            <a:normAutofit/>
          </a:bodyPr>
          <a:lstStyle/>
          <a:p>
            <a:pPr indent="-406400" lvl="0" marL="457200" rtl="0" algn="l">
              <a:spcBef>
                <a:spcPts val="0"/>
              </a:spcBef>
              <a:spcAft>
                <a:spcPts val="0"/>
              </a:spcAft>
              <a:buSzPts val="2800"/>
              <a:buChar char="-"/>
            </a:pPr>
            <a:r>
              <a:rPr lang="es-419" sz="2800"/>
              <a:t>Nothing, right now.</a:t>
            </a:r>
            <a:endParaRPr sz="2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3600"/>
              <a:t>Opens doors for anatomy research</a:t>
            </a:r>
            <a:endParaRPr sz="3600"/>
          </a:p>
        </p:txBody>
      </p:sp>
      <p:sp>
        <p:nvSpPr>
          <p:cNvPr id="104" name="Google Shape;104;p19"/>
          <p:cNvSpPr txBox="1"/>
          <p:nvPr>
            <p:ph type="title"/>
          </p:nvPr>
        </p:nvSpPr>
        <p:spPr>
          <a:xfrm>
            <a:off x="311300" y="2366975"/>
            <a:ext cx="3704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1840"/>
              <a:t>More personalised and efficient approach to diagnosis</a:t>
            </a:r>
            <a:endParaRPr sz="1840"/>
          </a:p>
        </p:txBody>
      </p:sp>
      <p:pic>
        <p:nvPicPr>
          <p:cNvPr id="105" name="Google Shape;105;p19"/>
          <p:cNvPicPr preferRelativeResize="0"/>
          <p:nvPr/>
        </p:nvPicPr>
        <p:blipFill>
          <a:blip r:embed="rId3">
            <a:alphaModFix/>
          </a:blip>
          <a:stretch>
            <a:fillRect/>
          </a:stretch>
        </p:blipFill>
        <p:spPr>
          <a:xfrm>
            <a:off x="4572000" y="500925"/>
            <a:ext cx="4572001" cy="4266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4294967295" type="title"/>
          </p:nvPr>
        </p:nvSpPr>
        <p:spPr>
          <a:xfrm>
            <a:off x="3404100" y="2272450"/>
            <a:ext cx="2335800" cy="892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