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2" r:id="rId11"/>
    <p:sldId id="271" r:id="rId12"/>
    <p:sldId id="273" r:id="rId13"/>
    <p:sldId id="274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83E149-B717-4676-9AA9-68DE69134FE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C07DC7E-2E94-4B77-87B1-D1A60D4757FE}">
      <dgm:prSet/>
      <dgm:spPr/>
      <dgm:t>
        <a:bodyPr/>
        <a:lstStyle/>
        <a:p>
          <a:r>
            <a:rPr lang="en-US" dirty="0"/>
            <a:t>Explanation of SELECT statement</a:t>
          </a:r>
        </a:p>
      </dgm:t>
    </dgm:pt>
    <dgm:pt modelId="{5ECFCDAA-D42F-4EE7-A223-D7C2DE9A9F41}" type="parTrans" cxnId="{9FC7BBE2-1464-4CB3-A67F-85E0456FDFEA}">
      <dgm:prSet/>
      <dgm:spPr/>
      <dgm:t>
        <a:bodyPr/>
        <a:lstStyle/>
        <a:p>
          <a:endParaRPr lang="en-US"/>
        </a:p>
      </dgm:t>
    </dgm:pt>
    <dgm:pt modelId="{406D2C0E-424F-4B38-9008-3597175D93C5}" type="sibTrans" cxnId="{9FC7BBE2-1464-4CB3-A67F-85E0456FDFEA}">
      <dgm:prSet/>
      <dgm:spPr/>
      <dgm:t>
        <a:bodyPr/>
        <a:lstStyle/>
        <a:p>
          <a:endParaRPr lang="en-US"/>
        </a:p>
      </dgm:t>
    </dgm:pt>
    <dgm:pt modelId="{3388B4A3-1BDA-4FEE-8BC8-BDFAE31EEFDD}" type="pres">
      <dgm:prSet presAssocID="{3983E149-B717-4676-9AA9-68DE69134FE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DF44EAB-B21A-4D15-A714-4BFB3AF85828}" type="pres">
      <dgm:prSet presAssocID="{5C07DC7E-2E94-4B77-87B1-D1A60D4757FE}" presName="hierRoot1" presStyleCnt="0"/>
      <dgm:spPr/>
    </dgm:pt>
    <dgm:pt modelId="{42A955D8-2817-4989-B8C3-9AD2CF4D4060}" type="pres">
      <dgm:prSet presAssocID="{5C07DC7E-2E94-4B77-87B1-D1A60D4757FE}" presName="composite" presStyleCnt="0"/>
      <dgm:spPr/>
    </dgm:pt>
    <dgm:pt modelId="{36244DA0-CB7A-4335-A1AD-CFD4D5D5D2EB}" type="pres">
      <dgm:prSet presAssocID="{5C07DC7E-2E94-4B77-87B1-D1A60D4757FE}" presName="background" presStyleLbl="node0" presStyleIdx="0" presStyleCnt="1"/>
      <dgm:spPr/>
    </dgm:pt>
    <dgm:pt modelId="{938258E5-49B0-47D7-902E-F382DBFA0397}" type="pres">
      <dgm:prSet presAssocID="{5C07DC7E-2E94-4B77-87B1-D1A60D4757FE}" presName="text" presStyleLbl="fgAcc0" presStyleIdx="0" presStyleCnt="1" custScaleX="35870" custScaleY="45151" custLinFactNeighborX="-49769" custLinFactNeighborY="-221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86CE59-C9A0-4F19-AC98-F91EEF3FFC3B}" type="pres">
      <dgm:prSet presAssocID="{5C07DC7E-2E94-4B77-87B1-D1A60D4757FE}" presName="hierChild2" presStyleCnt="0"/>
      <dgm:spPr/>
    </dgm:pt>
  </dgm:ptLst>
  <dgm:cxnLst>
    <dgm:cxn modelId="{57E251FB-0527-48D0-B90A-5A168DA9DDBE}" type="presOf" srcId="{5C07DC7E-2E94-4B77-87B1-D1A60D4757FE}" destId="{938258E5-49B0-47D7-902E-F382DBFA0397}" srcOrd="0" destOrd="0" presId="urn:microsoft.com/office/officeart/2005/8/layout/hierarchy1"/>
    <dgm:cxn modelId="{C55FC0AD-210A-4C63-80D9-4F05D7838CFE}" type="presOf" srcId="{3983E149-B717-4676-9AA9-68DE69134FE2}" destId="{3388B4A3-1BDA-4FEE-8BC8-BDFAE31EEFDD}" srcOrd="0" destOrd="0" presId="urn:microsoft.com/office/officeart/2005/8/layout/hierarchy1"/>
    <dgm:cxn modelId="{9FC7BBE2-1464-4CB3-A67F-85E0456FDFEA}" srcId="{3983E149-B717-4676-9AA9-68DE69134FE2}" destId="{5C07DC7E-2E94-4B77-87B1-D1A60D4757FE}" srcOrd="0" destOrd="0" parTransId="{5ECFCDAA-D42F-4EE7-A223-D7C2DE9A9F41}" sibTransId="{406D2C0E-424F-4B38-9008-3597175D93C5}"/>
    <dgm:cxn modelId="{1D35B1D8-FBF6-4579-9A4E-460AE34E7373}" type="presParOf" srcId="{3388B4A3-1BDA-4FEE-8BC8-BDFAE31EEFDD}" destId="{2DF44EAB-B21A-4D15-A714-4BFB3AF85828}" srcOrd="0" destOrd="0" presId="urn:microsoft.com/office/officeart/2005/8/layout/hierarchy1"/>
    <dgm:cxn modelId="{79008A0A-AEA3-4926-B95B-4A9F1F95E535}" type="presParOf" srcId="{2DF44EAB-B21A-4D15-A714-4BFB3AF85828}" destId="{42A955D8-2817-4989-B8C3-9AD2CF4D4060}" srcOrd="0" destOrd="0" presId="urn:microsoft.com/office/officeart/2005/8/layout/hierarchy1"/>
    <dgm:cxn modelId="{B8D3E698-EB74-4C06-B72B-D054C7F965C9}" type="presParOf" srcId="{42A955D8-2817-4989-B8C3-9AD2CF4D4060}" destId="{36244DA0-CB7A-4335-A1AD-CFD4D5D5D2EB}" srcOrd="0" destOrd="0" presId="urn:microsoft.com/office/officeart/2005/8/layout/hierarchy1"/>
    <dgm:cxn modelId="{F3C3AB39-B565-4823-9DAF-69B99CF15386}" type="presParOf" srcId="{42A955D8-2817-4989-B8C3-9AD2CF4D4060}" destId="{938258E5-49B0-47D7-902E-F382DBFA0397}" srcOrd="1" destOrd="0" presId="urn:microsoft.com/office/officeart/2005/8/layout/hierarchy1"/>
    <dgm:cxn modelId="{0ECDDF41-197E-48FF-97BF-BA9F195B13E2}" type="presParOf" srcId="{2DF44EAB-B21A-4D15-A714-4BFB3AF85828}" destId="{2686CE59-C9A0-4F19-AC98-F91EEF3FFC3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E9BC3B-B843-483F-92CC-704C6477B93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BE1C41-96F0-4B61-91B3-D5756982F080}">
      <dgm:prSet/>
      <dgm:spPr/>
      <dgm:t>
        <a:bodyPr/>
        <a:lstStyle/>
        <a:p>
          <a:r>
            <a:rPr lang="en-US" dirty="0"/>
            <a:t>WHERE clause</a:t>
          </a:r>
        </a:p>
      </dgm:t>
    </dgm:pt>
    <dgm:pt modelId="{2BF12F2F-1D50-420B-B837-B0B96286ECC5}" type="parTrans" cxnId="{89903AB8-5475-4DAB-8276-66AEE0FAF54E}">
      <dgm:prSet/>
      <dgm:spPr/>
      <dgm:t>
        <a:bodyPr/>
        <a:lstStyle/>
        <a:p>
          <a:endParaRPr lang="en-US"/>
        </a:p>
      </dgm:t>
    </dgm:pt>
    <dgm:pt modelId="{11F3B3D0-D2E9-469F-9EBD-3B4B55892DF6}" type="sibTrans" cxnId="{89903AB8-5475-4DAB-8276-66AEE0FAF54E}">
      <dgm:prSet/>
      <dgm:spPr/>
      <dgm:t>
        <a:bodyPr/>
        <a:lstStyle/>
        <a:p>
          <a:endParaRPr lang="en-US"/>
        </a:p>
      </dgm:t>
    </dgm:pt>
    <dgm:pt modelId="{FCA22CDA-CD9E-4EC9-9D22-9B1652C2A8AC}" type="pres">
      <dgm:prSet presAssocID="{E4E9BC3B-B843-483F-92CC-704C6477B93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8586D2E-8B8B-4D8C-893D-7A52DDB03AAD}" type="pres">
      <dgm:prSet presAssocID="{B5BE1C41-96F0-4B61-91B3-D5756982F080}" presName="hierRoot1" presStyleCnt="0"/>
      <dgm:spPr/>
    </dgm:pt>
    <dgm:pt modelId="{EA227007-03D7-4BBF-B43D-ED86D6995402}" type="pres">
      <dgm:prSet presAssocID="{B5BE1C41-96F0-4B61-91B3-D5756982F080}" presName="composite" presStyleCnt="0"/>
      <dgm:spPr/>
    </dgm:pt>
    <dgm:pt modelId="{59A60DB3-089C-458A-A023-A7DDB9426388}" type="pres">
      <dgm:prSet presAssocID="{B5BE1C41-96F0-4B61-91B3-D5756982F080}" presName="background" presStyleLbl="node0" presStyleIdx="0" presStyleCnt="1"/>
      <dgm:spPr/>
    </dgm:pt>
    <dgm:pt modelId="{F94FA93A-FB3F-4747-B85B-9D8047CEA607}" type="pres">
      <dgm:prSet presAssocID="{B5BE1C41-96F0-4B61-91B3-D5756982F080}" presName="text" presStyleLbl="fgAcc0" presStyleIdx="0" presStyleCnt="1" custScaleX="167812" custScaleY="1018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F39F99-58CA-4134-BDCB-C4C834908236}" type="pres">
      <dgm:prSet presAssocID="{B5BE1C41-96F0-4B61-91B3-D5756982F080}" presName="hierChild2" presStyleCnt="0"/>
      <dgm:spPr/>
    </dgm:pt>
  </dgm:ptLst>
  <dgm:cxnLst>
    <dgm:cxn modelId="{9B21AD2E-7AE8-4E97-A5A0-C5D466178EC4}" type="presOf" srcId="{B5BE1C41-96F0-4B61-91B3-D5756982F080}" destId="{F94FA93A-FB3F-4747-B85B-9D8047CEA607}" srcOrd="0" destOrd="0" presId="urn:microsoft.com/office/officeart/2005/8/layout/hierarchy1"/>
    <dgm:cxn modelId="{89903AB8-5475-4DAB-8276-66AEE0FAF54E}" srcId="{E4E9BC3B-B843-483F-92CC-704C6477B93B}" destId="{B5BE1C41-96F0-4B61-91B3-D5756982F080}" srcOrd="0" destOrd="0" parTransId="{2BF12F2F-1D50-420B-B837-B0B96286ECC5}" sibTransId="{11F3B3D0-D2E9-469F-9EBD-3B4B55892DF6}"/>
    <dgm:cxn modelId="{3558294E-4307-431C-B745-91F3AA254C04}" type="presOf" srcId="{E4E9BC3B-B843-483F-92CC-704C6477B93B}" destId="{FCA22CDA-CD9E-4EC9-9D22-9B1652C2A8AC}" srcOrd="0" destOrd="0" presId="urn:microsoft.com/office/officeart/2005/8/layout/hierarchy1"/>
    <dgm:cxn modelId="{F91179C5-4809-464F-AAE6-C922D69B4317}" type="presParOf" srcId="{FCA22CDA-CD9E-4EC9-9D22-9B1652C2A8AC}" destId="{E8586D2E-8B8B-4D8C-893D-7A52DDB03AAD}" srcOrd="0" destOrd="0" presId="urn:microsoft.com/office/officeart/2005/8/layout/hierarchy1"/>
    <dgm:cxn modelId="{884A7275-F2C1-4677-A527-53E4F6459FC5}" type="presParOf" srcId="{E8586D2E-8B8B-4D8C-893D-7A52DDB03AAD}" destId="{EA227007-03D7-4BBF-B43D-ED86D6995402}" srcOrd="0" destOrd="0" presId="urn:microsoft.com/office/officeart/2005/8/layout/hierarchy1"/>
    <dgm:cxn modelId="{A9FDB0F5-DE33-4CEC-AB26-DD84FB79D40A}" type="presParOf" srcId="{EA227007-03D7-4BBF-B43D-ED86D6995402}" destId="{59A60DB3-089C-458A-A023-A7DDB9426388}" srcOrd="0" destOrd="0" presId="urn:microsoft.com/office/officeart/2005/8/layout/hierarchy1"/>
    <dgm:cxn modelId="{F684331A-49F6-44B7-82C9-52EDAD826B01}" type="presParOf" srcId="{EA227007-03D7-4BBF-B43D-ED86D6995402}" destId="{F94FA93A-FB3F-4747-B85B-9D8047CEA607}" srcOrd="1" destOrd="0" presId="urn:microsoft.com/office/officeart/2005/8/layout/hierarchy1"/>
    <dgm:cxn modelId="{F0DFC940-887E-48C8-8E2D-BAA28581C5EC}" type="presParOf" srcId="{E8586D2E-8B8B-4D8C-893D-7A52DDB03AAD}" destId="{45F39F99-58CA-4134-BDCB-C4C83490823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244DA0-CB7A-4335-A1AD-CFD4D5D5D2EB}">
      <dsp:nvSpPr>
        <dsp:cNvPr id="0" name=""/>
        <dsp:cNvSpPr/>
      </dsp:nvSpPr>
      <dsp:spPr>
        <a:xfrm>
          <a:off x="-819027" y="-778075"/>
          <a:ext cx="2644065" cy="2113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258E5-49B0-47D7-902E-F382DBFA0397}">
      <dsp:nvSpPr>
        <dsp:cNvPr id="0" name=""/>
        <dsp:cNvSpPr/>
      </dsp:nvSpPr>
      <dsp:spPr>
        <a:xfrm>
          <a:off x="0" y="0"/>
          <a:ext cx="2644065" cy="2113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/>
            <a:t>Explanation of SELECT statement</a:t>
          </a:r>
        </a:p>
      </dsp:txBody>
      <dsp:txXfrm>
        <a:off x="61899" y="61899"/>
        <a:ext cx="2520267" cy="1989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60DB3-089C-458A-A023-A7DDB9426388}">
      <dsp:nvSpPr>
        <dsp:cNvPr id="0" name=""/>
        <dsp:cNvSpPr/>
      </dsp:nvSpPr>
      <dsp:spPr>
        <a:xfrm>
          <a:off x="2702" y="41889"/>
          <a:ext cx="3563719" cy="1373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FA93A-FB3F-4747-B85B-9D8047CEA607}">
      <dsp:nvSpPr>
        <dsp:cNvPr id="0" name=""/>
        <dsp:cNvSpPr/>
      </dsp:nvSpPr>
      <dsp:spPr>
        <a:xfrm>
          <a:off x="238662" y="266051"/>
          <a:ext cx="3563719" cy="13733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/>
            <a:t>WHERE clause</a:t>
          </a:r>
        </a:p>
      </dsp:txBody>
      <dsp:txXfrm>
        <a:off x="278887" y="306276"/>
        <a:ext cx="3483269" cy="12929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1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8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62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6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59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5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9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44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2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51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hrilling-order-654.notion.site/Data-Science-SQL-Mini-Project-d1c98e5662044701ad9772964531285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="" xmlns:a16="http://schemas.microsoft.com/office/drawing/2014/main" xmlns:p16="http://schemas.microsoft.com/office/powerpoint/2015/main" xmlns:p14="http://schemas.microsoft.com/office/powerpoint/2010/main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="" xmlns:a16="http://schemas.microsoft.com/office/drawing/2014/main" xmlns:p16="http://schemas.microsoft.com/office/powerpoint/2015/main" xmlns:p14="http://schemas.microsoft.com/office/powerpoint/2010/main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="" xmlns:a16="http://schemas.microsoft.com/office/drawing/2014/main" xmlns:p16="http://schemas.microsoft.com/office/powerpoint/2015/main" xmlns:p14="http://schemas.microsoft.com/office/powerpoint/2010/main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99241" y="-150829"/>
            <a:ext cx="10753505" cy="6796726"/>
          </a:xfrm>
        </p:spPr>
        <p:txBody>
          <a:bodyPr>
            <a:normAutofit fontScale="90000"/>
          </a:bodyPr>
          <a:lstStyle/>
          <a:p>
            <a:r>
              <a:rPr lang="en-US" sz="2400" cap="none" dirty="0" smtClean="0">
                <a:solidFill>
                  <a:srgbClr val="C00000"/>
                </a:solidFill>
                <a:latin typeface="Trebuchet MS" panose="020B0603020202020204"/>
              </a:rPr>
              <a:t/>
            </a:r>
            <a:br>
              <a:rPr lang="en-US" sz="2400" cap="none" dirty="0" smtClean="0">
                <a:solidFill>
                  <a:srgbClr val="C00000"/>
                </a:solidFill>
                <a:latin typeface="Trebuchet MS" panose="020B0603020202020204"/>
              </a:rPr>
            </a:br>
            <a:r>
              <a:rPr lang="en-US" sz="2400" cap="none" dirty="0">
                <a:solidFill>
                  <a:srgbClr val="C00000"/>
                </a:solidFill>
                <a:latin typeface="Trebuchet MS" panose="020B0603020202020204"/>
              </a:rPr>
              <a:t/>
            </a:r>
            <a:br>
              <a:rPr lang="en-US" sz="2400" cap="none" dirty="0">
                <a:solidFill>
                  <a:srgbClr val="C00000"/>
                </a:solidFill>
                <a:latin typeface="Trebuchet MS" panose="020B0603020202020204"/>
              </a:rPr>
            </a:br>
            <a:r>
              <a:rPr lang="en-US" sz="2400" cap="none" dirty="0" smtClean="0">
                <a:solidFill>
                  <a:srgbClr val="C00000"/>
                </a:solidFill>
                <a:latin typeface="Trebuchet MS" panose="020B0603020202020204"/>
              </a:rPr>
              <a:t/>
            </a:r>
            <a:br>
              <a:rPr lang="en-US" sz="2400" cap="none" dirty="0" smtClean="0">
                <a:solidFill>
                  <a:srgbClr val="C00000"/>
                </a:solidFill>
                <a:latin typeface="Trebuchet MS" panose="020B0603020202020204"/>
              </a:rPr>
            </a:br>
            <a:r>
              <a:rPr lang="en-US" sz="2400" cap="none" dirty="0" smtClean="0">
                <a:solidFill>
                  <a:schemeClr val="accent6">
                    <a:lumMod val="75000"/>
                  </a:schemeClr>
                </a:solidFill>
                <a:latin typeface="Trebuchet MS" panose="020B0603020202020204"/>
              </a:rPr>
              <a:t>Data </a:t>
            </a:r>
            <a:r>
              <a:rPr lang="en-IN" sz="2400" cap="none" dirty="0">
                <a:solidFill>
                  <a:schemeClr val="accent6">
                    <a:lumMod val="75000"/>
                  </a:schemeClr>
                </a:solidFill>
                <a:latin typeface="Trebuchet MS" panose="020B0603020202020204"/>
                <a:hlinkClick r:id="rId2"/>
              </a:rPr>
              <a:t>Science SQL Mini-Project</a:t>
            </a:r>
            <a:r>
              <a:rPr lang="en-US" sz="2400" cap="none" dirty="0">
                <a:solidFill>
                  <a:schemeClr val="accent6">
                    <a:lumMod val="75000"/>
                  </a:schemeClr>
                </a:solidFill>
                <a:latin typeface="Trebuchet MS" panose="020B0603020202020204"/>
              </a:rPr>
              <a:t>                              </a:t>
            </a:r>
            <a:r>
              <a:rPr lang="en-US" sz="2400" cap="none" dirty="0" smtClean="0">
                <a:solidFill>
                  <a:prstClr val="black"/>
                </a:solidFill>
                <a:latin typeface="Trebuchet MS" panose="020B0603020202020204"/>
              </a:rPr>
              <a:t/>
            </a:r>
            <a:br>
              <a:rPr lang="en-US" sz="2400" cap="none" dirty="0" smtClean="0">
                <a:solidFill>
                  <a:prstClr val="black"/>
                </a:solidFill>
                <a:latin typeface="Trebuchet MS" panose="020B0603020202020204"/>
              </a:rPr>
            </a:br>
            <a:r>
              <a:rPr lang="en-US" sz="1400" cap="none" dirty="0" smtClean="0">
                <a:solidFill>
                  <a:prstClr val="black"/>
                </a:solidFill>
                <a:latin typeface="Arial Black" panose="020B0A04020102020204" pitchFamily="34" charset="0"/>
              </a:rPr>
              <a:t>Presentation </a:t>
            </a:r>
            <a:r>
              <a:rPr lang="en-US" sz="1400" cap="none" dirty="0">
                <a:solidFill>
                  <a:prstClr val="black"/>
                </a:solidFill>
                <a:latin typeface="Arial Black" panose="020B0A04020102020204" pitchFamily="34" charset="0"/>
              </a:rPr>
              <a:t>on</a:t>
            </a:r>
            <a:r>
              <a:rPr lang="en-US" sz="4900" cap="none" dirty="0">
                <a:solidFill>
                  <a:srgbClr val="FF0000"/>
                </a:solidFill>
                <a:latin typeface="Trebuchet MS" panose="020B0603020202020204"/>
              </a:rPr>
              <a:t>                                             </a:t>
            </a:r>
            <a:r>
              <a:rPr lang="en-US" sz="4900" b="1" cap="none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Structured</a:t>
            </a:r>
            <a:br>
              <a:rPr lang="en-US" sz="4900" b="1" cap="none" dirty="0" smtClean="0">
                <a:solidFill>
                  <a:srgbClr val="FF0000"/>
                </a:solidFill>
                <a:latin typeface="Arial Black" panose="020B0A04020102020204" pitchFamily="34" charset="0"/>
              </a:rPr>
            </a:br>
            <a:r>
              <a:rPr lang="en-US" sz="4900" b="1" cap="none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Query </a:t>
            </a:r>
            <a:br>
              <a:rPr lang="en-US" sz="4900" b="1" cap="none" dirty="0" smtClean="0">
                <a:solidFill>
                  <a:srgbClr val="FF0000"/>
                </a:solidFill>
                <a:latin typeface="Arial Black" panose="020B0A04020102020204" pitchFamily="34" charset="0"/>
              </a:rPr>
            </a:br>
            <a:r>
              <a:rPr lang="en-US" sz="4900" b="1" cap="none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Language</a:t>
            </a:r>
            <a:r>
              <a:rPr lang="en-US" sz="4900" cap="none" dirty="0">
                <a:solidFill>
                  <a:srgbClr val="FF0000"/>
                </a:solidFill>
                <a:latin typeface="Trebuchet MS" panose="020B0603020202020204"/>
              </a:rPr>
              <a:t/>
            </a:r>
            <a:br>
              <a:rPr lang="en-US" sz="4900" cap="none" dirty="0">
                <a:solidFill>
                  <a:srgbClr val="FF0000"/>
                </a:solidFill>
                <a:latin typeface="Trebuchet MS" panose="020B0603020202020204"/>
              </a:rPr>
            </a:br>
            <a:r>
              <a:rPr lang="en-US" sz="4900" b="1" cap="none" dirty="0">
                <a:solidFill>
                  <a:srgbClr val="FF0000"/>
                </a:solidFill>
                <a:latin typeface="Arial Black" panose="020B0A04020102020204" pitchFamily="34" charset="0"/>
              </a:rPr>
              <a:t>(SQL</a:t>
            </a:r>
            <a:r>
              <a:rPr lang="en-US" sz="4900" b="1" cap="none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)</a:t>
            </a:r>
            <a:br>
              <a:rPr lang="en-US" sz="4900" b="1" cap="none" dirty="0" smtClean="0">
                <a:solidFill>
                  <a:srgbClr val="FF0000"/>
                </a:solidFill>
                <a:latin typeface="Arial Black" panose="020B0A04020102020204" pitchFamily="34" charset="0"/>
              </a:rPr>
            </a:br>
            <a:r>
              <a:rPr lang="en-US" b="1" cap="none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Topic</a:t>
            </a:r>
            <a:r>
              <a:rPr lang="en-US" sz="4900" b="1" cap="none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- </a:t>
            </a:r>
            <a:r>
              <a:rPr lang="en-US" sz="3200" b="1" cap="none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cars24 </a:t>
            </a:r>
            <a:br>
              <a:rPr lang="en-US" sz="3200" b="1" cap="none" dirty="0" smtClean="0">
                <a:solidFill>
                  <a:schemeClr val="accent3"/>
                </a:solidFill>
                <a:latin typeface="Arial Black" panose="020B0A04020102020204" pitchFamily="34" charset="0"/>
              </a:rPr>
            </a:br>
            <a:r>
              <a:rPr lang="en-US" sz="3200" b="1" cap="none" dirty="0">
                <a:solidFill>
                  <a:schemeClr val="accent3"/>
                </a:solidFill>
                <a:latin typeface="Arial Black" panose="020B0A04020102020204" pitchFamily="34" charset="0"/>
              </a:rPr>
              <a:t>(</a:t>
            </a:r>
            <a:r>
              <a:rPr lang="en-US" sz="3200" b="1" cap="none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second hand car dealer)</a:t>
            </a:r>
            <a:r>
              <a:rPr lang="en-US" sz="4900" b="1" cap="none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/>
            </a:r>
            <a:br>
              <a:rPr lang="en-US" sz="4900" b="1" cap="none" dirty="0" smtClean="0">
                <a:solidFill>
                  <a:srgbClr val="FF0000"/>
                </a:solidFill>
                <a:latin typeface="Arial Black" panose="020B0A04020102020204" pitchFamily="34" charset="0"/>
              </a:rPr>
            </a:br>
            <a:r>
              <a:rPr lang="en-US" sz="4900" b="1" cap="none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/>
            </a:r>
            <a:br>
              <a:rPr lang="en-US" sz="4900" b="1" cap="none" dirty="0" smtClean="0">
                <a:solidFill>
                  <a:srgbClr val="FF0000"/>
                </a:solidFill>
                <a:latin typeface="Arial Black" panose="020B0A04020102020204" pitchFamily="34" charset="0"/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PRESENTED </a:t>
            </a:r>
            <a:r>
              <a:rPr lang="en-US" sz="2000" b="1" dirty="0">
                <a:solidFill>
                  <a:schemeClr val="tx1"/>
                </a:solidFill>
              </a:rPr>
              <a:t>BY:-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VALMIK </a:t>
            </a:r>
            <a:r>
              <a:rPr lang="en-US" sz="2000" b="1" dirty="0">
                <a:solidFill>
                  <a:schemeClr val="tx1"/>
                </a:solidFill>
              </a:rPr>
              <a:t>A.SATAV(cds05_008)</a:t>
            </a:r>
            <a:br>
              <a:rPr lang="en-US" sz="2000" b="1" dirty="0">
                <a:solidFill>
                  <a:schemeClr val="tx1"/>
                </a:solidFill>
              </a:rPr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4272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="" xmlns:a16="http://schemas.microsoft.com/office/drawing/2014/main" xmlns:p16="http://schemas.microsoft.com/office/powerpoint/2015/main" xmlns:p14="http://schemas.microsoft.com/office/powerpoint/2010/main" xmlns:dgm="http://schemas.openxmlformats.org/drawingml/2006/diagram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="" xmlns:a16="http://schemas.microsoft.com/office/drawing/2014/main" xmlns:p16="http://schemas.microsoft.com/office/powerpoint/2015/main" xmlns:p14="http://schemas.microsoft.com/office/powerpoint/2010/main" xmlns:dgm="http://schemas.openxmlformats.org/drawingml/2006/diagram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="" xmlns:a16="http://schemas.microsoft.com/office/drawing/2014/main" xmlns:p16="http://schemas.microsoft.com/office/powerpoint/2015/main" xmlns:p14="http://schemas.microsoft.com/office/powerpoint/2010/main" xmlns:dgm="http://schemas.openxmlformats.org/drawingml/2006/diagram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solidFill>
                  <a:srgbClr val="FF0000"/>
                </a:solidFill>
              </a:rPr>
              <a:t>                            Insights</a:t>
            </a:r>
            <a:endParaRPr lang="en-IN" sz="40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1192" y="2040835"/>
            <a:ext cx="10778107" cy="4529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7.</a:t>
            </a:r>
            <a:r>
              <a:rPr lang="en-IN" b="1" dirty="0"/>
              <a:t> </a:t>
            </a:r>
            <a:r>
              <a:rPr lang="en-IN" dirty="0"/>
              <a:t>The manager told the employee to give a print the fuel cars CNG come by all year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-The manager asked the employer print the </a:t>
            </a:r>
            <a:r>
              <a:rPr lang="en-IN" dirty="0" err="1" smtClean="0"/>
              <a:t>cng</a:t>
            </a:r>
            <a:r>
              <a:rPr lang="en-IN" dirty="0" smtClean="0"/>
              <a:t> cars from all year sell</a:t>
            </a:r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 </a:t>
            </a:r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    Syntax-</a:t>
            </a:r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               </a:t>
            </a:r>
            <a:r>
              <a:rPr lang="en-IN" b="1" dirty="0"/>
              <a:t>SELECT </a:t>
            </a:r>
            <a:r>
              <a:rPr lang="en-IN" b="1" dirty="0" err="1"/>
              <a:t>Year,COUNT</a:t>
            </a:r>
            <a:r>
              <a:rPr lang="en-IN" b="1" dirty="0"/>
              <a:t>(*) FROM cars24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                 WHERE </a:t>
            </a:r>
            <a:r>
              <a:rPr lang="en-IN" b="1" dirty="0"/>
              <a:t>fuel='CNG'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                 GROUP </a:t>
            </a:r>
            <a:r>
              <a:rPr lang="en-IN" b="1" dirty="0"/>
              <a:t>BY Year</a:t>
            </a:r>
            <a:r>
              <a:rPr lang="en-IN" b="1" dirty="0" smtClean="0"/>
              <a:t>;</a:t>
            </a:r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    </a:t>
            </a:r>
            <a:r>
              <a:rPr lang="en-IN" dirty="0" smtClean="0"/>
              <a:t>- In this query use Group by it collect the data from multiple rows and groups the result by one or more columns.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935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smtClean="0">
                <a:solidFill>
                  <a:srgbClr val="FF0000"/>
                </a:solidFill>
              </a:rPr>
              <a:t>                                          </a:t>
            </a:r>
            <a:r>
              <a:rPr lang="en-IN" sz="3600" b="1" dirty="0" smtClean="0">
                <a:solidFill>
                  <a:srgbClr val="FF0000"/>
                </a:solidFill>
              </a:rPr>
              <a:t>Insights</a:t>
            </a:r>
            <a:endParaRPr lang="en-IN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1025" y="2341563"/>
            <a:ext cx="6064250" cy="36337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8.</a:t>
            </a:r>
            <a:r>
              <a:rPr lang="en-IN" b="1" dirty="0"/>
              <a:t> </a:t>
            </a:r>
            <a:r>
              <a:rPr lang="en-IN" b="1" dirty="0" err="1" smtClean="0"/>
              <a:t>Maneger</a:t>
            </a:r>
            <a:r>
              <a:rPr lang="en-IN" b="1" dirty="0" smtClean="0"/>
              <a:t> </a:t>
            </a:r>
            <a:r>
              <a:rPr lang="en-IN" b="1" dirty="0"/>
              <a:t>said there were more than 100 cars in a given </a:t>
            </a:r>
            <a:r>
              <a:rPr lang="en-IN" b="1" dirty="0" err="1"/>
              <a:t>year,which</a:t>
            </a:r>
            <a:r>
              <a:rPr lang="en-IN" b="1" dirty="0"/>
              <a:t> year had more than 100 cars</a:t>
            </a:r>
            <a:r>
              <a:rPr lang="en-IN" b="1" dirty="0" smtClean="0"/>
              <a:t>?</a:t>
            </a:r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   -</a:t>
            </a:r>
            <a:r>
              <a:rPr lang="en-IN" dirty="0" smtClean="0"/>
              <a:t>Syntax-</a:t>
            </a:r>
          </a:p>
          <a:p>
            <a:pPr marL="0" indent="0">
              <a:buNone/>
            </a:pPr>
            <a:r>
              <a:rPr lang="en-IN" dirty="0" smtClean="0"/>
              <a:t>                  </a:t>
            </a:r>
            <a:r>
              <a:rPr lang="en-IN" b="1" dirty="0" smtClean="0"/>
              <a:t>SELECT </a:t>
            </a:r>
            <a:r>
              <a:rPr lang="en-IN" b="1" dirty="0" err="1"/>
              <a:t>Year,COUNT</a:t>
            </a:r>
            <a:r>
              <a:rPr lang="en-IN" b="1" dirty="0"/>
              <a:t>(*) FROM cars24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                  GROUP </a:t>
            </a:r>
            <a:r>
              <a:rPr lang="en-IN" b="1" dirty="0"/>
              <a:t>BY year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                  HAVING </a:t>
            </a:r>
            <a:r>
              <a:rPr lang="en-IN" b="1" dirty="0"/>
              <a:t>COUNT(*)&gt;100</a:t>
            </a:r>
            <a:r>
              <a:rPr lang="en-IN" b="1" dirty="0" smtClean="0"/>
              <a:t>;</a:t>
            </a:r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   - </a:t>
            </a:r>
            <a:r>
              <a:rPr lang="en-IN" dirty="0" smtClean="0"/>
              <a:t>use having function it is similar to where </a:t>
            </a:r>
            <a:r>
              <a:rPr lang="en-IN" dirty="0" err="1" smtClean="0"/>
              <a:t>i.e</a:t>
            </a:r>
            <a:r>
              <a:rPr lang="en-IN" dirty="0" smtClean="0"/>
              <a:t> applies some condition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on </a:t>
            </a:r>
            <a:r>
              <a:rPr lang="en-IN" dirty="0" err="1" smtClean="0"/>
              <a:t>rows.used</a:t>
            </a:r>
            <a:r>
              <a:rPr lang="en-IN" dirty="0" smtClean="0"/>
              <a:t> when we want to apply any condition after grouping 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Content Placeholder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434" y="2179444"/>
            <a:ext cx="4063902" cy="369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47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                                        </a:t>
            </a:r>
            <a:r>
              <a:rPr lang="en-IN" sz="3600" b="1" dirty="0">
                <a:solidFill>
                  <a:srgbClr val="FF0000"/>
                </a:solidFill>
              </a:rPr>
              <a:t>Insights</a:t>
            </a:r>
            <a:endParaRPr lang="en-IN" sz="3600" dirty="0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581192" y="2686639"/>
            <a:ext cx="11029616" cy="37990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9.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b="1" dirty="0"/>
              <a:t>The manager said to the employee all cars count details between 2015 and 2020; we need a complete list</a:t>
            </a:r>
            <a:r>
              <a:rPr lang="en-IN" b="1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              Syntax-</a:t>
            </a:r>
          </a:p>
          <a:p>
            <a:pPr marL="0" indent="0">
              <a:buNone/>
            </a:pPr>
            <a:r>
              <a:rPr lang="en-IN" dirty="0" smtClean="0"/>
              <a:t>                       </a:t>
            </a:r>
            <a:r>
              <a:rPr lang="en-IN" b="1" dirty="0"/>
              <a:t>SELECT COUNT(*) FROM cars24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                       WHERE </a:t>
            </a:r>
            <a:r>
              <a:rPr lang="en-IN" b="1" dirty="0"/>
              <a:t>Year between 2015 and 2020</a:t>
            </a:r>
            <a:r>
              <a:rPr lang="en-IN" b="1" dirty="0" smtClean="0"/>
              <a:t>;</a:t>
            </a:r>
          </a:p>
          <a:p>
            <a:pPr marL="0" indent="0">
              <a:buNone/>
            </a:pPr>
            <a:r>
              <a:rPr lang="en-IN" b="1" dirty="0" smtClean="0"/>
              <a:t>      -</a:t>
            </a:r>
            <a:r>
              <a:rPr lang="en-IN" dirty="0" smtClean="0"/>
              <a:t>use between certain range.</a:t>
            </a:r>
          </a:p>
          <a:p>
            <a:pPr marL="0" indent="0">
              <a:buNone/>
            </a:pPr>
            <a:r>
              <a:rPr lang="en-IN" dirty="0" smtClean="0"/>
              <a:t>10.</a:t>
            </a:r>
            <a:r>
              <a:rPr lang="en-IN" b="1" dirty="0"/>
              <a:t> The manager said to the employee all cars details between 2015 to 2023 we need complete list</a:t>
            </a:r>
            <a:r>
              <a:rPr lang="en-IN" b="1" dirty="0" smtClean="0"/>
              <a:t>.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 smtClean="0"/>
              <a:t>                 Syntax-</a:t>
            </a:r>
          </a:p>
          <a:p>
            <a:pPr marL="0" indent="0">
              <a:buNone/>
            </a:pPr>
            <a:r>
              <a:rPr lang="en-IN" b="1" dirty="0" smtClean="0"/>
              <a:t>                            </a:t>
            </a:r>
            <a:r>
              <a:rPr lang="en-IN" b="1" dirty="0"/>
              <a:t>SELECT * FROM cars24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                            WHERE </a:t>
            </a:r>
            <a:r>
              <a:rPr lang="en-IN" b="1" dirty="0"/>
              <a:t>Year BETWEEN 2015 AND 2023;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0780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                                      </a:t>
            </a:r>
            <a:r>
              <a:rPr lang="en-US" sz="3200" b="1" dirty="0" smtClean="0">
                <a:solidFill>
                  <a:srgbClr val="FF0000"/>
                </a:solidFill>
              </a:rPr>
              <a:t>Conclusion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193" y="2265450"/>
            <a:ext cx="11029615" cy="363448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this </a:t>
            </a:r>
            <a:r>
              <a:rPr lang="en-US" dirty="0" err="1" smtClean="0"/>
              <a:t>psentation</a:t>
            </a:r>
            <a:r>
              <a:rPr lang="en-US" dirty="0" smtClean="0"/>
              <a:t> we covered basics of </a:t>
            </a:r>
            <a:r>
              <a:rPr lang="en-US" dirty="0" err="1" smtClean="0"/>
              <a:t>sql</a:t>
            </a:r>
            <a:r>
              <a:rPr lang="en-US" dirty="0" err="1" smtClean="0"/>
              <a:t>.including</a:t>
            </a:r>
            <a:r>
              <a:rPr lang="en-US" dirty="0" smtClean="0"/>
              <a:t> its syntax and statement functions and aggregation. </a:t>
            </a:r>
            <a:r>
              <a:rPr lang="en-US" dirty="0" err="1" smtClean="0"/>
              <a:t>Sql</a:t>
            </a:r>
            <a:r>
              <a:rPr lang="en-US" dirty="0" smtClean="0"/>
              <a:t> is powerful tool for managing relational database.</a:t>
            </a:r>
          </a:p>
          <a:p>
            <a:pPr marL="0" indent="0">
              <a:buNone/>
            </a:pPr>
            <a:r>
              <a:rPr lang="en-US" dirty="0" smtClean="0"/>
              <a:t>By understanding </a:t>
            </a:r>
            <a:r>
              <a:rPr lang="en-US" dirty="0" err="1" smtClean="0"/>
              <a:t>sql,you</a:t>
            </a:r>
            <a:r>
              <a:rPr lang="en-US" dirty="0" smtClean="0"/>
              <a:t> can effectively retrieve and manipulate the data .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this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topic helps to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company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mangaer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 is easy to handling all cars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details.which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 is how many cars are available in year wise, how many cars sold in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year,type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 of fuel cars ,anything about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cars.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8241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	</a:t>
            </a:r>
            <a:r>
              <a:rPr lang="en-US" dirty="0" smtClean="0"/>
              <a:t>							</a:t>
            </a:r>
            <a:r>
              <a:rPr lang="en-US" dirty="0"/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future work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Sales </a:t>
            </a:r>
            <a:r>
              <a:rPr lang="en-US" b="1" dirty="0" err="1"/>
              <a:t>Analytics:</a:t>
            </a:r>
            <a:r>
              <a:rPr lang="en-US" dirty="0" err="1"/>
              <a:t>Generate</a:t>
            </a:r>
            <a:r>
              <a:rPr lang="en-US" dirty="0"/>
              <a:t> a report on the total number of cars sold, total revenue, and average transaction amount for each month in the last year</a:t>
            </a:r>
            <a:r>
              <a:rPr lang="en-US" dirty="0" smtClean="0"/>
              <a:t>.</a:t>
            </a:r>
          </a:p>
          <a:p>
            <a:r>
              <a:rPr lang="en-US" b="1" dirty="0"/>
              <a:t>Popular Car </a:t>
            </a:r>
            <a:r>
              <a:rPr lang="en-US" b="1" dirty="0" err="1"/>
              <a:t>Brands:</a:t>
            </a:r>
            <a:r>
              <a:rPr lang="en-US" dirty="0" err="1"/>
              <a:t>Identify</a:t>
            </a:r>
            <a:r>
              <a:rPr lang="en-US" dirty="0"/>
              <a:t> the top 5 most popular car brands based on the total number of </a:t>
            </a:r>
            <a:r>
              <a:rPr lang="en-US" dirty="0" smtClean="0"/>
              <a:t>cars sold. </a:t>
            </a:r>
          </a:p>
          <a:p>
            <a:r>
              <a:rPr lang="en-US" b="1" dirty="0"/>
              <a:t>Inventory </a:t>
            </a:r>
            <a:r>
              <a:rPr lang="en-US" b="1" dirty="0" err="1"/>
              <a:t>Management:</a:t>
            </a:r>
            <a:r>
              <a:rPr lang="en-US" dirty="0" err="1"/>
              <a:t>Find</a:t>
            </a:r>
            <a:r>
              <a:rPr lang="en-US" dirty="0"/>
              <a:t> the number of cars available for sale by each seller.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436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1191" y="1428020"/>
            <a:ext cx="11029616" cy="76842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      OUTLINE</a:t>
            </a:r>
            <a:endParaRPr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1192" y="2196445"/>
            <a:ext cx="11029615" cy="3778905"/>
          </a:xfrm>
        </p:spPr>
        <p:txBody>
          <a:bodyPr/>
          <a:lstStyle/>
          <a:p>
            <a:r>
              <a:rPr lang="en-US" b="1" dirty="0" smtClean="0"/>
              <a:t>Introduction</a:t>
            </a:r>
          </a:p>
          <a:p>
            <a:r>
              <a:rPr lang="en-US" b="1" dirty="0" smtClean="0"/>
              <a:t>dataset overview</a:t>
            </a:r>
          </a:p>
          <a:p>
            <a:r>
              <a:rPr lang="en-US" b="1" dirty="0" smtClean="0"/>
              <a:t>methodology </a:t>
            </a:r>
          </a:p>
          <a:p>
            <a:r>
              <a:rPr lang="en-US" b="1" dirty="0" smtClean="0"/>
              <a:t>insights</a:t>
            </a:r>
          </a:p>
          <a:p>
            <a:r>
              <a:rPr lang="en-US" b="1" dirty="0" smtClean="0"/>
              <a:t>conclusion</a:t>
            </a:r>
          </a:p>
          <a:p>
            <a:r>
              <a:rPr lang="en-US" b="1" dirty="0" smtClean="0"/>
              <a:t>future work</a:t>
            </a:r>
            <a:endParaRPr lang="en-IN" b="1" dirty="0"/>
          </a:p>
        </p:txBody>
      </p:sp>
      <p:pic>
        <p:nvPicPr>
          <p:cNvPr id="7" name="Picture 6" descr="Magnifying glass showing decling performance">
            <a:extLst>
              <a:ext uri="{FF2B5EF4-FFF2-40B4-BE49-F238E27FC236}">
                <a16:creationId xmlns:a16="http://schemas.microsoft.com/office/drawing/2014/main" id="{25A0B0A7-472D-0CA0-0721-CAFA18772D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73" r="25333" b="-3"/>
          <a:stretch/>
        </p:blipFill>
        <p:spPr>
          <a:xfrm>
            <a:off x="6315959" y="725864"/>
            <a:ext cx="5128181" cy="573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4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="" xmlns:a16="http://schemas.microsoft.com/office/drawing/2014/main" xmlns:p16="http://schemas.microsoft.com/office/powerpoint/2015/main" xmlns:p14="http://schemas.microsoft.com/office/powerpoint/2010/main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="" xmlns:a16="http://schemas.microsoft.com/office/drawing/2014/main" xmlns:p16="http://schemas.microsoft.com/office/powerpoint/2015/main" xmlns:p14="http://schemas.microsoft.com/office/powerpoint/2010/main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1192" y="2040835"/>
            <a:ext cx="11029615" cy="3934515"/>
          </a:xfrm>
        </p:spPr>
        <p:txBody>
          <a:bodyPr/>
          <a:lstStyle/>
          <a:p>
            <a:pPr marL="342900" lvl="0" indent="-3429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I am presenting a project on the topic ‘cars24 car dealer’ in this project I have tried to give all information about project in an activity that help us to improve company manager to improve his planning  and thinking ability</a:t>
            </a:r>
          </a:p>
          <a:p>
            <a:pPr marL="342900" lvl="0" indent="-3429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We  have choose this topic because company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mangaer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 is easy to handling all cars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details.which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 is how many cars are available in year wise, how many cars sold in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year,type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 of fuel cars ,anything about cars</a:t>
            </a:r>
          </a:p>
          <a:p>
            <a:pPr marL="342900" lvl="0" indent="-3429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I have divided this presentation in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methodology,insights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 which is use in this project and conclusion</a:t>
            </a:r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                                </a:t>
            </a:r>
            <a:r>
              <a:rPr lang="en-US" sz="4000" b="1" dirty="0" smtClean="0">
                <a:solidFill>
                  <a:srgbClr val="FF0000"/>
                </a:solidFill>
              </a:rPr>
              <a:t>INTRODUCTION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32748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1192" y="702156"/>
            <a:ext cx="11029616" cy="551609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                               Dataset </a:t>
            </a:r>
            <a:r>
              <a:rPr lang="en-IN" b="1" dirty="0">
                <a:solidFill>
                  <a:srgbClr val="FF0000"/>
                </a:solidFill>
              </a:rPr>
              <a:t>Overview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1489435"/>
            <a:ext cx="8596668" cy="5646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In this project we use dataset cars24 which is second hand car dealer this dataset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appers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to focus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imfomation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like dealing with cars sales or services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The dataset comprises certain number of columns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Columns:-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Cars Name:-specified model of the car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Year:-Manufacturing year of the car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Selling_Price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:-cost of the car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Km_driven:-km car has run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Fuel:-fuel used in the car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SellerType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Transmission:-automatic or manual car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Owner-First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owner,second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owner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Mileage:-Represent a total distance car has travelled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Engine:-It define cc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Seats-how many seats in car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+mj-lt"/>
              <a:buAutoNum type="arabicPeriod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798" y="2394408"/>
            <a:ext cx="4437010" cy="378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9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4157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                                  Methodology</a:t>
            </a:r>
            <a:endParaRPr lang="en-IN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1026" y="1734532"/>
            <a:ext cx="7214942" cy="5373277"/>
          </a:xfrm>
        </p:spPr>
        <p:txBody>
          <a:bodyPr>
            <a:normAutofit fontScale="47500" lnSpcReduction="20000"/>
          </a:bodyPr>
          <a:lstStyle/>
          <a:p>
            <a:r>
              <a:rPr lang="en-US" sz="3400" b="1" dirty="0" smtClean="0"/>
              <a:t>Data Extraction</a:t>
            </a:r>
            <a:r>
              <a:rPr lang="en-US" sz="3400" dirty="0" smtClean="0"/>
              <a:t> :-</a:t>
            </a:r>
            <a:r>
              <a:rPr lang="en-US" sz="3400" dirty="0"/>
              <a:t>In this project, we </a:t>
            </a:r>
            <a:r>
              <a:rPr lang="en-US" sz="3400" dirty="0" smtClean="0"/>
              <a:t>extract </a:t>
            </a:r>
            <a:r>
              <a:rPr lang="en-US" sz="3400" dirty="0" err="1" smtClean="0"/>
              <a:t>sql</a:t>
            </a:r>
            <a:r>
              <a:rPr lang="en-US" sz="3400" dirty="0" smtClean="0"/>
              <a:t> </a:t>
            </a:r>
            <a:r>
              <a:rPr lang="en-US" sz="3400" dirty="0"/>
              <a:t>queries to retrieve and manipulate data from the relational database. </a:t>
            </a:r>
            <a:endParaRPr lang="en-US" sz="3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3400" dirty="0" smtClean="0"/>
              <a:t> SELECT-It is used to select </a:t>
            </a:r>
            <a:r>
              <a:rPr lang="en-US" sz="3400" dirty="0" err="1" smtClean="0"/>
              <a:t>coumn</a:t>
            </a:r>
            <a:r>
              <a:rPr lang="en-US" sz="3400" dirty="0" smtClean="0"/>
              <a:t> and rows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400" dirty="0" smtClean="0"/>
              <a:t>WHERE-It used the filter the rows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400" dirty="0" smtClean="0"/>
              <a:t>JOIN –We use it combine the data from multiple columns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400" dirty="0" err="1" smtClean="0"/>
              <a:t>Aggerigation</a:t>
            </a:r>
            <a:r>
              <a:rPr lang="en-US" sz="3400" dirty="0" smtClean="0"/>
              <a:t> function-</a:t>
            </a:r>
            <a:r>
              <a:rPr lang="en-US" sz="3400" dirty="0" err="1" smtClean="0"/>
              <a:t>max,min,count,avg</a:t>
            </a:r>
            <a:r>
              <a:rPr lang="en-US" sz="3400" dirty="0" smtClean="0"/>
              <a:t> and sum in the column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400" b="1" dirty="0" smtClean="0"/>
              <a:t>Tools</a:t>
            </a:r>
            <a:r>
              <a:rPr lang="en-US" sz="3400" dirty="0" smtClean="0"/>
              <a:t>:-</a:t>
            </a:r>
            <a:r>
              <a:rPr lang="en-US" sz="3400" dirty="0"/>
              <a:t>There are various tools and utilities available to work with </a:t>
            </a:r>
            <a:r>
              <a:rPr lang="en-US" sz="3400" dirty="0" err="1" smtClean="0"/>
              <a:t>sql</a:t>
            </a:r>
            <a:r>
              <a:rPr lang="en-US" sz="3400" dirty="0" smtClean="0"/>
              <a:t> databases</a:t>
            </a:r>
          </a:p>
          <a:p>
            <a:r>
              <a:rPr lang="en-IN" sz="3400" b="1" dirty="0"/>
              <a:t>MySQL Workbench:</a:t>
            </a:r>
            <a:r>
              <a:rPr lang="en-IN" sz="3400" dirty="0"/>
              <a:t> A visual tool for MySQL database design, development, and administration.</a:t>
            </a:r>
          </a:p>
          <a:p>
            <a:r>
              <a:rPr lang="en-IN" sz="3400" b="1" dirty="0"/>
              <a:t>Microsoft SQL Server Management Studio (SSMS):</a:t>
            </a:r>
            <a:r>
              <a:rPr lang="en-IN" sz="3400" dirty="0"/>
              <a:t> For managing </a:t>
            </a:r>
            <a:r>
              <a:rPr lang="en-IN" sz="3400" dirty="0" err="1" smtClean="0"/>
              <a:t>sql</a:t>
            </a:r>
            <a:r>
              <a:rPr lang="en-IN" sz="3400" dirty="0" smtClean="0"/>
              <a:t> </a:t>
            </a:r>
            <a:r>
              <a:rPr lang="en-IN" sz="3400" dirty="0"/>
              <a:t>Server databases.</a:t>
            </a:r>
          </a:p>
          <a:p>
            <a:r>
              <a:rPr lang="en-IN" sz="3400" b="1" dirty="0"/>
              <a:t>Oracle SQL Developer:</a:t>
            </a:r>
            <a:r>
              <a:rPr lang="en-IN" sz="3400" dirty="0"/>
              <a:t> A graphical tool for Oracle database development.</a:t>
            </a:r>
          </a:p>
          <a:p>
            <a:r>
              <a:rPr lang="en-IN" sz="3400" b="1" dirty="0" err="1"/>
              <a:t>pgAdmin</a:t>
            </a:r>
            <a:r>
              <a:rPr lang="en-IN" sz="3400" b="1" dirty="0"/>
              <a:t>:</a:t>
            </a:r>
            <a:r>
              <a:rPr lang="en-IN" sz="3400" dirty="0"/>
              <a:t> A comprehensive PostgreSQL management tool.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900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  <p:graphicFrame>
        <p:nvGraphicFramePr>
          <p:cNvPr id="8" name="Content Placeholder">
            <a:extLst>
              <a:ext uri="{FF2B5EF4-FFF2-40B4-BE49-F238E27FC236}">
                <a16:creationId xmlns:a16="http://schemas.microsoft.com/office/drawing/2014/main" id="{FB6E1E90-3DC0-46B0-5C19-074C3BF4A0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0538978"/>
              </p:ext>
            </p:extLst>
          </p:nvPr>
        </p:nvGraphicFramePr>
        <p:xfrm>
          <a:off x="8563897" y="1734532"/>
          <a:ext cx="8190271" cy="3025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">
            <a:extLst>
              <a:ext uri="{FF2B5EF4-FFF2-40B4-BE49-F238E27FC236}">
                <a16:creationId xmlns:a16="http://schemas.microsoft.com/office/drawing/2014/main" id="{73A463E7-908A-9195-014E-2125BF176B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2534773"/>
              </p:ext>
            </p:extLst>
          </p:nvPr>
        </p:nvGraphicFramePr>
        <p:xfrm>
          <a:off x="8023122" y="4670321"/>
          <a:ext cx="3805084" cy="1681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17989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9572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                                      </a:t>
            </a:r>
            <a:r>
              <a:rPr lang="en-IN" sz="3600" b="1" dirty="0" smtClean="0">
                <a:solidFill>
                  <a:srgbClr val="FF0000"/>
                </a:solidFill>
              </a:rPr>
              <a:t>Insights</a:t>
            </a:r>
            <a:endParaRPr lang="en-IN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1192" y="1451729"/>
            <a:ext cx="11029615" cy="61368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1.     </a:t>
            </a:r>
            <a:r>
              <a:rPr lang="en-IN" b="1" dirty="0" smtClean="0"/>
              <a:t>-- </a:t>
            </a:r>
            <a:r>
              <a:rPr lang="en-IN" b="1" dirty="0"/>
              <a:t>Read cars </a:t>
            </a:r>
            <a:r>
              <a:rPr lang="en-IN" b="1" dirty="0" smtClean="0"/>
              <a:t>data</a:t>
            </a:r>
          </a:p>
          <a:p>
            <a:pPr marL="0" indent="0">
              <a:buNone/>
            </a:pPr>
            <a:r>
              <a:rPr lang="en-US" dirty="0" smtClean="0"/>
              <a:t>      In this query all dataset are shown </a:t>
            </a:r>
          </a:p>
          <a:p>
            <a:pPr marL="0" indent="0">
              <a:buNone/>
            </a:pPr>
            <a:r>
              <a:rPr lang="en-US" dirty="0" smtClean="0"/>
              <a:t>       Syntax-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IN" b="1" dirty="0"/>
              <a:t>SELECT * FROM cars24</a:t>
            </a:r>
            <a:r>
              <a:rPr lang="en-IN" b="1" dirty="0" smtClean="0"/>
              <a:t>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2.</a:t>
            </a:r>
            <a:r>
              <a:rPr lang="en-IN" b="1" dirty="0"/>
              <a:t> -- counting the total number cars present in the data </a:t>
            </a:r>
            <a:r>
              <a:rPr lang="en-IN" b="1" dirty="0" smtClean="0"/>
              <a:t>set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this query used to the count the total rows in the dataset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       Syntax-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</a:t>
            </a:r>
            <a:r>
              <a:rPr lang="en-IN" b="1" dirty="0" smtClean="0"/>
              <a:t>select </a:t>
            </a:r>
            <a:r>
              <a:rPr lang="en-IN" b="1" dirty="0"/>
              <a:t>count(*) from cars24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 smtClean="0"/>
              <a:t>3.</a:t>
            </a:r>
            <a:r>
              <a:rPr lang="en-IN" b="1" dirty="0"/>
              <a:t> --The manager asked the employee how many cars will be available in 2023</a:t>
            </a:r>
            <a:r>
              <a:rPr lang="en-IN" b="1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It seems like the manager is inquiring about the number of cars that will be available in the year 2023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 Syntax-</a:t>
            </a:r>
          </a:p>
          <a:p>
            <a:pPr marL="0" indent="0">
              <a:buNone/>
            </a:pPr>
            <a:r>
              <a:rPr lang="en-IN" b="1" dirty="0" smtClean="0"/>
              <a:t>                 SELECT </a:t>
            </a:r>
            <a:r>
              <a:rPr lang="en-IN" b="1" dirty="0"/>
              <a:t>COUNT(*) FROM cars24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                 WHERE </a:t>
            </a:r>
            <a:r>
              <a:rPr lang="en-IN" b="1" dirty="0"/>
              <a:t>Year =2020</a:t>
            </a:r>
            <a:r>
              <a:rPr lang="en-IN" b="1" dirty="0" smtClean="0"/>
              <a:t>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filtering the rows we can use where statement.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 smtClean="0"/>
              <a:t>    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454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Insights</a:t>
            </a:r>
            <a:endParaRPr lang="en-IN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1193" y="2007909"/>
            <a:ext cx="6356935" cy="3967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4.</a:t>
            </a:r>
            <a:r>
              <a:rPr lang="en-IN" b="1" dirty="0"/>
              <a:t> -- Write SQL queries to display max selling price from cars24 table. and display name which car is taking maximum selling price</a:t>
            </a:r>
            <a:r>
              <a:rPr lang="en-IN" b="1" dirty="0" smtClean="0"/>
              <a:t>.</a:t>
            </a:r>
          </a:p>
          <a:p>
            <a:pPr marL="0" indent="0">
              <a:buNone/>
            </a:pPr>
            <a:r>
              <a:rPr lang="en-IN" b="1" dirty="0"/>
              <a:t> 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    In this query we use </a:t>
            </a:r>
            <a:r>
              <a:rPr lang="en-IN" b="1" dirty="0" err="1" smtClean="0"/>
              <a:t>sub_query</a:t>
            </a:r>
            <a:r>
              <a:rPr lang="en-IN" b="1" dirty="0" smtClean="0"/>
              <a:t> to get output </a:t>
            </a:r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    syntax-</a:t>
            </a:r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              </a:t>
            </a:r>
            <a:r>
              <a:rPr lang="en-IN" b="1" dirty="0"/>
              <a:t>SELECT name from cars24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                WHERE </a:t>
            </a:r>
            <a:r>
              <a:rPr lang="en-IN" b="1" dirty="0" err="1"/>
              <a:t>selling_Price</a:t>
            </a:r>
            <a:r>
              <a:rPr lang="en-IN" b="1" dirty="0"/>
              <a:t>=(select </a:t>
            </a:r>
            <a:r>
              <a:rPr lang="en-IN" b="1" dirty="0" smtClean="0"/>
              <a:t>  MAX(</a:t>
            </a:r>
            <a:r>
              <a:rPr lang="en-IN" b="1" dirty="0" err="1" smtClean="0"/>
              <a:t>selling_Price</a:t>
            </a:r>
            <a:r>
              <a:rPr lang="en-IN" b="1" dirty="0"/>
              <a:t>) FROM cars24);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736" y="2111603"/>
            <a:ext cx="4513262" cy="316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58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</a:rPr>
              <a:t>                                Insights</a:t>
            </a:r>
            <a:endParaRPr lang="en-IN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1192" y="2535810"/>
            <a:ext cx="8949307" cy="489251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5</a:t>
            </a:r>
            <a:r>
              <a:rPr lang="en-IN" dirty="0" smtClean="0"/>
              <a:t>.</a:t>
            </a:r>
            <a:r>
              <a:rPr lang="en-IN" b="1" dirty="0"/>
              <a:t> -- Write SQL queries to display second highest selling price from cars24 table. </a:t>
            </a:r>
            <a:r>
              <a:rPr lang="en-IN" b="1" dirty="0" smtClean="0"/>
              <a:t>and </a:t>
            </a:r>
            <a:r>
              <a:rPr lang="en-IN" b="1" dirty="0"/>
              <a:t>display name which car is taking second highest selling price</a:t>
            </a:r>
            <a:r>
              <a:rPr lang="en-IN" b="1" dirty="0" smtClean="0"/>
              <a:t>.</a:t>
            </a:r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  - </a:t>
            </a:r>
            <a:r>
              <a:rPr lang="en-IN" dirty="0" smtClean="0"/>
              <a:t>the manager asked the employer which car is second highest selling price and get their name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-we can solve this question by using </a:t>
            </a:r>
            <a:r>
              <a:rPr lang="en-IN" dirty="0" err="1" smtClean="0"/>
              <a:t>sub_query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b="1" dirty="0" smtClean="0"/>
              <a:t>Syntax-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</a:t>
            </a:r>
            <a:r>
              <a:rPr lang="en-IN" b="1" dirty="0"/>
              <a:t>SELECT name from </a:t>
            </a:r>
            <a:r>
              <a:rPr lang="en-IN" b="1" dirty="0" smtClean="0"/>
              <a:t>cars24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                WHERE </a:t>
            </a:r>
            <a:r>
              <a:rPr lang="en-IN" b="1" dirty="0" err="1"/>
              <a:t>selling_Price</a:t>
            </a:r>
            <a:r>
              <a:rPr lang="en-IN" b="1" dirty="0"/>
              <a:t>=(select MAX(</a:t>
            </a:r>
            <a:r>
              <a:rPr lang="en-IN" b="1" dirty="0" err="1"/>
              <a:t>selling_Price</a:t>
            </a:r>
            <a:r>
              <a:rPr lang="en-IN" b="1" dirty="0"/>
              <a:t>) FROM cars24 </a:t>
            </a:r>
            <a:r>
              <a:rPr lang="en-IN" b="1" dirty="0" smtClean="0"/>
              <a:t>   </a:t>
            </a:r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              WHERE </a:t>
            </a:r>
            <a:r>
              <a:rPr lang="en-IN" b="1" dirty="0" err="1"/>
              <a:t>selling_price</a:t>
            </a:r>
            <a:r>
              <a:rPr lang="en-IN" b="1" dirty="0"/>
              <a:t> !=(select MAX(</a:t>
            </a:r>
            <a:r>
              <a:rPr lang="en-IN" b="1" dirty="0" err="1"/>
              <a:t>selling_Price</a:t>
            </a:r>
            <a:r>
              <a:rPr lang="en-IN" b="1" dirty="0"/>
              <a:t>) FROM cars24</a:t>
            </a:r>
            <a:r>
              <a:rPr lang="en-IN" b="1" dirty="0" smtClean="0"/>
              <a:t>));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 smtClean="0"/>
              <a:t>   -</a:t>
            </a:r>
            <a:r>
              <a:rPr lang="en-IN" dirty="0" smtClean="0"/>
              <a:t>In this query use aggregate function max to find highest selling price.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8788649" y="3291765"/>
            <a:ext cx="3262204" cy="1914736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Rounded Rectangle 9"/>
          <p:cNvSpPr/>
          <p:nvPr/>
        </p:nvSpPr>
        <p:spPr>
          <a:xfrm>
            <a:off x="8931632" y="3838519"/>
            <a:ext cx="3262204" cy="1914736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ounded Rectangle 4"/>
          <p:cNvSpPr txBox="1"/>
          <p:nvPr/>
        </p:nvSpPr>
        <p:spPr>
          <a:xfrm>
            <a:off x="9117153" y="3838519"/>
            <a:ext cx="2891162" cy="193721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900" kern="1200" dirty="0"/>
              <a:t>Using subqueries in SELECT, WHERE, and FROM clauses</a:t>
            </a:r>
          </a:p>
        </p:txBody>
      </p:sp>
    </p:spTree>
    <p:extLst>
      <p:ext uri="{BB962C8B-B14F-4D97-AF65-F5344CB8AC3E}">
        <p14:creationId xmlns:p14="http://schemas.microsoft.com/office/powerpoint/2010/main" val="3029567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                                          </a:t>
            </a:r>
            <a:r>
              <a:rPr lang="en-IN" sz="3600" b="1" dirty="0" smtClean="0">
                <a:solidFill>
                  <a:srgbClr val="FF0000"/>
                </a:solidFill>
              </a:rPr>
              <a:t>Insights</a:t>
            </a:r>
            <a:endParaRPr lang="en-IN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1192" y="2121031"/>
            <a:ext cx="11029616" cy="4736969"/>
          </a:xfrm>
        </p:spPr>
        <p:txBody>
          <a:bodyPr>
            <a:normAutofit/>
          </a:bodyPr>
          <a:lstStyle/>
          <a:p>
            <a:r>
              <a:rPr lang="en-IN" dirty="0" smtClean="0"/>
              <a:t>6.</a:t>
            </a:r>
            <a:r>
              <a:rPr lang="en-IN" b="1" dirty="0"/>
              <a:t> </a:t>
            </a:r>
            <a:r>
              <a:rPr lang="en-IN" b="1" dirty="0" err="1"/>
              <a:t>clint</a:t>
            </a:r>
            <a:r>
              <a:rPr lang="en-IN" b="1" dirty="0"/>
              <a:t> requested to car dealer agent how many petrol cars will there be in 2020</a:t>
            </a:r>
            <a:r>
              <a:rPr lang="en-IN" b="1" dirty="0" smtClean="0"/>
              <a:t>?</a:t>
            </a:r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       -</a:t>
            </a:r>
            <a:r>
              <a:rPr lang="en-IN" dirty="0" smtClean="0"/>
              <a:t>we can use count function to get rows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-where use in filtering the rows</a:t>
            </a:r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      </a:t>
            </a:r>
            <a:r>
              <a:rPr lang="en-IN" b="1" dirty="0" err="1" smtClean="0"/>
              <a:t>Syantax</a:t>
            </a:r>
            <a:r>
              <a:rPr lang="en-IN" b="1" dirty="0" smtClean="0"/>
              <a:t>-</a:t>
            </a:r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                  </a:t>
            </a:r>
            <a:r>
              <a:rPr lang="en-IN" b="1" dirty="0"/>
              <a:t>SELECT COUNT(*) FROM </a:t>
            </a:r>
            <a:r>
              <a:rPr lang="en-IN" b="1" dirty="0" smtClean="0"/>
              <a:t>cars24 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                    WHERE </a:t>
            </a:r>
            <a:r>
              <a:rPr lang="en-IN" b="1" dirty="0"/>
              <a:t>Year=2020 and fuel='petrol</a:t>
            </a:r>
            <a:r>
              <a:rPr lang="en-IN" b="1" dirty="0" smtClean="0"/>
              <a:t>';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 smtClean="0"/>
              <a:t>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/>
              <a:t>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994425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311C22"/>
      </a:dk2>
      <a:lt2>
        <a:srgbClr val="F3F1F0"/>
      </a:lt2>
      <a:accent1>
        <a:srgbClr val="22B1C0"/>
      </a:accent1>
      <a:accent2>
        <a:srgbClr val="1773D5"/>
      </a:accent2>
      <a:accent3>
        <a:srgbClr val="2936E7"/>
      </a:accent3>
      <a:accent4>
        <a:srgbClr val="5F1FD6"/>
      </a:accent4>
      <a:accent5>
        <a:srgbClr val="BA29E7"/>
      </a:accent5>
      <a:accent6>
        <a:srgbClr val="D517B2"/>
      </a:accent6>
      <a:hlink>
        <a:srgbClr val="BF4C3F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1047</Words>
  <Application>Microsoft Office PowerPoint</Application>
  <PresentationFormat>Widescreen</PresentationFormat>
  <Paragraphs>137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 Black</vt:lpstr>
      <vt:lpstr>Gill Sans MT</vt:lpstr>
      <vt:lpstr>Trebuchet MS</vt:lpstr>
      <vt:lpstr>Wingdings</vt:lpstr>
      <vt:lpstr>Wingdings 2</vt:lpstr>
      <vt:lpstr>Wingdings 3</vt:lpstr>
      <vt:lpstr>DividendVTI</vt:lpstr>
      <vt:lpstr>   Data Science SQL Mini-Project                               Presentation on                                             Structured Query  Language (SQL) Topic- cars24  (second hand car dealer)  PRESENTED BY:- VALMIK A.SATAV(cds05_008) </vt:lpstr>
      <vt:lpstr>      OUTLINE</vt:lpstr>
      <vt:lpstr>                                INTRODUCTION</vt:lpstr>
      <vt:lpstr>                               Dataset Overview</vt:lpstr>
      <vt:lpstr>                                  Methodology</vt:lpstr>
      <vt:lpstr>                                      Insights</vt:lpstr>
      <vt:lpstr>Insights</vt:lpstr>
      <vt:lpstr>                                Insights</vt:lpstr>
      <vt:lpstr>                                          Insights</vt:lpstr>
      <vt:lpstr>                            Insights</vt:lpstr>
      <vt:lpstr>                                           Insights</vt:lpstr>
      <vt:lpstr>                                        Insights</vt:lpstr>
      <vt:lpstr>                                      Conclusion</vt:lpstr>
      <vt:lpstr>        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Admin</cp:lastModifiedBy>
  <cp:revision>17</cp:revision>
  <dcterms:created xsi:type="dcterms:W3CDTF">2024-02-19T05:36:46Z</dcterms:created>
  <dcterms:modified xsi:type="dcterms:W3CDTF">2024-02-27T15:05:52Z</dcterms:modified>
</cp:coreProperties>
</file>