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301" r:id="rId4"/>
    <p:sldId id="297" r:id="rId5"/>
    <p:sldId id="298" r:id="rId6"/>
    <p:sldId id="299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300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01DED-17ED-3C3C-E9D9-EE9B073E2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4DDCA-E627-FBF6-0C64-4526EDC17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62B3E-9821-4057-06D1-BEC4E9F1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52EB-6526-475D-987F-D95865BE415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714C2-DC79-43E6-A65B-91FE2946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7B12-EF4D-D3C3-A62F-700C6030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9450-A416-4205-8AEF-14243EDE5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72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74A4-CFF9-4D55-3A87-0118E1A7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69CBE-0F2F-7F20-5865-F8C774C3D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493FA-9550-A7C8-62C5-0701542E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52EB-6526-475D-987F-D95865BE415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AB6EE-DC2D-2C5D-7824-9C45559A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4D68A-EFEF-C53B-545E-096FF770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9450-A416-4205-8AEF-14243EDE5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69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1A774-D4FA-21F1-DA77-535546303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930C3-7F53-C23A-AB20-46AD2C68E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2B232-4E45-9860-1856-8DFF8D28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52EB-6526-475D-987F-D95865BE415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0AAD5-E2ED-BF03-652C-DBFF68B6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E705A-43C6-BE39-6A22-80558DE4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9450-A416-4205-8AEF-14243EDE5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26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3FF3-A19F-307F-BD4B-74DE39D90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8A364-1347-6473-61DE-91AA9BF8D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F462A-66C8-E79B-D2E8-69C6CC43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52EB-6526-475D-987F-D95865BE415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6531B-015B-8CF2-BAB8-6723CBF4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3F637-FFE1-C81C-112B-29A3A01E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9450-A416-4205-8AEF-14243EDE5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4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4E71D-C781-582C-654C-23E80567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2289C-B52E-F793-F0B8-4D69B2083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4F656-7F71-A9EA-648B-2F427243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52EB-6526-475D-987F-D95865BE415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09A95-3999-1F2C-D242-7485618D7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68BE5-F7DE-C302-3590-9C8DD1F5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9450-A416-4205-8AEF-14243EDE5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05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126E-7F3E-7ACD-5E54-BCCCA95E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D1492-26C9-84D6-C613-2607BE82E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9FBDF-C354-2520-9274-2C3D60C85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BF293-774C-0EE1-ACF2-2D191EF3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52EB-6526-475D-987F-D95865BE415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BBC36-4052-6D48-6BA2-B1835376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11A69-D9E0-067D-EACF-D9B56376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9450-A416-4205-8AEF-14243EDE5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9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A118-7E4E-E760-4D8C-116112217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99D82-FE54-9394-E73B-12536600E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792F8-BF0B-083A-B66A-2EFE165E8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E7A1FD-78A4-6CDB-85B1-381842C4A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ABA7E-D26F-1BDD-39CC-38AC0C7C2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0E1EE-7DBB-82D4-0906-B11AEF8B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52EB-6526-475D-987F-D95865BE415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C6E497-1576-7AEF-021E-3A04A22D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BA680-8F6A-BD4E-0807-9658890E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9450-A416-4205-8AEF-14243EDE5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43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1BBA-19A1-3B95-B0A1-494FAD9E5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2E2BA-6E2B-916B-7A20-EB92209F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52EB-6526-475D-987F-D95865BE415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630AD-FCCC-699B-9EBF-61AE5CED0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AB316-DB4E-AEB8-2455-1F37A23B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9450-A416-4205-8AEF-14243EDE5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463C4-4A92-D7BC-6D63-5CA89759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52EB-6526-475D-987F-D95865BE415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99EB6C-B9B8-4B96-F39E-7FC41965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8BBEE-210D-8E33-41AE-292B4691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9450-A416-4205-8AEF-14243EDE5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11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FEC8-AFE5-6A21-7F08-BE78AD75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ED78C-14B1-679C-249B-EE9953B0C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BAD4F-8358-2EE7-D474-C0CB40F76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F6211-3A35-CBCD-0582-1D71D450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52EB-6526-475D-987F-D95865BE415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6DA6C-C64C-229C-5B97-80FE769F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58DBD-78CA-89A3-F7C7-07389E8E6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9450-A416-4205-8AEF-14243EDE5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56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827D-02DA-37F4-693D-97516398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F7046-582F-2CF2-0547-E9CF07D6B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D32AD-5A08-5C42-8E93-440DCBD6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32486-5C93-DE77-4609-DFB4BFE8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52EB-6526-475D-987F-D95865BE415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9D406-5F35-DE0C-175E-5E6A1B8B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CDF02-36E2-1F70-7D4F-27F84F03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9450-A416-4205-8AEF-14243EDE5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5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83BEC-FE00-5E3F-82A8-3C229852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D370C-6412-7320-34E2-0BB4263B2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0648F-259C-96F6-C143-808D2ABC7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552EB-6526-475D-987F-D95865BE415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4DD03-D25D-1E3E-CBD2-D8BB34EBE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F9F27-953E-0CFC-9339-160FBE741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C9450-A416-4205-8AEF-14243EDE5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17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4AA7-BA7A-3726-7970-B3F2D9FF4C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Insights into the Banking dataset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CCE59-5F7E-6E62-8A60-2F87CA6A8C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Valmik Belgaonkar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3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E5EB6-6329-2780-7FFF-DC9FD66A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of level of education among the clients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9002DE-9121-6774-2DC4-7DAA255A9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0887" y="1834356"/>
            <a:ext cx="5610225" cy="4333875"/>
          </a:xfrm>
        </p:spPr>
      </p:pic>
    </p:spTree>
    <p:extLst>
      <p:ext uri="{BB962C8B-B14F-4D97-AF65-F5344CB8AC3E}">
        <p14:creationId xmlns:p14="http://schemas.microsoft.com/office/powerpoint/2010/main" val="289250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2C96-0CEC-DA79-2BF7-8CBCCAD0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 of clients who have credit by default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28F674-0EE8-E464-97FE-DFA07E16C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0887" y="1834356"/>
            <a:ext cx="5610225" cy="4333875"/>
          </a:xfrm>
        </p:spPr>
      </p:pic>
    </p:spTree>
    <p:extLst>
      <p:ext uri="{BB962C8B-B14F-4D97-AF65-F5344CB8AC3E}">
        <p14:creationId xmlns:p14="http://schemas.microsoft.com/office/powerpoint/2010/main" val="854840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AF43-E1C5-CE7D-5C4B-E87178645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average yearly balance among the clients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20DB63-E0ED-6F38-58F2-430D0339B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750" y="1834356"/>
            <a:ext cx="5524500" cy="4333875"/>
          </a:xfrm>
        </p:spPr>
      </p:pic>
    </p:spTree>
    <p:extLst>
      <p:ext uri="{BB962C8B-B14F-4D97-AF65-F5344CB8AC3E}">
        <p14:creationId xmlns:p14="http://schemas.microsoft.com/office/powerpoint/2010/main" val="3193084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F726-BA63-12E1-B5FB-E3C56EBD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Clients having house loans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7A4B6E-F6B2-FAD0-6E1F-562CB9EEC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0887" y="1834356"/>
            <a:ext cx="5610225" cy="4333875"/>
          </a:xfrm>
        </p:spPr>
      </p:pic>
    </p:spTree>
    <p:extLst>
      <p:ext uri="{BB962C8B-B14F-4D97-AF65-F5344CB8AC3E}">
        <p14:creationId xmlns:p14="http://schemas.microsoft.com/office/powerpoint/2010/main" val="3126823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C10E-E5F3-F10B-1477-0682DC8E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Clients having personal loans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2F5B84-536C-C10D-9425-DB46958D9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0887" y="1834356"/>
            <a:ext cx="5610225" cy="4333875"/>
          </a:xfrm>
        </p:spPr>
      </p:pic>
    </p:spTree>
    <p:extLst>
      <p:ext uri="{BB962C8B-B14F-4D97-AF65-F5344CB8AC3E}">
        <p14:creationId xmlns:p14="http://schemas.microsoft.com/office/powerpoint/2010/main" val="2233658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662D-8632-1F58-6BC1-4B72E78D9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of type of communication used for contacting clients during the campaign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AFAA9A-AD01-A622-F2B9-899302758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6575" y="1834356"/>
            <a:ext cx="6038850" cy="4333875"/>
          </a:xfrm>
        </p:spPr>
      </p:pic>
    </p:spTree>
    <p:extLst>
      <p:ext uri="{BB962C8B-B14F-4D97-AF65-F5344CB8AC3E}">
        <p14:creationId xmlns:p14="http://schemas.microsoft.com/office/powerpoint/2010/main" val="3425725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3DFF-B672-54EF-7889-40793ED4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the last contact day of the month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5D6AF7-AC89-C3F0-88CC-D5D1A5571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750" y="1834356"/>
            <a:ext cx="5524500" cy="4333875"/>
          </a:xfrm>
        </p:spPr>
      </p:pic>
    </p:spTree>
    <p:extLst>
      <p:ext uri="{BB962C8B-B14F-4D97-AF65-F5344CB8AC3E}">
        <p14:creationId xmlns:p14="http://schemas.microsoft.com/office/powerpoint/2010/main" val="1333680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EBCD-35B6-ED87-A180-6FA729EF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the last contact month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257C29-1AD9-7D18-1A35-84E10DAFF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0887" y="1834356"/>
            <a:ext cx="5610225" cy="4333875"/>
          </a:xfrm>
        </p:spPr>
      </p:pic>
    </p:spTree>
    <p:extLst>
      <p:ext uri="{BB962C8B-B14F-4D97-AF65-F5344CB8AC3E}">
        <p14:creationId xmlns:p14="http://schemas.microsoft.com/office/powerpoint/2010/main" val="1583201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5612-ABC8-E221-E156-697C4B9D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the duration of the last contact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83EDC1-0267-BB9F-3ADA-1A5BEB103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4225" y="1834356"/>
            <a:ext cx="5543550" cy="4333875"/>
          </a:xfrm>
        </p:spPr>
      </p:pic>
    </p:spTree>
    <p:extLst>
      <p:ext uri="{BB962C8B-B14F-4D97-AF65-F5344CB8AC3E}">
        <p14:creationId xmlns:p14="http://schemas.microsoft.com/office/powerpoint/2010/main" val="3009070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3A21-3C50-9CC8-C2B8-054BDFFF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contacts that were performed during the campaign for each client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4A5052-BEC7-04C9-005B-FC5DE7801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462" y="1834356"/>
            <a:ext cx="6315075" cy="4333875"/>
          </a:xfrm>
        </p:spPr>
      </p:pic>
    </p:spTree>
    <p:extLst>
      <p:ext uri="{BB962C8B-B14F-4D97-AF65-F5344CB8AC3E}">
        <p14:creationId xmlns:p14="http://schemas.microsoft.com/office/powerpoint/2010/main" val="116239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82B9-AEFA-D501-FC0B-8AA0864A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Redundant columns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C99D7-6512-ABCF-1A66-D45240666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Firstly, we will need to drop the redundant columns.</a:t>
            </a:r>
          </a:p>
          <a:p>
            <a:r>
              <a:rPr lang="en-US" dirty="0"/>
              <a:t>The columns “marital” and “</a:t>
            </a:r>
            <a:r>
              <a:rPr lang="en-US" dirty="0" err="1"/>
              <a:t>marital_status</a:t>
            </a:r>
            <a:r>
              <a:rPr lang="en-US" dirty="0"/>
              <a:t>” are exactly the same. Thus, we can drop any one of them.</a:t>
            </a:r>
          </a:p>
          <a:p>
            <a:r>
              <a:rPr lang="en-US" dirty="0"/>
              <a:t>I chose to drop the column “</a:t>
            </a:r>
            <a:r>
              <a:rPr lang="en-US" dirty="0" err="1"/>
              <a:t>marital_status</a:t>
            </a:r>
            <a:r>
              <a:rPr lang="en-US" dirty="0"/>
              <a:t>”.</a:t>
            </a:r>
          </a:p>
          <a:p>
            <a:r>
              <a:rPr lang="en-US" dirty="0"/>
              <a:t>Output:</a:t>
            </a:r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C0415F-2B1A-692F-8D09-AF3E7A400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87" y="3718655"/>
            <a:ext cx="2591025" cy="23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88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BD23-33D4-6925-2A7B-5D373DB0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Distribution of the number of days passed since the client was last contacted from a previous campaign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DC70ED-F120-6E9B-1BF7-BEFA164C2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425" y="1834356"/>
            <a:ext cx="8439150" cy="4333875"/>
          </a:xfrm>
        </p:spPr>
      </p:pic>
    </p:spTree>
    <p:extLst>
      <p:ext uri="{BB962C8B-B14F-4D97-AF65-F5344CB8AC3E}">
        <p14:creationId xmlns:p14="http://schemas.microsoft.com/office/powerpoint/2010/main" val="3737652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C92D-304F-9ED8-08A5-163BF4B9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contacts that were performed before the current campaign for each client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FC2F4B-BC32-B121-A95F-40CD229A7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262" y="1834356"/>
            <a:ext cx="7229475" cy="4333875"/>
          </a:xfrm>
        </p:spPr>
      </p:pic>
    </p:spTree>
    <p:extLst>
      <p:ext uri="{BB962C8B-B14F-4D97-AF65-F5344CB8AC3E}">
        <p14:creationId xmlns:p14="http://schemas.microsoft.com/office/powerpoint/2010/main" val="270891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2CB55-664D-75F3-8A80-C0CE5521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outcomes of the previous marketing campaigns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702225-DB63-D374-B651-FD8740CE4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737" y="1834356"/>
            <a:ext cx="5724525" cy="4333875"/>
          </a:xfrm>
        </p:spPr>
      </p:pic>
    </p:spTree>
    <p:extLst>
      <p:ext uri="{BB962C8B-B14F-4D97-AF65-F5344CB8AC3E}">
        <p14:creationId xmlns:p14="http://schemas.microsoft.com/office/powerpoint/2010/main" val="3954464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4C49-3F0F-5CC4-FEF9-2A5423A9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subscription of clients to a term deposit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C91641-7511-81CD-5977-285C85097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0887" y="1834356"/>
            <a:ext cx="5610225" cy="4333875"/>
          </a:xfrm>
        </p:spPr>
      </p:pic>
    </p:spTree>
    <p:extLst>
      <p:ext uri="{BB962C8B-B14F-4D97-AF65-F5344CB8AC3E}">
        <p14:creationId xmlns:p14="http://schemas.microsoft.com/office/powerpoint/2010/main" val="3184833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9FC2-E214-3C5A-6BD7-354EB369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of the target variable column (y)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0597E-A72C-F8D0-11B5-BA6BDAE71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“y” column is a categorical variable having two categories “yes” and “no”.</a:t>
            </a:r>
          </a:p>
          <a:p>
            <a:r>
              <a:rPr lang="en-US" dirty="0"/>
              <a:t>Thus, it is not possible to capture its correlation with the numeric variables in a correlation matrix.</a:t>
            </a:r>
          </a:p>
          <a:p>
            <a:r>
              <a:rPr lang="en-US" dirty="0"/>
              <a:t>Thus, I have added a new column, which is a numeric variable, named as “</a:t>
            </a:r>
            <a:r>
              <a:rPr lang="en-US" dirty="0" err="1"/>
              <a:t>y_Numeric</a:t>
            </a:r>
            <a:r>
              <a:rPr lang="en-US" dirty="0"/>
              <a:t>” and encoded “yes” as 1 and “no” as 0.</a:t>
            </a:r>
          </a:p>
          <a:p>
            <a:r>
              <a:rPr lang="es-E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Code used is: df['y_Numeric'] = df['y'].map({"yes":1, "no":0})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/>
              <a:t>Now, its correlation with the numeric variables can be captured, which is shown in the next slide in a correlation matrix.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0228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D565-270D-F155-1BFB-D161FF89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 of </a:t>
            </a:r>
            <a:r>
              <a:rPr lang="en-US"/>
              <a:t>the dataset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5669AD-BB3D-616E-32C2-79AF70FDF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5550" y="1825625"/>
            <a:ext cx="4880899" cy="4351338"/>
          </a:xfrm>
        </p:spPr>
      </p:pic>
    </p:spTree>
    <p:extLst>
      <p:ext uri="{BB962C8B-B14F-4D97-AF65-F5344CB8AC3E}">
        <p14:creationId xmlns:p14="http://schemas.microsoft.com/office/powerpoint/2010/main" val="2674661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04DB-6352-BE4D-05CB-994654A1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that can be made using the correlation matrix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29275-BAB0-9CB1-323C-7F452317D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Negligible correlation between age and subscription of clients to a term deposit.</a:t>
            </a:r>
          </a:p>
          <a:p>
            <a:r>
              <a:rPr lang="en-US" dirty="0"/>
              <a:t>Negligible correlation between average yearly balance and subscription of clients to a term deposit.</a:t>
            </a:r>
          </a:p>
          <a:p>
            <a:r>
              <a:rPr lang="en-US" dirty="0"/>
              <a:t>Negligible correlation between last contact day of the month and subscription of clients to a term deposit.</a:t>
            </a:r>
          </a:p>
          <a:p>
            <a:r>
              <a:rPr lang="en-US" dirty="0"/>
              <a:t>Low positive correlation between duration of the last contact and subscription of clients to a term deposit.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6189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E77FE-75AC-FFDE-0AF4-0BC045A1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that can be made using the correlation matrix (continued)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FFFF9-0500-AC8A-4862-671B901E3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Negligible correlation between number of contacts performed during this campaign for a client and subscription of clients to a term deposit.</a:t>
            </a:r>
          </a:p>
          <a:p>
            <a:r>
              <a:rPr lang="en-US" dirty="0"/>
              <a:t>Negligible correlation between number of days that passed by after the client was last contacted from a previous campaign and subscription of clients to a term deposit.</a:t>
            </a:r>
          </a:p>
          <a:p>
            <a:r>
              <a:rPr lang="en-US" dirty="0"/>
              <a:t>Negligible correlation between number of contacts performed before this campaign for a client and subscription of clients to a term deposit.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298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224B-9C2F-18F3-5367-1DB7D7A7C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variables not covered in the correlation matrix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6F54D-F75C-5FD7-C369-969AFCFBE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relationship between non numeric variables is not captured by the correlation matrix.</a:t>
            </a:r>
          </a:p>
          <a:p>
            <a:r>
              <a:rPr lang="en-US" dirty="0"/>
              <a:t>Thus, we need to use some other mathematical test to know the relation between any 2 non numeric variables.</a:t>
            </a:r>
          </a:p>
          <a:p>
            <a:r>
              <a:rPr lang="en-US" dirty="0"/>
              <a:t>I have used chi square test of independence as a test to know the same.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717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B645-E047-115F-4812-0F077BE0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job categories and subscription to a term deposit (y)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37F14E-46D2-7403-28E1-E2056525E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4030" y="1825625"/>
            <a:ext cx="4743939" cy="4351338"/>
          </a:xfrm>
        </p:spPr>
      </p:pic>
    </p:spTree>
    <p:extLst>
      <p:ext uri="{BB962C8B-B14F-4D97-AF65-F5344CB8AC3E}">
        <p14:creationId xmlns:p14="http://schemas.microsoft.com/office/powerpoint/2010/main" val="338920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4A81-5CF5-F8F8-A01F-6E7371CF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dropping the redundant column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D56E-6C13-CCF1-7038-EDBAF859E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dropping the column “</a:t>
            </a:r>
            <a:r>
              <a:rPr lang="en-US" dirty="0" err="1"/>
              <a:t>marital_status</a:t>
            </a:r>
            <a:r>
              <a:rPr lang="en-US" dirty="0"/>
              <a:t>”, our columns look like this: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C90D1-F122-56E6-668A-BF2AB7504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24" y="2782394"/>
            <a:ext cx="11133785" cy="20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3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9109-8A33-50D0-D849-878995EE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0AF1E-030E-18F5-3B97-AF5C52C4F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Chi square characteristic is: 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Calibri" panose="020F0502020204030204" pitchFamily="34" charset="0"/>
              </a:rPr>
              <a:t>841.5452614002221</a:t>
            </a:r>
          </a:p>
          <a:p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P-value: 2.2635164806103493e-173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 pitchFamily="34" charset="0"/>
              </a:rPr>
              <a:t>Output of the code: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Reject the null hypothesis. There is a significant association between the variables.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 pitchFamily="34" charset="0"/>
              </a:rPr>
              <a:t>Thus, there is a significant relationship between job categories and subscription to a term deposit.</a:t>
            </a:r>
            <a:endParaRPr lang="en-IN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662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846D-7ED6-33A0-14E8-1EB2876D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marital status and subscription to a term deposit (y)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A41962-23F5-44BB-6945-F11E0699E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3062" y="1825625"/>
            <a:ext cx="5125876" cy="4351338"/>
          </a:xfrm>
        </p:spPr>
      </p:pic>
    </p:spTree>
    <p:extLst>
      <p:ext uri="{BB962C8B-B14F-4D97-AF65-F5344CB8AC3E}">
        <p14:creationId xmlns:p14="http://schemas.microsoft.com/office/powerpoint/2010/main" val="2629759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2B18-3E90-F637-EDD9-C56D1C4F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7343C-394B-E656-B63D-BA9F33767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Chi-square statistic: 196.17206575615654 </a:t>
            </a:r>
          </a:p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P-value: 2.5221863401197422e-43 </a:t>
            </a:r>
          </a:p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Output of the code: Reject the null hypothesis. There is a significant association between the variables.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 pitchFamily="34" charset="0"/>
              </a:rPr>
              <a:t>Thus, there is a significant relationship between marital status and subscription to a term deposit.</a:t>
            </a:r>
            <a:endParaRPr lang="en-IN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53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191A-99C5-8CE2-7FF4-190202862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education and subscription to a term deposit (y)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7A2570-17C4-C1F7-8146-C5C343963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3316" y="1825625"/>
            <a:ext cx="5025368" cy="4351338"/>
          </a:xfrm>
        </p:spPr>
      </p:pic>
    </p:spTree>
    <p:extLst>
      <p:ext uri="{BB962C8B-B14F-4D97-AF65-F5344CB8AC3E}">
        <p14:creationId xmlns:p14="http://schemas.microsoft.com/office/powerpoint/2010/main" val="3830810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4EFF-5A95-D1C5-EF85-2BD48FC0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2F435-6949-222F-9F49-F52401436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Chi-square statistic: 238.43038031391868 </a:t>
            </a:r>
          </a:p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P-value: 2.079369947995951e-51 </a:t>
            </a:r>
          </a:p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Output of the code: Reject the null hypothesis. There is a significant association between the variables.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 pitchFamily="34" charset="0"/>
              </a:rPr>
              <a:t>Thus, there is a significant relationship between education and subscription to a term deposit.</a:t>
            </a:r>
            <a:endParaRPr lang="en-IN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9354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418B-527C-9C6C-7237-0ED242A00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having credit in default and subscription to a term deposit (y)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8A670F-F667-5763-4BB1-613CFB228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3703" y="1825625"/>
            <a:ext cx="5764593" cy="4351338"/>
          </a:xfrm>
        </p:spPr>
      </p:pic>
    </p:spTree>
    <p:extLst>
      <p:ext uri="{BB962C8B-B14F-4D97-AF65-F5344CB8AC3E}">
        <p14:creationId xmlns:p14="http://schemas.microsoft.com/office/powerpoint/2010/main" val="2417810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FF63-530F-E7B2-04B7-052812E8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Continued……..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C23F5-B935-FC3C-5F24-B141CE5B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Chi-square statistic: 22.268639949059025 </a:t>
            </a:r>
          </a:p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P-value: 2.3704645045981514e-06 </a:t>
            </a:r>
          </a:p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Output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 the code: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Reject the null hypothesis. There is a significant association between the variables.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 pitchFamily="34" charset="0"/>
              </a:rPr>
              <a:t>Thus, there is a significant relationship between having credit in default and subscription to a term deposit.</a:t>
            </a:r>
            <a:endParaRPr lang="en-IN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9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F8A3-402D-855F-7D6D-71966639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having a housing loan and subscription to a term deposit (y)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144E4F-179C-35B3-6314-BEEB2FD75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7818" y="1825625"/>
            <a:ext cx="5476363" cy="4351338"/>
          </a:xfrm>
        </p:spPr>
      </p:pic>
    </p:spTree>
    <p:extLst>
      <p:ext uri="{BB962C8B-B14F-4D97-AF65-F5344CB8AC3E}">
        <p14:creationId xmlns:p14="http://schemas.microsoft.com/office/powerpoint/2010/main" val="3545617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B24F3-B9F2-C519-864F-9F7FF753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B4436-C35A-1E12-2627-FDFA01579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Chi-square statistic: 878.3448825348537 </a:t>
            </a:r>
          </a:p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P-value: 5.005490373278558e-193 </a:t>
            </a:r>
          </a:p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Output of the code: Reject the null hypothesis. There is a significant association between the variables.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 pitchFamily="34" charset="0"/>
              </a:rPr>
              <a:t>Thus, there is a significant relationship between having a house loan and subscription to a term deposit.</a:t>
            </a:r>
            <a:endParaRPr lang="en-IN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785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ABD7F-00F0-D521-3BBF-7DE705CF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having a personal loan and subscription to a term deposit (y)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56528B-3466-B72B-0B3E-734B89FF4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7818" y="1825625"/>
            <a:ext cx="5476363" cy="4351338"/>
          </a:xfrm>
        </p:spPr>
      </p:pic>
    </p:spTree>
    <p:extLst>
      <p:ext uri="{BB962C8B-B14F-4D97-AF65-F5344CB8AC3E}">
        <p14:creationId xmlns:p14="http://schemas.microsoft.com/office/powerpoint/2010/main" val="57883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58E42-5AD7-862F-1ADD-441A2155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of null values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F2A78-F7BC-05FA-F54B-E5CA643F7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Output:</a:t>
            </a:r>
            <a:endParaRPr lang="en-IN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1679F-6680-A1DA-FC1D-E86387906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30" y="2408155"/>
            <a:ext cx="1470787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754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A951-1797-A6C3-96D9-302B9838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Continued………..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FC624-7C66-0243-252F-80006A854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Chi-square statistic: 210.27814514589792 </a:t>
            </a:r>
          </a:p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P-value: 1.1944902411150737e-47 </a:t>
            </a:r>
          </a:p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Reject the null hypothesis: There is a significant association between the variables.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 pitchFamily="34" charset="0"/>
              </a:rPr>
              <a:t>Thus, there is a significant relationship between having a personal loan and subscription to a term deposit.</a:t>
            </a:r>
            <a:endParaRPr lang="en-IN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417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FE88-F67C-B316-3CF3-D92355390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type of communication used and subscription to a term deposit (y)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0265EA-9460-52D1-FC66-08617595A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3423" y="1825625"/>
            <a:ext cx="5045153" cy="4351338"/>
          </a:xfrm>
        </p:spPr>
      </p:pic>
    </p:spTree>
    <p:extLst>
      <p:ext uri="{BB962C8B-B14F-4D97-AF65-F5344CB8AC3E}">
        <p14:creationId xmlns:p14="http://schemas.microsoft.com/office/powerpoint/2010/main" val="1887275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1676-D697-70D8-3A61-2431FDB5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Continued………..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4D539-F96C-A7CF-3FD1-B25A04FA8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Chi-square statistic: 1037.6674151454113 </a:t>
            </a:r>
          </a:p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P-value: 4.7139370187160045e-226 </a:t>
            </a:r>
          </a:p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Reject the null hypothesis: There is a significant association between the variables.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 pitchFamily="34" charset="0"/>
              </a:rPr>
              <a:t>Thus, there is a significant relationship between type of communication used and subscription to a term deposit.</a:t>
            </a:r>
            <a:endParaRPr lang="en-IN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cs typeface="Calibri" panose="020F0502020204030204" pitchFamily="34" charset="0"/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60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F68A-08CB-EA03-C0FA-10E24D84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 between last contact month of the year and subscription to a term deposit (y)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FA0291-3BCE-3E64-5A9E-0E3B74F46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2479" y="1825625"/>
            <a:ext cx="5407042" cy="4351338"/>
          </a:xfrm>
        </p:spPr>
      </p:pic>
    </p:spTree>
    <p:extLst>
      <p:ext uri="{BB962C8B-B14F-4D97-AF65-F5344CB8AC3E}">
        <p14:creationId xmlns:p14="http://schemas.microsoft.com/office/powerpoint/2010/main" val="2979109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9347-D2BE-2F7E-16D0-19351693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Continued…….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520A6-193B-0BA1-A0AC-7333D83BF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Chi-square statistic: 3058.3353989766065 </a:t>
            </a:r>
          </a:p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P-value: 0.0 </a:t>
            </a:r>
          </a:p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Reject the null hypothesis: There is a significant association between the variables.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 pitchFamily="34" charset="0"/>
              </a:rPr>
              <a:t>Thus, there is a significant relationship between last contact month of the year and subscription to a term deposit.</a:t>
            </a:r>
            <a:endParaRPr lang="en-IN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cs typeface="Calibri" panose="020F0502020204030204" pitchFamily="34" charset="0"/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1343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187B6-6702-5AE6-92E9-3EDB4D3B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 between outcome of the previous marketing campaign and subscription to a term deposit (y)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18598A-645D-E061-FE96-CC148BBED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3233" y="1825625"/>
            <a:ext cx="5625534" cy="4351338"/>
          </a:xfrm>
        </p:spPr>
      </p:pic>
    </p:spTree>
    <p:extLst>
      <p:ext uri="{BB962C8B-B14F-4D97-AF65-F5344CB8AC3E}">
        <p14:creationId xmlns:p14="http://schemas.microsoft.com/office/powerpoint/2010/main" val="20775548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6C1C1-871A-DFBE-2190-7A149388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Continued……….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5427B-4F3C-5793-6375-5E91B6E61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Chi-square statistic: 4400.2843429105305 </a:t>
            </a:r>
          </a:p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P-value: 0.0 </a:t>
            </a:r>
          </a:p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Reject the null hypothesis: There is a significant association between the variables.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 pitchFamily="34" charset="0"/>
              </a:rPr>
              <a:t>Thus, there is a significant relationship between outcome of the previous marketing campaign and subscription to a term deposit.</a:t>
            </a:r>
            <a:endParaRPr lang="en-IN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83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25B7-1B64-8EC0-1147-7DC93B9F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Imputation technique to replace the null values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84C5352-D88A-53D7-F4A9-8E5CDDC8B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for the same is pasted below.</a:t>
            </a:r>
          </a:p>
          <a:p>
            <a:r>
              <a:rPr lang="en-US" dirty="0"/>
              <a:t>The logic used to replace the null values with either mean, median or mode is mentioned as comments in the code.</a:t>
            </a:r>
          </a:p>
          <a:p>
            <a:endParaRPr lang="en-IN" dirty="0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6E1B9595-90D5-61F9-7F51-2CDE3EE55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38" y="3490147"/>
            <a:ext cx="10515600" cy="217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6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0768-1CB2-1F2A-F5B7-5B9BB355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removal of null values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396F91-96F5-416F-2702-522E0D73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removal of the null values, the columns look like this: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91D8D8-E6A2-BF34-4011-C327B2ACA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13" y="2365858"/>
            <a:ext cx="1493649" cy="3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62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15B3-56C1-F3F2-5F41-9F6D4527D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age among the clients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44C7C0-E35B-4DA5-D906-522A3C3BC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750" y="1834356"/>
            <a:ext cx="5524500" cy="4333875"/>
          </a:xfrm>
        </p:spPr>
      </p:pic>
    </p:spTree>
    <p:extLst>
      <p:ext uri="{BB962C8B-B14F-4D97-AF65-F5344CB8AC3E}">
        <p14:creationId xmlns:p14="http://schemas.microsoft.com/office/powerpoint/2010/main" val="276565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B8DE-92EF-A68A-43D2-6B0AE53F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of job type among the clients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F4EDB9-B912-54A6-19E9-7A450F049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1636" y="1825625"/>
            <a:ext cx="4928727" cy="4351338"/>
          </a:xfrm>
        </p:spPr>
      </p:pic>
    </p:spTree>
    <p:extLst>
      <p:ext uri="{BB962C8B-B14F-4D97-AF65-F5344CB8AC3E}">
        <p14:creationId xmlns:p14="http://schemas.microsoft.com/office/powerpoint/2010/main" val="1209312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EA0B-71A4-DF3F-8DC9-B847022F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of marital status among the clients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69B448-5BA6-D8FB-2396-F9516D90C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0887" y="1834356"/>
            <a:ext cx="5610225" cy="4333875"/>
          </a:xfrm>
        </p:spPr>
      </p:pic>
    </p:spTree>
    <p:extLst>
      <p:ext uri="{BB962C8B-B14F-4D97-AF65-F5344CB8AC3E}">
        <p14:creationId xmlns:p14="http://schemas.microsoft.com/office/powerpoint/2010/main" val="106862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1180</Words>
  <Application>Microsoft Office PowerPoint</Application>
  <PresentationFormat>Widescreen</PresentationFormat>
  <Paragraphs>109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Insights into the Banking dataset</vt:lpstr>
      <vt:lpstr>Redundant columns</vt:lpstr>
      <vt:lpstr>After dropping the redundant column</vt:lpstr>
      <vt:lpstr>Checking of null values</vt:lpstr>
      <vt:lpstr>Usage of Imputation technique to replace the null values</vt:lpstr>
      <vt:lpstr>Post removal of null values</vt:lpstr>
      <vt:lpstr>Distribution of age among the clients</vt:lpstr>
      <vt:lpstr>Variation of job type among the clients</vt:lpstr>
      <vt:lpstr>Variation of marital status among the clients</vt:lpstr>
      <vt:lpstr>Variation of level of education among the clients</vt:lpstr>
      <vt:lpstr>Proportion of clients who have credit by default</vt:lpstr>
      <vt:lpstr>Distribution of average yearly balance among the clients</vt:lpstr>
      <vt:lpstr>Clients having house loans</vt:lpstr>
      <vt:lpstr>Clients having personal loans</vt:lpstr>
      <vt:lpstr>Variation of type of communication used for contacting clients during the campaign</vt:lpstr>
      <vt:lpstr>Distribution of the last contact day of the month</vt:lpstr>
      <vt:lpstr>Distribution of the last contact month</vt:lpstr>
      <vt:lpstr>Distribution of the duration of the last contact</vt:lpstr>
      <vt:lpstr>Number of contacts that were performed during the campaign for each client</vt:lpstr>
      <vt:lpstr>Distribution of the number of days passed since the client was last contacted from a previous campaign</vt:lpstr>
      <vt:lpstr>Distribution of contacts that were performed before the current campaign for each client</vt:lpstr>
      <vt:lpstr>Distribution of outcomes of the previous marketing campaigns</vt:lpstr>
      <vt:lpstr>Distribution of subscription of clients to a term deposit</vt:lpstr>
      <vt:lpstr>Modification of the target variable column (y)</vt:lpstr>
      <vt:lpstr>Correlation matrix of the dataset</vt:lpstr>
      <vt:lpstr>Predictions that can be made using the correlation matrix</vt:lpstr>
      <vt:lpstr>Predictions that can be made using the correlation matrix (continued)</vt:lpstr>
      <vt:lpstr>Relationships between variables not covered in the correlation matrix</vt:lpstr>
      <vt:lpstr>Relationship between job categories and subscription to a term deposit (y)</vt:lpstr>
      <vt:lpstr>Continued….</vt:lpstr>
      <vt:lpstr>Relationship between marital status and subscription to a term deposit (y)</vt:lpstr>
      <vt:lpstr>Continued…..</vt:lpstr>
      <vt:lpstr>Relationship between education and subscription to a term deposit (y)</vt:lpstr>
      <vt:lpstr>Continued….</vt:lpstr>
      <vt:lpstr>Relationship between having credit in default and subscription to a term deposit (y)</vt:lpstr>
      <vt:lpstr>Continued……..</vt:lpstr>
      <vt:lpstr>Relationship between having a housing loan and subscription to a term deposit (y)</vt:lpstr>
      <vt:lpstr>Continued……</vt:lpstr>
      <vt:lpstr>Relationship between having a personal loan and subscription to a term deposit (y)</vt:lpstr>
      <vt:lpstr>Continued………..</vt:lpstr>
      <vt:lpstr>Relationship between type of communication used and subscription to a term deposit (y)</vt:lpstr>
      <vt:lpstr>Continued………..</vt:lpstr>
      <vt:lpstr>Relationship between last contact month of the year and subscription to a term deposit (y)</vt:lpstr>
      <vt:lpstr>Continued…….</vt:lpstr>
      <vt:lpstr>Relationship between outcome of the previous marketing campaign and subscription to a term deposit (y)</vt:lpstr>
      <vt:lpstr>Continued……….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into the Banking dataset</dc:title>
  <dc:creator>Valmik Belgaonkar</dc:creator>
  <cp:lastModifiedBy>Valmik Belgaonkar</cp:lastModifiedBy>
  <cp:revision>24</cp:revision>
  <dcterms:created xsi:type="dcterms:W3CDTF">2024-03-19T12:38:29Z</dcterms:created>
  <dcterms:modified xsi:type="dcterms:W3CDTF">2024-03-21T13:14:47Z</dcterms:modified>
</cp:coreProperties>
</file>