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7" r:id="rId6"/>
    <p:sldId id="264" r:id="rId7"/>
    <p:sldId id="266" r:id="rId8"/>
    <p:sldId id="265" r:id="rId9"/>
    <p:sldId id="268" r:id="rId10"/>
    <p:sldId id="270" r:id="rId11"/>
    <p:sldId id="269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  <a:srgbClr val="D883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82" d="100"/>
          <a:sy n="82" d="100"/>
        </p:scale>
        <p:origin x="4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96F84-7687-1247-BB41-AFBAE1E05D98}" type="doc">
      <dgm:prSet loTypeId="urn:microsoft.com/office/officeart/2005/8/layout/chevron1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CEE1BD1-9AA2-4448-BC26-2EDDD65F4C86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Cambria" charset="0"/>
              <a:ea typeface="Cambria" charset="0"/>
              <a:cs typeface="Cambria" charset="0"/>
            </a:rPr>
            <a:t>Data Collection</a:t>
          </a:r>
          <a:endParaRPr lang="en-US" sz="2000" b="1" dirty="0">
            <a:latin typeface="Cambria" charset="0"/>
            <a:ea typeface="Cambria" charset="0"/>
            <a:cs typeface="Cambria" charset="0"/>
          </a:endParaRPr>
        </a:p>
      </dgm:t>
    </dgm:pt>
    <dgm:pt modelId="{A5D4D191-3FD3-774C-8B0F-41DD5ECFA596}" type="parTrans" cxnId="{2BA4FA8D-2062-E548-88BE-E4A48A91F019}">
      <dgm:prSet/>
      <dgm:spPr/>
      <dgm:t>
        <a:bodyPr/>
        <a:lstStyle/>
        <a:p>
          <a:endParaRPr lang="en-US"/>
        </a:p>
      </dgm:t>
    </dgm:pt>
    <dgm:pt modelId="{E8C8F552-941F-0942-9FA6-F8361F28748E}" type="sibTrans" cxnId="{2BA4FA8D-2062-E548-88BE-E4A48A91F019}">
      <dgm:prSet/>
      <dgm:spPr/>
      <dgm:t>
        <a:bodyPr/>
        <a:lstStyle/>
        <a:p>
          <a:endParaRPr lang="en-US"/>
        </a:p>
      </dgm:t>
    </dgm:pt>
    <dgm:pt modelId="{C8A20E64-40F3-3547-8C0D-3ABE0908C5F7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Cambria" charset="0"/>
              <a:ea typeface="Cambria" charset="0"/>
              <a:cs typeface="Cambria" charset="0"/>
            </a:rPr>
            <a:t>Data Exploration</a:t>
          </a:r>
          <a:endParaRPr lang="en-US" sz="2000" b="1" dirty="0">
            <a:latin typeface="Cambria" charset="0"/>
            <a:ea typeface="Cambria" charset="0"/>
            <a:cs typeface="Cambria" charset="0"/>
          </a:endParaRPr>
        </a:p>
      </dgm:t>
    </dgm:pt>
    <dgm:pt modelId="{33B5D273-121C-D242-B695-72FE68DD5F5B}" type="parTrans" cxnId="{F8202FAC-E005-CE47-994B-D3EB32386DEA}">
      <dgm:prSet/>
      <dgm:spPr/>
      <dgm:t>
        <a:bodyPr/>
        <a:lstStyle/>
        <a:p>
          <a:endParaRPr lang="en-US"/>
        </a:p>
      </dgm:t>
    </dgm:pt>
    <dgm:pt modelId="{27384CFE-077A-2548-9100-B88862D72973}" type="sibTrans" cxnId="{F8202FAC-E005-CE47-994B-D3EB32386DEA}">
      <dgm:prSet/>
      <dgm:spPr/>
      <dgm:t>
        <a:bodyPr/>
        <a:lstStyle/>
        <a:p>
          <a:endParaRPr lang="en-US"/>
        </a:p>
      </dgm:t>
    </dgm:pt>
    <dgm:pt modelId="{640370D8-939B-204F-8379-2B0FCB61E688}">
      <dgm:prSet phldrT="[Text]" custT="1"/>
      <dgm:spPr/>
      <dgm:t>
        <a:bodyPr/>
        <a:lstStyle/>
        <a:p>
          <a:r>
            <a:rPr lang="en-US" sz="2000" b="1" dirty="0" smtClean="0">
              <a:latin typeface="Cambria" charset="0"/>
              <a:ea typeface="Cambria" charset="0"/>
              <a:cs typeface="Cambria" charset="0"/>
            </a:rPr>
            <a:t>Analysis &amp; Visualization</a:t>
          </a:r>
          <a:endParaRPr lang="en-US" sz="2000" b="1" dirty="0">
            <a:latin typeface="Cambria" charset="0"/>
            <a:ea typeface="Cambria" charset="0"/>
            <a:cs typeface="Cambria" charset="0"/>
          </a:endParaRPr>
        </a:p>
      </dgm:t>
    </dgm:pt>
    <dgm:pt modelId="{C332D586-271A-3E4D-A80D-31C4165990CC}" type="parTrans" cxnId="{736CE4BB-8E8A-0A46-A2E4-2D6EBBF904B8}">
      <dgm:prSet/>
      <dgm:spPr/>
      <dgm:t>
        <a:bodyPr/>
        <a:lstStyle/>
        <a:p>
          <a:endParaRPr lang="en-US"/>
        </a:p>
      </dgm:t>
    </dgm:pt>
    <dgm:pt modelId="{E4BB8705-89C1-CA46-8555-37F4460AAAEC}" type="sibTrans" cxnId="{736CE4BB-8E8A-0A46-A2E4-2D6EBBF904B8}">
      <dgm:prSet/>
      <dgm:spPr/>
      <dgm:t>
        <a:bodyPr/>
        <a:lstStyle/>
        <a:p>
          <a:endParaRPr lang="en-US"/>
        </a:p>
      </dgm:t>
    </dgm:pt>
    <dgm:pt modelId="{F0BBDED3-2112-4444-9E56-9FDAE1F787FA}">
      <dgm:prSet custT="1"/>
      <dgm:spPr/>
      <dgm:t>
        <a:bodyPr/>
        <a:lstStyle/>
        <a:p>
          <a:r>
            <a:rPr lang="en-US" sz="2000" b="1" i="0" dirty="0" smtClean="0">
              <a:latin typeface="Cambria" charset="0"/>
              <a:ea typeface="Cambria" charset="0"/>
              <a:cs typeface="Cambria" charset="0"/>
            </a:rPr>
            <a:t>Conclusions </a:t>
          </a:r>
          <a:endParaRPr lang="en-US" sz="2000" b="1" i="0" dirty="0">
            <a:latin typeface="Cambria" charset="0"/>
            <a:ea typeface="Cambria" charset="0"/>
            <a:cs typeface="Cambria" charset="0"/>
          </a:endParaRPr>
        </a:p>
      </dgm:t>
    </dgm:pt>
    <dgm:pt modelId="{9B505F09-3C7F-D44C-8F0C-498073649552}" type="parTrans" cxnId="{0C282370-45B5-2844-97F2-AE2E125E955E}">
      <dgm:prSet/>
      <dgm:spPr/>
      <dgm:t>
        <a:bodyPr/>
        <a:lstStyle/>
        <a:p>
          <a:endParaRPr lang="en-US"/>
        </a:p>
      </dgm:t>
    </dgm:pt>
    <dgm:pt modelId="{6BF086D1-8668-094B-8AB7-50F22F38DC3C}" type="sibTrans" cxnId="{0C282370-45B5-2844-97F2-AE2E125E955E}">
      <dgm:prSet/>
      <dgm:spPr/>
      <dgm:t>
        <a:bodyPr/>
        <a:lstStyle/>
        <a:p>
          <a:endParaRPr lang="en-US"/>
        </a:p>
      </dgm:t>
    </dgm:pt>
    <dgm:pt modelId="{E8A9CDA4-F0B2-014C-B09E-FBC996C3A321}" type="pres">
      <dgm:prSet presAssocID="{DD996F84-7687-1247-BB41-AFBAE1E05D98}" presName="Name0" presStyleCnt="0">
        <dgm:presLayoutVars>
          <dgm:dir/>
          <dgm:animLvl val="lvl"/>
          <dgm:resizeHandles val="exact"/>
        </dgm:presLayoutVars>
      </dgm:prSet>
      <dgm:spPr/>
    </dgm:pt>
    <dgm:pt modelId="{E5079FA6-EF1E-D74B-A0B6-26E9A151EAA8}" type="pres">
      <dgm:prSet presAssocID="{2CEE1BD1-9AA2-4448-BC26-2EDDD65F4C86}" presName="parTxOnly" presStyleLbl="node1" presStyleIdx="0" presStyleCnt="4" custLinFactNeighborX="-1718" custLinFactNeighborY="1014">
        <dgm:presLayoutVars>
          <dgm:chMax val="0"/>
          <dgm:chPref val="0"/>
          <dgm:bulletEnabled val="1"/>
        </dgm:presLayoutVars>
      </dgm:prSet>
      <dgm:spPr/>
    </dgm:pt>
    <dgm:pt modelId="{06072D91-0E7B-1944-89B9-3F9FBBE687C6}" type="pres">
      <dgm:prSet presAssocID="{E8C8F552-941F-0942-9FA6-F8361F28748E}" presName="parTxOnlySpace" presStyleCnt="0"/>
      <dgm:spPr/>
    </dgm:pt>
    <dgm:pt modelId="{F8D285F6-102E-5640-B275-EC5FD9AD8FD5}" type="pres">
      <dgm:prSet presAssocID="{C8A20E64-40F3-3547-8C0D-3ABE0908C5F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3696E-EEA0-1E4E-8ADB-D820EEF1D5B0}" type="pres">
      <dgm:prSet presAssocID="{27384CFE-077A-2548-9100-B88862D72973}" presName="parTxOnlySpace" presStyleCnt="0"/>
      <dgm:spPr/>
    </dgm:pt>
    <dgm:pt modelId="{A440C9E3-EBB6-DB4A-B14C-159534F806A8}" type="pres">
      <dgm:prSet presAssocID="{640370D8-939B-204F-8379-2B0FCB61E68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94E939-DAD0-1E4B-ACE8-9C750840B746}" type="pres">
      <dgm:prSet presAssocID="{E4BB8705-89C1-CA46-8555-37F4460AAAEC}" presName="parTxOnlySpace" presStyleCnt="0"/>
      <dgm:spPr/>
    </dgm:pt>
    <dgm:pt modelId="{8F31BAC4-FDF0-7344-9A3C-3E8BAED23CDF}" type="pres">
      <dgm:prSet presAssocID="{F0BBDED3-2112-4444-9E56-9FDAE1F787F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07E804-0AFC-1C4C-9411-4D6BFF3C9CA4}" type="presOf" srcId="{640370D8-939B-204F-8379-2B0FCB61E688}" destId="{A440C9E3-EBB6-DB4A-B14C-159534F806A8}" srcOrd="0" destOrd="0" presId="urn:microsoft.com/office/officeart/2005/8/layout/chevron1"/>
    <dgm:cxn modelId="{2B962EB7-4114-3C4F-9B2C-1D35A0DB8A93}" type="presOf" srcId="{C8A20E64-40F3-3547-8C0D-3ABE0908C5F7}" destId="{F8D285F6-102E-5640-B275-EC5FD9AD8FD5}" srcOrd="0" destOrd="0" presId="urn:microsoft.com/office/officeart/2005/8/layout/chevron1"/>
    <dgm:cxn modelId="{DBB2A62B-50A4-2D48-954A-74AD6FEA0F8A}" type="presOf" srcId="{F0BBDED3-2112-4444-9E56-9FDAE1F787FA}" destId="{8F31BAC4-FDF0-7344-9A3C-3E8BAED23CDF}" srcOrd="0" destOrd="0" presId="urn:microsoft.com/office/officeart/2005/8/layout/chevron1"/>
    <dgm:cxn modelId="{F8202FAC-E005-CE47-994B-D3EB32386DEA}" srcId="{DD996F84-7687-1247-BB41-AFBAE1E05D98}" destId="{C8A20E64-40F3-3547-8C0D-3ABE0908C5F7}" srcOrd="1" destOrd="0" parTransId="{33B5D273-121C-D242-B695-72FE68DD5F5B}" sibTransId="{27384CFE-077A-2548-9100-B88862D72973}"/>
    <dgm:cxn modelId="{736CE4BB-8E8A-0A46-A2E4-2D6EBBF904B8}" srcId="{DD996F84-7687-1247-BB41-AFBAE1E05D98}" destId="{640370D8-939B-204F-8379-2B0FCB61E688}" srcOrd="2" destOrd="0" parTransId="{C332D586-271A-3E4D-A80D-31C4165990CC}" sibTransId="{E4BB8705-89C1-CA46-8555-37F4460AAAEC}"/>
    <dgm:cxn modelId="{D31A88B1-F548-C146-BBA5-7083B558C7D6}" type="presOf" srcId="{2CEE1BD1-9AA2-4448-BC26-2EDDD65F4C86}" destId="{E5079FA6-EF1E-D74B-A0B6-26E9A151EAA8}" srcOrd="0" destOrd="0" presId="urn:microsoft.com/office/officeart/2005/8/layout/chevron1"/>
    <dgm:cxn modelId="{0C282370-45B5-2844-97F2-AE2E125E955E}" srcId="{DD996F84-7687-1247-BB41-AFBAE1E05D98}" destId="{F0BBDED3-2112-4444-9E56-9FDAE1F787FA}" srcOrd="3" destOrd="0" parTransId="{9B505F09-3C7F-D44C-8F0C-498073649552}" sibTransId="{6BF086D1-8668-094B-8AB7-50F22F38DC3C}"/>
    <dgm:cxn modelId="{2BA4FA8D-2062-E548-88BE-E4A48A91F019}" srcId="{DD996F84-7687-1247-BB41-AFBAE1E05D98}" destId="{2CEE1BD1-9AA2-4448-BC26-2EDDD65F4C86}" srcOrd="0" destOrd="0" parTransId="{A5D4D191-3FD3-774C-8B0F-41DD5ECFA596}" sibTransId="{E8C8F552-941F-0942-9FA6-F8361F28748E}"/>
    <dgm:cxn modelId="{D9BA4B89-9924-D84F-AFDB-FC21F377D007}" type="presOf" srcId="{DD996F84-7687-1247-BB41-AFBAE1E05D98}" destId="{E8A9CDA4-F0B2-014C-B09E-FBC996C3A321}" srcOrd="0" destOrd="0" presId="urn:microsoft.com/office/officeart/2005/8/layout/chevron1"/>
    <dgm:cxn modelId="{070DDE59-BB47-C042-9D5F-F6C25DC81854}" type="presParOf" srcId="{E8A9CDA4-F0B2-014C-B09E-FBC996C3A321}" destId="{E5079FA6-EF1E-D74B-A0B6-26E9A151EAA8}" srcOrd="0" destOrd="0" presId="urn:microsoft.com/office/officeart/2005/8/layout/chevron1"/>
    <dgm:cxn modelId="{84F686AE-F06A-9B4F-8292-C48418D84E38}" type="presParOf" srcId="{E8A9CDA4-F0B2-014C-B09E-FBC996C3A321}" destId="{06072D91-0E7B-1944-89B9-3F9FBBE687C6}" srcOrd="1" destOrd="0" presId="urn:microsoft.com/office/officeart/2005/8/layout/chevron1"/>
    <dgm:cxn modelId="{D6ACD03D-B0DC-184B-BA20-F9F895BAE8D8}" type="presParOf" srcId="{E8A9CDA4-F0B2-014C-B09E-FBC996C3A321}" destId="{F8D285F6-102E-5640-B275-EC5FD9AD8FD5}" srcOrd="2" destOrd="0" presId="urn:microsoft.com/office/officeart/2005/8/layout/chevron1"/>
    <dgm:cxn modelId="{0C83FD09-4DEF-5E41-802A-009529804C26}" type="presParOf" srcId="{E8A9CDA4-F0B2-014C-B09E-FBC996C3A321}" destId="{6283696E-EEA0-1E4E-8ADB-D820EEF1D5B0}" srcOrd="3" destOrd="0" presId="urn:microsoft.com/office/officeart/2005/8/layout/chevron1"/>
    <dgm:cxn modelId="{AC1D2621-CCB8-7348-9245-4D440DBF621F}" type="presParOf" srcId="{E8A9CDA4-F0B2-014C-B09E-FBC996C3A321}" destId="{A440C9E3-EBB6-DB4A-B14C-159534F806A8}" srcOrd="4" destOrd="0" presId="urn:microsoft.com/office/officeart/2005/8/layout/chevron1"/>
    <dgm:cxn modelId="{8B81AA43-258D-694E-9626-1275825EBCB0}" type="presParOf" srcId="{E8A9CDA4-F0B2-014C-B09E-FBC996C3A321}" destId="{8694E939-DAD0-1E4B-ACE8-9C750840B746}" srcOrd="5" destOrd="0" presId="urn:microsoft.com/office/officeart/2005/8/layout/chevron1"/>
    <dgm:cxn modelId="{6735AC68-69BB-8D43-B53C-9ADB59C9E6ED}" type="presParOf" srcId="{E8A9CDA4-F0B2-014C-B09E-FBC996C3A321}" destId="{8F31BAC4-FDF0-7344-9A3C-3E8BAED23CD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9BCE4-EC4D-9C4C-9DBB-B4BED0D0645B}" type="doc">
      <dgm:prSet loTypeId="urn:microsoft.com/office/officeart/2005/8/layout/h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1E138D-FFCA-7C49-9ADE-E3C6684F193B}">
      <dgm:prSet phldrT="[Text]"/>
      <dgm:spPr/>
      <dgm:t>
        <a:bodyPr/>
        <a:lstStyle/>
        <a:p>
          <a:r>
            <a:rPr lang="en-US" b="1" dirty="0" smtClean="0">
              <a:solidFill>
                <a:schemeClr val="accent2"/>
              </a:solidFill>
              <a:latin typeface="Cambria" charset="0"/>
              <a:ea typeface="Cambria" charset="0"/>
              <a:cs typeface="Cambria" charset="0"/>
            </a:rPr>
            <a:t>High energy/ ”angry” songs</a:t>
          </a:r>
          <a:endParaRPr lang="en-US" dirty="0">
            <a:solidFill>
              <a:schemeClr val="accent2"/>
            </a:solidFill>
          </a:endParaRPr>
        </a:p>
      </dgm:t>
    </dgm:pt>
    <dgm:pt modelId="{0A6671A8-20F5-024F-B74A-9FA375B06F16}" type="parTrans" cxnId="{47DB1BCF-0716-1440-9F4D-480CA234FBD2}">
      <dgm:prSet/>
      <dgm:spPr/>
      <dgm:t>
        <a:bodyPr/>
        <a:lstStyle/>
        <a:p>
          <a:endParaRPr lang="en-US"/>
        </a:p>
      </dgm:t>
    </dgm:pt>
    <dgm:pt modelId="{182407C4-4368-FE43-A790-02BA0D9F3351}" type="sibTrans" cxnId="{47DB1BCF-0716-1440-9F4D-480CA234FBD2}">
      <dgm:prSet/>
      <dgm:spPr/>
      <dgm:t>
        <a:bodyPr/>
        <a:lstStyle/>
        <a:p>
          <a:endParaRPr lang="en-US"/>
        </a:p>
      </dgm:t>
    </dgm:pt>
    <dgm:pt modelId="{85EFB32D-80A7-9D4F-ACAC-364C252F197C}">
      <dgm:prSet phldrT="[Text]"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energy: 0.71</a:t>
          </a:r>
          <a:endParaRPr lang="en-US" sz="2000" dirty="0"/>
        </a:p>
      </dgm:t>
    </dgm:pt>
    <dgm:pt modelId="{66BFD506-670B-AB4F-8843-7023E00AF967}" type="parTrans" cxnId="{00D6139F-7871-AD49-A9FD-F6185EFAED3C}">
      <dgm:prSet/>
      <dgm:spPr/>
      <dgm:t>
        <a:bodyPr/>
        <a:lstStyle/>
        <a:p>
          <a:endParaRPr lang="en-US"/>
        </a:p>
      </dgm:t>
    </dgm:pt>
    <dgm:pt modelId="{C606F667-24A0-F045-9079-26F48C4C1CE1}" type="sibTrans" cxnId="{00D6139F-7871-AD49-A9FD-F6185EFAED3C}">
      <dgm:prSet/>
      <dgm:spPr/>
      <dgm:t>
        <a:bodyPr/>
        <a:lstStyle/>
        <a:p>
          <a:endParaRPr lang="en-US"/>
        </a:p>
      </dgm:t>
    </dgm:pt>
    <dgm:pt modelId="{6C177BCF-FFE3-BB48-A92F-21C0D1DBFB16}">
      <dgm:prSet phldrT="[Text]"/>
      <dgm:spPr/>
      <dgm:t>
        <a:bodyPr/>
        <a:lstStyle/>
        <a:p>
          <a:r>
            <a:rPr lang="en-US" b="1" dirty="0" smtClean="0">
              <a:solidFill>
                <a:srgbClr val="D883FF"/>
              </a:solidFill>
              <a:latin typeface="Cambria" charset="0"/>
              <a:ea typeface="Cambria" charset="0"/>
              <a:cs typeface="Cambria" charset="0"/>
            </a:rPr>
            <a:t>Lower energy / “sad” songs</a:t>
          </a:r>
          <a:endParaRPr lang="en-US" dirty="0">
            <a:solidFill>
              <a:srgbClr val="D883FF"/>
            </a:solidFill>
          </a:endParaRPr>
        </a:p>
      </dgm:t>
    </dgm:pt>
    <dgm:pt modelId="{08C8C6D1-DC73-BF4A-9CF8-AF4416086296}" type="parTrans" cxnId="{655E3CDF-1AE4-784F-BEC7-1F3F7404A134}">
      <dgm:prSet/>
      <dgm:spPr/>
      <dgm:t>
        <a:bodyPr/>
        <a:lstStyle/>
        <a:p>
          <a:endParaRPr lang="en-US"/>
        </a:p>
      </dgm:t>
    </dgm:pt>
    <dgm:pt modelId="{BB2D6249-25F0-CB44-8581-51A90C8425D1}" type="sibTrans" cxnId="{655E3CDF-1AE4-784F-BEC7-1F3F7404A134}">
      <dgm:prSet/>
      <dgm:spPr/>
      <dgm:t>
        <a:bodyPr/>
        <a:lstStyle/>
        <a:p>
          <a:endParaRPr lang="en-US"/>
        </a:p>
      </dgm:t>
    </dgm:pt>
    <dgm:pt modelId="{0F672370-1219-A04F-9EA5-7345506ACBC2}">
      <dgm:prSet phldrT="[Text]"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energy: 0.5</a:t>
          </a:r>
          <a:endParaRPr lang="en-US" sz="2000" dirty="0"/>
        </a:p>
      </dgm:t>
    </dgm:pt>
    <dgm:pt modelId="{EF67BD32-393C-8348-BAFB-E1513BEED694}" type="parTrans" cxnId="{C7E47E76-62D4-4749-B2D4-3D51E32C52CB}">
      <dgm:prSet/>
      <dgm:spPr/>
      <dgm:t>
        <a:bodyPr/>
        <a:lstStyle/>
        <a:p>
          <a:endParaRPr lang="en-US"/>
        </a:p>
      </dgm:t>
    </dgm:pt>
    <dgm:pt modelId="{FCF2EF3B-F4E0-9F48-A6A3-135E4504AE24}" type="sibTrans" cxnId="{C7E47E76-62D4-4749-B2D4-3D51E32C52CB}">
      <dgm:prSet/>
      <dgm:spPr/>
      <dgm:t>
        <a:bodyPr/>
        <a:lstStyle/>
        <a:p>
          <a:endParaRPr lang="en-US"/>
        </a:p>
      </dgm:t>
    </dgm:pt>
    <dgm:pt modelId="{C9061B42-9BAE-5742-9A79-00F49DACE5B8}">
      <dgm:prSet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valence: 0.53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D728707A-95BE-C541-A5B0-C692B96A4F4F}" type="parTrans" cxnId="{66CC482E-5F62-B14E-B622-20746AD9EC87}">
      <dgm:prSet/>
      <dgm:spPr/>
      <dgm:t>
        <a:bodyPr/>
        <a:lstStyle/>
        <a:p>
          <a:endParaRPr lang="en-US"/>
        </a:p>
      </dgm:t>
    </dgm:pt>
    <dgm:pt modelId="{D9FCED13-B566-5B43-B2B1-F9BAC5DFA6DD}" type="sibTrans" cxnId="{66CC482E-5F62-B14E-B622-20746AD9EC87}">
      <dgm:prSet/>
      <dgm:spPr/>
      <dgm:t>
        <a:bodyPr/>
        <a:lstStyle/>
        <a:p>
          <a:endParaRPr lang="en-US"/>
        </a:p>
      </dgm:t>
    </dgm:pt>
    <dgm:pt modelId="{7127EC4A-E543-B145-9432-5C83F26A23FB}">
      <dgm:prSet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</a:t>
          </a:r>
          <a:r>
            <a:rPr lang="en-US" sz="2000" dirty="0" err="1" smtClean="0">
              <a:latin typeface="Cambria" charset="0"/>
              <a:ea typeface="Cambria" charset="0"/>
              <a:cs typeface="Cambria" charset="0"/>
            </a:rPr>
            <a:t>danceability</a:t>
          </a:r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: 0.70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5715D0DA-BB14-4D4C-B881-DBA157692138}" type="parTrans" cxnId="{C20B2632-FBD7-7844-A6E4-CF2CAC4D0EA1}">
      <dgm:prSet/>
      <dgm:spPr/>
      <dgm:t>
        <a:bodyPr/>
        <a:lstStyle/>
        <a:p>
          <a:endParaRPr lang="en-US"/>
        </a:p>
      </dgm:t>
    </dgm:pt>
    <dgm:pt modelId="{CD97D29E-3D6F-5C43-A14C-076B4C5F34E7}" type="sibTrans" cxnId="{C20B2632-FBD7-7844-A6E4-CF2CAC4D0EA1}">
      <dgm:prSet/>
      <dgm:spPr/>
      <dgm:t>
        <a:bodyPr/>
        <a:lstStyle/>
        <a:p>
          <a:endParaRPr lang="en-US"/>
        </a:p>
      </dgm:t>
    </dgm:pt>
    <dgm:pt modelId="{65B75A4E-08DF-7B45-8AC6-53596F3F14B1}">
      <dgm:prSet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valence: 0.34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2676707E-C27B-A54A-B7C1-8E346207874A}" type="parTrans" cxnId="{904515DC-605F-8B42-A8F7-A8673F451786}">
      <dgm:prSet/>
      <dgm:spPr/>
      <dgm:t>
        <a:bodyPr/>
        <a:lstStyle/>
        <a:p>
          <a:endParaRPr lang="en-US"/>
        </a:p>
      </dgm:t>
    </dgm:pt>
    <dgm:pt modelId="{57A9B2CB-87EE-BE4B-831B-EC6619629A62}" type="sibTrans" cxnId="{904515DC-605F-8B42-A8F7-A8673F451786}">
      <dgm:prSet/>
      <dgm:spPr/>
      <dgm:t>
        <a:bodyPr/>
        <a:lstStyle/>
        <a:p>
          <a:endParaRPr lang="en-US"/>
        </a:p>
      </dgm:t>
    </dgm:pt>
    <dgm:pt modelId="{0E3C3DB5-6362-5448-B945-225D993959DA}">
      <dgm:prSet custT="1"/>
      <dgm:spPr/>
      <dgm:t>
        <a:bodyPr/>
        <a:lstStyle/>
        <a:p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Avg. </a:t>
          </a:r>
          <a:r>
            <a:rPr lang="en-US" sz="2000" dirty="0" err="1" smtClean="0">
              <a:latin typeface="Cambria" charset="0"/>
              <a:ea typeface="Cambria" charset="0"/>
              <a:cs typeface="Cambria" charset="0"/>
            </a:rPr>
            <a:t>danceability</a:t>
          </a:r>
          <a:r>
            <a:rPr lang="en-US" sz="2000" dirty="0" smtClean="0">
              <a:latin typeface="Cambria" charset="0"/>
              <a:ea typeface="Cambria" charset="0"/>
              <a:cs typeface="Cambria" charset="0"/>
            </a:rPr>
            <a:t>: 0.57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FC51A740-44B0-6E40-B5A4-B8EE92E94A1F}" type="parTrans" cxnId="{FB6070EF-BC55-8C4C-AC6F-5BE7FBD1F440}">
      <dgm:prSet/>
      <dgm:spPr/>
      <dgm:t>
        <a:bodyPr/>
        <a:lstStyle/>
        <a:p>
          <a:endParaRPr lang="en-US"/>
        </a:p>
      </dgm:t>
    </dgm:pt>
    <dgm:pt modelId="{F5702D1B-7AB2-4442-814B-2EB81A736BDA}" type="sibTrans" cxnId="{FB6070EF-BC55-8C4C-AC6F-5BE7FBD1F440}">
      <dgm:prSet/>
      <dgm:spPr/>
      <dgm:t>
        <a:bodyPr/>
        <a:lstStyle/>
        <a:p>
          <a:endParaRPr lang="en-US"/>
        </a:p>
      </dgm:t>
    </dgm:pt>
    <dgm:pt modelId="{98C554EC-6400-8F4C-B844-362E7BEAB76B}">
      <dgm:prSet phldrT="[Text]" custT="1"/>
      <dgm:spPr/>
      <dgm:t>
        <a:bodyPr/>
        <a:lstStyle/>
        <a:p>
          <a:endParaRPr lang="en-US" sz="2000" dirty="0"/>
        </a:p>
      </dgm:t>
    </dgm:pt>
    <dgm:pt modelId="{48FA9F42-671F-7C44-A0F6-9AED74B67B08}" type="parTrans" cxnId="{FD723A6E-1EF4-6F48-A264-99D19AD187F6}">
      <dgm:prSet/>
      <dgm:spPr/>
      <dgm:t>
        <a:bodyPr/>
        <a:lstStyle/>
        <a:p>
          <a:endParaRPr lang="en-US"/>
        </a:p>
      </dgm:t>
    </dgm:pt>
    <dgm:pt modelId="{DE1C6BEA-DED0-D349-A262-2531AFC8168D}" type="sibTrans" cxnId="{FD723A6E-1EF4-6F48-A264-99D19AD187F6}">
      <dgm:prSet/>
      <dgm:spPr/>
      <dgm:t>
        <a:bodyPr/>
        <a:lstStyle/>
        <a:p>
          <a:endParaRPr lang="en-US"/>
        </a:p>
      </dgm:t>
    </dgm:pt>
    <dgm:pt modelId="{C962F282-2724-DA43-81A3-79DC02490721}">
      <dgm:prSet custT="1"/>
      <dgm:spPr/>
      <dgm:t>
        <a:bodyPr/>
        <a:lstStyle/>
        <a:p>
          <a:r>
            <a:rPr lang="en-US" sz="2000" i="1" dirty="0" smtClean="0">
              <a:latin typeface="Cambria" charset="0"/>
              <a:ea typeface="Cambria" charset="0"/>
              <a:cs typeface="Cambria" charset="0"/>
            </a:rPr>
            <a:t>Most close to urban music.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0DAE2101-4BD1-EE40-B4C8-BB419DCD936E}" type="parTrans" cxnId="{CADAB6C2-67EB-7A42-A4E1-620BEFB6A356}">
      <dgm:prSet/>
      <dgm:spPr/>
      <dgm:t>
        <a:bodyPr/>
        <a:lstStyle/>
        <a:p>
          <a:endParaRPr lang="en-US"/>
        </a:p>
      </dgm:t>
    </dgm:pt>
    <dgm:pt modelId="{AD9B66F6-854A-6345-B6BA-8DAE24F6C40B}" type="sibTrans" cxnId="{CADAB6C2-67EB-7A42-A4E1-620BEFB6A356}">
      <dgm:prSet/>
      <dgm:spPr/>
      <dgm:t>
        <a:bodyPr/>
        <a:lstStyle/>
        <a:p>
          <a:endParaRPr lang="en-US"/>
        </a:p>
      </dgm:t>
    </dgm:pt>
    <dgm:pt modelId="{0903D590-8D85-E34C-A301-28E11E2CCED4}">
      <dgm:prSet custT="1"/>
      <dgm:spPr/>
      <dgm:t>
        <a:bodyPr/>
        <a:lstStyle/>
        <a:p>
          <a:r>
            <a:rPr lang="en-US" sz="2000" i="1" dirty="0" smtClean="0">
              <a:latin typeface="Cambria" charset="0"/>
              <a:ea typeface="Cambria" charset="0"/>
              <a:cs typeface="Cambria" charset="0"/>
            </a:rPr>
            <a:t>Close to pop/indie music, mostly                                    perceived as sad.</a:t>
          </a:r>
          <a:endParaRPr lang="en-US" sz="2000" dirty="0" smtClean="0">
            <a:latin typeface="Cambria" charset="0"/>
            <a:ea typeface="Cambria" charset="0"/>
            <a:cs typeface="Cambria" charset="0"/>
          </a:endParaRPr>
        </a:p>
      </dgm:t>
    </dgm:pt>
    <dgm:pt modelId="{E2B5FFD1-E94D-2A4F-87D2-C309D6C2067F}" type="parTrans" cxnId="{D9B34C17-9966-D442-8D70-C4F71DA06D4A}">
      <dgm:prSet/>
      <dgm:spPr/>
      <dgm:t>
        <a:bodyPr/>
        <a:lstStyle/>
        <a:p>
          <a:endParaRPr lang="en-US"/>
        </a:p>
      </dgm:t>
    </dgm:pt>
    <dgm:pt modelId="{FB974EA6-014E-EE40-8F83-74320A15286D}" type="sibTrans" cxnId="{D9B34C17-9966-D442-8D70-C4F71DA06D4A}">
      <dgm:prSet/>
      <dgm:spPr/>
      <dgm:t>
        <a:bodyPr/>
        <a:lstStyle/>
        <a:p>
          <a:endParaRPr lang="en-US"/>
        </a:p>
      </dgm:t>
    </dgm:pt>
    <dgm:pt modelId="{BFFA6CEF-1203-F149-9FE5-88C50E69316C}" type="pres">
      <dgm:prSet presAssocID="{D0F9BCE4-EC4D-9C4C-9DBB-B4BED0D0645B}" presName="Name0" presStyleCnt="0">
        <dgm:presLayoutVars>
          <dgm:dir/>
          <dgm:animLvl val="lvl"/>
          <dgm:resizeHandles val="exact"/>
        </dgm:presLayoutVars>
      </dgm:prSet>
      <dgm:spPr/>
    </dgm:pt>
    <dgm:pt modelId="{C5006AB7-DDD2-F842-8986-A59611710841}" type="pres">
      <dgm:prSet presAssocID="{A01E138D-FFCA-7C49-9ADE-E3C6684F193B}" presName="composite" presStyleCnt="0"/>
      <dgm:spPr/>
    </dgm:pt>
    <dgm:pt modelId="{638BA611-C305-BE46-8E9D-DF8C452B1BC1}" type="pres">
      <dgm:prSet presAssocID="{A01E138D-FFCA-7C49-9ADE-E3C6684F19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8DE58-9AF4-564A-8A21-E460C7C8F536}" type="pres">
      <dgm:prSet presAssocID="{A01E138D-FFCA-7C49-9ADE-E3C6684F193B}" presName="desTx" presStyleLbl="alignAccFollowNode1" presStyleIdx="0" presStyleCnt="2" custLinFactNeighborX="-1" custLinFactNeighborY="-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C395-2DFD-F742-8966-BF8ECB7BD8EC}" type="pres">
      <dgm:prSet presAssocID="{182407C4-4368-FE43-A790-02BA0D9F3351}" presName="space" presStyleCnt="0"/>
      <dgm:spPr/>
    </dgm:pt>
    <dgm:pt modelId="{99E5E4EB-C0A5-1A4B-8710-7B74B248353D}" type="pres">
      <dgm:prSet presAssocID="{6C177BCF-FFE3-BB48-A92F-21C0D1DBFB16}" presName="composite" presStyleCnt="0"/>
      <dgm:spPr/>
    </dgm:pt>
    <dgm:pt modelId="{053CB30D-4CE7-4945-9E45-1B2C176BE5F2}" type="pres">
      <dgm:prSet presAssocID="{6C177BCF-FFE3-BB48-A92F-21C0D1DBFB1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70C03-551D-174A-93C4-919FAB6A609F}" type="pres">
      <dgm:prSet presAssocID="{6C177BCF-FFE3-BB48-A92F-21C0D1DBFB1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E47E76-62D4-4749-B2D4-3D51E32C52CB}" srcId="{6C177BCF-FFE3-BB48-A92F-21C0D1DBFB16}" destId="{0F672370-1219-A04F-9EA5-7345506ACBC2}" srcOrd="0" destOrd="0" parTransId="{EF67BD32-393C-8348-BAFB-E1513BEED694}" sibTransId="{FCF2EF3B-F4E0-9F48-A6A3-135E4504AE24}"/>
    <dgm:cxn modelId="{ACF90BEA-3709-D34F-AB6B-94295545ADF0}" type="presOf" srcId="{7127EC4A-E543-B145-9432-5C83F26A23FB}" destId="{4888DE58-9AF4-564A-8A21-E460C7C8F536}" srcOrd="0" destOrd="3" presId="urn:microsoft.com/office/officeart/2005/8/layout/hList1"/>
    <dgm:cxn modelId="{CA5464C3-6823-7542-93B9-41C9863EAE1E}" type="presOf" srcId="{65B75A4E-08DF-7B45-8AC6-53596F3F14B1}" destId="{3A470C03-551D-174A-93C4-919FAB6A609F}" srcOrd="0" destOrd="1" presId="urn:microsoft.com/office/officeart/2005/8/layout/hList1"/>
    <dgm:cxn modelId="{B478528C-93DF-694C-9380-169AD1320D31}" type="presOf" srcId="{0E3C3DB5-6362-5448-B945-225D993959DA}" destId="{3A470C03-551D-174A-93C4-919FAB6A609F}" srcOrd="0" destOrd="2" presId="urn:microsoft.com/office/officeart/2005/8/layout/hList1"/>
    <dgm:cxn modelId="{E0EC9FE5-5681-2D42-9ACE-C803BD6F2BBF}" type="presOf" srcId="{A01E138D-FFCA-7C49-9ADE-E3C6684F193B}" destId="{638BA611-C305-BE46-8E9D-DF8C452B1BC1}" srcOrd="0" destOrd="0" presId="urn:microsoft.com/office/officeart/2005/8/layout/hList1"/>
    <dgm:cxn modelId="{25AF7B70-5E93-C544-BE5B-D4E2AB835846}" type="presOf" srcId="{6C177BCF-FFE3-BB48-A92F-21C0D1DBFB16}" destId="{053CB30D-4CE7-4945-9E45-1B2C176BE5F2}" srcOrd="0" destOrd="0" presId="urn:microsoft.com/office/officeart/2005/8/layout/hList1"/>
    <dgm:cxn modelId="{D9B34C17-9966-D442-8D70-C4F71DA06D4A}" srcId="{6C177BCF-FFE3-BB48-A92F-21C0D1DBFB16}" destId="{0903D590-8D85-E34C-A301-28E11E2CCED4}" srcOrd="3" destOrd="0" parTransId="{E2B5FFD1-E94D-2A4F-87D2-C309D6C2067F}" sibTransId="{FB974EA6-014E-EE40-8F83-74320A15286D}"/>
    <dgm:cxn modelId="{15087CE1-61C4-9947-9687-DDCA463E0860}" type="presOf" srcId="{98C554EC-6400-8F4C-B844-362E7BEAB76B}" destId="{4888DE58-9AF4-564A-8A21-E460C7C8F536}" srcOrd="0" destOrd="0" presId="urn:microsoft.com/office/officeart/2005/8/layout/hList1"/>
    <dgm:cxn modelId="{C20B2632-FBD7-7844-A6E4-CF2CAC4D0EA1}" srcId="{A01E138D-FFCA-7C49-9ADE-E3C6684F193B}" destId="{7127EC4A-E543-B145-9432-5C83F26A23FB}" srcOrd="3" destOrd="0" parTransId="{5715D0DA-BB14-4D4C-B881-DBA157692138}" sibTransId="{CD97D29E-3D6F-5C43-A14C-076B4C5F34E7}"/>
    <dgm:cxn modelId="{655E3CDF-1AE4-784F-BEC7-1F3F7404A134}" srcId="{D0F9BCE4-EC4D-9C4C-9DBB-B4BED0D0645B}" destId="{6C177BCF-FFE3-BB48-A92F-21C0D1DBFB16}" srcOrd="1" destOrd="0" parTransId="{08C8C6D1-DC73-BF4A-9CF8-AF4416086296}" sibTransId="{BB2D6249-25F0-CB44-8581-51A90C8425D1}"/>
    <dgm:cxn modelId="{5A30765C-331F-204E-B00F-8CFBD732C8CE}" type="presOf" srcId="{0F672370-1219-A04F-9EA5-7345506ACBC2}" destId="{3A470C03-551D-174A-93C4-919FAB6A609F}" srcOrd="0" destOrd="0" presId="urn:microsoft.com/office/officeart/2005/8/layout/hList1"/>
    <dgm:cxn modelId="{FD723A6E-1EF4-6F48-A264-99D19AD187F6}" srcId="{A01E138D-FFCA-7C49-9ADE-E3C6684F193B}" destId="{98C554EC-6400-8F4C-B844-362E7BEAB76B}" srcOrd="0" destOrd="0" parTransId="{48FA9F42-671F-7C44-A0F6-9AED74B67B08}" sibTransId="{DE1C6BEA-DED0-D349-A262-2531AFC8168D}"/>
    <dgm:cxn modelId="{BD588E81-CF17-D744-8619-DB1A5613DCE8}" type="presOf" srcId="{C9061B42-9BAE-5742-9A79-00F49DACE5B8}" destId="{4888DE58-9AF4-564A-8A21-E460C7C8F536}" srcOrd="0" destOrd="2" presId="urn:microsoft.com/office/officeart/2005/8/layout/hList1"/>
    <dgm:cxn modelId="{FB6070EF-BC55-8C4C-AC6F-5BE7FBD1F440}" srcId="{6C177BCF-FFE3-BB48-A92F-21C0D1DBFB16}" destId="{0E3C3DB5-6362-5448-B945-225D993959DA}" srcOrd="2" destOrd="0" parTransId="{FC51A740-44B0-6E40-B5A4-B8EE92E94A1F}" sibTransId="{F5702D1B-7AB2-4442-814B-2EB81A736BDA}"/>
    <dgm:cxn modelId="{12279E4A-3B0B-2B4C-B83D-DF1D521294E5}" type="presOf" srcId="{C962F282-2724-DA43-81A3-79DC02490721}" destId="{4888DE58-9AF4-564A-8A21-E460C7C8F536}" srcOrd="0" destOrd="4" presId="urn:microsoft.com/office/officeart/2005/8/layout/hList1"/>
    <dgm:cxn modelId="{95B8D78D-3402-CB4B-854D-4D3ACA1065ED}" type="presOf" srcId="{85EFB32D-80A7-9D4F-ACAC-364C252F197C}" destId="{4888DE58-9AF4-564A-8A21-E460C7C8F536}" srcOrd="0" destOrd="1" presId="urn:microsoft.com/office/officeart/2005/8/layout/hList1"/>
    <dgm:cxn modelId="{47DB1BCF-0716-1440-9F4D-480CA234FBD2}" srcId="{D0F9BCE4-EC4D-9C4C-9DBB-B4BED0D0645B}" destId="{A01E138D-FFCA-7C49-9ADE-E3C6684F193B}" srcOrd="0" destOrd="0" parTransId="{0A6671A8-20F5-024F-B74A-9FA375B06F16}" sibTransId="{182407C4-4368-FE43-A790-02BA0D9F3351}"/>
    <dgm:cxn modelId="{66CC482E-5F62-B14E-B622-20746AD9EC87}" srcId="{A01E138D-FFCA-7C49-9ADE-E3C6684F193B}" destId="{C9061B42-9BAE-5742-9A79-00F49DACE5B8}" srcOrd="2" destOrd="0" parTransId="{D728707A-95BE-C541-A5B0-C692B96A4F4F}" sibTransId="{D9FCED13-B566-5B43-B2B1-F9BAC5DFA6DD}"/>
    <dgm:cxn modelId="{00D6139F-7871-AD49-A9FD-F6185EFAED3C}" srcId="{A01E138D-FFCA-7C49-9ADE-E3C6684F193B}" destId="{85EFB32D-80A7-9D4F-ACAC-364C252F197C}" srcOrd="1" destOrd="0" parTransId="{66BFD506-670B-AB4F-8843-7023E00AF967}" sibTransId="{C606F667-24A0-F045-9079-26F48C4C1CE1}"/>
    <dgm:cxn modelId="{CADAB6C2-67EB-7A42-A4E1-620BEFB6A356}" srcId="{A01E138D-FFCA-7C49-9ADE-E3C6684F193B}" destId="{C962F282-2724-DA43-81A3-79DC02490721}" srcOrd="4" destOrd="0" parTransId="{0DAE2101-4BD1-EE40-B4C8-BB419DCD936E}" sibTransId="{AD9B66F6-854A-6345-B6BA-8DAE24F6C40B}"/>
    <dgm:cxn modelId="{904515DC-605F-8B42-A8F7-A8673F451786}" srcId="{6C177BCF-FFE3-BB48-A92F-21C0D1DBFB16}" destId="{65B75A4E-08DF-7B45-8AC6-53596F3F14B1}" srcOrd="1" destOrd="0" parTransId="{2676707E-C27B-A54A-B7C1-8E346207874A}" sibTransId="{57A9B2CB-87EE-BE4B-831B-EC6619629A62}"/>
    <dgm:cxn modelId="{163413D5-9502-5B47-AAC9-F8B816FDD5B7}" type="presOf" srcId="{D0F9BCE4-EC4D-9C4C-9DBB-B4BED0D0645B}" destId="{BFFA6CEF-1203-F149-9FE5-88C50E69316C}" srcOrd="0" destOrd="0" presId="urn:microsoft.com/office/officeart/2005/8/layout/hList1"/>
    <dgm:cxn modelId="{EF7DF22E-5A4E-8848-9FA0-1A10654BF941}" type="presOf" srcId="{0903D590-8D85-E34C-A301-28E11E2CCED4}" destId="{3A470C03-551D-174A-93C4-919FAB6A609F}" srcOrd="0" destOrd="3" presId="urn:microsoft.com/office/officeart/2005/8/layout/hList1"/>
    <dgm:cxn modelId="{BDE43AC0-6E2B-2D41-BCF6-286D99EF2CFB}" type="presParOf" srcId="{BFFA6CEF-1203-F149-9FE5-88C50E69316C}" destId="{C5006AB7-DDD2-F842-8986-A59611710841}" srcOrd="0" destOrd="0" presId="urn:microsoft.com/office/officeart/2005/8/layout/hList1"/>
    <dgm:cxn modelId="{0AAFA2F2-751D-7644-9CBB-654CE595A494}" type="presParOf" srcId="{C5006AB7-DDD2-F842-8986-A59611710841}" destId="{638BA611-C305-BE46-8E9D-DF8C452B1BC1}" srcOrd="0" destOrd="0" presId="urn:microsoft.com/office/officeart/2005/8/layout/hList1"/>
    <dgm:cxn modelId="{C06F90DC-E406-1648-BDBE-075BF23DF85A}" type="presParOf" srcId="{C5006AB7-DDD2-F842-8986-A59611710841}" destId="{4888DE58-9AF4-564A-8A21-E460C7C8F536}" srcOrd="1" destOrd="0" presId="urn:microsoft.com/office/officeart/2005/8/layout/hList1"/>
    <dgm:cxn modelId="{6A3823E3-3F7F-1546-BC76-751DBC5FECA2}" type="presParOf" srcId="{BFFA6CEF-1203-F149-9FE5-88C50E69316C}" destId="{F6AAC395-2DFD-F742-8966-BF8ECB7BD8EC}" srcOrd="1" destOrd="0" presId="urn:microsoft.com/office/officeart/2005/8/layout/hList1"/>
    <dgm:cxn modelId="{AFC1D0E4-2F86-B34B-A37B-ED8E02333D97}" type="presParOf" srcId="{BFFA6CEF-1203-F149-9FE5-88C50E69316C}" destId="{99E5E4EB-C0A5-1A4B-8710-7B74B248353D}" srcOrd="2" destOrd="0" presId="urn:microsoft.com/office/officeart/2005/8/layout/hList1"/>
    <dgm:cxn modelId="{99C646D4-AB61-5441-80B8-3DBE7A2249ED}" type="presParOf" srcId="{99E5E4EB-C0A5-1A4B-8710-7B74B248353D}" destId="{053CB30D-4CE7-4945-9E45-1B2C176BE5F2}" srcOrd="0" destOrd="0" presId="urn:microsoft.com/office/officeart/2005/8/layout/hList1"/>
    <dgm:cxn modelId="{B4A2FDEC-4403-EE44-BDB8-891CB32FE99D}" type="presParOf" srcId="{99E5E4EB-C0A5-1A4B-8710-7B74B248353D}" destId="{3A470C03-551D-174A-93C4-919FAB6A60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9FA6-EF1E-D74B-A0B6-26E9A151EAA8}">
      <dsp:nvSpPr>
        <dsp:cNvPr id="0" name=""/>
        <dsp:cNvSpPr/>
      </dsp:nvSpPr>
      <dsp:spPr>
        <a:xfrm>
          <a:off x="0" y="559431"/>
          <a:ext cx="3017988" cy="120719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mbria" charset="0"/>
              <a:ea typeface="Cambria" charset="0"/>
              <a:cs typeface="Cambria" charset="0"/>
            </a:rPr>
            <a:t>Data Collection</a:t>
          </a:r>
          <a:endParaRPr lang="en-US" sz="2000" b="1" kern="1200" dirty="0">
            <a:latin typeface="Cambria" charset="0"/>
            <a:ea typeface="Cambria" charset="0"/>
            <a:cs typeface="Cambria" charset="0"/>
          </a:endParaRPr>
        </a:p>
      </dsp:txBody>
      <dsp:txXfrm>
        <a:off x="603598" y="559431"/>
        <a:ext cx="1810793" cy="1207195"/>
      </dsp:txXfrm>
    </dsp:sp>
    <dsp:sp modelId="{F8D285F6-102E-5640-B275-EC5FD9AD8FD5}">
      <dsp:nvSpPr>
        <dsp:cNvPr id="0" name=""/>
        <dsp:cNvSpPr/>
      </dsp:nvSpPr>
      <dsp:spPr>
        <a:xfrm>
          <a:off x="2721374" y="547190"/>
          <a:ext cx="3017988" cy="120719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mbria" charset="0"/>
              <a:ea typeface="Cambria" charset="0"/>
              <a:cs typeface="Cambria" charset="0"/>
            </a:rPr>
            <a:t>Data Exploration</a:t>
          </a:r>
          <a:endParaRPr lang="en-US" sz="2000" b="1" kern="1200" dirty="0">
            <a:latin typeface="Cambria" charset="0"/>
            <a:ea typeface="Cambria" charset="0"/>
            <a:cs typeface="Cambria" charset="0"/>
          </a:endParaRPr>
        </a:p>
      </dsp:txBody>
      <dsp:txXfrm>
        <a:off x="3324972" y="547190"/>
        <a:ext cx="1810793" cy="1207195"/>
      </dsp:txXfrm>
    </dsp:sp>
    <dsp:sp modelId="{A440C9E3-EBB6-DB4A-B14C-159534F806A8}">
      <dsp:nvSpPr>
        <dsp:cNvPr id="0" name=""/>
        <dsp:cNvSpPr/>
      </dsp:nvSpPr>
      <dsp:spPr>
        <a:xfrm>
          <a:off x="5437564" y="547190"/>
          <a:ext cx="3017988" cy="120719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ambria" charset="0"/>
              <a:ea typeface="Cambria" charset="0"/>
              <a:cs typeface="Cambria" charset="0"/>
            </a:rPr>
            <a:t>Analysis &amp; Visualization</a:t>
          </a:r>
          <a:endParaRPr lang="en-US" sz="2000" b="1" kern="1200" dirty="0">
            <a:latin typeface="Cambria" charset="0"/>
            <a:ea typeface="Cambria" charset="0"/>
            <a:cs typeface="Cambria" charset="0"/>
          </a:endParaRPr>
        </a:p>
      </dsp:txBody>
      <dsp:txXfrm>
        <a:off x="6041162" y="547190"/>
        <a:ext cx="1810793" cy="1207195"/>
      </dsp:txXfrm>
    </dsp:sp>
    <dsp:sp modelId="{8F31BAC4-FDF0-7344-9A3C-3E8BAED23CDF}">
      <dsp:nvSpPr>
        <dsp:cNvPr id="0" name=""/>
        <dsp:cNvSpPr/>
      </dsp:nvSpPr>
      <dsp:spPr>
        <a:xfrm>
          <a:off x="8153754" y="547190"/>
          <a:ext cx="3017988" cy="120719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latin typeface="Cambria" charset="0"/>
              <a:ea typeface="Cambria" charset="0"/>
              <a:cs typeface="Cambria" charset="0"/>
            </a:rPr>
            <a:t>Conclusions </a:t>
          </a:r>
          <a:endParaRPr lang="en-US" sz="2000" b="1" i="0" kern="1200" dirty="0">
            <a:latin typeface="Cambria" charset="0"/>
            <a:ea typeface="Cambria" charset="0"/>
            <a:cs typeface="Cambria" charset="0"/>
          </a:endParaRPr>
        </a:p>
      </dsp:txBody>
      <dsp:txXfrm>
        <a:off x="8757352" y="547190"/>
        <a:ext cx="1810793" cy="1207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BA611-C305-BE46-8E9D-DF8C452B1BC1}">
      <dsp:nvSpPr>
        <dsp:cNvPr id="0" name=""/>
        <dsp:cNvSpPr/>
      </dsp:nvSpPr>
      <dsp:spPr>
        <a:xfrm>
          <a:off x="40" y="129928"/>
          <a:ext cx="3901220" cy="146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chemeClr val="accent2"/>
              </a:solidFill>
              <a:latin typeface="Cambria" charset="0"/>
              <a:ea typeface="Cambria" charset="0"/>
              <a:cs typeface="Cambria" charset="0"/>
            </a:rPr>
            <a:t>High energy/ ”angry” songs</a:t>
          </a:r>
          <a:endParaRPr lang="en-US" sz="4100" kern="1200" dirty="0">
            <a:solidFill>
              <a:schemeClr val="accent2"/>
            </a:solidFill>
          </a:endParaRPr>
        </a:p>
      </dsp:txBody>
      <dsp:txXfrm>
        <a:off x="40" y="129928"/>
        <a:ext cx="3901220" cy="1465566"/>
      </dsp:txXfrm>
    </dsp:sp>
    <dsp:sp modelId="{4888DE58-9AF4-564A-8A21-E460C7C8F536}">
      <dsp:nvSpPr>
        <dsp:cNvPr id="0" name=""/>
        <dsp:cNvSpPr/>
      </dsp:nvSpPr>
      <dsp:spPr>
        <a:xfrm>
          <a:off x="1" y="1590666"/>
          <a:ext cx="3901220" cy="18569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energy: 0.71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valence: 0.53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</a:t>
          </a:r>
          <a:r>
            <a:rPr lang="en-US" sz="2000" kern="1200" dirty="0" err="1" smtClean="0">
              <a:latin typeface="Cambria" charset="0"/>
              <a:ea typeface="Cambria" charset="0"/>
              <a:cs typeface="Cambria" charset="0"/>
            </a:rPr>
            <a:t>danceability</a:t>
          </a: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: 0.70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 smtClean="0">
              <a:latin typeface="Cambria" charset="0"/>
              <a:ea typeface="Cambria" charset="0"/>
              <a:cs typeface="Cambria" charset="0"/>
            </a:rPr>
            <a:t>Most close to urban music.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</dsp:txBody>
      <dsp:txXfrm>
        <a:off x="1" y="1590666"/>
        <a:ext cx="3901220" cy="1856992"/>
      </dsp:txXfrm>
    </dsp:sp>
    <dsp:sp modelId="{053CB30D-4CE7-4945-9E45-1B2C176BE5F2}">
      <dsp:nvSpPr>
        <dsp:cNvPr id="0" name=""/>
        <dsp:cNvSpPr/>
      </dsp:nvSpPr>
      <dsp:spPr>
        <a:xfrm>
          <a:off x="4447431" y="129928"/>
          <a:ext cx="3901220" cy="146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rgbClr val="D883FF"/>
              </a:solidFill>
              <a:latin typeface="Cambria" charset="0"/>
              <a:ea typeface="Cambria" charset="0"/>
              <a:cs typeface="Cambria" charset="0"/>
            </a:rPr>
            <a:t>Lower energy / “sad” songs</a:t>
          </a:r>
          <a:endParaRPr lang="en-US" sz="4100" kern="1200" dirty="0">
            <a:solidFill>
              <a:srgbClr val="D883FF"/>
            </a:solidFill>
          </a:endParaRPr>
        </a:p>
      </dsp:txBody>
      <dsp:txXfrm>
        <a:off x="4447431" y="129928"/>
        <a:ext cx="3901220" cy="1465566"/>
      </dsp:txXfrm>
    </dsp:sp>
    <dsp:sp modelId="{3A470C03-551D-174A-93C4-919FAB6A609F}">
      <dsp:nvSpPr>
        <dsp:cNvPr id="0" name=""/>
        <dsp:cNvSpPr/>
      </dsp:nvSpPr>
      <dsp:spPr>
        <a:xfrm>
          <a:off x="4447431" y="1595494"/>
          <a:ext cx="3901220" cy="185699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energy: 0.5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valence: 0.34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Avg. </a:t>
          </a:r>
          <a:r>
            <a:rPr lang="en-US" sz="2000" kern="1200" dirty="0" err="1" smtClean="0">
              <a:latin typeface="Cambria" charset="0"/>
              <a:ea typeface="Cambria" charset="0"/>
              <a:cs typeface="Cambria" charset="0"/>
            </a:rPr>
            <a:t>danceability</a:t>
          </a:r>
          <a:r>
            <a:rPr lang="en-US" sz="2000" kern="1200" dirty="0" smtClean="0">
              <a:latin typeface="Cambria" charset="0"/>
              <a:ea typeface="Cambria" charset="0"/>
              <a:cs typeface="Cambria" charset="0"/>
            </a:rPr>
            <a:t>: 0.57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 smtClean="0">
              <a:latin typeface="Cambria" charset="0"/>
              <a:ea typeface="Cambria" charset="0"/>
              <a:cs typeface="Cambria" charset="0"/>
            </a:rPr>
            <a:t>Close to pop/indie music, mostly                                    perceived as sad.</a:t>
          </a:r>
          <a:endParaRPr lang="en-US" sz="2000" kern="1200" dirty="0" smtClean="0">
            <a:latin typeface="Cambria" charset="0"/>
            <a:ea typeface="Cambria" charset="0"/>
            <a:cs typeface="Cambria" charset="0"/>
          </a:endParaRPr>
        </a:p>
      </dsp:txBody>
      <dsp:txXfrm>
        <a:off x="4447431" y="1595494"/>
        <a:ext cx="3901220" cy="185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F4F7-E297-F547-8E72-2EDD575A797E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BF1-847A-6049-9985-0A4D2ED05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Distortion= sum of squared distances from the center of the cluster. Less distance higher</a:t>
            </a:r>
            <a:r>
              <a:rPr lang="en-US" baseline="0" dirty="0" smtClean="0"/>
              <a:t> accuracy. Trade off between complexity and accuracy.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1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mbria" charset="0"/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mbria" charset="0"/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mbria" charset="0"/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latin typeface="Cambria" charset="0"/>
              <a:ea typeface="Cambria" charset="0"/>
              <a:cs typeface="Cambri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BF1-847A-6049-9985-0A4D2ED05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0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757D-1885-644E-B00E-01EEAA1025A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E505-64F3-7745-9606-F1CE573B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predicting-my-mood-using-my-spotify-data-2e898add122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6159500" cy="6100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5112" y="838945"/>
            <a:ext cx="48434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How did 2020 change music preferences?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An analysis on Italian Spotify users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Final Project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Valeria </a:t>
            </a:r>
            <a:r>
              <a:rPr lang="en-US" sz="2400" dirty="0" err="1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Minervini</a:t>
            </a:r>
            <a:r>
              <a:rPr lang="en-US" sz="24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endParaRPr lang="en-US" sz="3600" dirty="0" smtClean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5</a:t>
            </a:r>
            <a:r>
              <a:rPr lang="en-US" sz="3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. References</a:t>
            </a:r>
            <a:endParaRPr lang="en-US" sz="36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454" y="1100137"/>
            <a:ext cx="95004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scraping – getting the daily 200 songs including track name, artist, date, </a:t>
            </a:r>
            <a:r>
              <a:rPr lang="en-US" b="1" dirty="0" err="1" smtClean="0"/>
              <a:t>songID</a:t>
            </a:r>
            <a:r>
              <a:rPr lang="en-US" b="1" dirty="0" smtClean="0"/>
              <a:t> and streams.</a:t>
            </a:r>
          </a:p>
          <a:p>
            <a:r>
              <a:rPr lang="en-US" dirty="0" smtClean="0"/>
              <a:t>Jennifer Franklin’s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medium.com</a:t>
            </a:r>
            <a:r>
              <a:rPr lang="en-US" dirty="0" smtClean="0"/>
              <a:t>/the-innovation/how-to-scrape-the-most-popular-songs-on-spotify-using-python-8a8979fa6b06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Inspiration and visualization of clusters</a:t>
            </a:r>
          </a:p>
          <a:p>
            <a:r>
              <a:rPr lang="en-US" dirty="0" smtClean="0"/>
              <a:t>Sylvester </a:t>
            </a:r>
            <a:r>
              <a:rPr lang="en-US" dirty="0" err="1" smtClean="0"/>
              <a:t>Cardorelle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https://towardsdatascience.com/predicting-my-mood-using-my-spotify-data-2e898add122a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Animations</a:t>
            </a:r>
          </a:p>
          <a:p>
            <a:r>
              <a:rPr lang="en-US" dirty="0" smtClean="0"/>
              <a:t>Canvas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4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Thank you!</a:t>
            </a:r>
            <a:r>
              <a:rPr lang="en-US" sz="3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The process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809682"/>
              </p:ext>
            </p:extLst>
          </p:nvPr>
        </p:nvGraphicFramePr>
        <p:xfrm>
          <a:off x="502242" y="1343752"/>
          <a:ext cx="11176928" cy="230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774" y="3305920"/>
            <a:ext cx="23431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Data scraping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Spotify API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9227" y="3297239"/>
            <a:ext cx="23431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cleaning &amp; wrangling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Clustering with machine learning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35002" y="3309010"/>
            <a:ext cx="23431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Cluster analysis</a:t>
            </a:r>
          </a:p>
          <a:p>
            <a:pPr marL="342900" indent="-342900">
              <a:buAutoNum type="arabicPeriod"/>
            </a:pPr>
            <a:r>
              <a:rPr lang="en-US" dirty="0" smtClean="0"/>
              <a:t>Tackling seasonality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30451" y="3309010"/>
            <a:ext cx="26971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Have music preferences changed?</a:t>
            </a:r>
          </a:p>
          <a:p>
            <a:pPr marL="342900" indent="-342900">
              <a:buAutoNum type="arabicPeriod"/>
            </a:pPr>
            <a:r>
              <a:rPr lang="en-US" dirty="0" smtClean="0"/>
              <a:t>Future improvements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6114240"/>
            <a:ext cx="1378240" cy="3535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45" y="5404663"/>
            <a:ext cx="525685" cy="5097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80" y="5386651"/>
            <a:ext cx="1451357" cy="5277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48" y="5346704"/>
            <a:ext cx="1451357" cy="52776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45" y="5404664"/>
            <a:ext cx="525685" cy="5097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185" y="6036136"/>
            <a:ext cx="525685" cy="5097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2242" y="967409"/>
            <a:ext cx="112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Observe the effect of </a:t>
            </a:r>
            <a:r>
              <a:rPr lang="en-US" dirty="0" err="1" smtClean="0"/>
              <a:t>covid</a:t>
            </a:r>
            <a:r>
              <a:rPr lang="en-US" dirty="0" smtClean="0"/>
              <a:t> times on music preferences by analyzing Spotify features.</a:t>
            </a:r>
          </a:p>
        </p:txBody>
      </p:sp>
    </p:spTree>
    <p:extLst>
      <p:ext uri="{BB962C8B-B14F-4D97-AF65-F5344CB8AC3E}">
        <p14:creationId xmlns:p14="http://schemas.microsoft.com/office/powerpoint/2010/main" val="15321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1. Data Collection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8619" y="1100138"/>
            <a:ext cx="471487" cy="46148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8107" y="1011089"/>
            <a:ext cx="4571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mbria" charset="0"/>
                <a:ea typeface="Cambria" charset="0"/>
                <a:cs typeface="Cambria" charset="0"/>
              </a:rPr>
              <a:t>Web scraping</a:t>
            </a:r>
          </a:p>
          <a:p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From the daily</a:t>
            </a:r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Top 200 </a:t>
            </a:r>
          </a:p>
          <a:p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SpotifyCharts playlist </a:t>
            </a:r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between</a:t>
            </a:r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12/2018 - 12/2020</a:t>
            </a:r>
            <a:r>
              <a:rPr lang="is-IS" sz="2000" dirty="0"/>
              <a:t>.</a:t>
            </a:r>
            <a:endParaRPr lang="en-US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03290" y="1100138"/>
            <a:ext cx="471487" cy="46148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11" y="4423978"/>
            <a:ext cx="4123389" cy="2434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5056" y="993656"/>
            <a:ext cx="40537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mbria" charset="0"/>
                <a:ea typeface="Cambria" charset="0"/>
                <a:cs typeface="Cambria" charset="0"/>
              </a:rPr>
              <a:t>Spotify API</a:t>
            </a:r>
          </a:p>
          <a:p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Downloaded Spotify features for all the songs.</a:t>
            </a:r>
            <a:endParaRPr lang="en-US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89" y="790934"/>
            <a:ext cx="1137232" cy="1498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48882" y="2255540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Cambria" charset="0"/>
                <a:ea typeface="Cambria" charset="0"/>
                <a:cs typeface="Cambria" charset="0"/>
              </a:rPr>
              <a:t>SONG ID</a:t>
            </a:r>
            <a:endParaRPr lang="en-US" sz="1600" b="1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619" y="3031095"/>
            <a:ext cx="471487" cy="46148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0928" y="2911520"/>
            <a:ext cx="103982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Cambria" charset="0"/>
                <a:ea typeface="Cambria" charset="0"/>
                <a:cs typeface="Cambria" charset="0"/>
              </a:rPr>
              <a:t>Result: </a:t>
            </a:r>
          </a:p>
          <a:p>
            <a:pPr marL="342900" indent="-342900">
              <a:buFont typeface="Arial" charset="0"/>
              <a:buChar char="•"/>
            </a:pPr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170800</a:t>
            </a:r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 song information ( Title, Artist, Song ID, Chart Date, Streams) </a:t>
            </a:r>
            <a:endParaRPr lang="is-IS" sz="2000" dirty="0">
              <a:latin typeface="Cambria" charset="0"/>
              <a:ea typeface="Cambria" charset="0"/>
              <a:cs typeface="Cambr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is-IS" sz="2000" b="1" dirty="0" smtClean="0">
                <a:latin typeface="Cambria" charset="0"/>
                <a:ea typeface="Cambria" charset="0"/>
                <a:cs typeface="Cambria" charset="0"/>
              </a:rPr>
              <a:t>6 features</a:t>
            </a:r>
            <a:r>
              <a:rPr lang="is-IS" sz="2000" dirty="0" smtClean="0">
                <a:latin typeface="Cambria" charset="0"/>
                <a:ea typeface="Cambria" charset="0"/>
                <a:cs typeface="Cambria" charset="0"/>
              </a:rPr>
              <a:t>: (Danceability, Energy, Acousticness, Liveness, Valence, Tempo)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1234" y="5423538"/>
            <a:ext cx="715860" cy="5334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60928" y="4906095"/>
            <a:ext cx="64138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Cambria" charset="0"/>
                <a:ea typeface="Cambria" charset="0"/>
                <a:cs typeface="Cambria" charset="0"/>
              </a:rPr>
              <a:t>Why these features?</a:t>
            </a:r>
          </a:p>
          <a:p>
            <a:pPr algn="just"/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To check for variability in the course of the 2020, I decided to use features that could be related to mood as potential instruments to represent the effect of </a:t>
            </a:r>
            <a:r>
              <a:rPr lang="en-US" sz="2000" dirty="0" err="1" smtClean="0">
                <a:latin typeface="Cambria" charset="0"/>
                <a:ea typeface="Cambria" charset="0"/>
                <a:cs typeface="Cambria" charset="0"/>
              </a:rPr>
              <a:t>covid</a:t>
            </a:r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, and in particular of the lockdown. 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. Clustering with the K-Means Model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09"/>
            <a:ext cx="2450592" cy="2086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7" y="2878777"/>
            <a:ext cx="2133600" cy="1990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03" y="4869403"/>
            <a:ext cx="2489995" cy="19383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70730" y="1408599"/>
            <a:ext cx="314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4 clusters: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clear overlap. </a:t>
            </a:r>
          </a:p>
          <a:p>
            <a:pPr algn="just"/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Difficult to find differences between the clusters.</a:t>
            </a:r>
            <a:endParaRPr lang="en-US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0592" y="3354293"/>
            <a:ext cx="3143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 clusters: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better, but slight overlap between 0 and 2. They are very close for the avg. valence and avg. energy. </a:t>
            </a:r>
            <a:endParaRPr lang="en-US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0592" y="5546208"/>
            <a:ext cx="316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2 clusters: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a clearer separation between the two groups. </a:t>
            </a:r>
            <a:endParaRPr lang="en-US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38544" y="1031489"/>
            <a:ext cx="52486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Why choosing 2 clusters makes sense?</a:t>
            </a:r>
          </a:p>
          <a:p>
            <a:endParaRPr lang="en-US" b="1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Elbow method: the distortion drops until k=3 and sharply flattens after k=5. Complexity/accuracy trade off: more than K=2 did not add value.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Low diversification in the playlist: mainly urban music, i.e. trap, rap and similar on one side (source: analysis by “Il sole 24 ore”), and more pop, ”sad” or “romantic” songs on the other.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This division is also confirmed by the analysis in the next slide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34" y="2828567"/>
            <a:ext cx="2504950" cy="16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. Clustering with the K-Means Model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0406961"/>
              </p:ext>
            </p:extLst>
          </p:nvPr>
        </p:nvGraphicFramePr>
        <p:xfrm>
          <a:off x="1775967" y="681881"/>
          <a:ext cx="8348693" cy="358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95" y="4281477"/>
            <a:ext cx="4205919" cy="24268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2984" y="4207503"/>
            <a:ext cx="872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Notes: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No relevant differences between </a:t>
            </a:r>
            <a:r>
              <a:rPr lang="en-US" sz="1600" dirty="0" err="1" smtClean="0">
                <a:latin typeface="Cambria" charset="0"/>
                <a:ea typeface="Cambria" charset="0"/>
                <a:cs typeface="Cambria" charset="0"/>
              </a:rPr>
              <a:t>acousticness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, </a:t>
            </a:r>
            <a:r>
              <a:rPr lang="en-US" sz="1600" dirty="0" err="1" smtClean="0">
                <a:latin typeface="Cambria" charset="0"/>
                <a:ea typeface="Cambria" charset="0"/>
                <a:cs typeface="Cambria" charset="0"/>
              </a:rPr>
              <a:t>instrumentalness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, tempo and </a:t>
            </a:r>
          </a:p>
          <a:p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      liveness across the two groups.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Interpretation of features done using Spotify definitions or personal assumptions</a:t>
            </a:r>
          </a:p>
          <a:p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        In particular, after some trial and error, I assumed that if: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619" y="5686144"/>
            <a:ext cx="48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Valence &gt; 0.8, there is perception of happiness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.35 &lt; Valence &lt; 0,8 there is perception of anger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Valence &lt;= 0,35 there is perception of sadness</a:t>
            </a:r>
            <a:endParaRPr lang="en-US" sz="1600" dirty="0" smtClean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3. The analysis – single features trend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03196" y="1323622"/>
            <a:ext cx="4531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Selected features:</a:t>
            </a:r>
          </a:p>
          <a:p>
            <a:endParaRPr lang="en-US" sz="1600" b="1" dirty="0">
              <a:solidFill>
                <a:schemeClr val="accent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1600" b="1" dirty="0" err="1" smtClean="0">
                <a:solidFill>
                  <a:schemeClr val="accent2"/>
                </a:solidFill>
                <a:latin typeface="Cambria" charset="0"/>
                <a:ea typeface="Cambria" charset="0"/>
                <a:cs typeface="Cambria" charset="0"/>
              </a:rPr>
              <a:t>Danceability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: hints at a cheerful/party time </a:t>
            </a:r>
          </a:p>
          <a:p>
            <a:r>
              <a:rPr lang="en-US" sz="1600" b="1" dirty="0" smtClean="0">
                <a:solidFill>
                  <a:srgbClr val="FF8AD8"/>
                </a:solidFill>
                <a:latin typeface="Cambria" charset="0"/>
                <a:ea typeface="Cambria" charset="0"/>
                <a:cs typeface="Cambria" charset="0"/>
              </a:rPr>
              <a:t>Energy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: rate of speed, loudness, and noise </a:t>
            </a:r>
            <a:r>
              <a:rPr lang="en-US" sz="1600" b="1" dirty="0" smtClean="0">
                <a:solidFill>
                  <a:schemeClr val="accent6"/>
                </a:solidFill>
                <a:latin typeface="Cambria" charset="0"/>
                <a:ea typeface="Cambria" charset="0"/>
                <a:cs typeface="Cambria" charset="0"/>
              </a:rPr>
              <a:t>Valence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: perceived positivity in a song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03196" y="2840096"/>
            <a:ext cx="4531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Preliminary observations:</a:t>
            </a:r>
          </a:p>
          <a:p>
            <a:endParaRPr lang="en-US" sz="1600" b="1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Small, continuous increase in valence/energy music consumption during lockdown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All features peak in July. Small correlation(0.2)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Different, negative trend after the beginning of the second wave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3196" y="4711861"/>
            <a:ext cx="4409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Challenge: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Increased preference for cheerful, energetic and danceable songs coincides with spring and summer.                                         </a:t>
            </a:r>
            <a:r>
              <a:rPr lang="en-US" sz="1600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     </a:t>
            </a:r>
          </a:p>
          <a:p>
            <a:endParaRPr lang="en-US" sz="1600" dirty="0">
              <a:latin typeface="Cambria" charset="0"/>
              <a:ea typeface="Cambria" charset="0"/>
              <a:cs typeface="Cambria" charset="0"/>
            </a:endParaRPr>
          </a:p>
          <a:p>
            <a:endParaRPr lang="en-US" sz="1600" dirty="0" smtClean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Trends due to seasonality or </a:t>
            </a:r>
            <a:r>
              <a:rPr lang="en-US" sz="1600" dirty="0" err="1">
                <a:latin typeface="Cambria" charset="0"/>
                <a:ea typeface="Cambria" charset="0"/>
                <a:cs typeface="Cambria" charset="0"/>
              </a:rPr>
              <a:t>C</a:t>
            </a:r>
            <a:r>
              <a:rPr lang="en-US" sz="1600" dirty="0" err="1" smtClean="0">
                <a:latin typeface="Cambria" charset="0"/>
                <a:ea typeface="Cambria" charset="0"/>
                <a:cs typeface="Cambria" charset="0"/>
              </a:rPr>
              <a:t>ovid</a:t>
            </a: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 measures?</a:t>
            </a:r>
            <a:endParaRPr lang="en-US" sz="1600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236765" y="5592417"/>
            <a:ext cx="0" cy="3594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2" y="909800"/>
            <a:ext cx="7304204" cy="5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3. The analysis – tackling </a:t>
            </a:r>
            <a:r>
              <a:rPr lang="en-US" sz="28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easonality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0800" y="3538881"/>
            <a:ext cx="436333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2020 trends seem to converge with the 2019 trend in both summer time and  winter time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However trends diverge between March and June, i.e. lockdown period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Cambria" charset="0"/>
                <a:ea typeface="Cambria" charset="0"/>
                <a:cs typeface="Cambria" charset="0"/>
              </a:rPr>
              <a:t>Valence is the most deviating from 2019 out of the three features</a:t>
            </a:r>
          </a:p>
          <a:p>
            <a:pPr marL="285750" indent="-285750" algn="just">
              <a:buFont typeface="Arial" charset="0"/>
              <a:buChar char="•"/>
            </a:pPr>
            <a:endParaRPr lang="en-US" sz="1600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In general, </a:t>
            </a:r>
            <a:r>
              <a:rPr lang="en-US" sz="1600" b="1" dirty="0">
                <a:latin typeface="Cambria" charset="0"/>
                <a:ea typeface="Cambria" charset="0"/>
                <a:cs typeface="Cambria" charset="0"/>
              </a:rPr>
              <a:t>l</a:t>
            </a:r>
            <a:r>
              <a:rPr lang="en-US" sz="1600" b="1" dirty="0" smtClean="0">
                <a:latin typeface="Cambria" charset="0"/>
                <a:ea typeface="Cambria" charset="0"/>
                <a:cs typeface="Cambria" charset="0"/>
              </a:rPr>
              <a:t>ack of confidence regarding the meaning of these variations. How to measure a 3% increase in features?</a:t>
            </a:r>
            <a:endParaRPr lang="en-US" sz="1600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41" y="929898"/>
            <a:ext cx="2004826" cy="12708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759034"/>
            <a:ext cx="7256231" cy="58268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80800" y="3005359"/>
            <a:ext cx="201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Key</a:t>
            </a:r>
            <a:r>
              <a:rPr lang="en-US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takeaways</a:t>
            </a:r>
            <a:endParaRPr lang="en-US" b="1" dirty="0" smtClean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3. The analysis - visualizing the clusters</a:t>
            </a:r>
            <a:endParaRPr lang="en-US" sz="28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4" y="848681"/>
            <a:ext cx="4323152" cy="4614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00" y="737521"/>
            <a:ext cx="4361540" cy="47961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48154" y="5552979"/>
            <a:ext cx="9665151" cy="1077218"/>
          </a:xfrm>
          <a:prstGeom prst="rect">
            <a:avLst/>
          </a:prstGeom>
          <a:solidFill>
            <a:srgbClr val="5B9BD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ncrease in high energy/”angry” songs between March-August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Yellow cluster’s peak per number of songs is 4% more in July 2020 than in July 2019. In general, high energy songs increase in summer time, and decrease more slowly in 2020 compared to 2019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Randomness? Difficult to say at the moment, but too little variation to trust it is significant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22585" y="4422033"/>
            <a:ext cx="3610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8365" y="3423133"/>
            <a:ext cx="856961" cy="144194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47740" y="3423133"/>
            <a:ext cx="857204" cy="14184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26449" y="3446584"/>
            <a:ext cx="857204" cy="14302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96067" y="3446583"/>
            <a:ext cx="857204" cy="14302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23539" y="4577529"/>
            <a:ext cx="3610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67" b="7496"/>
          <a:stretch/>
        </p:blipFill>
        <p:spPr>
          <a:xfrm>
            <a:off x="10234246" y="744355"/>
            <a:ext cx="1881946" cy="5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21" y="2873705"/>
            <a:ext cx="3295374" cy="3707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521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4. Conclusions &amp; Future Developments</a:t>
            </a:r>
            <a:endParaRPr lang="en-US" sz="3600" b="1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100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3582" y="737521"/>
            <a:ext cx="111848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Conclusions:</a:t>
            </a:r>
          </a:p>
          <a:p>
            <a:endParaRPr lang="en-US" b="1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Italian Spotify users might have listened to higher energy songs.</a:t>
            </a:r>
          </a:p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The trend was higher in 2020 than in 2019, hinting at a correlation with the lockdown, when 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talian citizens were forced to stay at home. However, this is just a “to be tested” hypothesis, as the difference was very small.</a:t>
            </a:r>
          </a:p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The “higher positivity” though does not mean cheerful sounds, but rather “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stronger” and </a:t>
            </a:r>
          </a:p>
          <a:p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     more “angry” 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ones. This is probably related to the prevalence of urban music </a:t>
            </a:r>
          </a:p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    in the national playlists (from: “Il Sole 24 ore”).</a:t>
            </a:r>
          </a:p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Next steps: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This analysis was not sufficient to understand features and clusters properly. </a:t>
            </a:r>
            <a:br>
              <a:rPr lang="en-US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What does actually a % increase mean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latin typeface="Cambria" charset="0"/>
                <a:ea typeface="Cambria" charset="0"/>
                <a:cs typeface="Cambria" charset="0"/>
              </a:rPr>
              <a:t>D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efining whether a song is “angry” or “sad” : to be supported by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NLP </a:t>
            </a:r>
            <a:endParaRPr lang="en-US" dirty="0" smtClean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Run 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hypothesis testing 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to calculate the significance of the difference between years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D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iversity: 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Choosing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spotifycharts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did not offer much in the song genre. It would </a:t>
            </a:r>
            <a:br>
              <a:rPr lang="en-US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be interesting to extend the analysis to more alternative/indie music charts.</a:t>
            </a:r>
          </a:p>
        </p:txBody>
      </p:sp>
    </p:spTree>
    <p:extLst>
      <p:ext uri="{BB962C8B-B14F-4D97-AF65-F5344CB8AC3E}">
        <p14:creationId xmlns:p14="http://schemas.microsoft.com/office/powerpoint/2010/main" val="10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913</Words>
  <Application>Microsoft Macintosh PowerPoint</Application>
  <PresentationFormat>Widescreen</PresentationFormat>
  <Paragraphs>138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</vt:lpstr>
      <vt:lpstr>Arial</vt:lpstr>
      <vt:lpstr>Office Theme</vt:lpstr>
      <vt:lpstr>PowerPoint Presentation</vt:lpstr>
      <vt:lpstr> The process</vt:lpstr>
      <vt:lpstr>1. Data Collection</vt:lpstr>
      <vt:lpstr>2. Clustering with the K-Means Model</vt:lpstr>
      <vt:lpstr>2. Clustering with the K-Means Model</vt:lpstr>
      <vt:lpstr>3. The analysis – single features trend</vt:lpstr>
      <vt:lpstr>3. The analysis – tackling seasonality</vt:lpstr>
      <vt:lpstr>3. The analysis - visualizing the clusters</vt:lpstr>
      <vt:lpstr>4. Conclusions &amp; Future Developments</vt:lpstr>
      <vt:lpstr>5. References</vt:lpstr>
      <vt:lpstr>Thank you!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2020-12-14T22:34:11Z</dcterms:created>
  <dcterms:modified xsi:type="dcterms:W3CDTF">2020-12-17T09:58:25Z</dcterms:modified>
</cp:coreProperties>
</file>