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6987-41B0-2246-82B3-1EC55C01700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5C07-0CF4-3D4F-9A98-997E9DA70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30"/>
            <a:ext cx="10515600" cy="1056902"/>
          </a:xfrm>
        </p:spPr>
        <p:txBody>
          <a:bodyPr anchor="ctr">
            <a:normAutofit/>
          </a:bodyPr>
          <a:lstStyle/>
          <a:p>
            <a:pPr algn="ctr" fontAlgn="base"/>
            <a:r>
              <a:rPr lang="en-US" sz="3200" b="1" dirty="0">
                <a:latin typeface="+mn-lt"/>
              </a:rPr>
              <a:t>King County House Prices - A machine learning </a:t>
            </a:r>
            <a:r>
              <a:rPr lang="en-US" sz="3200" b="1" dirty="0" smtClean="0">
                <a:latin typeface="+mn-lt"/>
              </a:rPr>
              <a:t>prediction</a:t>
            </a:r>
            <a:br>
              <a:rPr lang="en-US" sz="3200" b="1" dirty="0" smtClean="0">
                <a:latin typeface="+mn-lt"/>
              </a:rPr>
            </a:br>
            <a:r>
              <a:rPr lang="en-US" sz="1800" dirty="0"/>
              <a:t>Mid-Term-Project | Valeria </a:t>
            </a:r>
            <a:r>
              <a:rPr lang="en-US" sz="1800" dirty="0" err="1" smtClean="0"/>
              <a:t>Minervini</a:t>
            </a:r>
            <a:r>
              <a:rPr lang="en-US" sz="1800" dirty="0" smtClean="0"/>
              <a:t>   Data </a:t>
            </a:r>
            <a:r>
              <a:rPr lang="en-US" sz="1800" dirty="0"/>
              <a:t>Analytics Bootcamp |</a:t>
            </a:r>
            <a:r>
              <a:rPr lang="en-US" sz="1800" dirty="0" err="1"/>
              <a:t>Ironhack</a:t>
            </a:r>
            <a:r>
              <a:rPr lang="en-US" sz="1800" dirty="0"/>
              <a:t> 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13268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buNone/>
            </a:pPr>
            <a:r>
              <a:rPr lang="en-US" sz="7200" b="1" dirty="0"/>
              <a:t>Objectives:</a:t>
            </a:r>
            <a:endParaRPr lang="en-US" sz="7200" dirty="0"/>
          </a:p>
          <a:p>
            <a:pPr marL="0" indent="0" algn="just" fontAlgn="base">
              <a:buNone/>
            </a:pPr>
            <a:r>
              <a:rPr lang="en-US" sz="6400" dirty="0"/>
              <a:t>The purpose of this project is to predict house prices in King County using a linear regression model in machine learning.</a:t>
            </a:r>
            <a:endParaRPr lang="en-US" sz="6400" dirty="0" smtClean="0">
              <a:effectLst/>
            </a:endParaRPr>
          </a:p>
          <a:p>
            <a:pPr marL="0" indent="0" algn="just" fontAlgn="base">
              <a:buNone/>
            </a:pPr>
            <a:r>
              <a:rPr lang="en-US" sz="5600" dirty="0" smtClean="0">
                <a:effectLst/>
              </a:rPr>
              <a:t/>
            </a:r>
            <a:br>
              <a:rPr lang="en-US" sz="5600" dirty="0" smtClean="0">
                <a:effectLst/>
              </a:rPr>
            </a:br>
            <a:r>
              <a:rPr lang="en-US" sz="7200" b="1" dirty="0" smtClean="0"/>
              <a:t>Keywords</a:t>
            </a:r>
            <a:r>
              <a:rPr lang="en-US" sz="7200" b="1" dirty="0"/>
              <a:t>:</a:t>
            </a:r>
            <a:endParaRPr lang="en-US" sz="7200" dirty="0"/>
          </a:p>
          <a:p>
            <a:pPr marL="0" indent="0" algn="just" fontAlgn="base">
              <a:buNone/>
            </a:pPr>
            <a:r>
              <a:rPr lang="en-US" sz="6400" dirty="0"/>
              <a:t>Exploratory Data Analysis, Data Cleaning, Data Wrangling, Inferential Statistics, Machine Learning, Data Visualization, Predictive Modeling</a:t>
            </a:r>
          </a:p>
          <a:p>
            <a:pPr marL="0" indent="0" algn="just" fontAlgn="base">
              <a:buNone/>
            </a:pPr>
            <a:r>
              <a:rPr lang="en-US" sz="5600" dirty="0" smtClean="0">
                <a:effectLst/>
              </a:rPr>
              <a:t/>
            </a:r>
            <a:br>
              <a:rPr lang="en-US" sz="5600" dirty="0" smtClean="0">
                <a:effectLst/>
              </a:rPr>
            </a:br>
            <a:r>
              <a:rPr lang="en-US" sz="7200" b="1" dirty="0" smtClean="0"/>
              <a:t>Technologies</a:t>
            </a:r>
            <a:r>
              <a:rPr lang="en-US" sz="7200" b="1" dirty="0"/>
              <a:t>:</a:t>
            </a:r>
            <a:endParaRPr lang="en-US" sz="7200" dirty="0"/>
          </a:p>
          <a:p>
            <a:pPr marL="0" indent="0" algn="just" fontAlgn="base">
              <a:buNone/>
            </a:pPr>
            <a:r>
              <a:rPr lang="en-US" sz="6400" dirty="0"/>
              <a:t>Python | </a:t>
            </a:r>
            <a:r>
              <a:rPr lang="en-US" sz="6400" dirty="0" err="1"/>
              <a:t>MySql</a:t>
            </a:r>
            <a:r>
              <a:rPr lang="en-US" sz="6400" dirty="0"/>
              <a:t> | Tableau | Pandas | </a:t>
            </a:r>
            <a:r>
              <a:rPr lang="en-US" sz="6400" dirty="0" err="1"/>
              <a:t>Jupyter</a:t>
            </a:r>
            <a:r>
              <a:rPr lang="en-US" sz="6400" dirty="0"/>
              <a:t> | </a:t>
            </a:r>
            <a:r>
              <a:rPr lang="en-US" sz="6400" dirty="0" err="1"/>
              <a:t>Numpy</a:t>
            </a:r>
            <a:r>
              <a:rPr lang="en-US" sz="6400" dirty="0"/>
              <a:t> | </a:t>
            </a:r>
            <a:r>
              <a:rPr lang="en-US" sz="6400" dirty="0" err="1"/>
              <a:t>Matplotlib</a:t>
            </a:r>
            <a:r>
              <a:rPr lang="en-US" sz="6400" dirty="0"/>
              <a:t> |</a:t>
            </a:r>
            <a:r>
              <a:rPr lang="en-US" sz="6400" dirty="0" err="1"/>
              <a:t>Seaborn</a:t>
            </a:r>
            <a:endParaRPr lang="en-US" sz="6400" dirty="0" smtClean="0">
              <a:effectLst/>
            </a:endParaRPr>
          </a:p>
          <a:p>
            <a:pPr marL="0" indent="0" algn="just" fontAlgn="base">
              <a:buNone/>
            </a:pPr>
            <a:r>
              <a:rPr lang="en-US" sz="5600" dirty="0" smtClean="0">
                <a:effectLst/>
              </a:rPr>
              <a:t/>
            </a:r>
            <a:br>
              <a:rPr lang="en-US" sz="5600" dirty="0" smtClean="0">
                <a:effectLst/>
              </a:rPr>
            </a:br>
            <a:r>
              <a:rPr lang="en-US" sz="7200" b="1" dirty="0" smtClean="0"/>
              <a:t>Project </a:t>
            </a:r>
            <a:r>
              <a:rPr lang="en-US" sz="7200" b="1" dirty="0"/>
              <a:t>Description:</a:t>
            </a:r>
            <a:endParaRPr lang="en-US" sz="7200" dirty="0"/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>
                <a:effectLst/>
              </a:rPr>
              <a:t>This project replicates the scenario of an analyst working for a real estate company. The company wants to build a machine learning model to predict the selling prices of houses based on a variety of features on which the value of the house is evaluated. </a:t>
            </a: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>
                <a:effectLst/>
              </a:rPr>
              <a:t>In particular, I will answer the following two questions:</a:t>
            </a: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 Build a model that will predict the price of a house based on the features provided in the dataset. </a:t>
            </a:r>
            <a:endParaRPr lang="en-US" sz="6400" dirty="0" smtClean="0">
              <a:effectLst/>
            </a:endParaRP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 Understand which factors are responsible for higher property value - $650K and above.</a:t>
            </a:r>
            <a:endParaRPr lang="en-US" sz="6400" dirty="0" smtClean="0">
              <a:effectLst/>
            </a:endParaRPr>
          </a:p>
          <a:p>
            <a:pPr marL="0" indent="0" algn="just" fontAlgn="base">
              <a:buNone/>
            </a:pPr>
            <a:r>
              <a:rPr lang="en-US" sz="5600" dirty="0" smtClean="0">
                <a:effectLst/>
              </a:rPr>
              <a:t/>
            </a:r>
            <a:br>
              <a:rPr lang="en-US" sz="5600" dirty="0" smtClean="0">
                <a:effectLst/>
              </a:rPr>
            </a:br>
            <a:r>
              <a:rPr lang="en-US" sz="7200" b="1" dirty="0" smtClean="0"/>
              <a:t>Needs</a:t>
            </a:r>
            <a:r>
              <a:rPr lang="en-US" sz="7200" b="1" dirty="0"/>
              <a:t>:</a:t>
            </a:r>
            <a:endParaRPr lang="en-US" sz="7200" dirty="0"/>
          </a:p>
          <a:p>
            <a:pPr marL="0" indent="0" algn="just" fontAlgn="base">
              <a:buNone/>
            </a:pPr>
            <a:r>
              <a:rPr lang="en-US" sz="6400" dirty="0"/>
              <a:t>data exploration | descriptive statistics | data processing |cleaning | statistical modeling | data </a:t>
            </a:r>
            <a:r>
              <a:rPr lang="en-US" sz="6400" dirty="0" smtClean="0"/>
              <a:t>visualization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381" y="154378"/>
            <a:ext cx="11756571" cy="5700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Exploration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5550749"/>
            <a:ext cx="1409700" cy="74930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92" y="776561"/>
            <a:ext cx="5655685" cy="4774188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5" y="819924"/>
            <a:ext cx="3579670" cy="4635296"/>
          </a:xfrm>
        </p:spPr>
      </p:pic>
      <p:sp>
        <p:nvSpPr>
          <p:cNvPr id="22" name="TextBox 21"/>
          <p:cNvSpPr txBox="1"/>
          <p:nvPr/>
        </p:nvSpPr>
        <p:spPr>
          <a:xfrm>
            <a:off x="4154600" y="5550749"/>
            <a:ext cx="7851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looking at the correlation matrix, I can already see some multicollinearity problems. </a:t>
            </a:r>
          </a:p>
          <a:p>
            <a:r>
              <a:rPr lang="en-US" sz="1600" dirty="0" smtClean="0"/>
              <a:t>For example, between the “price” and the “grade”, the “</a:t>
            </a:r>
            <a:r>
              <a:rPr lang="en-US" sz="1600" dirty="0" err="1" smtClean="0"/>
              <a:t>sqft_above</a:t>
            </a:r>
            <a:r>
              <a:rPr lang="en-US" sz="1600" dirty="0" smtClean="0"/>
              <a:t>”, and between the “</a:t>
            </a:r>
            <a:r>
              <a:rPr lang="en-US" sz="1600" dirty="0" err="1" smtClean="0"/>
              <a:t>living_size_sale</a:t>
            </a:r>
            <a:r>
              <a:rPr lang="en-US" sz="1600" dirty="0" smtClean="0"/>
              <a:t>” and the “bathrooms”. This is the sign that more data exploration and wrangling will be needed.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5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Data cleaning and wrangling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078911" y="1299369"/>
            <a:ext cx="299085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500" b="1" dirty="0" smtClean="0"/>
              <a:t>New columns created: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renovation_grade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basement_grade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general_grade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living_size_year_sale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lot_size_year_sale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3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500" b="1" dirty="0" smtClean="0"/>
              <a:t>And some columns dropped: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‘sqft_living15’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‘Id’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‘sqft_lot15’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sqft_living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‘long’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sqft_above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sqft_basement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year_sold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</a:t>
            </a:r>
            <a:r>
              <a:rPr lang="en-US" sz="3500" dirty="0" err="1" smtClean="0"/>
              <a:t>zipcode</a:t>
            </a:r>
            <a:r>
              <a:rPr lang="en-US" sz="3500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‘condition’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369"/>
            <a:ext cx="2273300" cy="5092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5818" y="1200617"/>
            <a:ext cx="54387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effectLst/>
              </a:rPr>
              <a:t>I find a lot of zeros in the model, but for a reason: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“</a:t>
            </a:r>
            <a:r>
              <a:rPr lang="en-US" sz="1400" b="1" dirty="0" smtClean="0">
                <a:effectLst/>
              </a:rPr>
              <a:t>waterfront</a:t>
            </a:r>
            <a:r>
              <a:rPr lang="en-US" sz="1400" dirty="0" smtClean="0">
                <a:effectLst/>
              </a:rPr>
              <a:t>” is a </a:t>
            </a:r>
            <a:r>
              <a:rPr lang="en-US" sz="1400" dirty="0" err="1" smtClean="0">
                <a:effectLst/>
              </a:rPr>
              <a:t>boolean</a:t>
            </a:r>
            <a:r>
              <a:rPr lang="en-US" sz="1400" dirty="0" smtClean="0">
                <a:effectLst/>
              </a:rPr>
              <a:t> = 1 or 0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“</a:t>
            </a:r>
            <a:r>
              <a:rPr lang="en-US" sz="1400" b="1" dirty="0" smtClean="0">
                <a:effectLst/>
              </a:rPr>
              <a:t>view</a:t>
            </a:r>
            <a:r>
              <a:rPr lang="en-US" sz="1400" dirty="0" smtClean="0">
                <a:effectLst/>
              </a:rPr>
              <a:t>” refers to zero for a very bad view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in “</a:t>
            </a:r>
            <a:r>
              <a:rPr lang="en-US" sz="1400" b="1" dirty="0" err="1" smtClean="0">
                <a:effectLst/>
              </a:rPr>
              <a:t>sqft_basement</a:t>
            </a:r>
            <a:r>
              <a:rPr lang="en-US" sz="1400" dirty="0" smtClean="0">
                <a:effectLst/>
              </a:rPr>
              <a:t>”, if it's zero, I assume there is no basement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“</a:t>
            </a:r>
            <a:r>
              <a:rPr lang="en-US" sz="1400" b="1" dirty="0" err="1" smtClean="0">
                <a:effectLst/>
              </a:rPr>
              <a:t>yr_renovated</a:t>
            </a:r>
            <a:r>
              <a:rPr lang="en-US" sz="1400" dirty="0" smtClean="0">
                <a:effectLst/>
              </a:rPr>
              <a:t>” - if it's zero, I assume it's never been renovated 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As they all mean something, for now I do not delete or replace the zeros.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effectLst/>
              </a:rPr>
              <a:t>I decide to bin some values into categories  to have a better understanding of the model.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3537884"/>
            <a:ext cx="306825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57"/>
            <a:ext cx="10515600" cy="82073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Boolean, log transformation, Dummy Variables and Outliers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604715"/>
            <a:ext cx="3995789" cy="2368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88" y="1642700"/>
            <a:ext cx="4767212" cy="22929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96000" y="995027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 discrete variables present some outliers that need to be removed. For example, bedrooms=33. Moreover, I decide to turn “waterfront” into a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985295"/>
            <a:ext cx="491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After binning the old variables into different value buckets, I turn them into dummy variables to improve the regression. </a:t>
            </a:r>
            <a:endParaRPr lang="en-US" sz="1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31" y="4738569"/>
            <a:ext cx="4833937" cy="17661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14091" y="4060118"/>
            <a:ext cx="4312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After proceeding with a log or squared transformation,</a:t>
            </a:r>
          </a:p>
          <a:p>
            <a:r>
              <a:rPr lang="en-US" sz="1400" b="1" dirty="0" smtClean="0"/>
              <a:t>I also remove outliers from the continuous variables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5992"/>
            <a:ext cx="4238242" cy="20820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6806" y="4122876"/>
            <a:ext cx="460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 turn the variable “waterfront” into a “true/False”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88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96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Machine Learning – Linear Regression Model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6" y="1363053"/>
            <a:ext cx="1928188" cy="549494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3" y="1225495"/>
            <a:ext cx="6885452" cy="25656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7237" y="740144"/>
            <a:ext cx="110156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divide the data between train and test variables, (60-40%) </a:t>
            </a:r>
            <a:r>
              <a:rPr lang="en-US" sz="1600" dirty="0"/>
              <a:t>a</a:t>
            </a:r>
            <a:r>
              <a:rPr lang="en-US" sz="1600" dirty="0" smtClean="0"/>
              <a:t>nd proceed with a linear regression model that prints the following coefficients: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4130" y="5230335"/>
            <a:ext cx="832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“Waterfront”, “living </a:t>
            </a:r>
            <a:r>
              <a:rPr lang="en-US" sz="1600" dirty="0"/>
              <a:t>size year by the time of the </a:t>
            </a:r>
            <a:r>
              <a:rPr lang="en-US" sz="1600" dirty="0" smtClean="0"/>
              <a:t>sale”, </a:t>
            </a:r>
            <a:r>
              <a:rPr lang="en-US" sz="1600" dirty="0"/>
              <a:t>and the </a:t>
            </a:r>
            <a:r>
              <a:rPr lang="en-US" sz="1600" dirty="0" smtClean="0"/>
              <a:t>“general grade” </a:t>
            </a:r>
            <a:r>
              <a:rPr lang="en-US" sz="1600" dirty="0"/>
              <a:t>have the strongest positive impact on the dependent </a:t>
            </a:r>
            <a:r>
              <a:rPr lang="en-US" sz="1600" dirty="0" smtClean="0"/>
              <a:t>variable. As they have fewer high values, this suggests also that they could have a high impact on the prices above 650000.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According </a:t>
            </a:r>
            <a:r>
              <a:rPr lang="en-US" sz="1600" dirty="0"/>
              <a:t>to the results, the model seems to be a good fit. </a:t>
            </a:r>
            <a:r>
              <a:rPr lang="en-US" sz="1600" dirty="0" smtClean="0"/>
              <a:t>The </a:t>
            </a:r>
            <a:r>
              <a:rPr lang="en-US" sz="1600" dirty="0"/>
              <a:t>MSE is pretty low, and the R2 shows that the independent variables in our model describe #our dependent variable quite efficiently, with 0.72 as a score.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3910762"/>
            <a:ext cx="7027951" cy="9693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04130" y="491315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475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King County House Prices - A machine learning prediction Mid-Term-Project | Valeria Minervini   Data Analytics Bootcamp |Ironhack </vt:lpstr>
      <vt:lpstr>Data Exploration</vt:lpstr>
      <vt:lpstr>Data cleaning and wrangling </vt:lpstr>
      <vt:lpstr>Boolean, log transformation, Dummy Variables and Outliers</vt:lpstr>
      <vt:lpstr>Machine Learning – Linear Regression Model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Prices - A machine learning prediction Mid-Term-Project | Valeria Minervini   Data Analytics Bootcamp |Ironhack </dc:title>
  <dc:creator>Microsoft Office User</dc:creator>
  <cp:lastModifiedBy>Microsoft Office User</cp:lastModifiedBy>
  <cp:revision>10</cp:revision>
  <dcterms:created xsi:type="dcterms:W3CDTF">2020-11-20T08:45:37Z</dcterms:created>
  <dcterms:modified xsi:type="dcterms:W3CDTF">2020-11-20T10:18:51Z</dcterms:modified>
</cp:coreProperties>
</file>