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96FAD2-7DBA-01C4-C649-2B85DD2E4643}" v="552" dt="2024-07-29T02:56:38.4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28.07.2024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28.07.2024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28.07.2024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28.07.2024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28.07.2024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28.07.2024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28.07.2024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28.07.2024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28.07.2024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28.07.2024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28.07.2024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28.07.2024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magem em preto e branco&#10;&#10;Descrição gerada automaticamente">
            <a:extLst>
              <a:ext uri="{FF2B5EF4-FFF2-40B4-BE49-F238E27FC236}">
                <a16:creationId xmlns:a16="http://schemas.microsoft.com/office/drawing/2014/main" id="{4C69EE8A-6A70-2735-C6C2-4BE996D06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991E4858-7B3F-D33C-5B0C-2A793B562C26}"/>
              </a:ext>
            </a:extLst>
          </p:cNvPr>
          <p:cNvSpPr/>
          <p:nvPr/>
        </p:nvSpPr>
        <p:spPr>
          <a:xfrm>
            <a:off x="-7110" y="263896"/>
            <a:ext cx="12191999" cy="11103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D0137E88-5170-AF10-229E-0AD53B601A7C}"/>
              </a:ext>
            </a:extLst>
          </p:cNvPr>
          <p:cNvSpPr/>
          <p:nvPr/>
        </p:nvSpPr>
        <p:spPr>
          <a:xfrm>
            <a:off x="566803" y="-520310"/>
            <a:ext cx="16907749" cy="1729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45000"/>
              </a:lnSpc>
              <a:tabLst>
                <a:tab pos="0" algn="l"/>
              </a:tabLst>
            </a:pPr>
            <a:r>
              <a:rPr lang="pt-BR" sz="5500" spc="-1" dirty="0">
                <a:solidFill>
                  <a:schemeClr val="bg1"/>
                </a:solidFill>
                <a:latin typeface="Montserrat"/>
              </a:rPr>
              <a:t>Operadores Comparação</a:t>
            </a:r>
          </a:p>
        </p:txBody>
      </p:sp>
      <p:sp>
        <p:nvSpPr>
          <p:cNvPr id="12" name="CustomShape 24">
            <a:extLst>
              <a:ext uri="{FF2B5EF4-FFF2-40B4-BE49-F238E27FC236}">
                <a16:creationId xmlns:a16="http://schemas.microsoft.com/office/drawing/2014/main" id="{370A8051-81FB-1B01-8E06-02CA54D456C7}"/>
              </a:ext>
            </a:extLst>
          </p:cNvPr>
          <p:cNvSpPr/>
          <p:nvPr/>
        </p:nvSpPr>
        <p:spPr>
          <a:xfrm>
            <a:off x="-2588093" y="6435366"/>
            <a:ext cx="7573124" cy="2285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5000"/>
              </a:lnSpc>
              <a:tabLst>
                <a:tab pos="0" algn="l"/>
              </a:tabLst>
            </a:pPr>
            <a:r>
              <a:rPr lang="pt-BR" sz="1100" b="1" strike="noStrike" spc="-1" dirty="0">
                <a:solidFill>
                  <a:srgbClr val="646363"/>
                </a:solidFill>
                <a:latin typeface="Lato"/>
                <a:ea typeface="Lato"/>
              </a:rPr>
              <a:t>JAVASCRIPT IMPRESSIONADOR</a:t>
            </a:r>
            <a:r>
              <a:rPr lang="pt-BR" sz="1100" b="1" spc="-1" dirty="0">
                <a:solidFill>
                  <a:srgbClr val="646363"/>
                </a:solidFill>
                <a:latin typeface="Lato"/>
                <a:ea typeface="Lato"/>
              </a:rPr>
              <a:t> </a:t>
            </a:r>
            <a:r>
              <a:rPr lang="pt-BR" sz="1100" b="1" strike="noStrike" spc="-1" dirty="0">
                <a:solidFill>
                  <a:srgbClr val="646363"/>
                </a:solidFill>
                <a:latin typeface="Lato"/>
                <a:ea typeface="Lato"/>
              </a:rPr>
              <a:t> I</a:t>
            </a:r>
            <a:r>
              <a:rPr lang="pt-BR" sz="1100" b="1" spc="-1" dirty="0">
                <a:solidFill>
                  <a:srgbClr val="646363"/>
                </a:solidFill>
                <a:latin typeface="Lato"/>
                <a:ea typeface="Lato"/>
              </a:rPr>
              <a:t> </a:t>
            </a:r>
            <a:r>
              <a:rPr lang="pt-BR" sz="1100" b="1" strike="noStrike" spc="-1" dirty="0">
                <a:solidFill>
                  <a:srgbClr val="646363"/>
                </a:solidFill>
                <a:latin typeface="Lato"/>
                <a:ea typeface="Lato"/>
              </a:rPr>
              <a:t> HASHTAG PROGRAMAÇÃO</a:t>
            </a:r>
            <a:r>
              <a:rPr lang="pt-BR" sz="1100" b="1" spc="-1" dirty="0">
                <a:solidFill>
                  <a:srgbClr val="646363"/>
                </a:solidFill>
                <a:latin typeface="Lato"/>
                <a:ea typeface="Lato"/>
              </a:rPr>
              <a:t> </a:t>
            </a:r>
            <a:endParaRPr lang="pt-BR" sz="1100" b="1" strike="noStrike" spc="-1">
              <a:latin typeface="Arial"/>
              <a:cs typeface="Arial"/>
            </a:endParaRPr>
          </a:p>
        </p:txBody>
      </p:sp>
      <p:pic>
        <p:nvPicPr>
          <p:cNvPr id="16" name="Google Shape;191;p14">
            <a:extLst>
              <a:ext uri="{FF2B5EF4-FFF2-40B4-BE49-F238E27FC236}">
                <a16:creationId xmlns:a16="http://schemas.microsoft.com/office/drawing/2014/main" id="{7B0A2444-D561-A3A9-4B26-0C95DA00B4D1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72073" y="6338863"/>
            <a:ext cx="433702" cy="411931"/>
          </a:xfrm>
          <a:prstGeom prst="rect">
            <a:avLst/>
          </a:prstGeom>
          <a:ln>
            <a:noFill/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FE63A27-9019-0DCA-8349-19DE43158DC9}"/>
              </a:ext>
            </a:extLst>
          </p:cNvPr>
          <p:cNvSpPr txBox="1"/>
          <p:nvPr/>
        </p:nvSpPr>
        <p:spPr>
          <a:xfrm>
            <a:off x="1193801" y="1460494"/>
            <a:ext cx="10416266" cy="10464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200" dirty="0"/>
              <a:t>São usados para comparar valores e retornam um valor booleano (</a:t>
            </a:r>
            <a:r>
              <a:rPr lang="pt-BR" sz="2200" dirty="0" err="1"/>
              <a:t>true</a:t>
            </a:r>
            <a:r>
              <a:rPr lang="pt-BR" sz="2200" dirty="0"/>
              <a:t> ou false).</a:t>
            </a:r>
          </a:p>
          <a:p>
            <a:endParaRPr lang="pt-BR" sz="2200" dirty="0"/>
          </a:p>
          <a:p>
            <a:endParaRPr lang="pt-BR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579BA3C1-C0C7-9FA8-056F-6AB95F54D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896116"/>
              </p:ext>
            </p:extLst>
          </p:nvPr>
        </p:nvGraphicFramePr>
        <p:xfrm>
          <a:off x="870019" y="1941844"/>
          <a:ext cx="9618690" cy="4302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6230">
                  <a:extLst>
                    <a:ext uri="{9D8B030D-6E8A-4147-A177-3AD203B41FA5}">
                      <a16:colId xmlns:a16="http://schemas.microsoft.com/office/drawing/2014/main" val="169809185"/>
                    </a:ext>
                  </a:extLst>
                </a:gridCol>
                <a:gridCol w="3206230">
                  <a:extLst>
                    <a:ext uri="{9D8B030D-6E8A-4147-A177-3AD203B41FA5}">
                      <a16:colId xmlns:a16="http://schemas.microsoft.com/office/drawing/2014/main" val="3670888955"/>
                    </a:ext>
                  </a:extLst>
                </a:gridCol>
                <a:gridCol w="3206230">
                  <a:extLst>
                    <a:ext uri="{9D8B030D-6E8A-4147-A177-3AD203B41FA5}">
                      <a16:colId xmlns:a16="http://schemas.microsoft.com/office/drawing/2014/main" val="4204862551"/>
                    </a:ext>
                  </a:extLst>
                </a:gridCol>
              </a:tblGrid>
              <a:tr h="400615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Operação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Exemplo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346594"/>
                  </a:ext>
                </a:extLst>
              </a:tr>
              <a:tr h="400615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/>
                        <a:t>Igualdade (apenas valor)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X == 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809373"/>
                  </a:ext>
                </a:extLst>
              </a:tr>
              <a:tr h="400615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===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/>
                        <a:t>Estrita Igualdade  (valor e tipo)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x ===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717438"/>
                  </a:ext>
                </a:extLst>
              </a:tr>
              <a:tr h="400615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/>
                        <a:t>Desigualdade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X != 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518693"/>
                  </a:ext>
                </a:extLst>
              </a:tr>
              <a:tr h="400615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!==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/>
                        <a:t>Estrita Desigualdade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X !== Y</a:t>
                      </a:r>
                      <a:endParaRPr lang="pt-B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685441"/>
                  </a:ext>
                </a:extLst>
              </a:tr>
              <a:tr h="400615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/>
                        <a:t>Maior 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X &gt; 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446979"/>
                  </a:ext>
                </a:extLst>
              </a:tr>
              <a:tr h="400615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/>
                        <a:t>Maior ou Igual 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X &gt;= Y</a:t>
                      </a:r>
                      <a:endParaRPr lang="pt-B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779258"/>
                  </a:ext>
                </a:extLst>
              </a:tr>
              <a:tr h="40061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400" b="1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000" b="0" dirty="0"/>
                        <a:t>Menor 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000" b="1" dirty="0"/>
                        <a:t>X &lt; 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234648"/>
                  </a:ext>
                </a:extLst>
              </a:tr>
              <a:tr h="400615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/>
                        <a:t>Menor ou Igual 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X &lt;= 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693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41316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56</cp:revision>
  <dcterms:created xsi:type="dcterms:W3CDTF">2024-07-25T02:32:44Z</dcterms:created>
  <dcterms:modified xsi:type="dcterms:W3CDTF">2024-07-29T02:56:52Z</dcterms:modified>
</cp:coreProperties>
</file>