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400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175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83861"/>
            <a:ext cx="4590574" cy="188023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36605"/>
            <a:ext cx="4050506" cy="1303913"/>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4590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982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87536"/>
            <a:ext cx="1164521"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87536"/>
            <a:ext cx="3426053"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1225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2340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46420"/>
            <a:ext cx="4658082" cy="224653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14203"/>
            <a:ext cx="4658082" cy="118139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4426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7401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87537"/>
            <a:ext cx="4658082"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23916"/>
            <a:ext cx="2284738"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1972747"/>
            <a:ext cx="228473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23916"/>
            <a:ext cx="2295990"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1972747"/>
            <a:ext cx="2295990"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ABC96-69A9-4EB5-9269-01A57CAA9BCF}" type="datetimeFigureOut">
              <a:rPr lang="en-GB" smtClean="0"/>
              <a:t>21/10/2020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343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ABC96-69A9-4EB5-9269-01A57CAA9BCF}" type="datetimeFigureOut">
              <a:rPr lang="en-GB" smtClean="0"/>
              <a:t>21/10/2020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563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BC96-69A9-4EB5-9269-01A57CAA9BCF}" type="datetimeFigureOut">
              <a:rPr lang="en-GB" smtClean="0"/>
              <a:t>21/10/2020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826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77598"/>
            <a:ext cx="2734092" cy="3837980"/>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785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77598"/>
            <a:ext cx="2734092" cy="3837980"/>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601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87537"/>
            <a:ext cx="4658082"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37680"/>
            <a:ext cx="4658082"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05627"/>
            <a:ext cx="1215152" cy="287536"/>
          </a:xfrm>
          <a:prstGeom prst="rect">
            <a:avLst/>
          </a:prstGeom>
        </p:spPr>
        <p:txBody>
          <a:bodyPr vert="horz" lIns="91440" tIns="45720" rIns="91440" bIns="45720" rtlCol="0" anchor="ctr"/>
          <a:lstStyle>
            <a:lvl1pPr algn="l">
              <a:defRPr sz="709">
                <a:solidFill>
                  <a:schemeClr val="tx1">
                    <a:tint val="75000"/>
                  </a:schemeClr>
                </a:solidFill>
              </a:defRPr>
            </a:lvl1pPr>
          </a:lstStyle>
          <a:p>
            <a:fld id="{6F7ABC96-69A9-4EB5-9269-01A57CAA9BCF}" type="datetimeFigureOut">
              <a:rPr lang="en-GB" smtClean="0"/>
              <a:t>21/10/2020</a:t>
            </a:fld>
            <a:endParaRPr lang="en-GB"/>
          </a:p>
        </p:txBody>
      </p:sp>
      <p:sp>
        <p:nvSpPr>
          <p:cNvPr id="5" name="Footer Placeholder 4"/>
          <p:cNvSpPr>
            <a:spLocks noGrp="1"/>
          </p:cNvSpPr>
          <p:nvPr>
            <p:ph type="ftr" sz="quarter" idx="3"/>
          </p:nvPr>
        </p:nvSpPr>
        <p:spPr>
          <a:xfrm>
            <a:off x="1788974" y="5005627"/>
            <a:ext cx="1822728" cy="287536"/>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05627"/>
            <a:ext cx="1215152" cy="287536"/>
          </a:xfrm>
          <a:prstGeom prst="rect">
            <a:avLst/>
          </a:prstGeom>
        </p:spPr>
        <p:txBody>
          <a:bodyPr vert="horz" lIns="91440" tIns="45720" rIns="91440" bIns="45720" rtlCol="0" anchor="ctr"/>
          <a:lstStyle>
            <a:lvl1pPr algn="r">
              <a:defRPr sz="709">
                <a:solidFill>
                  <a:schemeClr val="tx1">
                    <a:tint val="75000"/>
                  </a:schemeClr>
                </a:solidFill>
              </a:defRPr>
            </a:lvl1pPr>
          </a:lstStyle>
          <a:p>
            <a:fld id="{A10AF29C-6593-4E82-837E-41B8AF5D2507}" type="slidenum">
              <a:rPr lang="en-GB" smtClean="0"/>
              <a:t>‹#›</a:t>
            </a:fld>
            <a:endParaRPr lang="en-GB"/>
          </a:p>
        </p:txBody>
      </p:sp>
    </p:spTree>
    <p:extLst>
      <p:ext uri="{BB962C8B-B14F-4D97-AF65-F5344CB8AC3E}">
        <p14:creationId xmlns:p14="http://schemas.microsoft.com/office/powerpoint/2010/main" val="58168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C3D9348-D5F7-4C37-B448-0D0AD3AB4D9F}"/>
              </a:ext>
            </a:extLst>
          </p:cNvPr>
          <p:cNvSpPr/>
          <p:nvPr/>
        </p:nvSpPr>
        <p:spPr>
          <a:xfrm>
            <a:off x="796607" y="708025"/>
            <a:ext cx="3807460" cy="3984625"/>
          </a:xfrm>
          <a:prstGeom prst="round2DiagRect">
            <a:avLst/>
          </a:prstGeom>
          <a:solidFill>
            <a:schemeClr val="bg2"/>
          </a:solidFill>
          <a:ln>
            <a:solidFill>
              <a:srgbClr val="2E88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“SAFE and its application in the Individual Account </a:t>
            </a:r>
            <a:r>
              <a:rPr lang="en-GB" sz="1500" i="1" dirty="0" err="1">
                <a:solidFill>
                  <a:srgbClr val="0070C0"/>
                </a:solidFill>
                <a:ea typeface="Calibri" panose="020F0502020204030204" pitchFamily="34" charset="0"/>
                <a:cs typeface="Times New Roman" panose="02020603050405020304" pitchFamily="18" charset="0"/>
              </a:rPr>
              <a:t>Rater</a:t>
            </a:r>
            <a:r>
              <a:rPr lang="en-GB" sz="1500" i="1" dirty="0">
                <a:solidFill>
                  <a:srgbClr val="0070C0"/>
                </a:solidFill>
                <a:ea typeface="Calibri" panose="020F0502020204030204" pitchFamily="34" charset="0"/>
                <a:cs typeface="Times New Roman" panose="02020603050405020304" pitchFamily="18" charset="0"/>
              </a:rPr>
              <a:t> has shed light on the potential to focus the pricing actuaries time on validating and refining the most influential assumptions in any individual case and also to efficiently highlight the models sensitivity to certain assumptions.</a:t>
            </a:r>
          </a:p>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 The efficiency gains and improved credibility would be extremely valuable to the business.”</a:t>
            </a:r>
          </a:p>
          <a:p>
            <a:pPr>
              <a:lnSpc>
                <a:spcPct val="107000"/>
              </a:lnSpc>
              <a:spcAft>
                <a:spcPts val="800"/>
              </a:spcAf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             Zaid </a:t>
            </a:r>
            <a:r>
              <a:rPr lang="en-GB" sz="1500" i="1" dirty="0" err="1">
                <a:solidFill>
                  <a:srgbClr val="0070C0"/>
                </a:solidFill>
                <a:ea typeface="Calibri" panose="020F0502020204030204" pitchFamily="34" charset="0"/>
                <a:cs typeface="Times New Roman" panose="02020603050405020304" pitchFamily="18" charset="0"/>
              </a:rPr>
              <a:t>Hadi</a:t>
            </a:r>
            <a:r>
              <a:rPr lang="en-GB" sz="1500" i="1" dirty="0">
                <a:solidFill>
                  <a:srgbClr val="0070C0"/>
                </a:solidFill>
                <a:ea typeface="Calibri" panose="020F0502020204030204" pitchFamily="34" charset="0"/>
                <a:cs typeface="Times New Roman" panose="02020603050405020304" pitchFamily="18" charset="0"/>
              </a:rPr>
              <a:t> (Senior Pricing Analyst at XL Catlin)</a:t>
            </a:r>
            <a:r>
              <a:rPr lang="it-IT" sz="1500" dirty="0">
                <a:solidFill>
                  <a:srgbClr val="0070C0"/>
                </a:solidFill>
                <a:ea typeface="Calibri" panose="020F0502020204030204" pitchFamily="34" charset="0"/>
                <a:cs typeface="Times New Roman" panose="02020603050405020304" pitchFamily="18" charset="0"/>
              </a:rPr>
              <a:t> </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97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72</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Noacco</dc:creator>
  <cp:lastModifiedBy>Valentina Noacco</cp:lastModifiedBy>
  <cp:revision>3</cp:revision>
  <dcterms:created xsi:type="dcterms:W3CDTF">2020-03-06T17:57:45Z</dcterms:created>
  <dcterms:modified xsi:type="dcterms:W3CDTF">2020-10-21T17:11:49Z</dcterms:modified>
</cp:coreProperties>
</file>