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5400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1759"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1" y="883861"/>
            <a:ext cx="4590574" cy="1880235"/>
          </a:xfrm>
        </p:spPr>
        <p:txBody>
          <a:bodyPr anchor="b"/>
          <a:lstStyle>
            <a:lvl1pPr algn="ctr">
              <a:defRPr sz="3544"/>
            </a:lvl1pPr>
          </a:lstStyle>
          <a:p>
            <a:r>
              <a:rPr lang="en-US"/>
              <a:t>Click to edit Master title style</a:t>
            </a:r>
            <a:endParaRPr lang="en-US" dirty="0"/>
          </a:p>
        </p:txBody>
      </p:sp>
      <p:sp>
        <p:nvSpPr>
          <p:cNvPr id="3" name="Subtitle 2"/>
          <p:cNvSpPr>
            <a:spLocks noGrp="1"/>
          </p:cNvSpPr>
          <p:nvPr>
            <p:ph type="subTitle" idx="1"/>
          </p:nvPr>
        </p:nvSpPr>
        <p:spPr>
          <a:xfrm>
            <a:off x="675085" y="2836605"/>
            <a:ext cx="4050506" cy="1303913"/>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4590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982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287536"/>
            <a:ext cx="1164521"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297" y="287536"/>
            <a:ext cx="3426053"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1225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23403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484" y="1346420"/>
            <a:ext cx="4658082" cy="2246530"/>
          </a:xfrm>
        </p:spPr>
        <p:txBody>
          <a:bodyPr anchor="b"/>
          <a:lstStyle>
            <a:lvl1pPr>
              <a:defRPr sz="3544"/>
            </a:lvl1pPr>
          </a:lstStyle>
          <a:p>
            <a:r>
              <a:rPr lang="en-US"/>
              <a:t>Click to edit Master title style</a:t>
            </a:r>
            <a:endParaRPr lang="en-US" dirty="0"/>
          </a:p>
        </p:txBody>
      </p:sp>
      <p:sp>
        <p:nvSpPr>
          <p:cNvPr id="3" name="Text Placeholder 2"/>
          <p:cNvSpPr>
            <a:spLocks noGrp="1"/>
          </p:cNvSpPr>
          <p:nvPr>
            <p:ph type="body" idx="1"/>
          </p:nvPr>
        </p:nvSpPr>
        <p:spPr>
          <a:xfrm>
            <a:off x="368484" y="3614203"/>
            <a:ext cx="4658082" cy="1181397"/>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ABC96-69A9-4EB5-9269-01A57CAA9BCF}" type="datetimeFigureOut">
              <a:rPr lang="en-GB" smtClean="0"/>
              <a:t>21/10/2020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44264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296"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34092"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7ABC96-69A9-4EB5-9269-01A57CAA9BCF}"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7401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2000" y="287537"/>
            <a:ext cx="4658082"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2001" y="1323916"/>
            <a:ext cx="2284738"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4" name="Content Placeholder 3"/>
          <p:cNvSpPr>
            <a:spLocks noGrp="1"/>
          </p:cNvSpPr>
          <p:nvPr>
            <p:ph sz="half" idx="2"/>
          </p:nvPr>
        </p:nvSpPr>
        <p:spPr>
          <a:xfrm>
            <a:off x="372001" y="1972747"/>
            <a:ext cx="2284738"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34092" y="1323916"/>
            <a:ext cx="2295990"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34092" y="1972747"/>
            <a:ext cx="2295990"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7ABC96-69A9-4EB5-9269-01A57CAA9BCF}" type="datetimeFigureOut">
              <a:rPr lang="en-GB" smtClean="0"/>
              <a:t>21/10/2020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3436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ABC96-69A9-4EB5-9269-01A57CAA9BCF}" type="datetimeFigureOut">
              <a:rPr lang="en-GB" smtClean="0"/>
              <a:t>21/10/2020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563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BC96-69A9-4EB5-9269-01A57CAA9BCF}" type="datetimeFigureOut">
              <a:rPr lang="en-GB" smtClean="0"/>
              <a:t>21/10/2020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826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Content Placeholder 2"/>
          <p:cNvSpPr>
            <a:spLocks noGrp="1"/>
          </p:cNvSpPr>
          <p:nvPr>
            <p:ph idx="1"/>
          </p:nvPr>
        </p:nvSpPr>
        <p:spPr>
          <a:xfrm>
            <a:off x="2295990" y="777598"/>
            <a:ext cx="2734092" cy="3837980"/>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7853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95990" y="777598"/>
            <a:ext cx="2734092" cy="3837980"/>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en-US"/>
              <a:t>Click icon to add picture</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21/10/2020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6010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287537"/>
            <a:ext cx="4658082"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1297" y="1437680"/>
            <a:ext cx="4658082"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296" y="5005627"/>
            <a:ext cx="1215152" cy="287536"/>
          </a:xfrm>
          <a:prstGeom prst="rect">
            <a:avLst/>
          </a:prstGeom>
        </p:spPr>
        <p:txBody>
          <a:bodyPr vert="horz" lIns="91440" tIns="45720" rIns="91440" bIns="45720" rtlCol="0" anchor="ctr"/>
          <a:lstStyle>
            <a:lvl1pPr algn="l">
              <a:defRPr sz="709">
                <a:solidFill>
                  <a:schemeClr val="tx1">
                    <a:tint val="75000"/>
                  </a:schemeClr>
                </a:solidFill>
              </a:defRPr>
            </a:lvl1pPr>
          </a:lstStyle>
          <a:p>
            <a:fld id="{6F7ABC96-69A9-4EB5-9269-01A57CAA9BCF}" type="datetimeFigureOut">
              <a:rPr lang="en-GB" smtClean="0"/>
              <a:t>21/10/2020</a:t>
            </a:fld>
            <a:endParaRPr lang="en-GB"/>
          </a:p>
        </p:txBody>
      </p:sp>
      <p:sp>
        <p:nvSpPr>
          <p:cNvPr id="5" name="Footer Placeholder 4"/>
          <p:cNvSpPr>
            <a:spLocks noGrp="1"/>
          </p:cNvSpPr>
          <p:nvPr>
            <p:ph type="ftr" sz="quarter" idx="3"/>
          </p:nvPr>
        </p:nvSpPr>
        <p:spPr>
          <a:xfrm>
            <a:off x="1788974" y="5005627"/>
            <a:ext cx="1822728" cy="287536"/>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814227" y="5005627"/>
            <a:ext cx="1215152" cy="287536"/>
          </a:xfrm>
          <a:prstGeom prst="rect">
            <a:avLst/>
          </a:prstGeom>
        </p:spPr>
        <p:txBody>
          <a:bodyPr vert="horz" lIns="91440" tIns="45720" rIns="91440" bIns="45720" rtlCol="0" anchor="ctr"/>
          <a:lstStyle>
            <a:lvl1pPr algn="r">
              <a:defRPr sz="709">
                <a:solidFill>
                  <a:schemeClr val="tx1">
                    <a:tint val="75000"/>
                  </a:schemeClr>
                </a:solidFill>
              </a:defRPr>
            </a:lvl1pPr>
          </a:lstStyle>
          <a:p>
            <a:fld id="{A10AF29C-6593-4E82-837E-41B8AF5D2507}" type="slidenum">
              <a:rPr lang="en-GB" smtClean="0"/>
              <a:t>‹#›</a:t>
            </a:fld>
            <a:endParaRPr lang="en-GB"/>
          </a:p>
        </p:txBody>
      </p:sp>
    </p:spTree>
    <p:extLst>
      <p:ext uri="{BB962C8B-B14F-4D97-AF65-F5344CB8AC3E}">
        <p14:creationId xmlns:p14="http://schemas.microsoft.com/office/powerpoint/2010/main" val="58168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5C3D9348-D5F7-4C37-B448-0D0AD3AB4D9F}"/>
              </a:ext>
            </a:extLst>
          </p:cNvPr>
          <p:cNvSpPr/>
          <p:nvPr/>
        </p:nvSpPr>
        <p:spPr>
          <a:xfrm>
            <a:off x="796607" y="708025"/>
            <a:ext cx="4371546" cy="3984625"/>
          </a:xfrm>
          <a:prstGeom prst="round2DiagRect">
            <a:avLst/>
          </a:prstGeom>
          <a:solidFill>
            <a:schemeClr val="bg2"/>
          </a:solidFill>
          <a:ln>
            <a:solidFill>
              <a:srgbClr val="2E88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500" b="0" i="1" u="none" strike="noStrike" kern="1200" cap="none" spc="0" normalizeH="0" baseline="0" noProof="0" dirty="0">
                <a:ln>
                  <a:noFill/>
                </a:ln>
                <a:solidFill>
                  <a:srgbClr val="0070C0"/>
                </a:solidFill>
                <a:effectLst/>
                <a:uLnTx/>
                <a:uFillTx/>
                <a:ea typeface="Calibri" panose="020F0502020204030204" pitchFamily="34" charset="0"/>
                <a:cs typeface="Times New Roman" panose="02020603050405020304" pitchFamily="18" charset="0"/>
              </a:rPr>
              <a:t>“This collaboration on the SAFE project has been extremely useful to AXA XL in developing a systematic framework for assessing sensitivity to model data inputs. We plan to use SAFE further in the future to better understand input variables into catastrophe risk models with the aim of prioritising efforts to improve data quality.  We also intend to share the knowledge and insight we have gained with other departments internally, as to assess additional use cases outside the catastrophe risk modelling space.”</a:t>
            </a:r>
          </a:p>
          <a:p>
            <a:pPr marL="0" marR="0" lvl="0" indent="0" algn="l" defTabSz="457200" rtl="0" eaLnBrk="1" fontAlgn="auto" latinLnBrk="0" hangingPunct="1">
              <a:lnSpc>
                <a:spcPct val="107000"/>
              </a:lnSpc>
              <a:spcBef>
                <a:spcPts val="0"/>
              </a:spcBef>
              <a:spcAft>
                <a:spcPts val="800"/>
              </a:spcAft>
              <a:buClrTx/>
              <a:buSzTx/>
              <a:buFontTx/>
              <a:buNone/>
              <a:tabLst/>
              <a:defRPr/>
            </a:pPr>
            <a:endParaRPr kumimoji="0" lang="en-GB" sz="1500" b="0" i="1" u="none" strike="noStrike" kern="1200" cap="none" spc="0" normalizeH="0" baseline="0" noProof="0" dirty="0">
              <a:ln>
                <a:noFill/>
              </a:ln>
              <a:solidFill>
                <a:srgbClr val="0070C0"/>
              </a:solidFill>
              <a:effectLst/>
              <a:uLnTx/>
              <a:uFillTx/>
              <a:ea typeface="Calibri" panose="020F0502020204030204" pitchFamily="34" charset="0"/>
              <a:cs typeface="Times New Roman" panose="02020603050405020304" pitchFamily="18" charset="0"/>
            </a:endParaRPr>
          </a:p>
          <a:p>
            <a:pPr marL="0" marR="0" lvl="0" indent="0" algn="r" defTabSz="457200" rtl="0" eaLnBrk="1" fontAlgn="auto" latinLnBrk="0" hangingPunct="1">
              <a:lnSpc>
                <a:spcPct val="107000"/>
              </a:lnSpc>
              <a:spcBef>
                <a:spcPts val="0"/>
              </a:spcBef>
              <a:spcAft>
                <a:spcPts val="800"/>
              </a:spcAft>
              <a:buClrTx/>
              <a:buSzTx/>
              <a:buFontTx/>
              <a:buNone/>
              <a:tabLst/>
              <a:defRPr/>
            </a:pPr>
            <a:r>
              <a:rPr kumimoji="0" lang="en-GB" sz="1500" b="0" i="1" u="none" strike="noStrike" kern="1200" cap="none" spc="0" normalizeH="0" baseline="0" noProof="0" dirty="0">
                <a:ln>
                  <a:noFill/>
                </a:ln>
                <a:solidFill>
                  <a:srgbClr val="0070C0"/>
                </a:solidFill>
                <a:effectLst/>
                <a:uLnTx/>
                <a:uFillTx/>
                <a:ea typeface="Calibri" panose="020F0502020204030204" pitchFamily="34" charset="0"/>
                <a:cs typeface="Times New Roman" panose="02020603050405020304" pitchFamily="18" charset="0"/>
              </a:rPr>
              <a:t>Catherine Pigott (Head of Science &amp; Natural Perils at AXA XL)</a:t>
            </a:r>
            <a:endParaRPr lang="en-GB" sz="15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3111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99</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Noacco</dc:creator>
  <cp:lastModifiedBy>Valentina Noacco</cp:lastModifiedBy>
  <cp:revision>6</cp:revision>
  <dcterms:created xsi:type="dcterms:W3CDTF">2020-03-06T17:57:45Z</dcterms:created>
  <dcterms:modified xsi:type="dcterms:W3CDTF">2020-10-21T17:13:43Z</dcterms:modified>
</cp:coreProperties>
</file>