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5"/>
  </p:notesMasterIdLst>
  <p:handoutMasterIdLst>
    <p:handoutMasterId r:id="rId16"/>
  </p:handoutMasterIdLst>
  <p:sldIdLst>
    <p:sldId id="257" r:id="rId2"/>
    <p:sldId id="261" r:id="rId3"/>
    <p:sldId id="262" r:id="rId4"/>
    <p:sldId id="263" r:id="rId5"/>
    <p:sldId id="267" r:id="rId6"/>
    <p:sldId id="264" r:id="rId7"/>
    <p:sldId id="268" r:id="rId8"/>
    <p:sldId id="269" r:id="rId9"/>
    <p:sldId id="270" r:id="rId10"/>
    <p:sldId id="265" r:id="rId11"/>
    <p:sldId id="266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F839092-15F8-4C72-A6BC-E11C1D12CDAA}" type="datetime1">
              <a:rPr lang="ko-KR" altLang="en-US" smtClean="0"/>
              <a:t>2021-11-22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834EDFF-C18C-466F-B693-08283F9FE7CF}" type="datetime1">
              <a:rPr lang="ko-KR" altLang="en-US" smtClean="0"/>
              <a:t>2021-11-22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0421086B-92A0-4D22-94D7-207C8E029793}" type="datetime1">
              <a:rPr lang="ko-KR" altLang="en-US" smtClean="0"/>
              <a:t>2021-11-22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9764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B5FF-957F-493E-A036-A1B14CB1BDF4}" type="datetime1">
              <a:rPr lang="ko-KR" altLang="en-US" smtClean="0"/>
              <a:t>2021-11-22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13062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B5FF-957F-493E-A036-A1B14CB1BDF4}" type="datetime1">
              <a:rPr lang="ko-KR" altLang="en-US" smtClean="0"/>
              <a:t>2021-11-22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84444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B5FF-957F-493E-A036-A1B14CB1BDF4}" type="datetime1">
              <a:rPr lang="ko-KR" altLang="en-US" smtClean="0"/>
              <a:t>2021-11-22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505575"/>
      </p:ext>
    </p:extLst>
  </p:cSld>
  <p:clrMapOvr>
    <a:masterClrMapping/>
  </p:clrMapOvr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B5FF-957F-493E-A036-A1B14CB1BDF4}" type="datetime1">
              <a:rPr lang="ko-KR" altLang="en-US" smtClean="0"/>
              <a:t>2021-11-22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103080"/>
      </p:ext>
    </p:extLst>
  </p:cSld>
  <p:clrMapOvr>
    <a:masterClrMapping/>
  </p:clrMapOvr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B5FF-957F-493E-A036-A1B14CB1BDF4}" type="datetime1">
              <a:rPr lang="ko-KR" altLang="en-US" smtClean="0"/>
              <a:t>2021-11-22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39836"/>
      </p:ext>
    </p:extLst>
  </p:cSld>
  <p:clrMapOvr>
    <a:masterClrMapping/>
  </p:clrMapOvr>
  <p:hf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B5FF-957F-493E-A036-A1B14CB1BDF4}" type="datetime1">
              <a:rPr lang="ko-KR" altLang="en-US" smtClean="0"/>
              <a:t>2021-11-22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10166"/>
      </p:ext>
    </p:extLst>
  </p:cSld>
  <p:clrMapOvr>
    <a:masterClrMapping/>
  </p:clrMapOvr>
  <p:hf sldNum="0"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89D4-F75C-46F1-A8E1-B49D7553F821}" type="datetime1">
              <a:rPr lang="ko-KR" altLang="en-US" smtClean="0"/>
              <a:t>2021-11-22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439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217A-41F5-40B0-A1B1-26DD36AFCC5B}" type="datetime1">
              <a:rPr lang="ko-KR" altLang="en-US" smtClean="0"/>
              <a:t>2021-11-22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52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2021-11-22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5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B572-C624-418B-8597-163D90616FC8}" type="datetime1">
              <a:rPr lang="ko-KR" altLang="en-US" smtClean="0"/>
              <a:t>2021-11-22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25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B5FF-957F-493E-A036-A1B14CB1BDF4}" type="datetime1">
              <a:rPr lang="ko-KR" altLang="en-US" smtClean="0"/>
              <a:t>2021-11-22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005808"/>
      </p:ext>
    </p:extLst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1AE6-F89A-4A3B-A7FF-0FB649FB73D9}" type="datetime1">
              <a:rPr lang="ko-KR" altLang="en-US" smtClean="0"/>
              <a:t>2021-11-22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266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2FE0A-EA49-4D7D-9497-837FBECB3F6B}" type="datetime1">
              <a:rPr lang="ko-KR" altLang="en-US" smtClean="0"/>
              <a:t>2021-11-22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46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B5FF-957F-493E-A036-A1B14CB1BDF4}" type="datetime1">
              <a:rPr lang="ko-KR" altLang="en-US" smtClean="0"/>
              <a:t>2021-11-22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045729"/>
      </p:ext>
    </p:extLst>
  </p:cSld>
  <p:clrMapOvr>
    <a:masterClrMapping/>
  </p:clrMapOvr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B79C2-6C94-403B-8C2C-F3D94681D3D0}" type="datetime1">
              <a:rPr lang="ko-KR" altLang="en-US" smtClean="0"/>
              <a:t>2021-11-22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342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59F83-5FB7-41EB-8B77-54D18451864A}" type="datetime1">
              <a:rPr lang="ko-KR" altLang="en-US" smtClean="0"/>
              <a:t>2021-11-22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12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8D2B5FF-957F-493E-A036-A1B14CB1BDF4}" type="datetime1">
              <a:rPr lang="ko-KR" altLang="en-US" smtClean="0"/>
              <a:t>2021-11-22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2308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  <p:sldLayoutId id="2147483762" r:id="rId16"/>
    <p:sldLayoutId id="2147483763" r:id="rId17"/>
  </p:sldLayoutIdLst>
  <p:hf sldNum="0" hdr="0" ftr="0"/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로고 클로즈업&#10;&#10;자동 생성되는 설명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1" y="0"/>
            <a:ext cx="12191979" cy="685799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DF890BE-A201-43A7-9D9B-A6E738DBCE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71B411F-D3B6-4522-9CBF-F86D2CAEEF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69148" y="1975104"/>
            <a:ext cx="5179152" cy="1630907"/>
          </a:xfrm>
        </p:spPr>
        <p:txBody>
          <a:bodyPr rtlCol="0">
            <a:normAutofit/>
          </a:bodyPr>
          <a:lstStyle/>
          <a:p>
            <a:pPr rtl="0"/>
            <a:r>
              <a:rPr lang="en-US" altLang="ko" sz="4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Java FX Project</a:t>
            </a:r>
            <a:endParaRPr lang="ko" sz="4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6167" y="3606011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ko-KR" altLang="en-US" sz="28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김정진  오동진  김지형</a:t>
            </a:r>
            <a:endParaRPr lang="ko" sz="28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0D7B628-A185-47FC-B85D-C198449EFA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41" t="2085" b="-217"/>
          <a:stretch/>
        </p:blipFill>
        <p:spPr>
          <a:xfrm>
            <a:off x="396371" y="1233682"/>
            <a:ext cx="7377133" cy="46932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13647A-28D4-460B-AD6F-C650CBB638FC}"/>
              </a:ext>
            </a:extLst>
          </p:cNvPr>
          <p:cNvSpPr txBox="1"/>
          <p:nvPr/>
        </p:nvSpPr>
        <p:spPr>
          <a:xfrm>
            <a:off x="285750" y="390525"/>
            <a:ext cx="3905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콘서트 등록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2958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659" y="1330035"/>
            <a:ext cx="6153178" cy="34467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13647A-28D4-460B-AD6F-C650CBB638FC}"/>
              </a:ext>
            </a:extLst>
          </p:cNvPr>
          <p:cNvSpPr txBox="1"/>
          <p:nvPr/>
        </p:nvSpPr>
        <p:spPr>
          <a:xfrm>
            <a:off x="493568" y="590031"/>
            <a:ext cx="3905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관리자 예약 현황 </a:t>
            </a:r>
            <a:r>
              <a:rPr lang="en-US" altLang="ko-KR" dirty="0" smtClean="0"/>
              <a:t>chart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13647A-28D4-460B-AD6F-C650CBB638FC}"/>
              </a:ext>
            </a:extLst>
          </p:cNvPr>
          <p:cNvSpPr txBox="1"/>
          <p:nvPr/>
        </p:nvSpPr>
        <p:spPr>
          <a:xfrm>
            <a:off x="601632" y="1754833"/>
            <a:ext cx="46769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각 콘서트 </a:t>
            </a:r>
            <a:r>
              <a:rPr lang="en-US" altLang="ko-KR" dirty="0" smtClean="0"/>
              <a:t>,</a:t>
            </a:r>
            <a:r>
              <a:rPr lang="ko-KR" altLang="en-US" dirty="0" smtClean="0"/>
              <a:t>날짜</a:t>
            </a:r>
            <a:r>
              <a:rPr lang="en-US" altLang="ko-KR" dirty="0" smtClean="0"/>
              <a:t>,</a:t>
            </a:r>
            <a:r>
              <a:rPr lang="ko-KR" altLang="en-US" dirty="0" smtClean="0"/>
              <a:t> 시간 을 구분해서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에 저장된 데이터를 </a:t>
            </a:r>
            <a:r>
              <a:rPr lang="en-US" altLang="ko-KR" dirty="0" smtClean="0"/>
              <a:t>pie chart </a:t>
            </a:r>
            <a:r>
              <a:rPr lang="ko-KR" altLang="en-US" dirty="0" smtClean="0"/>
              <a:t>에 불러 왔습니다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*</a:t>
            </a:r>
            <a:r>
              <a:rPr lang="ko-KR" altLang="en-US" dirty="0" smtClean="0"/>
              <a:t>실시간으로 콘서트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날짜 시간 별 예약 현황 을 확인 할 수 있습니다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0F70939-8D06-44F9-9B60-D26281993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5659" y="445799"/>
            <a:ext cx="6276108" cy="573897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514" y="1641006"/>
            <a:ext cx="5357467" cy="394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451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어려웠던 점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83ABE5-007B-4559-8490-CB06E94A9A7E}"/>
              </a:ext>
            </a:extLst>
          </p:cNvPr>
          <p:cNvSpPr txBox="1"/>
          <p:nvPr/>
        </p:nvSpPr>
        <p:spPr>
          <a:xfrm>
            <a:off x="2694732" y="2835220"/>
            <a:ext cx="6223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8F8F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고객이 콘서트 선택 </a:t>
            </a:r>
            <a:r>
              <a:rPr lang="en-US" altLang="ko-KR" dirty="0">
                <a:solidFill>
                  <a:srgbClr val="F8F8F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rgbClr val="F8F8F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날짜 선택 </a:t>
            </a:r>
            <a:r>
              <a:rPr lang="en-US" altLang="ko-KR" dirty="0">
                <a:solidFill>
                  <a:srgbClr val="F8F8F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rgbClr val="F8F8F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시간 선택 </a:t>
            </a:r>
            <a:r>
              <a:rPr lang="en-US" altLang="ko-KR" dirty="0">
                <a:solidFill>
                  <a:srgbClr val="F8F8F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rgbClr val="F8F8F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좌석 선택 </a:t>
            </a:r>
            <a:r>
              <a:rPr lang="en-US" altLang="ko-KR" dirty="0">
                <a:solidFill>
                  <a:srgbClr val="F8F8F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rgbClr val="F8F8F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결제 </a:t>
            </a:r>
            <a:endParaRPr lang="ko-KR" altLang="en-US" dirty="0">
              <a:solidFill>
                <a:srgbClr val="F8F8F2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EECDF7-8214-48C6-B2B1-B737A9891731}"/>
              </a:ext>
            </a:extLst>
          </p:cNvPr>
          <p:cNvSpPr txBox="1"/>
          <p:nvPr/>
        </p:nvSpPr>
        <p:spPr>
          <a:xfrm>
            <a:off x="2694732" y="3343922"/>
            <a:ext cx="5908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8F8F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각각 다른 컨트롤러에서 선택한 결과값이 계속해서 넘어가야한다</a:t>
            </a:r>
            <a:r>
              <a:rPr lang="en-US" altLang="ko-KR">
                <a:solidFill>
                  <a:srgbClr val="F8F8F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>
              <a:solidFill>
                <a:srgbClr val="F8F8F2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D8A571-849B-45EF-B122-93A96F57C3E5}"/>
              </a:ext>
            </a:extLst>
          </p:cNvPr>
          <p:cNvSpPr txBox="1"/>
          <p:nvPr/>
        </p:nvSpPr>
        <p:spPr>
          <a:xfrm>
            <a:off x="2694732" y="3775970"/>
            <a:ext cx="4852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8F8F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결제 완료가 될 때 까지 </a:t>
            </a:r>
            <a:r>
              <a:rPr lang="en-US" altLang="ko-KR">
                <a:solidFill>
                  <a:srgbClr val="F8F8F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DB</a:t>
            </a:r>
            <a:r>
              <a:rPr lang="ko-KR" altLang="en-US">
                <a:solidFill>
                  <a:srgbClr val="F8F8F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 반영이 되서는 안된다</a:t>
            </a:r>
            <a:r>
              <a:rPr lang="en-US" altLang="ko-KR">
                <a:solidFill>
                  <a:srgbClr val="F8F8F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endParaRPr lang="ko-KR" altLang="en-US">
              <a:solidFill>
                <a:srgbClr val="F8F8F2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B6930B-DF55-4415-9D30-557499B4B04F}"/>
              </a:ext>
            </a:extLst>
          </p:cNvPr>
          <p:cNvSpPr txBox="1"/>
          <p:nvPr/>
        </p:nvSpPr>
        <p:spPr>
          <a:xfrm>
            <a:off x="2694732" y="4280026"/>
            <a:ext cx="5200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8F8F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DB</a:t>
            </a:r>
            <a:r>
              <a:rPr lang="ko-KR" altLang="en-US" dirty="0" smtClean="0">
                <a:solidFill>
                  <a:srgbClr val="F8F8F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에서 </a:t>
            </a:r>
            <a:r>
              <a:rPr lang="ko-KR" altLang="en-US" dirty="0">
                <a:solidFill>
                  <a:srgbClr val="F8F8F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불러온 값과</a:t>
            </a:r>
            <a:r>
              <a:rPr lang="en-US" altLang="ko-KR" dirty="0">
                <a:solidFill>
                  <a:srgbClr val="F8F8F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solidFill>
                  <a:srgbClr val="F8F8F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고객의 </a:t>
            </a:r>
            <a:r>
              <a:rPr lang="ko-KR" altLang="en-US" dirty="0" err="1">
                <a:solidFill>
                  <a:srgbClr val="F8F8F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선택값을</a:t>
            </a:r>
            <a:r>
              <a:rPr lang="ko-KR" altLang="en-US" dirty="0">
                <a:solidFill>
                  <a:srgbClr val="F8F8F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계속 비교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678857-AF2F-4305-A9CA-2A31C8092564}"/>
              </a:ext>
            </a:extLst>
          </p:cNvPr>
          <p:cNvSpPr txBox="1"/>
          <p:nvPr/>
        </p:nvSpPr>
        <p:spPr>
          <a:xfrm>
            <a:off x="2694732" y="4784082"/>
            <a:ext cx="5245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79C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해결 </a:t>
            </a:r>
            <a:r>
              <a:rPr lang="en-US" altLang="ko-KR">
                <a:solidFill>
                  <a:srgbClr val="FF79C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&gt;&gt; static </a:t>
            </a:r>
            <a:r>
              <a:rPr lang="ko-KR" altLang="en-US">
                <a:solidFill>
                  <a:srgbClr val="FF79C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영역에 저장해두고 다른 클래스에서 호출</a:t>
            </a:r>
          </a:p>
        </p:txBody>
      </p:sp>
    </p:spTree>
    <p:extLst>
      <p:ext uri="{BB962C8B-B14F-4D97-AF65-F5344CB8AC3E}">
        <p14:creationId xmlns:p14="http://schemas.microsoft.com/office/powerpoint/2010/main" val="410092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개발 시간 </a:t>
            </a:r>
            <a:r>
              <a:rPr lang="en-US" altLang="ko-KR" dirty="0" smtClean="0"/>
              <a:t>&amp; </a:t>
            </a:r>
            <a:r>
              <a:rPr lang="ko-KR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역할 분담</a:t>
            </a:r>
            <a:r>
              <a:rPr lang="en-US" altLang="ko-KR" dirty="0" smtClean="0"/>
              <a:t>&amp;</a:t>
            </a:r>
            <a:r>
              <a:rPr lang="ko-KR" alt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개발환경</a:t>
            </a:r>
            <a:endParaRPr lang="ko-KR" alt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2105345"/>
            <a:ext cx="4301216" cy="340745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332" y="2105345"/>
            <a:ext cx="5153744" cy="181952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332" y="4388695"/>
            <a:ext cx="5153744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61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22390E7-B6B3-422F-952A-F95ACC44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655" y="338666"/>
            <a:ext cx="10131425" cy="1456267"/>
          </a:xfrm>
        </p:spPr>
        <p:txBody>
          <a:bodyPr/>
          <a:lstStyle/>
          <a:p>
            <a:r>
              <a:rPr lang="ko-KR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목적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0203" y="1794933"/>
            <a:ext cx="59851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콘서트 </a:t>
            </a:r>
            <a:r>
              <a:rPr lang="ko-KR" alt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좌석 예매 프로그램</a:t>
            </a:r>
            <a:endParaRPr lang="en-US" altLang="ko-KR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endParaRPr lang="ko-KR" altLang="en-US" b="1" dirty="0"/>
          </a:p>
          <a:p>
            <a:endParaRPr lang="en-US" altLang="ko-KR" dirty="0" smtClean="0"/>
          </a:p>
          <a:p>
            <a:r>
              <a:rPr lang="ko-KR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고객이 </a:t>
            </a:r>
            <a:r>
              <a:rPr lang="ko-KR" alt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로그인 후</a:t>
            </a:r>
            <a:r>
              <a:rPr lang="en-US" altLang="ko-KR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, </a:t>
            </a:r>
            <a:r>
              <a:rPr lang="ko-KR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원하는 콘서트를 </a:t>
            </a:r>
            <a:r>
              <a:rPr lang="ko-KR" alt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고르고 원하는 날짜</a:t>
            </a:r>
            <a:r>
              <a:rPr lang="en-US" altLang="ko-KR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시간을 선택한 뒤 결제하는 홈페이지입니다</a:t>
            </a:r>
            <a:r>
              <a:rPr lang="en-US" altLang="ko-KR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사이트 이용자 </a:t>
            </a:r>
            <a:r>
              <a:rPr lang="en-US" altLang="ko-KR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손님</a:t>
            </a:r>
          </a:p>
          <a:p>
            <a:r>
              <a:rPr lang="ko-KR" alt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사이트 관리자 </a:t>
            </a:r>
            <a:r>
              <a:rPr lang="en-US" altLang="ko-KR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매니저</a:t>
            </a: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256" y="707402"/>
            <a:ext cx="5357467" cy="394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3">
            <a:extLst>
              <a:ext uri="{FF2B5EF4-FFF2-40B4-BE49-F238E27FC236}">
                <a16:creationId xmlns:a16="http://schemas.microsoft.com/office/drawing/2014/main" id="{422390E7-B6B3-422F-952A-F95ACC44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655" y="597699"/>
            <a:ext cx="10131425" cy="1456267"/>
          </a:xfrm>
        </p:spPr>
        <p:txBody>
          <a:bodyPr/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구성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098" y="2005235"/>
            <a:ext cx="5186968" cy="373285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45655" y="1610267"/>
            <a:ext cx="5644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수정전</a:t>
            </a:r>
            <a:endParaRPr lang="en-US" altLang="ko-KR" dirty="0" smtClean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55" y="1994127"/>
            <a:ext cx="5265448" cy="375507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75647" y="1651215"/>
            <a:ext cx="5644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수정후</a:t>
            </a:r>
            <a:endParaRPr lang="en-US" altLang="ko-KR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945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3">
            <a:extLst>
              <a:ext uri="{FF2B5EF4-FFF2-40B4-BE49-F238E27FC236}">
                <a16:creationId xmlns:a16="http://schemas.microsoft.com/office/drawing/2014/main" id="{422390E7-B6B3-422F-952A-F95ACC44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655" y="597699"/>
            <a:ext cx="10131425" cy="1456267"/>
          </a:xfrm>
        </p:spPr>
        <p:txBody>
          <a:bodyPr/>
          <a:lstStyle/>
          <a:p>
            <a:r>
              <a:rPr lang="ko-KR" altLang="en-US" dirty="0" smtClean="0"/>
              <a:t>서비스 설계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143" y="1396538"/>
            <a:ext cx="7845275" cy="536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89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6863568-457E-4A0C-A47C-3A3E77D44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68" y="495834"/>
            <a:ext cx="9273912" cy="579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4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3EBC645-FDA3-4372-BBD6-8C189015C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55" y="408144"/>
            <a:ext cx="9989024" cy="622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89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8353" y="133909"/>
            <a:ext cx="10131425" cy="1456267"/>
          </a:xfrm>
        </p:spPr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달력</a:t>
            </a:r>
            <a:endParaRPr lang="ko-KR" altLang="en-US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253" y="1020681"/>
            <a:ext cx="4407109" cy="327699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883ABE5-007B-4559-8490-CB06E94A9A7E}"/>
              </a:ext>
            </a:extLst>
          </p:cNvPr>
          <p:cNvSpPr txBox="1"/>
          <p:nvPr/>
        </p:nvSpPr>
        <p:spPr>
          <a:xfrm>
            <a:off x="265339" y="2414057"/>
            <a:ext cx="1921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8F8F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en-US" altLang="ko-KR" dirty="0" err="1" smtClean="0">
                <a:solidFill>
                  <a:srgbClr val="F8F8F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gridpane</a:t>
            </a:r>
            <a:r>
              <a:rPr lang="en-US" altLang="ko-KR" dirty="0" smtClean="0">
                <a:solidFill>
                  <a:srgbClr val="F8F8F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dirty="0">
                <a:solidFill>
                  <a:srgbClr val="F8F8F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생성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C674E5-E88F-4661-B5F5-2EF56432131E}"/>
              </a:ext>
            </a:extLst>
          </p:cNvPr>
          <p:cNvSpPr txBox="1"/>
          <p:nvPr/>
        </p:nvSpPr>
        <p:spPr>
          <a:xfrm>
            <a:off x="2137547" y="2065867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8F8F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버튼 생성 메소드</a:t>
            </a:r>
            <a:r>
              <a:rPr lang="en-US" altLang="ko-KR">
                <a:solidFill>
                  <a:srgbClr val="F8F8F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 )</a:t>
            </a:r>
            <a:endParaRPr lang="ko-KR" altLang="en-US">
              <a:solidFill>
                <a:srgbClr val="F8F8F2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1C71219-8D79-4796-920B-93DC21A62175}"/>
              </a:ext>
            </a:extLst>
          </p:cNvPr>
          <p:cNvSpPr txBox="1"/>
          <p:nvPr/>
        </p:nvSpPr>
        <p:spPr>
          <a:xfrm>
            <a:off x="2140268" y="2569923"/>
            <a:ext cx="3015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8F8F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버튼 액션 이벤트 제어 메소드</a:t>
            </a:r>
            <a:r>
              <a:rPr lang="en-US" altLang="ko-KR">
                <a:solidFill>
                  <a:srgbClr val="F8F8F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 )</a:t>
            </a:r>
            <a:endParaRPr lang="ko-KR" altLang="en-US">
              <a:solidFill>
                <a:srgbClr val="F8F8F2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DCA3AB-9C21-4CF4-B851-413C41F1D343}"/>
              </a:ext>
            </a:extLst>
          </p:cNvPr>
          <p:cNvSpPr txBox="1"/>
          <p:nvPr/>
        </p:nvSpPr>
        <p:spPr>
          <a:xfrm>
            <a:off x="265339" y="3938075"/>
            <a:ext cx="6782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8F8F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 DB </a:t>
            </a:r>
            <a:r>
              <a:rPr lang="ko-KR" altLang="en-US">
                <a:solidFill>
                  <a:srgbClr val="F8F8F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에서 데이터 불러와서 콘서트에 해당하는 날짜만 선택 가능하게 표시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F6431C-3F5F-478E-B17C-60CCAE2E23D9}"/>
              </a:ext>
            </a:extLst>
          </p:cNvPr>
          <p:cNvSpPr txBox="1"/>
          <p:nvPr/>
        </p:nvSpPr>
        <p:spPr>
          <a:xfrm>
            <a:off x="265339" y="3216716"/>
            <a:ext cx="4779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8F8F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for </a:t>
            </a:r>
            <a:r>
              <a:rPr lang="ko-KR" altLang="en-US">
                <a:solidFill>
                  <a:srgbClr val="F8F8F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문을 통해서 버튼 생성 후 </a:t>
            </a:r>
            <a:r>
              <a:rPr lang="en-US" altLang="ko-KR">
                <a:solidFill>
                  <a:srgbClr val="F8F8F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gridpane </a:t>
            </a:r>
            <a:r>
              <a:rPr lang="ko-KR" altLang="en-US">
                <a:solidFill>
                  <a:srgbClr val="F8F8F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 추가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B12FDDC-ECCC-4CDC-B76C-3A0113CEC28B}"/>
              </a:ext>
            </a:extLst>
          </p:cNvPr>
          <p:cNvSpPr txBox="1"/>
          <p:nvPr/>
        </p:nvSpPr>
        <p:spPr>
          <a:xfrm>
            <a:off x="265339" y="4484270"/>
            <a:ext cx="6124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8F8F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4. ArrayList&lt;Button&gt; </a:t>
            </a:r>
            <a:r>
              <a:rPr lang="ko-KR" altLang="en-US">
                <a:solidFill>
                  <a:srgbClr val="F8F8F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 버튼 객체를 저장해서 메소드에서 제어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1BBAF2C-5B6E-4DF8-BFC1-1FC0BF4E3569}"/>
              </a:ext>
            </a:extLst>
          </p:cNvPr>
          <p:cNvSpPr txBox="1"/>
          <p:nvPr/>
        </p:nvSpPr>
        <p:spPr>
          <a:xfrm>
            <a:off x="265339" y="5121561"/>
            <a:ext cx="8594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8BDFFD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어려웠던 점 </a:t>
            </a:r>
            <a:r>
              <a:rPr lang="en-US" altLang="ko-KR">
                <a:solidFill>
                  <a:srgbClr val="8BDFFD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>
                <a:solidFill>
                  <a:srgbClr val="8BDFFD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버튼이 많아서</a:t>
            </a:r>
            <a:r>
              <a:rPr lang="en-US" altLang="ko-KR">
                <a:solidFill>
                  <a:srgbClr val="8BDFFD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, </a:t>
            </a:r>
            <a:r>
              <a:rPr lang="ko-KR" altLang="en-US">
                <a:solidFill>
                  <a:srgbClr val="8BDFFD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버튼의 생성과 동시에 액션 이벤트를 제어하면 </a:t>
            </a:r>
            <a:r>
              <a:rPr lang="en-US" altLang="ko-KR">
                <a:solidFill>
                  <a:srgbClr val="8BDFFD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on / off </a:t>
            </a:r>
            <a:r>
              <a:rPr lang="ko-KR" altLang="en-US">
                <a:solidFill>
                  <a:srgbClr val="8BDFFD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스위치 </a:t>
            </a:r>
            <a:endParaRPr lang="en-US" altLang="ko-KR">
              <a:solidFill>
                <a:srgbClr val="8BDFFD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sym typeface="Wingdings" panose="05000000000000000000" pitchFamily="2" charset="2"/>
            </a:endParaRPr>
          </a:p>
          <a:p>
            <a:r>
              <a:rPr lang="ko-KR" altLang="en-US">
                <a:solidFill>
                  <a:srgbClr val="8BDFFD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나 다양한 조건문을 걸지 못했음</a:t>
            </a:r>
            <a:endParaRPr lang="en-US" altLang="ko-KR">
              <a:solidFill>
                <a:srgbClr val="8BDFFD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B2F3669-91D0-4C9E-A755-9BDDF9E9DA37}"/>
              </a:ext>
            </a:extLst>
          </p:cNvPr>
          <p:cNvSpPr txBox="1"/>
          <p:nvPr/>
        </p:nvSpPr>
        <p:spPr>
          <a:xfrm>
            <a:off x="265339" y="6075031"/>
            <a:ext cx="8268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79C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해결</a:t>
            </a:r>
            <a:r>
              <a:rPr lang="en-US" altLang="ko-KR">
                <a:solidFill>
                  <a:srgbClr val="FF79C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>
                <a:solidFill>
                  <a:srgbClr val="FF79C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버튼을 생성해서 리스트에 버튼 객체를 저장하고</a:t>
            </a:r>
            <a:r>
              <a:rPr lang="en-US" altLang="ko-KR">
                <a:solidFill>
                  <a:srgbClr val="FF79C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, </a:t>
            </a:r>
            <a:r>
              <a:rPr lang="ko-KR" altLang="en-US">
                <a:solidFill>
                  <a:srgbClr val="FF79C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다른 메소드에서 액션 이벤트 제어</a:t>
            </a:r>
            <a:endParaRPr lang="en-US" altLang="ko-KR">
              <a:solidFill>
                <a:srgbClr val="FF79C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5964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435" y="213360"/>
            <a:ext cx="10131425" cy="1456267"/>
          </a:xfrm>
        </p:spPr>
        <p:txBody>
          <a:bodyPr/>
          <a:lstStyle/>
          <a:p>
            <a:r>
              <a:rPr lang="en-US" altLang="ko-KR" dirty="0" smtClean="0"/>
              <a:t>2.</a:t>
            </a:r>
            <a:r>
              <a:rPr lang="ko-KR" altLang="en-US" dirty="0" smtClean="0"/>
              <a:t>좌석 만들기</a:t>
            </a:r>
            <a:r>
              <a:rPr lang="en-US" altLang="ko-KR" dirty="0" smtClean="0"/>
              <a:t>: </a:t>
            </a:r>
            <a:r>
              <a:rPr lang="en-US" altLang="ko-KR" dirty="0" smtClean="0">
                <a:solidFill>
                  <a:srgbClr val="FFFF00"/>
                </a:solidFill>
              </a:rPr>
              <a:t>R</a:t>
            </a:r>
            <a:r>
              <a:rPr lang="ko-KR" altLang="en-US" dirty="0" smtClean="0">
                <a:solidFill>
                  <a:srgbClr val="FFFF00"/>
                </a:solidFill>
              </a:rPr>
              <a:t>석</a:t>
            </a:r>
            <a:r>
              <a:rPr lang="en-US" altLang="ko-KR" dirty="0" smtClean="0">
                <a:solidFill>
                  <a:srgbClr val="FFFF00"/>
                </a:solidFill>
              </a:rPr>
              <a:t>S</a:t>
            </a:r>
            <a:r>
              <a:rPr lang="ko-KR" altLang="en-US" dirty="0" smtClean="0">
                <a:solidFill>
                  <a:srgbClr val="FFFF00"/>
                </a:solidFill>
              </a:rPr>
              <a:t>석</a:t>
            </a:r>
            <a:r>
              <a:rPr lang="en-US" altLang="ko-KR" dirty="0" smtClean="0">
                <a:solidFill>
                  <a:srgbClr val="FFFF00"/>
                </a:solidFill>
              </a:rPr>
              <a:t>D</a:t>
            </a:r>
            <a:r>
              <a:rPr lang="ko-KR" altLang="en-US" dirty="0" smtClean="0">
                <a:solidFill>
                  <a:srgbClr val="FFFF00"/>
                </a:solidFill>
              </a:rPr>
              <a:t>석</a:t>
            </a:r>
            <a:r>
              <a:rPr lang="en-US" altLang="ko-KR" dirty="0" smtClean="0">
                <a:solidFill>
                  <a:srgbClr val="FFFF00"/>
                </a:solidFill>
              </a:rPr>
              <a:t>E</a:t>
            </a:r>
            <a:r>
              <a:rPr lang="ko-KR" altLang="en-US" dirty="0" smtClean="0">
                <a:solidFill>
                  <a:srgbClr val="FFFF00"/>
                </a:solidFill>
              </a:rPr>
              <a:t>석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883ABE5-007B-4559-8490-CB06E94A9A7E}"/>
              </a:ext>
            </a:extLst>
          </p:cNvPr>
          <p:cNvSpPr txBox="1"/>
          <p:nvPr/>
        </p:nvSpPr>
        <p:spPr>
          <a:xfrm>
            <a:off x="58435" y="1410382"/>
            <a:ext cx="33473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>
                <a:solidFill>
                  <a:srgbClr val="F8F8F2"/>
                </a:solidFill>
                <a:latin typeface="+mj-lt"/>
                <a:ea typeface="나눔스퀘어_ac Bold" panose="020B0600000101010101" pitchFamily="50" charset="-127"/>
              </a:rPr>
              <a:t>1. gridpane </a:t>
            </a:r>
            <a:r>
              <a:rPr lang="ko-KR" altLang="en-US" sz="1300">
                <a:solidFill>
                  <a:srgbClr val="F8F8F2"/>
                </a:solidFill>
                <a:latin typeface="+mj-lt"/>
                <a:ea typeface="나눔스퀘어_ac Bold" panose="020B0600000101010101" pitchFamily="50" charset="-127"/>
              </a:rPr>
              <a:t>생성 후 반복문으로 </a:t>
            </a:r>
            <a:r>
              <a:rPr lang="en-US" altLang="ko-KR" sz="1300">
                <a:solidFill>
                  <a:srgbClr val="F8F8F2"/>
                </a:solidFill>
                <a:latin typeface="+mj-lt"/>
                <a:ea typeface="나눔스퀘어_ac Bold" panose="020B0600000101010101" pitchFamily="50" charset="-127"/>
              </a:rPr>
              <a:t>Button </a:t>
            </a:r>
            <a:r>
              <a:rPr lang="ko-KR" altLang="en-US" sz="1300">
                <a:solidFill>
                  <a:srgbClr val="F8F8F2"/>
                </a:solidFill>
                <a:latin typeface="+mj-lt"/>
                <a:ea typeface="나눔스퀘어_ac Bold" panose="020B0600000101010101" pitchFamily="50" charset="-127"/>
              </a:rPr>
              <a:t>추가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FDCA3AB-9C21-4CF4-B851-413C41F1D343}"/>
              </a:ext>
            </a:extLst>
          </p:cNvPr>
          <p:cNvSpPr txBox="1"/>
          <p:nvPr/>
        </p:nvSpPr>
        <p:spPr>
          <a:xfrm>
            <a:off x="58435" y="2790524"/>
            <a:ext cx="319831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>
                <a:solidFill>
                  <a:srgbClr val="F8F8F2"/>
                </a:solidFill>
                <a:latin typeface="+mj-lt"/>
                <a:ea typeface="나눔스퀘어_ac Bold" panose="020B0600000101010101" pitchFamily="50" charset="-127"/>
              </a:rPr>
              <a:t>3. </a:t>
            </a:r>
            <a:r>
              <a:rPr lang="ko-KR" altLang="en-US" sz="1300">
                <a:solidFill>
                  <a:srgbClr val="F8F8F2"/>
                </a:solidFill>
                <a:latin typeface="+mj-lt"/>
                <a:ea typeface="나눔스퀘어_ac Bold" panose="020B0600000101010101" pitchFamily="50" charset="-127"/>
              </a:rPr>
              <a:t>최대 </a:t>
            </a:r>
            <a:r>
              <a:rPr lang="en-US" altLang="ko-KR" sz="1300">
                <a:solidFill>
                  <a:srgbClr val="F8F8F2"/>
                </a:solidFill>
                <a:latin typeface="+mj-lt"/>
                <a:ea typeface="나눔스퀘어_ac Bold" panose="020B0600000101010101" pitchFamily="50" charset="-127"/>
              </a:rPr>
              <a:t>4</a:t>
            </a:r>
            <a:r>
              <a:rPr lang="ko-KR" altLang="en-US" sz="1300">
                <a:solidFill>
                  <a:srgbClr val="F8F8F2"/>
                </a:solidFill>
                <a:latin typeface="+mj-lt"/>
                <a:ea typeface="나눔스퀘어_ac Bold" panose="020B0600000101010101" pitchFamily="50" charset="-127"/>
              </a:rPr>
              <a:t>명까지의 좌석을 선택할 수 있다</a:t>
            </a:r>
            <a:r>
              <a:rPr lang="en-US" altLang="ko-KR" sz="1300">
                <a:solidFill>
                  <a:srgbClr val="F8F8F2"/>
                </a:solidFill>
                <a:latin typeface="+mj-lt"/>
                <a:ea typeface="나눔스퀘어_ac Bold" panose="020B0600000101010101" pitchFamily="50" charset="-127"/>
              </a:rPr>
              <a:t>.</a:t>
            </a:r>
            <a:endParaRPr lang="ko-KR" altLang="en-US" sz="1300">
              <a:solidFill>
                <a:srgbClr val="F8F8F2"/>
              </a:solidFill>
              <a:latin typeface="+mj-lt"/>
              <a:ea typeface="나눔스퀘어_ac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0F6431C-3F5F-478E-B17C-60CCAE2E23D9}"/>
              </a:ext>
            </a:extLst>
          </p:cNvPr>
          <p:cNvSpPr txBox="1"/>
          <p:nvPr/>
        </p:nvSpPr>
        <p:spPr>
          <a:xfrm>
            <a:off x="58435" y="2100453"/>
            <a:ext cx="675056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>
                <a:solidFill>
                  <a:srgbClr val="F8F8F2"/>
                </a:solidFill>
                <a:latin typeface="+mj-lt"/>
                <a:ea typeface="나눔스퀘어_ac Bold" panose="020B0600000101010101" pitchFamily="50" charset="-127"/>
              </a:rPr>
              <a:t>2. DB</a:t>
            </a:r>
            <a:r>
              <a:rPr lang="ko-KR" altLang="en-US" sz="1300">
                <a:solidFill>
                  <a:srgbClr val="F8F8F2"/>
                </a:solidFill>
                <a:latin typeface="+mj-lt"/>
                <a:ea typeface="나눔스퀘어_ac Bold" panose="020B0600000101010101" pitchFamily="50" charset="-127"/>
              </a:rPr>
              <a:t>에서 좌석 예약 상태를 불러와서 이미 예약이 끝난 좌석은 빨간색으로 표시</a:t>
            </a:r>
            <a:r>
              <a:rPr lang="en-US" altLang="ko-KR" sz="1300">
                <a:solidFill>
                  <a:srgbClr val="F8F8F2"/>
                </a:solidFill>
                <a:latin typeface="+mj-lt"/>
                <a:ea typeface="나눔스퀘어_ac Bold" panose="020B0600000101010101" pitchFamily="50" charset="-127"/>
              </a:rPr>
              <a:t>(</a:t>
            </a:r>
            <a:r>
              <a:rPr lang="ko-KR" altLang="en-US" sz="1300">
                <a:solidFill>
                  <a:srgbClr val="F8F8F2"/>
                </a:solidFill>
                <a:latin typeface="+mj-lt"/>
                <a:ea typeface="나눔스퀘어_ac Bold" panose="020B0600000101010101" pitchFamily="50" charset="-127"/>
              </a:rPr>
              <a:t>선택불가</a:t>
            </a:r>
            <a:r>
              <a:rPr lang="en-US" altLang="ko-KR" sz="1300">
                <a:solidFill>
                  <a:srgbClr val="F8F8F2"/>
                </a:solidFill>
                <a:latin typeface="+mj-lt"/>
                <a:ea typeface="나눔스퀘어_ac Bold" panose="020B0600000101010101" pitchFamily="50" charset="-127"/>
              </a:rPr>
              <a:t>)</a:t>
            </a:r>
            <a:endParaRPr lang="ko-KR" altLang="en-US" sz="1300">
              <a:solidFill>
                <a:srgbClr val="F8F8F2"/>
              </a:solidFill>
              <a:latin typeface="+mj-lt"/>
              <a:ea typeface="나눔스퀘어_ac Bold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B12FDDC-ECCC-4CDC-B76C-3A0113CEC28B}"/>
              </a:ext>
            </a:extLst>
          </p:cNvPr>
          <p:cNvSpPr txBox="1"/>
          <p:nvPr/>
        </p:nvSpPr>
        <p:spPr>
          <a:xfrm>
            <a:off x="58435" y="3790644"/>
            <a:ext cx="69281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rgbClr val="F8F8F2"/>
                </a:solidFill>
                <a:latin typeface="+mj-lt"/>
                <a:ea typeface="나눔스퀘어_ac Bold" panose="020B0600000101010101" pitchFamily="50" charset="-127"/>
              </a:rPr>
              <a:t> </a:t>
            </a:r>
            <a:r>
              <a:rPr lang="en-US" altLang="ko-KR" sz="13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+mj-lt"/>
                <a:ea typeface="나눔스퀘어_ac Bold" panose="020B0600000101010101" pitchFamily="50" charset="-127"/>
              </a:rPr>
              <a:t>&lt;</a:t>
            </a:r>
            <a:r>
              <a:rPr lang="ko-KR" altLang="en-US" sz="13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+mj-lt"/>
                <a:ea typeface="나눔스퀘어_ac Bold" panose="020B0600000101010101" pitchFamily="50" charset="-127"/>
              </a:rPr>
              <a:t>코드</a:t>
            </a:r>
            <a:r>
              <a:rPr lang="en-US" altLang="ko-KR" sz="13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+mj-lt"/>
                <a:ea typeface="나눔스퀘어_ac Bold" panose="020B0600000101010101" pitchFamily="50" charset="-127"/>
              </a:rPr>
              <a:t>&gt;</a:t>
            </a:r>
            <a:endParaRPr lang="ko-KR" altLang="en-US" sz="1300" dirty="0">
              <a:solidFill>
                <a:schemeClr val="accent6">
                  <a:lumMod val="40000"/>
                  <a:lumOff val="60000"/>
                </a:schemeClr>
              </a:solidFill>
              <a:latin typeface="+mj-lt"/>
              <a:ea typeface="나눔스퀘어_ac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771AD18-E4C5-4606-9015-D17436ADEA90}"/>
              </a:ext>
            </a:extLst>
          </p:cNvPr>
          <p:cNvSpPr txBox="1"/>
          <p:nvPr/>
        </p:nvSpPr>
        <p:spPr>
          <a:xfrm>
            <a:off x="58435" y="5910846"/>
            <a:ext cx="1104528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af-ZA" altLang="ko-KR" sz="1300">
                <a:solidFill>
                  <a:srgbClr val="FF79C6"/>
                </a:solidFill>
                <a:latin typeface="+mj-lt"/>
              </a:rPr>
              <a:t>private</a:t>
            </a:r>
            <a:r>
              <a:rPr lang="af-ZA" altLang="ko-KR" sz="1300">
                <a:solidFill>
                  <a:srgbClr val="F8F8F2"/>
                </a:solidFill>
                <a:latin typeface="+mj-lt"/>
              </a:rPr>
              <a:t> </a:t>
            </a:r>
            <a:r>
              <a:rPr lang="af-ZA" altLang="ko-KR" sz="1300">
                <a:solidFill>
                  <a:srgbClr val="FF79C6"/>
                </a:solidFill>
                <a:latin typeface="+mj-lt"/>
              </a:rPr>
              <a:t>static</a:t>
            </a:r>
            <a:r>
              <a:rPr lang="af-ZA" altLang="ko-KR" sz="1300">
                <a:solidFill>
                  <a:srgbClr val="F8F8F2"/>
                </a:solidFill>
                <a:latin typeface="+mj-lt"/>
              </a:rPr>
              <a:t> </a:t>
            </a:r>
            <a:r>
              <a:rPr lang="af-ZA" altLang="ko-KR" sz="1300">
                <a:solidFill>
                  <a:srgbClr val="8BE9FD"/>
                </a:solidFill>
                <a:latin typeface="+mj-lt"/>
              </a:rPr>
              <a:t>TreeMap&lt;String,</a:t>
            </a:r>
            <a:r>
              <a:rPr lang="af-ZA" altLang="ko-KR" sz="1300">
                <a:solidFill>
                  <a:srgbClr val="F8F8F2"/>
                </a:solidFill>
                <a:latin typeface="+mj-lt"/>
              </a:rPr>
              <a:t> </a:t>
            </a:r>
            <a:r>
              <a:rPr lang="af-ZA" altLang="ko-KR" sz="1300">
                <a:solidFill>
                  <a:srgbClr val="8BE9FD"/>
                </a:solidFill>
                <a:latin typeface="+mj-lt"/>
              </a:rPr>
              <a:t>TreeMap&lt;Integer,</a:t>
            </a:r>
            <a:r>
              <a:rPr lang="af-ZA" altLang="ko-KR" sz="1300">
                <a:solidFill>
                  <a:srgbClr val="F8F8F2"/>
                </a:solidFill>
                <a:latin typeface="+mj-lt"/>
              </a:rPr>
              <a:t> </a:t>
            </a:r>
            <a:r>
              <a:rPr lang="af-ZA" altLang="ko-KR" sz="1300">
                <a:solidFill>
                  <a:srgbClr val="8BE9FD"/>
                </a:solidFill>
                <a:latin typeface="+mj-lt"/>
              </a:rPr>
              <a:t>String&gt;&gt;</a:t>
            </a:r>
            <a:r>
              <a:rPr lang="af-ZA" altLang="ko-KR" sz="1300">
                <a:solidFill>
                  <a:srgbClr val="F8F8F2"/>
                </a:solidFill>
                <a:latin typeface="+mj-lt"/>
              </a:rPr>
              <a:t> reseved_seat_map </a:t>
            </a:r>
          </a:p>
          <a:p>
            <a:pPr>
              <a:lnSpc>
                <a:spcPct val="200000"/>
              </a:lnSpc>
            </a:pPr>
            <a:r>
              <a:rPr lang="af-ZA" altLang="ko-KR" sz="1300">
                <a:solidFill>
                  <a:srgbClr val="8BE9FD"/>
                </a:solidFill>
                <a:latin typeface="+mj-lt"/>
              </a:rPr>
              <a:t>=</a:t>
            </a:r>
            <a:r>
              <a:rPr lang="af-ZA" altLang="ko-KR" sz="1300">
                <a:solidFill>
                  <a:srgbClr val="F8F8F2"/>
                </a:solidFill>
                <a:latin typeface="+mj-lt"/>
              </a:rPr>
              <a:t> </a:t>
            </a:r>
            <a:r>
              <a:rPr lang="af-ZA" altLang="ko-KR" sz="1300">
                <a:solidFill>
                  <a:srgbClr val="FF79C6"/>
                </a:solidFill>
                <a:latin typeface="+mj-lt"/>
              </a:rPr>
              <a:t>new</a:t>
            </a:r>
            <a:r>
              <a:rPr lang="af-ZA" altLang="ko-KR" sz="1300">
                <a:solidFill>
                  <a:srgbClr val="F8F8F2"/>
                </a:solidFill>
                <a:latin typeface="+mj-lt"/>
              </a:rPr>
              <a:t> </a:t>
            </a:r>
            <a:r>
              <a:rPr lang="af-ZA" altLang="ko-KR" sz="1300">
                <a:solidFill>
                  <a:srgbClr val="50FA7B"/>
                </a:solidFill>
                <a:latin typeface="+mj-lt"/>
              </a:rPr>
              <a:t>TreeMap</a:t>
            </a:r>
            <a:r>
              <a:rPr lang="af-ZA" altLang="ko-KR" sz="1300">
                <a:solidFill>
                  <a:srgbClr val="8BE9FD"/>
                </a:solidFill>
                <a:latin typeface="+mj-lt"/>
              </a:rPr>
              <a:t>&lt;String,</a:t>
            </a:r>
            <a:r>
              <a:rPr lang="af-ZA" altLang="ko-KR" sz="1300">
                <a:solidFill>
                  <a:srgbClr val="F8F8F2"/>
                </a:solidFill>
                <a:latin typeface="+mj-lt"/>
              </a:rPr>
              <a:t> </a:t>
            </a:r>
            <a:r>
              <a:rPr lang="af-ZA" altLang="ko-KR" sz="1300">
                <a:solidFill>
                  <a:srgbClr val="8BE9FD"/>
                </a:solidFill>
                <a:latin typeface="+mj-lt"/>
              </a:rPr>
              <a:t>TreeMap&lt;Integer,</a:t>
            </a:r>
            <a:r>
              <a:rPr lang="af-ZA" altLang="ko-KR" sz="1300">
                <a:solidFill>
                  <a:srgbClr val="F8F8F2"/>
                </a:solidFill>
                <a:latin typeface="+mj-lt"/>
              </a:rPr>
              <a:t> </a:t>
            </a:r>
            <a:r>
              <a:rPr lang="af-ZA" altLang="ko-KR" sz="1300">
                <a:solidFill>
                  <a:srgbClr val="8BE9FD"/>
                </a:solidFill>
                <a:latin typeface="+mj-lt"/>
              </a:rPr>
              <a:t>String&gt;&gt;</a:t>
            </a:r>
            <a:r>
              <a:rPr lang="af-ZA" altLang="ko-KR" sz="1300">
                <a:solidFill>
                  <a:srgbClr val="F8F8F2"/>
                </a:solidFill>
                <a:latin typeface="+mj-lt"/>
              </a:rPr>
              <a:t>()</a:t>
            </a:r>
            <a:r>
              <a:rPr lang="af-ZA" altLang="ko-KR" sz="1300">
                <a:solidFill>
                  <a:srgbClr val="8BE9FD"/>
                </a:solidFill>
                <a:latin typeface="+mj-lt"/>
              </a:rPr>
              <a:t>;</a:t>
            </a:r>
            <a:endParaRPr lang="ko-KR" altLang="en-US" sz="1300">
              <a:latin typeface="+mj-lt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E968853-F013-4409-842B-9AE51A9A2D3E}"/>
              </a:ext>
            </a:extLst>
          </p:cNvPr>
          <p:cNvSpPr txBox="1"/>
          <p:nvPr/>
        </p:nvSpPr>
        <p:spPr>
          <a:xfrm>
            <a:off x="-652" y="4052536"/>
            <a:ext cx="59282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>
                <a:solidFill>
                  <a:srgbClr val="F8F8F2"/>
                </a:solidFill>
                <a:latin typeface="+mj-lt"/>
                <a:ea typeface="나눔스퀘어_ac Bold" panose="020B0600000101010101" pitchFamily="50" charset="-127"/>
              </a:rPr>
              <a:t>&gt; </a:t>
            </a:r>
            <a:r>
              <a:rPr lang="ko-KR" altLang="en-US" sz="1300">
                <a:solidFill>
                  <a:srgbClr val="F8F8F2"/>
                </a:solidFill>
                <a:latin typeface="+mj-lt"/>
                <a:ea typeface="나눔스퀘어_ac Bold" panose="020B0600000101010101" pitchFamily="50" charset="-127"/>
              </a:rPr>
              <a:t>각 좌석 별 컨트롤러 </a:t>
            </a:r>
            <a:r>
              <a:rPr lang="en-US" altLang="ko-KR" sz="1300">
                <a:solidFill>
                  <a:srgbClr val="F8F8F2"/>
                </a:solidFill>
                <a:latin typeface="+mj-lt"/>
                <a:ea typeface="나눔스퀘어_ac Bold" panose="020B0600000101010101" pitchFamily="50" charset="-127"/>
              </a:rPr>
              <a:t>R_Controller, S_Controller, D_Controller, E_Controller</a:t>
            </a:r>
            <a:endParaRPr lang="ko-KR" altLang="en-US" sz="1300">
              <a:solidFill>
                <a:srgbClr val="F8F8F2"/>
              </a:solidFill>
              <a:latin typeface="+mj-lt"/>
              <a:ea typeface="나눔스퀘어_ac 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9CD0BF5-1AF0-4EC1-A71F-322D05D66B53}"/>
              </a:ext>
            </a:extLst>
          </p:cNvPr>
          <p:cNvSpPr txBox="1"/>
          <p:nvPr/>
        </p:nvSpPr>
        <p:spPr>
          <a:xfrm>
            <a:off x="215372" y="4513858"/>
            <a:ext cx="9793088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f-ZA" altLang="ko-KR" sz="1300">
                <a:solidFill>
                  <a:srgbClr val="8BE9FD"/>
                </a:solidFill>
                <a:latin typeface="+mj-lt"/>
              </a:rPr>
              <a:t>TreeMap&lt;Integer,</a:t>
            </a:r>
            <a:r>
              <a:rPr lang="af-ZA" altLang="ko-KR" sz="1300">
                <a:solidFill>
                  <a:srgbClr val="F8F8F2"/>
                </a:solidFill>
                <a:latin typeface="+mj-lt"/>
              </a:rPr>
              <a:t> </a:t>
            </a:r>
            <a:r>
              <a:rPr lang="af-ZA" altLang="ko-KR" sz="1300">
                <a:solidFill>
                  <a:srgbClr val="8BE9FD"/>
                </a:solidFill>
                <a:latin typeface="+mj-lt"/>
              </a:rPr>
              <a:t>String&gt;</a:t>
            </a:r>
            <a:r>
              <a:rPr lang="af-ZA" altLang="ko-KR" sz="1300">
                <a:solidFill>
                  <a:srgbClr val="F8F8F2"/>
                </a:solidFill>
                <a:latin typeface="+mj-lt"/>
              </a:rPr>
              <a:t> R_seat_Map </a:t>
            </a:r>
            <a:r>
              <a:rPr lang="af-ZA" altLang="ko-KR" sz="1300">
                <a:solidFill>
                  <a:srgbClr val="8BE9FD"/>
                </a:solidFill>
                <a:latin typeface="+mj-lt"/>
              </a:rPr>
              <a:t>=</a:t>
            </a:r>
            <a:r>
              <a:rPr lang="af-ZA" altLang="ko-KR" sz="1300">
                <a:solidFill>
                  <a:srgbClr val="F8F8F2"/>
                </a:solidFill>
                <a:latin typeface="+mj-lt"/>
              </a:rPr>
              <a:t> </a:t>
            </a:r>
            <a:r>
              <a:rPr lang="af-ZA" altLang="ko-KR" sz="1300">
                <a:solidFill>
                  <a:srgbClr val="FF79C6"/>
                </a:solidFill>
                <a:latin typeface="+mj-lt"/>
              </a:rPr>
              <a:t>new</a:t>
            </a:r>
            <a:r>
              <a:rPr lang="af-ZA" altLang="ko-KR" sz="1300">
                <a:solidFill>
                  <a:srgbClr val="F8F8F2"/>
                </a:solidFill>
                <a:latin typeface="+mj-lt"/>
              </a:rPr>
              <a:t> </a:t>
            </a:r>
            <a:r>
              <a:rPr lang="af-ZA" altLang="ko-KR" sz="1300">
                <a:solidFill>
                  <a:srgbClr val="50FA7B"/>
                </a:solidFill>
                <a:latin typeface="+mj-lt"/>
              </a:rPr>
              <a:t>TreeMap</a:t>
            </a:r>
            <a:r>
              <a:rPr lang="af-ZA" altLang="ko-KR" sz="1300">
                <a:solidFill>
                  <a:srgbClr val="8BE9FD"/>
                </a:solidFill>
                <a:latin typeface="+mj-lt"/>
              </a:rPr>
              <a:t>&lt;Integer,</a:t>
            </a:r>
            <a:r>
              <a:rPr lang="af-ZA" altLang="ko-KR" sz="1300">
                <a:solidFill>
                  <a:srgbClr val="F8F8F2"/>
                </a:solidFill>
                <a:latin typeface="+mj-lt"/>
              </a:rPr>
              <a:t> </a:t>
            </a:r>
            <a:r>
              <a:rPr lang="af-ZA" altLang="ko-KR" sz="1300">
                <a:solidFill>
                  <a:srgbClr val="8BE9FD"/>
                </a:solidFill>
                <a:latin typeface="+mj-lt"/>
              </a:rPr>
              <a:t>String&gt;</a:t>
            </a:r>
            <a:r>
              <a:rPr lang="af-ZA" altLang="ko-KR" sz="1300">
                <a:solidFill>
                  <a:srgbClr val="F8F8F2"/>
                </a:solidFill>
                <a:latin typeface="+mj-lt"/>
              </a:rPr>
              <a:t>()</a:t>
            </a:r>
            <a:r>
              <a:rPr lang="af-ZA" altLang="ko-KR" sz="1300">
                <a:solidFill>
                  <a:srgbClr val="8BE9FD"/>
                </a:solidFill>
                <a:latin typeface="+mj-lt"/>
              </a:rPr>
              <a:t>;</a:t>
            </a:r>
            <a:endParaRPr lang="ko-KR" altLang="en-US" sz="1300">
              <a:latin typeface="+mj-lt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11A98A-8CE8-4C2D-AAC6-FCC156545995}"/>
              </a:ext>
            </a:extLst>
          </p:cNvPr>
          <p:cNvSpPr txBox="1"/>
          <p:nvPr/>
        </p:nvSpPr>
        <p:spPr>
          <a:xfrm>
            <a:off x="222613" y="4972283"/>
            <a:ext cx="391966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>
                <a:solidFill>
                  <a:srgbClr val="F8F8F2"/>
                </a:solidFill>
                <a:latin typeface="+mj-lt"/>
                <a:ea typeface="나눔스퀘어_ac Bold" panose="020B0600000101010101" pitchFamily="50" charset="-127"/>
              </a:rPr>
              <a:t>&gt; </a:t>
            </a:r>
            <a:r>
              <a:rPr lang="ko-KR" altLang="en-US" sz="1300">
                <a:solidFill>
                  <a:srgbClr val="F8F8F2"/>
                </a:solidFill>
                <a:latin typeface="+mj-lt"/>
                <a:ea typeface="나눔스퀘어_ac Bold" panose="020B0600000101010101" pitchFamily="50" charset="-127"/>
              </a:rPr>
              <a:t>등급별로 각 좌석의 클릭을 </a:t>
            </a:r>
            <a:r>
              <a:rPr lang="en-US" altLang="ko-KR" sz="1300">
                <a:solidFill>
                  <a:srgbClr val="F8F8F2"/>
                </a:solidFill>
                <a:latin typeface="+mj-lt"/>
                <a:ea typeface="나눔스퀘어_ac Bold" panose="020B0600000101010101" pitchFamily="50" charset="-127"/>
              </a:rPr>
              <a:t>TreeMap </a:t>
            </a:r>
            <a:r>
              <a:rPr lang="ko-KR" altLang="en-US" sz="1300">
                <a:solidFill>
                  <a:srgbClr val="F8F8F2"/>
                </a:solidFill>
                <a:latin typeface="+mj-lt"/>
                <a:ea typeface="나눔스퀘어_ac Bold" panose="020B0600000101010101" pitchFamily="50" charset="-127"/>
              </a:rPr>
              <a:t>에 저장한다</a:t>
            </a:r>
            <a:r>
              <a:rPr lang="en-US" altLang="ko-KR" sz="1300">
                <a:solidFill>
                  <a:srgbClr val="F8F8F2"/>
                </a:solidFill>
                <a:latin typeface="+mj-lt"/>
                <a:ea typeface="나눔스퀘어_ac Bold" panose="020B0600000101010101" pitchFamily="50" charset="-127"/>
              </a:rPr>
              <a:t>.</a:t>
            </a:r>
            <a:endParaRPr lang="ko-KR" altLang="en-US" sz="1300">
              <a:solidFill>
                <a:srgbClr val="F8F8F2"/>
              </a:solidFill>
              <a:latin typeface="+mj-lt"/>
              <a:ea typeface="나눔스퀘어_ac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B8AADE4-7A31-4F0D-93EF-DD05D81FF8CA}"/>
              </a:ext>
            </a:extLst>
          </p:cNvPr>
          <p:cNvSpPr txBox="1"/>
          <p:nvPr/>
        </p:nvSpPr>
        <p:spPr>
          <a:xfrm>
            <a:off x="222613" y="5445562"/>
            <a:ext cx="558678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>
                <a:solidFill>
                  <a:srgbClr val="F8F8F2"/>
                </a:solidFill>
                <a:latin typeface="+mj-lt"/>
                <a:ea typeface="나눔스퀘어_ac Bold" panose="020B0600000101010101" pitchFamily="50" charset="-127"/>
              </a:rPr>
              <a:t>&gt; </a:t>
            </a:r>
            <a:r>
              <a:rPr lang="ko-KR" altLang="en-US" sz="1300">
                <a:solidFill>
                  <a:srgbClr val="F8F8F2"/>
                </a:solidFill>
                <a:latin typeface="+mj-lt"/>
                <a:ea typeface="나눔스퀘어_ac Bold" panose="020B0600000101010101" pitchFamily="50" charset="-127"/>
              </a:rPr>
              <a:t>전체 좌석 컨트롤러에서 등급별로 각각 </a:t>
            </a:r>
            <a:r>
              <a:rPr lang="en-US" altLang="ko-KR" sz="1300">
                <a:solidFill>
                  <a:srgbClr val="F8F8F2"/>
                </a:solidFill>
                <a:latin typeface="+mj-lt"/>
                <a:ea typeface="나눔스퀘어_ac Bold" panose="020B0600000101010101" pitchFamily="50" charset="-127"/>
              </a:rPr>
              <a:t>TreeMap </a:t>
            </a:r>
            <a:r>
              <a:rPr lang="ko-KR" altLang="en-US" sz="1300">
                <a:solidFill>
                  <a:srgbClr val="F8F8F2"/>
                </a:solidFill>
                <a:latin typeface="+mj-lt"/>
                <a:ea typeface="나눔스퀘어_ac Bold" panose="020B0600000101010101" pitchFamily="50" charset="-127"/>
              </a:rPr>
              <a:t>으로 다시 한번 묶는다</a:t>
            </a:r>
            <a:r>
              <a:rPr lang="en-US" altLang="ko-KR" sz="1300">
                <a:solidFill>
                  <a:srgbClr val="F8F8F2"/>
                </a:solidFill>
                <a:latin typeface="+mj-lt"/>
                <a:ea typeface="나눔스퀘어_ac Bold" panose="020B0600000101010101" pitchFamily="50" charset="-127"/>
              </a:rPr>
              <a:t>. </a:t>
            </a: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487" y="1318569"/>
            <a:ext cx="5421920" cy="441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70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6288577" cy="1343891"/>
          </a:xfrm>
        </p:spPr>
        <p:txBody>
          <a:bodyPr/>
          <a:lstStyle/>
          <a:p>
            <a:r>
              <a:rPr lang="en-US" altLang="ko-KR" sz="2800" dirty="0" smtClean="0"/>
              <a:t>3.</a:t>
            </a:r>
            <a:r>
              <a:rPr lang="ko-KR" altLang="en-US" sz="2800" dirty="0" smtClean="0"/>
              <a:t>회원 게시판 </a:t>
            </a:r>
            <a:r>
              <a:rPr lang="ko-KR" altLang="en-US" sz="2800" dirty="0" err="1" smtClean="0"/>
              <a:t>예약현황</a:t>
            </a:r>
            <a:r>
              <a:rPr lang="ko-KR" altLang="en-US" sz="2800" dirty="0" smtClean="0"/>
              <a:t> </a:t>
            </a:r>
            <a:r>
              <a:rPr lang="en-US" altLang="ko-KR" sz="2800" dirty="0">
                <a:solidFill>
                  <a:srgbClr val="F1FA8C"/>
                </a:solidFill>
                <a:latin typeface="Fira Code" panose="020B0809050000020004" pitchFamily="49" charset="0"/>
              </a:rPr>
              <a:t>table</a:t>
            </a:r>
            <a:r>
              <a:rPr lang="en-US" altLang="ko-KR" dirty="0">
                <a:solidFill>
                  <a:srgbClr val="F1FA8C"/>
                </a:solidFill>
                <a:latin typeface="Fira Code" panose="020B0809050000020004" pitchFamily="49" charset="0"/>
              </a:rPr>
              <a:t/>
            </a:r>
            <a:br>
              <a:rPr lang="en-US" altLang="ko-KR" dirty="0">
                <a:solidFill>
                  <a:srgbClr val="F1FA8C"/>
                </a:solidFill>
                <a:latin typeface="Fira Code" panose="020B0809050000020004" pitchFamily="49" charset="0"/>
              </a:rPr>
            </a:b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83ABE5-007B-4559-8490-CB06E94A9A7E}"/>
              </a:ext>
            </a:extLst>
          </p:cNvPr>
          <p:cNvSpPr txBox="1"/>
          <p:nvPr/>
        </p:nvSpPr>
        <p:spPr>
          <a:xfrm>
            <a:off x="168392" y="4403308"/>
            <a:ext cx="563167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+mj-lt"/>
              </a:rPr>
              <a:t>&lt;</a:t>
            </a:r>
            <a:r>
              <a:rPr lang="ko-KR" alt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+mj-lt"/>
              </a:rPr>
              <a:t>코드</a:t>
            </a:r>
            <a:r>
              <a:rPr lang="en-US" altLang="ko-KR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+mj-lt"/>
              </a:rPr>
              <a:t>&gt;</a:t>
            </a:r>
            <a:endParaRPr lang="en-US" altLang="ko-KR" sz="1400" dirty="0" smtClean="0">
              <a:solidFill>
                <a:schemeClr val="accent6">
                  <a:lumMod val="40000"/>
                  <a:lumOff val="60000"/>
                </a:schemeClr>
              </a:solidFill>
              <a:latin typeface="+mj-lt"/>
            </a:endParaRPr>
          </a:p>
          <a:p>
            <a:r>
              <a:rPr lang="en-US" altLang="ko-KR" sz="1400" dirty="0" smtClean="0">
                <a:solidFill>
                  <a:srgbClr val="8BE9FD"/>
                </a:solidFill>
                <a:latin typeface="+mj-lt"/>
              </a:rPr>
              <a:t>String</a:t>
            </a:r>
            <a:r>
              <a:rPr lang="en-US" altLang="ko-KR" sz="1400" dirty="0" smtClean="0">
                <a:solidFill>
                  <a:srgbClr val="F8F8F2"/>
                </a:solidFill>
                <a:latin typeface="+mj-lt"/>
              </a:rPr>
              <a:t> </a:t>
            </a:r>
            <a:r>
              <a:rPr lang="en-US" altLang="ko-KR" sz="1400" dirty="0" err="1">
                <a:solidFill>
                  <a:srgbClr val="FF79C6"/>
                </a:solidFill>
                <a:latin typeface="+mj-lt"/>
              </a:rPr>
              <a:t>sql</a:t>
            </a:r>
            <a:r>
              <a:rPr lang="en-US" altLang="ko-KR" sz="1400" dirty="0">
                <a:solidFill>
                  <a:srgbClr val="F8F8F2"/>
                </a:solidFill>
                <a:latin typeface="+mj-lt"/>
              </a:rPr>
              <a:t> </a:t>
            </a:r>
            <a:r>
              <a:rPr lang="en-US" altLang="ko-KR" sz="1400" dirty="0">
                <a:solidFill>
                  <a:srgbClr val="8BE9FD"/>
                </a:solidFill>
                <a:latin typeface="+mj-lt"/>
              </a:rPr>
              <a:t>=</a:t>
            </a:r>
            <a:r>
              <a:rPr lang="en-US" altLang="ko-KR" sz="1400" dirty="0">
                <a:solidFill>
                  <a:srgbClr val="F8F8F2"/>
                </a:solidFill>
                <a:latin typeface="+mj-lt"/>
              </a:rPr>
              <a:t> </a:t>
            </a:r>
            <a:r>
              <a:rPr lang="en-US" altLang="ko-KR" sz="1400" dirty="0">
                <a:solidFill>
                  <a:srgbClr val="F1FA8C"/>
                </a:solidFill>
                <a:latin typeface="+mj-lt"/>
              </a:rPr>
              <a:t>"SELECT </a:t>
            </a:r>
            <a:r>
              <a:rPr lang="en-US" altLang="ko-KR" sz="1400" dirty="0" err="1">
                <a:solidFill>
                  <a:srgbClr val="F1FA8C"/>
                </a:solidFill>
                <a:latin typeface="+mj-lt"/>
              </a:rPr>
              <a:t>c_title</a:t>
            </a:r>
            <a:r>
              <a:rPr lang="en-US" altLang="ko-KR" sz="1400" dirty="0">
                <a:solidFill>
                  <a:srgbClr val="F1FA8C"/>
                </a:solidFill>
                <a:latin typeface="+mj-lt"/>
              </a:rPr>
              <a:t>, </a:t>
            </a:r>
            <a:r>
              <a:rPr lang="en-US" altLang="ko-KR" sz="1400" dirty="0" err="1">
                <a:solidFill>
                  <a:srgbClr val="F1FA8C"/>
                </a:solidFill>
                <a:latin typeface="+mj-lt"/>
              </a:rPr>
              <a:t>c_date</a:t>
            </a:r>
            <a:r>
              <a:rPr lang="en-US" altLang="ko-KR" sz="1400" dirty="0">
                <a:solidFill>
                  <a:srgbClr val="F1FA8C"/>
                </a:solidFill>
                <a:latin typeface="+mj-lt"/>
              </a:rPr>
              <a:t>, </a:t>
            </a:r>
            <a:r>
              <a:rPr lang="en-US" altLang="ko-KR" sz="1400" dirty="0" err="1">
                <a:solidFill>
                  <a:srgbClr val="F1FA8C"/>
                </a:solidFill>
                <a:latin typeface="+mj-lt"/>
              </a:rPr>
              <a:t>c_artist</a:t>
            </a:r>
            <a:r>
              <a:rPr lang="en-US" altLang="ko-KR" sz="1400" dirty="0">
                <a:solidFill>
                  <a:srgbClr val="F1FA8C"/>
                </a:solidFill>
                <a:latin typeface="+mj-lt"/>
              </a:rPr>
              <a:t>, </a:t>
            </a:r>
            <a:r>
              <a:rPr lang="en-US" altLang="ko-KR" sz="1400" dirty="0" err="1">
                <a:solidFill>
                  <a:srgbClr val="F1FA8C"/>
                </a:solidFill>
                <a:latin typeface="+mj-lt"/>
              </a:rPr>
              <a:t>s_grade</a:t>
            </a:r>
            <a:r>
              <a:rPr lang="en-US" altLang="ko-KR" sz="1400" dirty="0">
                <a:solidFill>
                  <a:srgbClr val="F1FA8C"/>
                </a:solidFill>
                <a:latin typeface="+mj-lt"/>
              </a:rPr>
              <a:t>, </a:t>
            </a:r>
            <a:r>
              <a:rPr lang="en-US" altLang="ko-KR" sz="1400" dirty="0" err="1">
                <a:solidFill>
                  <a:srgbClr val="F1FA8C"/>
                </a:solidFill>
                <a:latin typeface="+mj-lt"/>
              </a:rPr>
              <a:t>s_unique_no</a:t>
            </a:r>
            <a:r>
              <a:rPr lang="en-US" altLang="ko-KR" sz="1400" dirty="0">
                <a:solidFill>
                  <a:srgbClr val="F1FA8C"/>
                </a:solidFill>
                <a:latin typeface="+mj-lt"/>
              </a:rPr>
              <a:t> </a:t>
            </a:r>
          </a:p>
          <a:p>
            <a:endParaRPr lang="en-US" altLang="ko-KR" sz="1400" dirty="0">
              <a:solidFill>
                <a:srgbClr val="F1FA8C"/>
              </a:solidFill>
              <a:latin typeface="+mj-lt"/>
            </a:endParaRPr>
          </a:p>
          <a:p>
            <a:r>
              <a:rPr lang="en-US" altLang="ko-KR" sz="1400" dirty="0">
                <a:solidFill>
                  <a:srgbClr val="F1FA8C"/>
                </a:solidFill>
                <a:latin typeface="+mj-lt"/>
              </a:rPr>
              <a:t>FROM </a:t>
            </a:r>
            <a:r>
              <a:rPr lang="en-US" altLang="ko-KR" sz="1400" dirty="0" smtClean="0">
                <a:solidFill>
                  <a:srgbClr val="F1FA8C"/>
                </a:solidFill>
                <a:latin typeface="+mj-lt"/>
              </a:rPr>
              <a:t>concert </a:t>
            </a:r>
            <a:r>
              <a:rPr lang="en-US" altLang="ko-KR" sz="1400" dirty="0">
                <a:solidFill>
                  <a:srgbClr val="F1FA8C"/>
                </a:solidFill>
                <a:latin typeface="+mj-lt"/>
              </a:rPr>
              <a:t>AS a join reservation AS </a:t>
            </a:r>
            <a:r>
              <a:rPr lang="en-US" altLang="ko-KR" sz="1400" dirty="0" smtClean="0">
                <a:solidFill>
                  <a:srgbClr val="F1FA8C"/>
                </a:solidFill>
                <a:latin typeface="+mj-lt"/>
              </a:rPr>
              <a:t>b </a:t>
            </a:r>
          </a:p>
          <a:p>
            <a:endParaRPr lang="en-US" altLang="ko-KR" sz="1400" dirty="0" smtClean="0">
              <a:solidFill>
                <a:srgbClr val="F1FA8C"/>
              </a:solidFill>
              <a:latin typeface="+mj-lt"/>
            </a:endParaRPr>
          </a:p>
          <a:p>
            <a:r>
              <a:rPr lang="en-US" altLang="ko-KR" sz="1400" dirty="0" smtClean="0">
                <a:solidFill>
                  <a:srgbClr val="F1FA8C"/>
                </a:solidFill>
                <a:latin typeface="+mj-lt"/>
              </a:rPr>
              <a:t>ON </a:t>
            </a:r>
            <a:r>
              <a:rPr lang="en-US" altLang="ko-KR" sz="1400" dirty="0" err="1">
                <a:solidFill>
                  <a:srgbClr val="F1FA8C"/>
                </a:solidFill>
                <a:latin typeface="+mj-lt"/>
              </a:rPr>
              <a:t>a.c_no</a:t>
            </a:r>
            <a:r>
              <a:rPr lang="en-US" altLang="ko-KR" sz="1400" dirty="0">
                <a:solidFill>
                  <a:srgbClr val="F1FA8C"/>
                </a:solidFill>
                <a:latin typeface="+mj-lt"/>
              </a:rPr>
              <a:t> = </a:t>
            </a:r>
            <a:r>
              <a:rPr lang="en-US" altLang="ko-KR" sz="1400" dirty="0" err="1">
                <a:solidFill>
                  <a:srgbClr val="F1FA8C"/>
                </a:solidFill>
                <a:latin typeface="+mj-lt"/>
              </a:rPr>
              <a:t>b.c_no</a:t>
            </a:r>
            <a:r>
              <a:rPr lang="en-US" altLang="ko-KR" sz="1400" dirty="0">
                <a:solidFill>
                  <a:srgbClr val="F1FA8C"/>
                </a:solidFill>
                <a:latin typeface="+mj-lt"/>
              </a:rPr>
              <a:t> WEHRE </a:t>
            </a:r>
            <a:r>
              <a:rPr lang="en-US" altLang="ko-KR" sz="1400" dirty="0" err="1">
                <a:solidFill>
                  <a:srgbClr val="F1FA8C"/>
                </a:solidFill>
                <a:latin typeface="+mj-lt"/>
              </a:rPr>
              <a:t>m_no</a:t>
            </a:r>
            <a:r>
              <a:rPr lang="en-US" altLang="ko-KR" sz="1400" dirty="0">
                <a:solidFill>
                  <a:srgbClr val="F1FA8C"/>
                </a:solidFill>
                <a:latin typeface="+mj-lt"/>
              </a:rPr>
              <a:t>=? ORDER BY </a:t>
            </a:r>
            <a:r>
              <a:rPr lang="en-US" altLang="ko-KR" sz="1400" dirty="0" err="1">
                <a:solidFill>
                  <a:srgbClr val="F1FA8C"/>
                </a:solidFill>
                <a:latin typeface="+mj-lt"/>
              </a:rPr>
              <a:t>c_title</a:t>
            </a:r>
            <a:r>
              <a:rPr lang="en-US" altLang="ko-KR" sz="1400" dirty="0">
                <a:solidFill>
                  <a:srgbClr val="F1FA8C"/>
                </a:solidFill>
                <a:latin typeface="+mj-lt"/>
              </a:rPr>
              <a:t> </a:t>
            </a:r>
            <a:r>
              <a:rPr lang="en-US" altLang="ko-KR" sz="1400" dirty="0" err="1">
                <a:solidFill>
                  <a:srgbClr val="F1FA8C"/>
                </a:solidFill>
                <a:latin typeface="+mj-lt"/>
              </a:rPr>
              <a:t>asc</a:t>
            </a:r>
            <a:r>
              <a:rPr lang="en-US" altLang="ko-KR" sz="1400" dirty="0">
                <a:solidFill>
                  <a:srgbClr val="F1FA8C"/>
                </a:solidFill>
                <a:latin typeface="+mj-lt"/>
              </a:rPr>
              <a:t>"</a:t>
            </a:r>
            <a:r>
              <a:rPr lang="en-US" altLang="ko-KR" sz="1400" dirty="0">
                <a:solidFill>
                  <a:srgbClr val="8BE9FD"/>
                </a:solidFill>
                <a:latin typeface="+mj-lt"/>
              </a:rPr>
              <a:t>;</a:t>
            </a:r>
            <a:endParaRPr lang="ko-KR" altLang="en-US" sz="1400" dirty="0">
              <a:solidFill>
                <a:srgbClr val="F8F8F2"/>
              </a:solidFill>
              <a:latin typeface="+mj-lt"/>
              <a:ea typeface="나눔스퀘어_ac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F6431C-3F5F-478E-B17C-60CCAE2E23D9}"/>
              </a:ext>
            </a:extLst>
          </p:cNvPr>
          <p:cNvSpPr txBox="1"/>
          <p:nvPr/>
        </p:nvSpPr>
        <p:spPr>
          <a:xfrm>
            <a:off x="193288" y="2966615"/>
            <a:ext cx="53703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8F8F2"/>
                </a:solidFill>
                <a:latin typeface="+mj-lt"/>
                <a:ea typeface="나눔스퀘어_ac Bold" panose="020B0600000101010101" pitchFamily="50" charset="-127"/>
              </a:rPr>
              <a:t>concert table </a:t>
            </a:r>
            <a:r>
              <a:rPr lang="ko-KR" altLang="en-US" sz="1400" dirty="0">
                <a:solidFill>
                  <a:srgbClr val="F8F8F2"/>
                </a:solidFill>
                <a:latin typeface="+mj-lt"/>
                <a:ea typeface="나눔스퀘어_ac Bold" panose="020B0600000101010101" pitchFamily="50" charset="-127"/>
              </a:rPr>
              <a:t>에 있는 데이터 </a:t>
            </a:r>
            <a:r>
              <a:rPr lang="en-US" altLang="ko-KR" sz="1400" dirty="0">
                <a:solidFill>
                  <a:srgbClr val="F8F8F2"/>
                </a:solidFill>
                <a:latin typeface="+mj-lt"/>
                <a:ea typeface="나눔스퀘어_ac Bold" panose="020B0600000101010101" pitchFamily="50" charset="-127"/>
              </a:rPr>
              <a:t>+ reservation table </a:t>
            </a:r>
            <a:r>
              <a:rPr lang="ko-KR" altLang="en-US" sz="1400" dirty="0">
                <a:solidFill>
                  <a:srgbClr val="F8F8F2"/>
                </a:solidFill>
                <a:latin typeface="+mj-lt"/>
                <a:ea typeface="나눔스퀘어_ac Bold" panose="020B0600000101010101" pitchFamily="50" charset="-127"/>
              </a:rPr>
              <a:t>에 있는 데이터</a:t>
            </a:r>
            <a:endParaRPr lang="en-US" altLang="ko-KR" sz="1400" dirty="0">
              <a:solidFill>
                <a:srgbClr val="F8F8F2"/>
              </a:solidFill>
              <a:latin typeface="+mj-lt"/>
              <a:ea typeface="나눔스퀘어_ac Bold" panose="020B0600000101010101" pitchFamily="50" charset="-127"/>
            </a:endParaRPr>
          </a:p>
          <a:p>
            <a:endParaRPr lang="en-US" altLang="ko-KR" sz="1400" dirty="0">
              <a:solidFill>
                <a:srgbClr val="F8F8F2"/>
              </a:solidFill>
              <a:latin typeface="+mj-lt"/>
              <a:ea typeface="나눔스퀘어_ac Bold" panose="020B0600000101010101" pitchFamily="50" charset="-127"/>
            </a:endParaRPr>
          </a:p>
          <a:p>
            <a:r>
              <a:rPr lang="en-US" altLang="ko-KR" sz="1400" dirty="0">
                <a:solidFill>
                  <a:srgbClr val="F8F8F2"/>
                </a:solidFill>
                <a:latin typeface="+mj-lt"/>
                <a:ea typeface="나눔스퀘어_ac Bold" panose="020B0600000101010101" pitchFamily="50" charset="-127"/>
              </a:rPr>
              <a:t>(inner) join </a:t>
            </a:r>
            <a:r>
              <a:rPr lang="ko-KR" altLang="en-US" sz="1400" dirty="0">
                <a:solidFill>
                  <a:srgbClr val="F8F8F2"/>
                </a:solidFill>
                <a:latin typeface="+mj-lt"/>
                <a:ea typeface="나눔스퀘어_ac Bold" panose="020B0600000101010101" pitchFamily="50" charset="-127"/>
              </a:rPr>
              <a:t>을 이용해 </a:t>
            </a:r>
            <a:r>
              <a:rPr lang="en-US" altLang="ko-KR" sz="1400" dirty="0">
                <a:solidFill>
                  <a:srgbClr val="F8F8F2"/>
                </a:solidFill>
                <a:latin typeface="+mj-lt"/>
                <a:ea typeface="나눔스퀘어_ac Bold" panose="020B0600000101010101" pitchFamily="50" charset="-127"/>
              </a:rPr>
              <a:t>2</a:t>
            </a:r>
            <a:r>
              <a:rPr lang="ko-KR" altLang="en-US" sz="1400" dirty="0">
                <a:solidFill>
                  <a:srgbClr val="F8F8F2"/>
                </a:solidFill>
                <a:latin typeface="+mj-lt"/>
                <a:ea typeface="나눔스퀘어_ac Bold" panose="020B0600000101010101" pitchFamily="50" charset="-127"/>
              </a:rPr>
              <a:t>개의 테이블의 컬럼을 골라서 </a:t>
            </a:r>
            <a:r>
              <a:rPr lang="en-US" altLang="ko-KR" sz="1400" dirty="0">
                <a:solidFill>
                  <a:srgbClr val="F8F8F2"/>
                </a:solidFill>
                <a:latin typeface="+mj-lt"/>
                <a:ea typeface="나눔스퀘어_ac Bold" panose="020B0600000101010101" pitchFamily="50" charset="-127"/>
              </a:rPr>
              <a:t>1</a:t>
            </a:r>
            <a:r>
              <a:rPr lang="ko-KR" altLang="en-US" sz="1400" dirty="0">
                <a:solidFill>
                  <a:srgbClr val="F8F8F2"/>
                </a:solidFill>
                <a:latin typeface="+mj-lt"/>
                <a:ea typeface="나눔스퀘어_ac Bold" panose="020B0600000101010101" pitchFamily="50" charset="-127"/>
              </a:rPr>
              <a:t>개의 테이블로 합침 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158" y="1714345"/>
            <a:ext cx="6370984" cy="360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09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천체">
  <a:themeElements>
    <a:clrScheme name="천체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나눔바른고딕OTF">
      <a:majorFont>
        <a:latin typeface="나눔바른고딕OTF"/>
        <a:ea typeface="나눔바른고딕OTF"/>
        <a:cs typeface=""/>
      </a:majorFont>
      <a:minorFont>
        <a:latin typeface="나눔바른고딕OTF"/>
        <a:ea typeface="나눔바른고딕OTF"/>
        <a:cs typeface=""/>
      </a:minorFont>
    </a:fontScheme>
    <a:fmtScheme name="천체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TM03457452[[fn=천체]]</Template>
  <TotalTime>576</TotalTime>
  <Words>410</Words>
  <Application>Microsoft Office PowerPoint</Application>
  <PresentationFormat>와이드스크린</PresentationFormat>
  <Paragraphs>58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나눔바른고딕OTF</vt:lpstr>
      <vt:lpstr>나눔스퀘어_ac Bold</vt:lpstr>
      <vt:lpstr>나눔스퀘어OTF Bold</vt:lpstr>
      <vt:lpstr>맑은 고딕</vt:lpstr>
      <vt:lpstr>Arial</vt:lpstr>
      <vt:lpstr>Calibri</vt:lpstr>
      <vt:lpstr>Fira Code</vt:lpstr>
      <vt:lpstr>Wingdings</vt:lpstr>
      <vt:lpstr>천체</vt:lpstr>
      <vt:lpstr>Java FX Project</vt:lpstr>
      <vt:lpstr>목적</vt:lpstr>
      <vt:lpstr>DB 구성:</vt:lpstr>
      <vt:lpstr>서비스 설계:</vt:lpstr>
      <vt:lpstr>PowerPoint 프레젠테이션</vt:lpstr>
      <vt:lpstr>PowerPoint 프레젠테이션</vt:lpstr>
      <vt:lpstr>1.달력</vt:lpstr>
      <vt:lpstr>2.좌석 만들기: R석S석D석E석</vt:lpstr>
      <vt:lpstr>3.회원 게시판 예약현황 table </vt:lpstr>
      <vt:lpstr>PowerPoint 프레젠테이션</vt:lpstr>
      <vt:lpstr>PowerPoint 프레젠테이션</vt:lpstr>
      <vt:lpstr>어려웠던 점:</vt:lpstr>
      <vt:lpstr>개발 시간 &amp; 역할 분담&amp;개발환경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FX Project</dc:title>
  <dc:creator>kim jihyeong</dc:creator>
  <cp:lastModifiedBy>ez201205</cp:lastModifiedBy>
  <cp:revision>18</cp:revision>
  <dcterms:created xsi:type="dcterms:W3CDTF">2021-11-21T08:18:57Z</dcterms:created>
  <dcterms:modified xsi:type="dcterms:W3CDTF">2021-11-22T06:55:17Z</dcterms:modified>
</cp:coreProperties>
</file>