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1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1232" userDrawn="1">
          <p15:clr>
            <a:srgbClr val="A4A3A4"/>
          </p15:clr>
        </p15:guide>
        <p15:guide id="6" pos="1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938" y="138"/>
      </p:cViewPr>
      <p:guideLst>
        <p:guide orient="horz" pos="2183"/>
        <p:guide pos="3840"/>
        <p:guide orient="horz" pos="3816"/>
        <p:guide orient="horz" pos="867"/>
        <p:guide pos="1232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D4979-1031-4929-976F-A59967069C7F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BA95-7643-49A4-853A-D62AD8966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5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2BC55-94C4-4F1B-8E9D-5A5DA252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C1943-73B6-4153-AD85-859E525A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F26BB-AC69-4AE0-8FCE-7B7B872E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88061-AA64-48C3-B69D-1062377B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6C474-F35D-49A3-A6BB-88F0924F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6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879C-7E4C-4D62-A762-4DF828C0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0DE5E9-6A04-40BB-B29E-C1A7DE5D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893F2-8587-46A5-80A5-849A4AD0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AC890-F394-462F-A4FF-B5B9862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54DD5-7671-4A3E-8E9D-772DCC08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0FE1E-B1DE-4EA3-B687-E23F0B22B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29031-9A8F-4E3B-B71A-6D4417BF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B12F5-97E0-4A17-BCC6-F23ABEC6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7326A-AA79-490C-8321-E91EF4B9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8DEAB-7887-4A85-BDD3-F955CFE5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7010-C857-4AD5-A5C7-9F61B8C8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6BA23-C15D-4762-9268-B4C69BBF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EAB13-ACF7-46A9-91DB-BAE28959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D6021-36E2-4CCF-AC22-3264EEE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3F5AE-09F8-45DC-9CFD-B5ABD867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CCDB3-879A-4C00-B532-67CDD90F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422B2-2158-434C-94AE-53DFF84A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90B9E-EC41-4FDC-9AB6-24211E25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61087-426C-487F-8F11-460CDC93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5F62E-9940-4BFA-BF62-47A6E13B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3F277-A28A-404B-BAD7-CF3FA661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53D6C-E682-44AA-A72E-8E0E9FDBF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97AEB-A715-486E-80DE-6DFEC4E8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95714-C9B6-48A2-8E2B-D106616F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25A79-D89E-4FDF-BFFB-DC3CF9C6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C35A6-2D8B-45EE-A8B6-A88EE983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DBBC7-01F9-43B5-8854-0F622AEB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89DC1-D2B7-4CD0-BB16-EEC1E301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EABC5-73E0-4B1F-87F7-D26E75FA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1CC204-8994-4409-ACB8-5B45C993C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FA54F-E09F-48B8-96D3-E68D83220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84DBD-9B24-451E-BE16-8CFC9642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6F779-F204-4177-A7A0-1214B8E3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6FF671-4882-4998-BE25-8241F5A7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BC082-8DAB-4A97-B7CA-9E3210B0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D93B0-B290-4CF7-B7F1-962C5D8D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ED6D4-3963-49DC-ADE1-A52FFE8D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F36D07-FA45-4752-AEB3-5E1971A9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4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21D19A-D824-4556-8126-583F0729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9BE94-ABF7-45E8-9379-7523C1A4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4D04D-DC77-4716-BBD0-A1A5F199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6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518E-6F2C-4C3C-A767-ECA5FD34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B17D9-D9FB-4040-A9A7-2F8A1E6A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08DC3-7925-47D7-B1B0-E13C1A73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A217B-675F-4C7A-9B3C-FA480EEB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06E06-F029-4660-B5C5-7458651C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5FE73-2234-4DB8-9CA9-9DA045BA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7ADB-F6E4-4210-A517-06B39EDC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1A3022-30E5-4E0E-B3C7-B562ED6D1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A54FA-7814-40F6-B471-CEA149D0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F24D2-BA24-434D-A76E-745D0B3D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4FB-35C1-42E0-BEA7-0DF092D63FCE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18F1A-BC7D-48CE-9E2F-D87579E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8FDC9-ED3D-419D-A099-6AA53E64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54ABEE-61E2-41D3-981B-D2CC3C5A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43B18-FF04-4BFF-A40D-C5D37CF8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CC993-7AB3-48D2-8A3A-35DB5BCA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C4FB-35C1-42E0-BEA7-0DF092D63FCE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0CDA0-46E4-4C3A-B82D-E2909293E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F82DF-6AC1-46EF-8407-E1CB98DA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F49C-1A32-4E1E-9895-183637F9E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E62BC-42C8-451C-A139-8D9D01A609CC}"/>
              </a:ext>
            </a:extLst>
          </p:cNvPr>
          <p:cNvSpPr txBox="1"/>
          <p:nvPr/>
        </p:nvSpPr>
        <p:spPr>
          <a:xfrm>
            <a:off x="1494971" y="1434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나만의 클래스를 만들어보자</a:t>
            </a:r>
          </a:p>
        </p:txBody>
      </p:sp>
      <p:pic>
        <p:nvPicPr>
          <p:cNvPr id="5" name="그림 4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C006617F-1906-4990-B636-388AEF1B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90" y="2137632"/>
            <a:ext cx="2418857" cy="1821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16C70-A1FE-4929-BDCA-2AAAA237A86C}"/>
              </a:ext>
            </a:extLst>
          </p:cNvPr>
          <p:cNvSpPr txBox="1"/>
          <p:nvPr/>
        </p:nvSpPr>
        <p:spPr>
          <a:xfrm>
            <a:off x="6291125" y="2622967"/>
            <a:ext cx="382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나만의 특색이 담긴 공방을 개설하고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다른 사람이 만든 클래스를</a:t>
            </a:r>
            <a:r>
              <a:rPr lang="en-US" altLang="ko-KR"/>
              <a:t> </a:t>
            </a:r>
            <a:r>
              <a:rPr lang="ko-KR" altLang="en-US"/>
              <a:t>들을 수 있다</a:t>
            </a:r>
            <a:r>
              <a:rPr lang="en-US" altLang="ko-KR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DB1323-D2EA-402A-B587-779A2BB8C423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7EAA86-36E2-4A46-AF86-C540C957F4F3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483A29-337D-4CD7-A147-63D33F8528D0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2060"/>
                  </a:solidFill>
                </a:rPr>
                <a:t>프로젝트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6CE5D-BF93-44E0-85E2-C9F4B85F041C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0D505-C337-4FF3-B254-07B142756A43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DB </a:t>
              </a:r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설계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1A3BE1-9B5B-452C-9C99-8205D7E8067D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컨트롤러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C042E5-3C34-4B03-8BAD-F594041B816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6839AA-872F-4547-92BD-10944BF5593E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CA054-A591-45A4-B438-5B2367B89E7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56D866-FE76-49A1-A7C1-019258DA0603}"/>
              </a:ext>
            </a:extLst>
          </p:cNvPr>
          <p:cNvSpPr txBox="1"/>
          <p:nvPr/>
        </p:nvSpPr>
        <p:spPr>
          <a:xfrm>
            <a:off x="4089776" y="5584105"/>
            <a:ext cx="3254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https://github.com/valorjj/gongbang-jj.git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7C786-51C6-42FF-9AE7-BB463F64466A}"/>
              </a:ext>
            </a:extLst>
          </p:cNvPr>
          <p:cNvSpPr txBox="1"/>
          <p:nvPr/>
        </p:nvSpPr>
        <p:spPr>
          <a:xfrm>
            <a:off x="3199144" y="5584105"/>
            <a:ext cx="65114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github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1526CE-66BE-4E13-A8AF-B4578C1BD852}"/>
              </a:ext>
            </a:extLst>
          </p:cNvPr>
          <p:cNvSpPr txBox="1"/>
          <p:nvPr/>
        </p:nvSpPr>
        <p:spPr>
          <a:xfrm>
            <a:off x="3199144" y="5934047"/>
            <a:ext cx="6495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notion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EC273-39EA-4C32-9367-17D07B8FCEFE}"/>
              </a:ext>
            </a:extLst>
          </p:cNvPr>
          <p:cNvSpPr txBox="1"/>
          <p:nvPr/>
        </p:nvSpPr>
        <p:spPr>
          <a:xfrm>
            <a:off x="4089776" y="5934047"/>
            <a:ext cx="6938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https://cedar-echinacea-afc.notion.site/GONGBANG-6af052ece8454a40b679e37e59586796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8798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B801EA-7AF5-40D5-883B-F10F123F027D}"/>
              </a:ext>
            </a:extLst>
          </p:cNvPr>
          <p:cNvSpPr txBox="1"/>
          <p:nvPr/>
        </p:nvSpPr>
        <p:spPr>
          <a:xfrm>
            <a:off x="1702446" y="260574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5">
                    <a:lumMod val="75000"/>
                  </a:schemeClr>
                </a:solidFill>
              </a:rPr>
              <a:t>시연 영상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4C9C4-7542-4946-9160-B21CB7943D3B}"/>
              </a:ext>
            </a:extLst>
          </p:cNvPr>
          <p:cNvSpPr txBox="1"/>
          <p:nvPr/>
        </p:nvSpPr>
        <p:spPr>
          <a:xfrm>
            <a:off x="5551295" y="2744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https://youtu.be/99xE80Gi0mU</a:t>
            </a:r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703C017-9D03-46B2-98A2-265F2D4DD854}"/>
              </a:ext>
            </a:extLst>
          </p:cNvPr>
          <p:cNvSpPr/>
          <p:nvPr/>
        </p:nvSpPr>
        <p:spPr>
          <a:xfrm>
            <a:off x="4087907" y="2671916"/>
            <a:ext cx="1057835" cy="5139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4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A35238-B8EE-40C7-9833-C47EE7D87A3F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15DA427-BF6C-4B55-8074-3F88B4003814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97498-92A4-46D0-9831-A4461DF416C5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F8DE98-E47F-4CD0-8688-A00579467A72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DD57F-C1E8-43BA-BB85-5EB98B93ADD9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/>
                <a:t>DB </a:t>
              </a:r>
              <a:r>
                <a:rPr lang="ko-KR" altLang="en-US"/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892FC3-82A1-4AFD-ACB9-F5D3ED325269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A5D86C-58D9-4902-A3E8-308F6404E82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EF34F9-A283-46FC-ADC1-73D5E50E9905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2060"/>
                  </a:solidFill>
                </a:rPr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5A645-C289-4F97-A602-DEB6278679A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A40621-CD02-4D34-A644-D2E708FC189C}"/>
              </a:ext>
            </a:extLst>
          </p:cNvPr>
          <p:cNvSpPr txBox="1"/>
          <p:nvPr/>
        </p:nvSpPr>
        <p:spPr>
          <a:xfrm>
            <a:off x="1631576" y="328101"/>
            <a:ext cx="7312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CRUD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19B70-3D2C-41AB-A063-215A00EEF106}"/>
              </a:ext>
            </a:extLst>
          </p:cNvPr>
          <p:cNvSpPr txBox="1"/>
          <p:nvPr/>
        </p:nvSpPr>
        <p:spPr>
          <a:xfrm>
            <a:off x="2525431" y="326242"/>
            <a:ext cx="888385" cy="276999"/>
          </a:xfrm>
          <a:prstGeom prst="rect">
            <a:avLst/>
          </a:prstGeom>
          <a:solidFill>
            <a:srgbClr val="99CCFF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클래스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E9996-B3F3-409F-8AA1-9C2A047B348F}"/>
              </a:ext>
            </a:extLst>
          </p:cNvPr>
          <p:cNvSpPr txBox="1"/>
          <p:nvPr/>
        </p:nvSpPr>
        <p:spPr>
          <a:xfrm>
            <a:off x="2525431" y="835220"/>
            <a:ext cx="888385" cy="276999"/>
          </a:xfrm>
          <a:prstGeom prst="rect">
            <a:avLst/>
          </a:prstGeom>
          <a:solidFill>
            <a:srgbClr val="99CCFF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클래스 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4F36F-C51C-4508-BBC8-7561EB9530E2}"/>
              </a:ext>
            </a:extLst>
          </p:cNvPr>
          <p:cNvSpPr txBox="1"/>
          <p:nvPr/>
        </p:nvSpPr>
        <p:spPr>
          <a:xfrm>
            <a:off x="2525431" y="1344198"/>
            <a:ext cx="888385" cy="276999"/>
          </a:xfrm>
          <a:prstGeom prst="rect">
            <a:avLst/>
          </a:prstGeom>
          <a:solidFill>
            <a:srgbClr val="99CCFF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클래스 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A116E-DC93-4349-90B2-30B18CBE9953}"/>
              </a:ext>
            </a:extLst>
          </p:cNvPr>
          <p:cNvSpPr txBox="1"/>
          <p:nvPr/>
        </p:nvSpPr>
        <p:spPr>
          <a:xfrm>
            <a:off x="1631576" y="3593919"/>
            <a:ext cx="71365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/>
              <a:t>캘린더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92FB76-3CAA-4E9E-ABC4-E0D7400A47D8}"/>
              </a:ext>
            </a:extLst>
          </p:cNvPr>
          <p:cNvSpPr txBox="1"/>
          <p:nvPr/>
        </p:nvSpPr>
        <p:spPr>
          <a:xfrm>
            <a:off x="2525431" y="1853175"/>
            <a:ext cx="888385" cy="276999"/>
          </a:xfrm>
          <a:prstGeom prst="rect">
            <a:avLst/>
          </a:prstGeom>
          <a:solidFill>
            <a:srgbClr val="99CCFF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클래스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5118A-F79A-4E8C-9BB5-F0604E1F47E0}"/>
              </a:ext>
            </a:extLst>
          </p:cNvPr>
          <p:cNvSpPr txBox="1"/>
          <p:nvPr/>
        </p:nvSpPr>
        <p:spPr>
          <a:xfrm>
            <a:off x="3598386" y="316064"/>
            <a:ext cx="5656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이름</a:t>
            </a:r>
            <a:r>
              <a:rPr lang="en-US" altLang="ko-KR" sz="1200"/>
              <a:t>, </a:t>
            </a:r>
            <a:r>
              <a:rPr lang="ko-KR" altLang="en-US" sz="1200"/>
              <a:t>내용</a:t>
            </a:r>
            <a:r>
              <a:rPr lang="en-US" altLang="ko-KR" sz="1200"/>
              <a:t>, </a:t>
            </a:r>
            <a:r>
              <a:rPr lang="ko-KR" altLang="en-US" sz="1200"/>
              <a:t>상세 내용</a:t>
            </a:r>
            <a:r>
              <a:rPr lang="en-US" altLang="ko-KR" sz="1200"/>
              <a:t>(summernote), </a:t>
            </a:r>
            <a:r>
              <a:rPr lang="ko-KR" altLang="en-US" sz="1200"/>
              <a:t>이미지 파일</a:t>
            </a:r>
            <a:r>
              <a:rPr lang="en-US" altLang="ko-KR" sz="1200"/>
              <a:t>(Multipart), </a:t>
            </a:r>
            <a:r>
              <a:rPr lang="ko-KR" altLang="en-US" sz="1200"/>
              <a:t>주소</a:t>
            </a:r>
            <a:r>
              <a:rPr lang="en-US" altLang="ko-KR" sz="1200"/>
              <a:t>(kakao map), </a:t>
            </a:r>
            <a:r>
              <a:rPr lang="ko-KR" altLang="en-US" sz="1200"/>
              <a:t>가격</a:t>
            </a:r>
            <a:r>
              <a:rPr lang="en-US" altLang="ko-KR" sz="1200"/>
              <a:t> 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83D049-398D-4F27-92CD-AE74CFDB2D3C}"/>
              </a:ext>
            </a:extLst>
          </p:cNvPr>
          <p:cNvSpPr txBox="1"/>
          <p:nvPr/>
        </p:nvSpPr>
        <p:spPr>
          <a:xfrm>
            <a:off x="3598386" y="825042"/>
            <a:ext cx="5656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이름</a:t>
            </a:r>
            <a:r>
              <a:rPr lang="en-US" altLang="ko-KR" sz="1200"/>
              <a:t>, </a:t>
            </a:r>
            <a:r>
              <a:rPr lang="ko-KR" altLang="en-US" sz="1200"/>
              <a:t>내용</a:t>
            </a:r>
            <a:r>
              <a:rPr lang="en-US" altLang="ko-KR" sz="1200"/>
              <a:t>, </a:t>
            </a:r>
            <a:r>
              <a:rPr lang="ko-KR" altLang="en-US" sz="1200"/>
              <a:t>상세 내용</a:t>
            </a:r>
            <a:r>
              <a:rPr lang="en-US" altLang="ko-KR" sz="1200"/>
              <a:t>(summernote), </a:t>
            </a:r>
            <a:r>
              <a:rPr lang="ko-KR" altLang="en-US" sz="1200"/>
              <a:t>이미지 파일</a:t>
            </a:r>
            <a:r>
              <a:rPr lang="en-US" altLang="ko-KR" sz="1200"/>
              <a:t>(Multipart), </a:t>
            </a:r>
            <a:r>
              <a:rPr lang="ko-KR" altLang="en-US" sz="1200"/>
              <a:t>주소</a:t>
            </a:r>
            <a:r>
              <a:rPr lang="en-US" altLang="ko-KR" sz="1200"/>
              <a:t>(kakao map), </a:t>
            </a:r>
            <a:r>
              <a:rPr lang="ko-KR" altLang="en-US" sz="1200"/>
              <a:t>가격</a:t>
            </a:r>
            <a:r>
              <a:rPr lang="en-US" altLang="ko-KR" sz="1200"/>
              <a:t> 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5CB8FF-207A-4EE8-8C2E-F5FE5799EA20}"/>
              </a:ext>
            </a:extLst>
          </p:cNvPr>
          <p:cNvSpPr txBox="1"/>
          <p:nvPr/>
        </p:nvSpPr>
        <p:spPr>
          <a:xfrm>
            <a:off x="3598386" y="1333549"/>
            <a:ext cx="3273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지역</a:t>
            </a:r>
            <a:r>
              <a:rPr lang="en-US" altLang="ko-KR" sz="1200"/>
              <a:t>, </a:t>
            </a:r>
            <a:r>
              <a:rPr lang="ko-KR" altLang="en-US" sz="1200"/>
              <a:t>카테고리</a:t>
            </a:r>
            <a:r>
              <a:rPr lang="en-US" altLang="ko-KR" sz="1200"/>
              <a:t>, </a:t>
            </a:r>
            <a:r>
              <a:rPr lang="ko-KR" altLang="en-US" sz="1200"/>
              <a:t>검색어 존재 여부에 따른 </a:t>
            </a:r>
            <a:r>
              <a:rPr lang="en-US" altLang="ko-KR" sz="1200"/>
              <a:t>Query </a:t>
            </a:r>
            <a:r>
              <a:rPr lang="ko-KR" altLang="en-US" sz="1200"/>
              <a:t>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AFC3B0-7FC4-4E8D-B837-3B5DB09EB0DE}"/>
              </a:ext>
            </a:extLst>
          </p:cNvPr>
          <p:cNvSpPr txBox="1"/>
          <p:nvPr/>
        </p:nvSpPr>
        <p:spPr>
          <a:xfrm>
            <a:off x="3598386" y="1836159"/>
            <a:ext cx="222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특정 클래스와 맵핑된 </a:t>
            </a:r>
            <a:r>
              <a:rPr lang="en-US" altLang="ko-KR" sz="1200"/>
              <a:t>Entity </a:t>
            </a:r>
            <a:r>
              <a:rPr lang="ko-KR" altLang="en-US" sz="1200"/>
              <a:t>호출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153CD-CA1A-4498-A81D-CCDC793FE26E}"/>
              </a:ext>
            </a:extLst>
          </p:cNvPr>
          <p:cNvSpPr txBox="1"/>
          <p:nvPr/>
        </p:nvSpPr>
        <p:spPr>
          <a:xfrm>
            <a:off x="6602438" y="1843853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개설된 클래스 정보 </a:t>
            </a:r>
            <a:r>
              <a:rPr lang="en-US" altLang="ko-KR" sz="1100">
                <a:solidFill>
                  <a:schemeClr val="accent5">
                    <a:lumMod val="75000"/>
                  </a:schemeClr>
                </a:solidFill>
              </a:rPr>
              <a:t>Entity</a:t>
            </a:r>
            <a:endParaRPr lang="ko-KR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81F3-1DC0-46AE-B018-0043177A4138}"/>
              </a:ext>
            </a:extLst>
          </p:cNvPr>
          <p:cNvSpPr txBox="1"/>
          <p:nvPr/>
        </p:nvSpPr>
        <p:spPr>
          <a:xfrm>
            <a:off x="6602438" y="2140347"/>
            <a:ext cx="24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날짜</a:t>
            </a:r>
            <a:r>
              <a:rPr lang="en-US" altLang="ko-KR" sz="1100"/>
              <a:t>, </a:t>
            </a:r>
            <a:r>
              <a:rPr lang="ko-KR" altLang="en-US" sz="1100"/>
              <a:t>시간 선택해서 개설한 클래스 </a:t>
            </a:r>
            <a:r>
              <a:rPr lang="en-US" altLang="ko-KR" sz="1100">
                <a:solidFill>
                  <a:schemeClr val="accent5">
                    <a:lumMod val="75000"/>
                  </a:schemeClr>
                </a:solidFill>
              </a:rPr>
              <a:t>Entity</a:t>
            </a:r>
            <a:endParaRPr lang="ko-KR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B21709-7F58-42D5-B3E4-989072B070B0}"/>
              </a:ext>
            </a:extLst>
          </p:cNvPr>
          <p:cNvSpPr txBox="1"/>
          <p:nvPr/>
        </p:nvSpPr>
        <p:spPr>
          <a:xfrm>
            <a:off x="6602438" y="2436841"/>
            <a:ext cx="1776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클래스를 개설한 회원 </a:t>
            </a:r>
            <a:r>
              <a:rPr lang="en-US" altLang="ko-KR" sz="1100">
                <a:solidFill>
                  <a:schemeClr val="accent5">
                    <a:lumMod val="75000"/>
                  </a:schemeClr>
                </a:solidFill>
              </a:rPr>
              <a:t>Entity</a:t>
            </a:r>
            <a:endParaRPr lang="ko-KR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34D61-738E-414E-B15C-F7C579D3CA50}"/>
              </a:ext>
            </a:extLst>
          </p:cNvPr>
          <p:cNvSpPr txBox="1"/>
          <p:nvPr/>
        </p:nvSpPr>
        <p:spPr>
          <a:xfrm>
            <a:off x="6602438" y="2733334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예약 내역 </a:t>
            </a:r>
            <a:r>
              <a:rPr lang="en-US" altLang="ko-KR" sz="1100">
                <a:solidFill>
                  <a:schemeClr val="accent5">
                    <a:lumMod val="75000"/>
                  </a:schemeClr>
                </a:solidFill>
              </a:rPr>
              <a:t>Entity</a:t>
            </a:r>
            <a:endParaRPr lang="ko-KR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76D73B3-3B8F-461F-9A89-9D1D356F4DF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5824445" y="1974658"/>
            <a:ext cx="7779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9EE6239-A862-410E-A52B-B104ACFF4C46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5824445" y="1974659"/>
            <a:ext cx="777993" cy="296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6BF66B1-D610-488E-A065-83D6B096E40F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5824445" y="1974659"/>
            <a:ext cx="777993" cy="59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31B930C-D8CD-4352-9A13-45B02ECFE8C8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5824445" y="1974659"/>
            <a:ext cx="777993" cy="889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67F623-C06C-4B8E-B1D4-3817D42F7D8A}"/>
              </a:ext>
            </a:extLst>
          </p:cNvPr>
          <p:cNvSpPr txBox="1"/>
          <p:nvPr/>
        </p:nvSpPr>
        <p:spPr>
          <a:xfrm>
            <a:off x="2525431" y="3624697"/>
            <a:ext cx="894797" cy="276999"/>
          </a:xfrm>
          <a:prstGeom prst="rect">
            <a:avLst/>
          </a:prstGeom>
          <a:solidFill>
            <a:srgbClr val="99CCFF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캘린더 출력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E56526-952B-4F02-A052-17DF1BC4BEF0}"/>
              </a:ext>
            </a:extLst>
          </p:cNvPr>
          <p:cNvSpPr txBox="1"/>
          <p:nvPr/>
        </p:nvSpPr>
        <p:spPr>
          <a:xfrm>
            <a:off x="3598386" y="3622571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javascript </a:t>
            </a:r>
            <a:r>
              <a:rPr lang="ko-KR" altLang="en-US" sz="1200"/>
              <a:t>이용한 캘린더 화면 출력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22ACCF-B495-46AF-803C-C749D090198C}"/>
              </a:ext>
            </a:extLst>
          </p:cNvPr>
          <p:cNvSpPr txBox="1"/>
          <p:nvPr/>
        </p:nvSpPr>
        <p:spPr>
          <a:xfrm>
            <a:off x="2525431" y="4145582"/>
            <a:ext cx="699230" cy="276999"/>
          </a:xfrm>
          <a:prstGeom prst="rect">
            <a:avLst/>
          </a:prstGeom>
          <a:solidFill>
            <a:srgbClr val="99CCFF">
              <a:alpha val="1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DB</a:t>
            </a:r>
            <a:r>
              <a:rPr lang="ko-KR" altLang="en-US" sz="1200"/>
              <a:t> 연동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D9D86C-82D3-4CCD-B040-6685F39069EF}"/>
              </a:ext>
            </a:extLst>
          </p:cNvPr>
          <p:cNvSpPr txBox="1"/>
          <p:nvPr/>
        </p:nvSpPr>
        <p:spPr>
          <a:xfrm>
            <a:off x="3598386" y="4145582"/>
            <a:ext cx="319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Entity </a:t>
            </a:r>
            <a:r>
              <a:rPr lang="en-US" altLang="ko-KR" sz="1200">
                <a:sym typeface="Wingdings" panose="05000000000000000000" pitchFamily="2" charset="2"/>
              </a:rPr>
              <a:t> JSON parsing </a:t>
            </a:r>
            <a:r>
              <a:rPr lang="ko-KR" altLang="en-US" sz="1200">
                <a:sym typeface="Wingdings" panose="05000000000000000000" pitchFamily="2" charset="2"/>
              </a:rPr>
              <a:t>후 </a:t>
            </a:r>
            <a:r>
              <a:rPr lang="en-US" altLang="ko-KR" sz="1200">
                <a:sym typeface="Wingdings" panose="05000000000000000000" pitchFamily="2" charset="2"/>
              </a:rPr>
              <a:t>javascript </a:t>
            </a:r>
            <a:r>
              <a:rPr lang="ko-KR" altLang="en-US" sz="1200">
                <a:sym typeface="Wingdings" panose="05000000000000000000" pitchFamily="2" charset="2"/>
              </a:rPr>
              <a:t>로 전달</a:t>
            </a:r>
            <a:endParaRPr lang="ko-KR" altLang="en-US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79CE54-2856-4303-8F59-E6A7E77F5DBE}"/>
              </a:ext>
            </a:extLst>
          </p:cNvPr>
          <p:cNvSpPr txBox="1"/>
          <p:nvPr/>
        </p:nvSpPr>
        <p:spPr>
          <a:xfrm>
            <a:off x="7266486" y="1342142"/>
            <a:ext cx="3967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ysClr val="windowText" lastClr="000000"/>
                </a:solidFill>
              </a:rPr>
              <a:t>주소 정보 </a:t>
            </a:r>
            <a:r>
              <a:rPr lang="en-US" altLang="ko-KR" sz="1100">
                <a:solidFill>
                  <a:sysClr val="windowText" lastClr="000000"/>
                </a:solidFill>
              </a:rPr>
              <a:t>JSON </a:t>
            </a:r>
            <a:r>
              <a:rPr lang="ko-KR" altLang="en-US" sz="1100">
                <a:solidFill>
                  <a:sysClr val="windowText" lastClr="000000"/>
                </a:solidFill>
              </a:rPr>
              <a:t>파싱 후 </a:t>
            </a:r>
            <a:r>
              <a:rPr lang="en-US" altLang="ko-KR" sz="1100">
                <a:solidFill>
                  <a:sysClr val="windowText" lastClr="000000"/>
                </a:solidFill>
              </a:rPr>
              <a:t>kakao map </a:t>
            </a:r>
            <a:r>
              <a:rPr lang="ko-KR" altLang="en-US" sz="1100">
                <a:solidFill>
                  <a:sysClr val="windowText" lastClr="000000"/>
                </a:solidFill>
              </a:rPr>
              <a:t>에 전달 후 마커를 지도에 출력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9A8482D-3A0C-4D73-A21B-FDCC91AED5C8}"/>
              </a:ext>
            </a:extLst>
          </p:cNvPr>
          <p:cNvCxnSpPr>
            <a:stCxn id="34" idx="3"/>
            <a:endCxn id="52" idx="1"/>
          </p:cNvCxnSpPr>
          <p:nvPr/>
        </p:nvCxnSpPr>
        <p:spPr>
          <a:xfrm>
            <a:off x="6872039" y="1472049"/>
            <a:ext cx="394447" cy="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ED477D-B607-478A-B7F2-BBC780CB45EF}"/>
              </a:ext>
            </a:extLst>
          </p:cNvPr>
          <p:cNvSpPr txBox="1"/>
          <p:nvPr/>
        </p:nvSpPr>
        <p:spPr>
          <a:xfrm>
            <a:off x="3598386" y="4919615"/>
            <a:ext cx="5838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클래스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FF1B8-F422-44D3-8F64-1C2A27E328C8}"/>
              </a:ext>
            </a:extLst>
          </p:cNvPr>
          <p:cNvSpPr txBox="1"/>
          <p:nvPr/>
        </p:nvSpPr>
        <p:spPr>
          <a:xfrm>
            <a:off x="6872039" y="4919615"/>
            <a:ext cx="59022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사용자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623D6D-452D-4ECF-BFE0-28551C1EB298}"/>
              </a:ext>
            </a:extLst>
          </p:cNvPr>
          <p:cNvSpPr txBox="1"/>
          <p:nvPr/>
        </p:nvSpPr>
        <p:spPr>
          <a:xfrm>
            <a:off x="2525431" y="5456810"/>
            <a:ext cx="294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특정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r>
              <a:rPr lang="ko-KR" altLang="en-US" sz="1200"/>
              <a:t>에 맵핑 되어있는 개설된 정보 전달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31CEE-C7E4-4F67-A56D-32936DC599DD}"/>
              </a:ext>
            </a:extLst>
          </p:cNvPr>
          <p:cNvSpPr txBox="1"/>
          <p:nvPr/>
        </p:nvSpPr>
        <p:spPr>
          <a:xfrm>
            <a:off x="6096000" y="5456811"/>
            <a:ext cx="237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특정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</a:rPr>
              <a:t>회원</a:t>
            </a:r>
            <a:r>
              <a:rPr lang="ko-KR" altLang="en-US" sz="1200"/>
              <a:t>에 맵핑 되어있는 정보 전달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19846A2-A0CF-43EB-AF74-04CCEAA15663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rot="5400000">
            <a:off x="4294199" y="4018676"/>
            <a:ext cx="497034" cy="1304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E4DA898-DC7C-42F0-AB78-2D995D7C257C}"/>
              </a:ext>
            </a:extLst>
          </p:cNvPr>
          <p:cNvCxnSpPr>
            <a:stCxn id="48" idx="2"/>
            <a:endCxn id="56" idx="0"/>
          </p:cNvCxnSpPr>
          <p:nvPr/>
        </p:nvCxnSpPr>
        <p:spPr>
          <a:xfrm rot="16200000" flipH="1">
            <a:off x="5932628" y="3685091"/>
            <a:ext cx="497034" cy="1972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A35238-B8EE-40C7-9833-C47EE7D87A3F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15DA427-BF6C-4B55-8074-3F88B4003814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97498-92A4-46D0-9831-A4461DF416C5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F8DE98-E47F-4CD0-8688-A00579467A72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DD57F-C1E8-43BA-BB85-5EB98B93ADD9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/>
                <a:t>DB </a:t>
              </a:r>
              <a:r>
                <a:rPr lang="ko-KR" altLang="en-US"/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892FC3-82A1-4AFD-ACB9-F5D3ED325269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A5D86C-58D9-4902-A3E8-308F6404E82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EF34F9-A283-46FC-ADC1-73D5E50E9905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5A645-C289-4F97-A602-DEB6278679A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2060"/>
                  </a:solidFill>
                </a:rPr>
                <a:t>후기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67F2F6-A4DE-4EE8-BB70-E469AFFCAD99}"/>
              </a:ext>
            </a:extLst>
          </p:cNvPr>
          <p:cNvSpPr txBox="1"/>
          <p:nvPr/>
        </p:nvSpPr>
        <p:spPr>
          <a:xfrm>
            <a:off x="2081707" y="1041456"/>
            <a:ext cx="3558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4</a:t>
            </a:r>
            <a:r>
              <a:rPr lang="ko-KR" altLang="en-US" sz="1200"/>
              <a:t>명이 각자 다른 코드를 짜고</a:t>
            </a:r>
            <a:r>
              <a:rPr lang="en-US" altLang="ko-KR" sz="1200"/>
              <a:t>, </a:t>
            </a:r>
            <a:r>
              <a:rPr lang="ko-KR" altLang="en-US" sz="1200"/>
              <a:t>매일 브랜치를 합치는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8747D-F83D-443A-8285-81CE90B9CA4A}"/>
              </a:ext>
            </a:extLst>
          </p:cNvPr>
          <p:cNvSpPr txBox="1"/>
          <p:nvPr/>
        </p:nvSpPr>
        <p:spPr>
          <a:xfrm>
            <a:off x="6551307" y="178977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네이밍 컨벤션 준수 </a:t>
            </a:r>
            <a:r>
              <a:rPr lang="en-US" altLang="ko-KR" sz="1200"/>
              <a:t>X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D08AB-38DA-468B-9CA3-04B0AD601580}"/>
              </a:ext>
            </a:extLst>
          </p:cNvPr>
          <p:cNvSpPr txBox="1"/>
          <p:nvPr/>
        </p:nvSpPr>
        <p:spPr>
          <a:xfrm>
            <a:off x="6551307" y="617911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중복 선언된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44577-0FB1-4BF5-BE01-B84A7A9008EC}"/>
              </a:ext>
            </a:extLst>
          </p:cNvPr>
          <p:cNvSpPr txBox="1"/>
          <p:nvPr/>
        </p:nvSpPr>
        <p:spPr>
          <a:xfrm>
            <a:off x="6551307" y="1056845"/>
            <a:ext cx="230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초기 </a:t>
            </a:r>
            <a:r>
              <a:rPr lang="en-US" altLang="ko-KR" sz="1200"/>
              <a:t>MVC</a:t>
            </a:r>
            <a:r>
              <a:rPr lang="ko-KR" altLang="en-US" sz="1200"/>
              <a:t> 설계를 지키지 않은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B871-4731-43F7-A5A0-5785473B0ADE}"/>
              </a:ext>
            </a:extLst>
          </p:cNvPr>
          <p:cNvSpPr txBox="1"/>
          <p:nvPr/>
        </p:nvSpPr>
        <p:spPr>
          <a:xfrm>
            <a:off x="1637273" y="271310"/>
            <a:ext cx="12474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힘들었던 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EB74-A34C-4D91-B32E-6ABC3FA4C389}"/>
              </a:ext>
            </a:extLst>
          </p:cNvPr>
          <p:cNvSpPr txBox="1"/>
          <p:nvPr/>
        </p:nvSpPr>
        <p:spPr>
          <a:xfrm>
            <a:off x="2081707" y="1580769"/>
            <a:ext cx="14061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javascript </a:t>
            </a:r>
            <a:r>
              <a:rPr lang="en-US" altLang="ko-KR" sz="1200">
                <a:sym typeface="Wingdings" panose="05000000000000000000" pitchFamily="2" charset="2"/>
              </a:rPr>
              <a:t> java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44278-5FD0-4142-8DEA-77AE6EAD1942}"/>
              </a:ext>
            </a:extLst>
          </p:cNvPr>
          <p:cNvSpPr txBox="1"/>
          <p:nvPr/>
        </p:nvSpPr>
        <p:spPr>
          <a:xfrm>
            <a:off x="3534080" y="1580768"/>
            <a:ext cx="14061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java </a:t>
            </a:r>
            <a:r>
              <a:rPr lang="en-US" altLang="ko-KR" sz="1200">
                <a:sym typeface="Wingdings" panose="05000000000000000000" pitchFamily="2" charset="2"/>
              </a:rPr>
              <a:t> java</a:t>
            </a:r>
            <a:r>
              <a:rPr lang="en-US" altLang="ko-KR" sz="1200"/>
              <a:t>script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78235-D11D-439A-A0DB-B238E468FA06}"/>
              </a:ext>
            </a:extLst>
          </p:cNvPr>
          <p:cNvSpPr txBox="1"/>
          <p:nvPr/>
        </p:nvSpPr>
        <p:spPr>
          <a:xfrm>
            <a:off x="5008897" y="1580768"/>
            <a:ext cx="133241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사이의 데이터 전달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B0C47-4DE1-43A5-BBC6-AF322DC4B009}"/>
              </a:ext>
            </a:extLst>
          </p:cNvPr>
          <p:cNvSpPr txBox="1"/>
          <p:nvPr/>
        </p:nvSpPr>
        <p:spPr>
          <a:xfrm>
            <a:off x="2081707" y="2120082"/>
            <a:ext cx="5370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사이트 제작에 필요한 프론트 지식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각 </a:t>
            </a:r>
            <a:r>
              <a:rPr lang="en-US" altLang="ko-KR" sz="1200">
                <a:sym typeface="Wingdings" panose="05000000000000000000" pitchFamily="2" charset="2"/>
              </a:rPr>
              <a:t>Element </a:t>
            </a:r>
            <a:r>
              <a:rPr lang="ko-KR" altLang="en-US" sz="1200">
                <a:sym typeface="Wingdings" panose="05000000000000000000" pitchFamily="2" charset="2"/>
              </a:rPr>
              <a:t>에 이벤트 핸들러</a:t>
            </a:r>
            <a:r>
              <a:rPr lang="en-US" altLang="ko-KR" sz="1200">
                <a:sym typeface="Wingdings" panose="05000000000000000000" pitchFamily="2" charset="2"/>
              </a:rPr>
              <a:t>, </a:t>
            </a:r>
            <a:r>
              <a:rPr lang="ko-KR" altLang="en-US" sz="1200">
                <a:sym typeface="Wingdings" panose="05000000000000000000" pitchFamily="2" charset="2"/>
              </a:rPr>
              <a:t>콜백 함수 부여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D40D2-0633-4BF8-BF4F-A3E600929480}"/>
              </a:ext>
            </a:extLst>
          </p:cNvPr>
          <p:cNvSpPr txBox="1"/>
          <p:nvPr/>
        </p:nvSpPr>
        <p:spPr>
          <a:xfrm>
            <a:off x="7544772" y="2120082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r>
              <a:rPr lang="ko-KR" altLang="en-US" sz="1200"/>
              <a:t>부터 시작해서 쌓아올리는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2443F-9D69-40A9-9E29-4D961D7A0A5B}"/>
              </a:ext>
            </a:extLst>
          </p:cNvPr>
          <p:cNvSpPr txBox="1"/>
          <p:nvPr/>
        </p:nvSpPr>
        <p:spPr>
          <a:xfrm>
            <a:off x="1637273" y="2752737"/>
            <a:ext cx="10486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좋았던 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F8823-E1BF-4F5D-8A52-948A8906D839}"/>
              </a:ext>
            </a:extLst>
          </p:cNvPr>
          <p:cNvSpPr txBox="1"/>
          <p:nvPr/>
        </p:nvSpPr>
        <p:spPr>
          <a:xfrm>
            <a:off x="2081707" y="3463201"/>
            <a:ext cx="412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막히는 부분을 팀원들과의 소통</a:t>
            </a:r>
            <a:r>
              <a:rPr lang="en-US" altLang="ko-KR" sz="1200"/>
              <a:t>, </a:t>
            </a:r>
            <a:r>
              <a:rPr lang="ko-KR" altLang="en-US" sz="1200"/>
              <a:t>상호 피드백을 통해서 빠르게 해결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AF8E9-BD7B-495F-AFCE-31504911053C}"/>
              </a:ext>
            </a:extLst>
          </p:cNvPr>
          <p:cNvSpPr txBox="1"/>
          <p:nvPr/>
        </p:nvSpPr>
        <p:spPr>
          <a:xfrm>
            <a:off x="2081707" y="3930747"/>
            <a:ext cx="365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데이터를 프론트로 전달한 뒤 제어하는 다양한 방법을 익힘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628EC9-78C0-4914-B78F-15E5BEA96910}"/>
              </a:ext>
            </a:extLst>
          </p:cNvPr>
          <p:cNvSpPr txBox="1"/>
          <p:nvPr/>
        </p:nvSpPr>
        <p:spPr>
          <a:xfrm>
            <a:off x="2081707" y="4398293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여러가지 </a:t>
            </a:r>
            <a:r>
              <a:rPr lang="en-US" altLang="ko-KR" sz="1200"/>
              <a:t>API </a:t>
            </a:r>
            <a:r>
              <a:rPr lang="ko-KR" altLang="en-US" sz="1200"/>
              <a:t>를 사용해 봤음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4653D-FCEB-49EB-9C89-A4CBB6802279}"/>
              </a:ext>
            </a:extLst>
          </p:cNvPr>
          <p:cNvSpPr txBox="1"/>
          <p:nvPr/>
        </p:nvSpPr>
        <p:spPr>
          <a:xfrm>
            <a:off x="2081707" y="4865840"/>
            <a:ext cx="5578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Notion, github </a:t>
            </a:r>
            <a:r>
              <a:rPr lang="ko-KR" altLang="en-US" sz="1200"/>
              <a:t>를 통한 일정 관리 및 자원 분배 과정 전반을 팀장 역할로 맡아서 진행했음</a:t>
            </a:r>
          </a:p>
        </p:txBody>
      </p:sp>
    </p:spTree>
    <p:extLst>
      <p:ext uri="{BB962C8B-B14F-4D97-AF65-F5344CB8AC3E}">
        <p14:creationId xmlns:p14="http://schemas.microsoft.com/office/powerpoint/2010/main" val="4858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E62BC-42C8-451C-A139-8D9D01A609CC}"/>
              </a:ext>
            </a:extLst>
          </p:cNvPr>
          <p:cNvSpPr txBox="1"/>
          <p:nvPr/>
        </p:nvSpPr>
        <p:spPr>
          <a:xfrm>
            <a:off x="1494971" y="1434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나만의 클래스를 만들어보자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16C70-A1FE-4929-BDCA-2AAAA237A86C}"/>
              </a:ext>
            </a:extLst>
          </p:cNvPr>
          <p:cNvSpPr txBox="1"/>
          <p:nvPr/>
        </p:nvSpPr>
        <p:spPr>
          <a:xfrm>
            <a:off x="1504336" y="968169"/>
            <a:ext cx="38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타겟 </a:t>
            </a:r>
            <a:r>
              <a:rPr lang="en-US" altLang="ko-KR"/>
              <a:t>: </a:t>
            </a:r>
            <a:r>
              <a:rPr lang="ko-KR" altLang="en-US"/>
              <a:t>모든 일반인</a:t>
            </a:r>
            <a:endParaRPr lang="en-US" altLang="ko-KR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DB1323-D2EA-402A-B587-779A2BB8C423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7EAA86-36E2-4A46-AF86-C540C957F4F3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483A29-337D-4CD7-A147-63D33F8528D0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2060"/>
                  </a:solidFill>
                </a:rPr>
                <a:t>프로젝트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6CE5D-BF93-44E0-85E2-C9F4B85F041C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0D505-C337-4FF3-B254-07B142756A43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DB </a:t>
              </a:r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설계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1A3BE1-9B5B-452C-9C99-8205D7E8067D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컨트롤러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C042E5-3C34-4B03-8BAD-F594041B816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6839AA-872F-4547-92BD-10944BF5593E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CA054-A591-45A4-B438-5B2367B89E7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60A8FDF-1D67-4546-BEC3-46897308D073}"/>
              </a:ext>
            </a:extLst>
          </p:cNvPr>
          <p:cNvSpPr txBox="1"/>
          <p:nvPr/>
        </p:nvSpPr>
        <p:spPr>
          <a:xfrm>
            <a:off x="1504337" y="2088010"/>
            <a:ext cx="19246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프로젝트 메인 컬러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351B5-2F72-4B64-8B3D-1AAC6689C344}"/>
              </a:ext>
            </a:extLst>
          </p:cNvPr>
          <p:cNvSpPr txBox="1"/>
          <p:nvPr/>
        </p:nvSpPr>
        <p:spPr>
          <a:xfrm>
            <a:off x="3086101" y="4643938"/>
            <a:ext cx="120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#ff9a9a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4F1A6-A76C-4C72-83B5-666825A06589}"/>
              </a:ext>
            </a:extLst>
          </p:cNvPr>
          <p:cNvSpPr txBox="1"/>
          <p:nvPr/>
        </p:nvSpPr>
        <p:spPr>
          <a:xfrm>
            <a:off x="5462459" y="46439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#374b73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A2117-74B5-425B-AE5D-3A204CAFA2ED}"/>
              </a:ext>
            </a:extLst>
          </p:cNvPr>
          <p:cNvSpPr txBox="1"/>
          <p:nvPr/>
        </p:nvSpPr>
        <p:spPr>
          <a:xfrm>
            <a:off x="7798051" y="464393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#fff1ed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720DEF-24B5-4070-A88C-A555C4D5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62" y="2937403"/>
            <a:ext cx="1190625" cy="119062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438FFC-5502-4523-A14B-379C90A9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2937403"/>
            <a:ext cx="1190625" cy="119062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E4B357-9C5D-4726-B7E5-80E5FE380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638" y="2937403"/>
            <a:ext cx="1190625" cy="119062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4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E62BC-42C8-451C-A139-8D9D01A609CC}"/>
              </a:ext>
            </a:extLst>
          </p:cNvPr>
          <p:cNvSpPr txBox="1"/>
          <p:nvPr/>
        </p:nvSpPr>
        <p:spPr>
          <a:xfrm>
            <a:off x="1494971" y="1434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나만의 클래스를 만들어보자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DB1323-D2EA-402A-B587-779A2BB8C423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7EAA86-36E2-4A46-AF86-C540C957F4F3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483A29-337D-4CD7-A147-63D33F8528D0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2060"/>
                  </a:solidFill>
                </a:rPr>
                <a:t>프로젝트 소개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6CE5D-BF93-44E0-85E2-C9F4B85F041C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F0D505-C337-4FF3-B254-07B142756A43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DB </a:t>
              </a:r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설계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1A3BE1-9B5B-452C-9C99-8205D7E8067D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컨트롤러 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C042E5-3C34-4B03-8BAD-F594041B816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6839AA-872F-4547-92BD-10944BF5593E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CA054-A591-45A4-B438-5B2367B89E7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9E1F1A-1421-46AF-8EAC-9D4FC699B31A}"/>
              </a:ext>
            </a:extLst>
          </p:cNvPr>
          <p:cNvSpPr txBox="1"/>
          <p:nvPr/>
        </p:nvSpPr>
        <p:spPr>
          <a:xfrm>
            <a:off x="1494971" y="1003233"/>
            <a:ext cx="103746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주요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BB083-6D08-4759-8E4E-E374E493E97B}"/>
              </a:ext>
            </a:extLst>
          </p:cNvPr>
          <p:cNvSpPr txBox="1"/>
          <p:nvPr/>
        </p:nvSpPr>
        <p:spPr>
          <a:xfrm>
            <a:off x="2619638" y="2112668"/>
            <a:ext cx="312136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클래스 등록</a:t>
            </a:r>
            <a:r>
              <a:rPr lang="en-US" altLang="ko-KR"/>
              <a:t>, </a:t>
            </a:r>
            <a:r>
              <a:rPr lang="ko-KR" altLang="en-US"/>
              <a:t>수정 삭제 </a:t>
            </a:r>
            <a:r>
              <a:rPr lang="en-US" altLang="ko-KR"/>
              <a:t>(CRUD)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FEA5C-46C5-4264-81DD-ADBC714F27D6}"/>
              </a:ext>
            </a:extLst>
          </p:cNvPr>
          <p:cNvSpPr txBox="1"/>
          <p:nvPr/>
        </p:nvSpPr>
        <p:spPr>
          <a:xfrm>
            <a:off x="2619638" y="2649853"/>
            <a:ext cx="25555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검색과 연동해서 지도 출력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77D31-92F1-496E-9320-975B39DF15E7}"/>
              </a:ext>
            </a:extLst>
          </p:cNvPr>
          <p:cNvSpPr txBox="1"/>
          <p:nvPr/>
        </p:nvSpPr>
        <p:spPr>
          <a:xfrm>
            <a:off x="2619638" y="3140319"/>
            <a:ext cx="413125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Javascript </a:t>
            </a:r>
            <a:r>
              <a:rPr lang="ko-KR" altLang="en-US"/>
              <a:t>이용한 캘린더 출력 및 </a:t>
            </a:r>
            <a:r>
              <a:rPr lang="en-US" altLang="ko-KR"/>
              <a:t>DB </a:t>
            </a:r>
            <a:r>
              <a:rPr lang="ko-KR" altLang="en-US"/>
              <a:t>연동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7984F-40C7-4579-A8A9-372ECFF32DC2}"/>
              </a:ext>
            </a:extLst>
          </p:cNvPr>
          <p:cNvSpPr txBox="1"/>
          <p:nvPr/>
        </p:nvSpPr>
        <p:spPr>
          <a:xfrm>
            <a:off x="2619638" y="3630785"/>
            <a:ext cx="31967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관리자 페이지 </a:t>
            </a:r>
            <a:r>
              <a:rPr lang="en-US" altLang="ko-KR"/>
              <a:t>: </a:t>
            </a:r>
            <a:r>
              <a:rPr lang="ko-KR" altLang="en-US"/>
              <a:t>등록 현황 및 차트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8D8BB-A5FC-4EE7-B159-7786D4160EFF}"/>
              </a:ext>
            </a:extLst>
          </p:cNvPr>
          <p:cNvSpPr txBox="1"/>
          <p:nvPr/>
        </p:nvSpPr>
        <p:spPr>
          <a:xfrm>
            <a:off x="2619638" y="4167970"/>
            <a:ext cx="10486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문의 쪽지</a:t>
            </a:r>
          </a:p>
        </p:txBody>
      </p:sp>
    </p:spTree>
    <p:extLst>
      <p:ext uri="{BB962C8B-B14F-4D97-AF65-F5344CB8AC3E}">
        <p14:creationId xmlns:p14="http://schemas.microsoft.com/office/powerpoint/2010/main" val="377155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CDE9A1-1E98-4100-B651-F72135DB60DD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40655E-1AE8-424D-9227-8DD18C5F47FF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CEB2CD-6FA5-4384-BA0D-94DC920834CF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CEF69A-94C6-4504-AC06-21986E4C9041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002060"/>
                  </a:solidFill>
                </a:rPr>
                <a:t>개발 환경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F58A20-AEE4-44B5-BCBC-9C4B3B98A912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DB </a:t>
              </a:r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E9508-DF2E-4B2F-B83E-59D622302F04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컨트롤러 설계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353FB-8F8D-40B0-876F-63479FCA80D8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C5C200-6D77-44EC-B9CA-F91E4D0B3A9C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417393-A492-42F3-8C45-09BDC7E34DCF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9004F0-4484-4C5F-AE1C-653690644EB4}"/>
              </a:ext>
            </a:extLst>
          </p:cNvPr>
          <p:cNvSpPr txBox="1"/>
          <p:nvPr/>
        </p:nvSpPr>
        <p:spPr>
          <a:xfrm>
            <a:off x="2066925" y="1115794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Backend 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E9282-B71F-4980-8CD5-37BEE86E2ABC}"/>
              </a:ext>
            </a:extLst>
          </p:cNvPr>
          <p:cNvSpPr txBox="1"/>
          <p:nvPr/>
        </p:nvSpPr>
        <p:spPr>
          <a:xfrm>
            <a:off x="2066925" y="2533297"/>
            <a:ext cx="113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frontend</a:t>
            </a:r>
            <a:endParaRPr lang="ko-KR" altLang="en-US"/>
          </a:p>
        </p:txBody>
      </p:sp>
      <p:pic>
        <p:nvPicPr>
          <p:cNvPr id="14" name="Picture 2" descr="IntelliJ IDEA - 위키백과, 우리 모두의 백과사전">
            <a:extLst>
              <a:ext uri="{FF2B5EF4-FFF2-40B4-BE49-F238E27FC236}">
                <a16:creationId xmlns:a16="http://schemas.microsoft.com/office/drawing/2014/main" id="{FF1F2D0E-E3D0-40B7-B1DA-628C2CBE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59" y="814280"/>
            <a:ext cx="10081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스프링부트 백엔드 프로그래밍 (1)">
            <a:extLst>
              <a:ext uri="{FF2B5EF4-FFF2-40B4-BE49-F238E27FC236}">
                <a16:creationId xmlns:a16="http://schemas.microsoft.com/office/drawing/2014/main" id="{F760D5A1-E2E4-4890-BB07-1D117A3D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48" y="727566"/>
            <a:ext cx="2250552" cy="118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652264-7E4C-48E7-9271-7F12306B477A}"/>
              </a:ext>
            </a:extLst>
          </p:cNvPr>
          <p:cNvSpPr txBox="1"/>
          <p:nvPr/>
        </p:nvSpPr>
        <p:spPr>
          <a:xfrm>
            <a:off x="2066925" y="3950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</a:t>
            </a:r>
            <a:endParaRPr lang="ko-KR" altLang="en-US"/>
          </a:p>
        </p:txBody>
      </p:sp>
      <p:pic>
        <p:nvPicPr>
          <p:cNvPr id="17" name="Picture 4" descr="MySQL - 나무위키">
            <a:extLst>
              <a:ext uri="{FF2B5EF4-FFF2-40B4-BE49-F238E27FC236}">
                <a16:creationId xmlns:a16="http://schemas.microsoft.com/office/drawing/2014/main" id="{8C982DED-B0B8-4BF1-BFA1-5F2D9607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9" y="3684748"/>
            <a:ext cx="14292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530F2-F93E-4B1D-8B92-80426975D6CF}"/>
              </a:ext>
            </a:extLst>
          </p:cNvPr>
          <p:cNvSpPr txBox="1"/>
          <p:nvPr/>
        </p:nvSpPr>
        <p:spPr>
          <a:xfrm>
            <a:off x="2066925" y="5368302"/>
            <a:ext cx="206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server</a:t>
            </a:r>
            <a:endParaRPr lang="ko-KR" altLang="en-US"/>
          </a:p>
        </p:txBody>
      </p:sp>
      <p:pic>
        <p:nvPicPr>
          <p:cNvPr id="1028" name="Picture 4" descr="AWS Email Preference Center">
            <a:extLst>
              <a:ext uri="{FF2B5EF4-FFF2-40B4-BE49-F238E27FC236}">
                <a16:creationId xmlns:a16="http://schemas.microsoft.com/office/drawing/2014/main" id="{06B1886D-FE09-4A82-8CA3-E3A903A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4" y="5195137"/>
            <a:ext cx="2066653" cy="10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B17FE-F9B7-489F-B902-629CEB56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32" y="2408342"/>
            <a:ext cx="924439" cy="9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Query(제이쿼리) 정리">
            <a:extLst>
              <a:ext uri="{FF2B5EF4-FFF2-40B4-BE49-F238E27FC236}">
                <a16:creationId xmlns:a16="http://schemas.microsoft.com/office/drawing/2014/main" id="{0ED2F496-BA97-476C-A7CD-DDD4EAB8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264" y="2381237"/>
            <a:ext cx="2039320" cy="11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D1DDA84-37EE-449D-8406-AC04B6DE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77" y="5016617"/>
            <a:ext cx="1173798" cy="117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A35238-B8EE-40C7-9833-C47EE7D87A3F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15DA427-BF6C-4B55-8074-3F88B4003814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97498-92A4-46D0-9831-A4461DF416C5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F8DE98-E47F-4CD0-8688-A00579467A72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DD57F-C1E8-43BA-BB85-5EB98B93ADD9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rgbClr val="002060"/>
                  </a:solidFill>
                </a:rPr>
                <a:t>DB </a:t>
              </a:r>
              <a:r>
                <a:rPr lang="ko-KR" altLang="en-US" sz="1400">
                  <a:solidFill>
                    <a:srgbClr val="002060"/>
                  </a:solidFill>
                </a:rPr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892FC3-82A1-4AFD-ACB9-F5D3ED325269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A5D86C-58D9-4902-A3E8-308F6404E82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EF34F9-A283-46FC-ADC1-73D5E50E9905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5A645-C289-4F97-A602-DEB6278679A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DAE1288-6E9C-4EB2-8B1B-5563D863D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9" t="9471" r="5590" b="1967"/>
          <a:stretch/>
        </p:blipFill>
        <p:spPr>
          <a:xfrm>
            <a:off x="2784351" y="420889"/>
            <a:ext cx="7035924" cy="60162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88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A35238-B8EE-40C7-9833-C47EE7D87A3F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15DA427-BF6C-4B55-8074-3F88B4003814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97498-92A4-46D0-9831-A4461DF416C5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F8DE98-E47F-4CD0-8688-A00579467A72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DD57F-C1E8-43BA-BB85-5EB98B93ADD9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/>
                <a:t>DB </a:t>
              </a:r>
              <a:r>
                <a:rPr lang="ko-KR" altLang="en-US"/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892FC3-82A1-4AFD-ACB9-F5D3ED325269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rgbClr val="002060"/>
                  </a:solidFill>
                </a:defRPr>
              </a:lvl1pPr>
            </a:lstStyle>
            <a:p>
              <a:r>
                <a:rPr lang="ko-KR" altLang="en-US"/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A5D86C-58D9-4902-A3E8-308F6404E82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EF34F9-A283-46FC-ADC1-73D5E50E9905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5A645-C289-4F97-A602-DEB6278679A0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0C2501-332D-4CB0-A295-3A91A2AD4C09}"/>
              </a:ext>
            </a:extLst>
          </p:cNvPr>
          <p:cNvSpPr txBox="1"/>
          <p:nvPr/>
        </p:nvSpPr>
        <p:spPr>
          <a:xfrm>
            <a:off x="5606923" y="1155922"/>
            <a:ext cx="99418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/>
              <a:t>사용자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4634A-F89F-4D62-8107-9B10515F1FC1}"/>
              </a:ext>
            </a:extLst>
          </p:cNvPr>
          <p:cNvSpPr txBox="1"/>
          <p:nvPr/>
        </p:nvSpPr>
        <p:spPr>
          <a:xfrm>
            <a:off x="2042297" y="1965043"/>
            <a:ext cx="12474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클래스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454FC-D429-4F09-9139-26967C8DB4E6}"/>
              </a:ext>
            </a:extLst>
          </p:cNvPr>
          <p:cNvSpPr txBox="1"/>
          <p:nvPr/>
        </p:nvSpPr>
        <p:spPr>
          <a:xfrm>
            <a:off x="2444009" y="253729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 승인 대기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A08E8-A3E4-45F5-BAC9-BDCB86014137}"/>
              </a:ext>
            </a:extLst>
          </p:cNvPr>
          <p:cNvSpPr txBox="1"/>
          <p:nvPr/>
        </p:nvSpPr>
        <p:spPr>
          <a:xfrm>
            <a:off x="2444009" y="305130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시간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C5AD2-5F78-4A2B-B0C3-87D848A37A8F}"/>
              </a:ext>
            </a:extLst>
          </p:cNvPr>
          <p:cNvSpPr txBox="1"/>
          <p:nvPr/>
        </p:nvSpPr>
        <p:spPr>
          <a:xfrm>
            <a:off x="4252097" y="1965043"/>
            <a:ext cx="18902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클래스 상세 페이지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A5177-0592-47BF-93B7-FB78C6F2B648}"/>
              </a:ext>
            </a:extLst>
          </p:cNvPr>
          <p:cNvSpPr txBox="1"/>
          <p:nvPr/>
        </p:nvSpPr>
        <p:spPr>
          <a:xfrm>
            <a:off x="4644284" y="2537292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캘린더에 등록된 클래스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95028-22D0-4C9C-968D-D98B8EA46FB6}"/>
              </a:ext>
            </a:extLst>
          </p:cNvPr>
          <p:cNvSpPr txBox="1"/>
          <p:nvPr/>
        </p:nvSpPr>
        <p:spPr>
          <a:xfrm>
            <a:off x="4644284" y="303554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좋아요</a:t>
            </a:r>
            <a:r>
              <a:rPr lang="en-US" altLang="ko-KR"/>
              <a:t>, </a:t>
            </a:r>
            <a:r>
              <a:rPr lang="ko-KR" altLang="en-US"/>
              <a:t>문의 쪽지 남기기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927A8-4221-4E82-B78E-22D9E9305490}"/>
              </a:ext>
            </a:extLst>
          </p:cNvPr>
          <p:cNvSpPr txBox="1"/>
          <p:nvPr/>
        </p:nvSpPr>
        <p:spPr>
          <a:xfrm>
            <a:off x="4644284" y="350597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별점 후기 남기기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68C0D-5EA6-48D5-A035-687FD7BC9BBA}"/>
              </a:ext>
            </a:extLst>
          </p:cNvPr>
          <p:cNvSpPr txBox="1"/>
          <p:nvPr/>
        </p:nvSpPr>
        <p:spPr>
          <a:xfrm>
            <a:off x="7373617" y="1965043"/>
            <a:ext cx="12474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클래스 신청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83223F-C639-4A37-9763-840E1A812BA7}"/>
              </a:ext>
            </a:extLst>
          </p:cNvPr>
          <p:cNvSpPr txBox="1"/>
          <p:nvPr/>
        </p:nvSpPr>
        <p:spPr>
          <a:xfrm>
            <a:off x="7673234" y="2537292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예약 가능한 날짜에 예약 신청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77EC0-2A7D-4391-A3A6-7DD07CB64650}"/>
              </a:ext>
            </a:extLst>
          </p:cNvPr>
          <p:cNvSpPr txBox="1"/>
          <p:nvPr/>
        </p:nvSpPr>
        <p:spPr>
          <a:xfrm>
            <a:off x="2042297" y="4242054"/>
            <a:ext cx="5934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결제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0C37B-A52B-438E-A56D-71FD4E2C95A0}"/>
              </a:ext>
            </a:extLst>
          </p:cNvPr>
          <p:cNvSpPr txBox="1"/>
          <p:nvPr/>
        </p:nvSpPr>
        <p:spPr>
          <a:xfrm>
            <a:off x="2444009" y="4814303"/>
            <a:ext cx="216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Iamport </a:t>
            </a:r>
            <a:r>
              <a:rPr lang="ko-KR" altLang="en-US"/>
              <a:t>이용한 결제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E42A0-F9D7-46D8-AEF0-F9C031C213FB}"/>
              </a:ext>
            </a:extLst>
          </p:cNvPr>
          <p:cNvSpPr txBox="1"/>
          <p:nvPr/>
        </p:nvSpPr>
        <p:spPr>
          <a:xfrm>
            <a:off x="4649893" y="4242054"/>
            <a:ext cx="10374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예약 내역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8332C-4EF7-467B-8FBB-9E309A675294}"/>
              </a:ext>
            </a:extLst>
          </p:cNvPr>
          <p:cNvSpPr txBox="1"/>
          <p:nvPr/>
        </p:nvSpPr>
        <p:spPr>
          <a:xfrm>
            <a:off x="5015062" y="481430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캘린더 </a:t>
            </a:r>
            <a:r>
              <a:rPr lang="en-US" altLang="ko-KR"/>
              <a:t>DB </a:t>
            </a:r>
            <a:r>
              <a:rPr lang="ko-KR" altLang="en-US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02131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A35238-B8EE-40C7-9833-C47EE7D87A3F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15DA427-BF6C-4B55-8074-3F88B4003814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C97498-92A4-46D0-9831-A4461DF416C5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F8DE98-E47F-4CD0-8688-A00579467A72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DD57F-C1E8-43BA-BB85-5EB98B93ADD9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/>
                <a:t>DB </a:t>
              </a:r>
              <a:r>
                <a:rPr lang="ko-KR" altLang="en-US"/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892FC3-82A1-4AFD-ACB9-F5D3ED325269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rgbClr val="002060"/>
                  </a:solidFill>
                </a:defRPr>
              </a:lvl1pPr>
            </a:lstStyle>
            <a:p>
              <a:r>
                <a:rPr lang="ko-KR" altLang="en-US"/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A5D86C-58D9-4902-A3E8-308F6404E82A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EF34F9-A283-46FC-ADC1-73D5E50E9905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5A645-C289-4F97-A602-DEB6278679A0}"/>
                </a:ext>
              </a:extLst>
            </p:cNvPr>
            <p:cNvSpPr txBox="1"/>
            <p:nvPr/>
          </p:nvSpPr>
          <p:spPr>
            <a:xfrm>
              <a:off x="89765" y="293740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0C2501-332D-4CB0-A295-3A91A2AD4C09}"/>
              </a:ext>
            </a:extLst>
          </p:cNvPr>
          <p:cNvSpPr txBox="1"/>
          <p:nvPr/>
        </p:nvSpPr>
        <p:spPr>
          <a:xfrm>
            <a:off x="5606923" y="1115794"/>
            <a:ext cx="97815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/>
              <a:t>관리자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4634A-F89F-4D62-8107-9B10515F1FC1}"/>
              </a:ext>
            </a:extLst>
          </p:cNvPr>
          <p:cNvSpPr txBox="1"/>
          <p:nvPr/>
        </p:nvSpPr>
        <p:spPr>
          <a:xfrm>
            <a:off x="2042297" y="1924915"/>
            <a:ext cx="103746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등록 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454FC-D429-4F09-9139-26967C8DB4E6}"/>
              </a:ext>
            </a:extLst>
          </p:cNvPr>
          <p:cNvSpPr txBox="1"/>
          <p:nvPr/>
        </p:nvSpPr>
        <p:spPr>
          <a:xfrm>
            <a:off x="2444009" y="24971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카테고리 기준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68C0D-5EA6-48D5-A035-687FD7BC9BBA}"/>
              </a:ext>
            </a:extLst>
          </p:cNvPr>
          <p:cNvSpPr txBox="1"/>
          <p:nvPr/>
        </p:nvSpPr>
        <p:spPr>
          <a:xfrm>
            <a:off x="6285459" y="1924915"/>
            <a:ext cx="5934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통계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83223F-C639-4A37-9763-840E1A812BA7}"/>
              </a:ext>
            </a:extLst>
          </p:cNvPr>
          <p:cNvSpPr txBox="1"/>
          <p:nvPr/>
        </p:nvSpPr>
        <p:spPr>
          <a:xfrm>
            <a:off x="6585076" y="2497164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연도 </a:t>
            </a:r>
            <a:r>
              <a:rPr lang="en-US" altLang="ko-KR"/>
              <a:t>– </a:t>
            </a:r>
            <a:r>
              <a:rPr lang="ko-KR" altLang="en-US"/>
              <a:t>일일 등록 회원 수 </a:t>
            </a:r>
            <a:r>
              <a:rPr lang="en-US" altLang="ko-KR"/>
              <a:t>line chart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6155CC-DB47-42DC-9D12-8EA77DB6F5B1}"/>
              </a:ext>
            </a:extLst>
          </p:cNvPr>
          <p:cNvSpPr txBox="1"/>
          <p:nvPr/>
        </p:nvSpPr>
        <p:spPr>
          <a:xfrm>
            <a:off x="6585076" y="301099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월 별로 개설된 클래스 개수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98B663-0B1D-4A99-9AD8-16EFC8AB2EB6}"/>
              </a:ext>
            </a:extLst>
          </p:cNvPr>
          <p:cNvSpPr txBox="1"/>
          <p:nvPr/>
        </p:nvSpPr>
        <p:spPr>
          <a:xfrm>
            <a:off x="6585076" y="3524817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 기준 카테고리 별 수강 신청 인원 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332DF2-862C-4022-B04F-A497D7727DEF}"/>
              </a:ext>
            </a:extLst>
          </p:cNvPr>
          <p:cNvSpPr txBox="1"/>
          <p:nvPr/>
        </p:nvSpPr>
        <p:spPr>
          <a:xfrm>
            <a:off x="7119752" y="1924915"/>
            <a:ext cx="19823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amchart api </a:t>
            </a:r>
            <a:r>
              <a:rPr lang="ko-KR" altLang="en-US"/>
              <a:t>이용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0957BB-B845-47F8-B7C0-AED2103FC4A6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329648-3987-4903-B4E4-11D4FEDF8D66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440AD8-0C83-42A4-9E54-A2B92C797B33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33C40-3609-4EF7-A4C3-BCE74C1C96A9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93BF2-3BC6-4685-B601-13A7C7B2B448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/>
                <a:t>DB </a:t>
              </a:r>
              <a:r>
                <a:rPr lang="ko-KR" altLang="en-US"/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AA3641-8F73-4F50-A8B1-9E63CE571DFD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7D2509-1A3B-45E5-A022-7B4FFCFBADF9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rgbClr val="002060"/>
                  </a:solidFill>
                </a:defRPr>
              </a:lvl1pPr>
            </a:lstStyle>
            <a:p>
              <a:r>
                <a:rPr lang="ko-KR" altLang="en-US"/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BA96B1-6024-447D-B195-48719FC73688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DFCEE-AE18-4445-ADEE-79CBCA5C2FB1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9C7A3-8F57-4650-A5A8-EA3E4E8CBF91}"/>
              </a:ext>
            </a:extLst>
          </p:cNvPr>
          <p:cNvGrpSpPr/>
          <p:nvPr/>
        </p:nvGrpSpPr>
        <p:grpSpPr>
          <a:xfrm>
            <a:off x="2138806" y="579449"/>
            <a:ext cx="1332411" cy="1735013"/>
            <a:chOff x="1699500" y="477421"/>
            <a:chExt cx="1984227" cy="25837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7E95598-2D5E-48ED-9B7F-802C7FFC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9500" y="948134"/>
              <a:ext cx="1984226" cy="428229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A0F4B0-836F-4026-B409-CD5DCD11A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9500" y="477421"/>
              <a:ext cx="1984226" cy="431030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517221-A0E9-41EE-82C3-AE29BA082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500" y="1416046"/>
              <a:ext cx="1984226" cy="866145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2C23198-BE2D-4914-923B-F344E34B7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9500" y="2321874"/>
              <a:ext cx="1984227" cy="739329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7A2322B-F6F9-4901-BA4A-5401EE3C4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145" y="579449"/>
            <a:ext cx="1124418" cy="1735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6FFB59-023C-485B-8266-2CB455E76E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20" t="6927" r="26875"/>
          <a:stretch/>
        </p:blipFill>
        <p:spPr>
          <a:xfrm>
            <a:off x="5141491" y="570122"/>
            <a:ext cx="1191471" cy="1735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F8179D-F9D3-4A3A-BE37-28EFEB11A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711" y="570122"/>
            <a:ext cx="2113589" cy="173863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391F07-B65C-47FB-9B4B-30D6D2006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8806" y="2652605"/>
            <a:ext cx="1512443" cy="248589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7F5560-2817-4C97-BE87-3454DD48B0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4145" y="2655474"/>
            <a:ext cx="1438922" cy="9911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455D736-8193-49AA-B5CA-46F0943BD0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4145" y="3753221"/>
            <a:ext cx="1438922" cy="138527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4E918FE-C3A8-45F5-96D8-3AB5C45A1E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2716" y="2652604"/>
            <a:ext cx="3220583" cy="115877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22490CB-19FD-4F1C-8468-4CF6F728C4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2717" y="4322049"/>
            <a:ext cx="3220582" cy="1092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8DC903-56C4-4E6D-AC75-45BA2961F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0048" y="570122"/>
            <a:ext cx="2254465" cy="1735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06C04CF-4CD5-4BBD-A850-1D5B903199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0048" y="2652605"/>
            <a:ext cx="2263109" cy="15527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AFE565E-5D8A-484C-A97E-D12F0F8ECF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0048" y="4775053"/>
            <a:ext cx="2263109" cy="149409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8F4714-2F00-46B6-AB30-16BA6977F47D}"/>
              </a:ext>
            </a:extLst>
          </p:cNvPr>
          <p:cNvSpPr txBox="1"/>
          <p:nvPr/>
        </p:nvSpPr>
        <p:spPr>
          <a:xfrm>
            <a:off x="3079458" y="328008"/>
            <a:ext cx="40588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메인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C3A75-07CD-4752-8927-35BFB971658C}"/>
              </a:ext>
            </a:extLst>
          </p:cNvPr>
          <p:cNvSpPr txBox="1"/>
          <p:nvPr/>
        </p:nvSpPr>
        <p:spPr>
          <a:xfrm>
            <a:off x="4142619" y="337995"/>
            <a:ext cx="73770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로그인모달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1150B9-BDDC-4304-AEE8-92CFCDCF7F9D}"/>
              </a:ext>
            </a:extLst>
          </p:cNvPr>
          <p:cNvSpPr txBox="1"/>
          <p:nvPr/>
        </p:nvSpPr>
        <p:spPr>
          <a:xfrm>
            <a:off x="5595260" y="319507"/>
            <a:ext cx="73770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상세페이지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963CEC-C3F3-478A-B913-675BC793DEEB}"/>
              </a:ext>
            </a:extLst>
          </p:cNvPr>
          <p:cNvSpPr txBox="1"/>
          <p:nvPr/>
        </p:nvSpPr>
        <p:spPr>
          <a:xfrm>
            <a:off x="7996204" y="317637"/>
            <a:ext cx="62709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예약내역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B251B-5158-4ADC-949E-22C3E670B1C9}"/>
              </a:ext>
            </a:extLst>
          </p:cNvPr>
          <p:cNvSpPr txBox="1"/>
          <p:nvPr/>
        </p:nvSpPr>
        <p:spPr>
          <a:xfrm>
            <a:off x="9707669" y="310451"/>
            <a:ext cx="1346844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/>
              <a:t>날짜</a:t>
            </a:r>
            <a:r>
              <a:rPr lang="en-US" altLang="ko-KR" sz="1000"/>
              <a:t>, </a:t>
            </a:r>
            <a:r>
              <a:rPr lang="ko-KR" altLang="en-US" sz="1000"/>
              <a:t>시간 등록 후 개설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81D752-3059-48E0-A8D4-D7ADA420ECBD}"/>
              </a:ext>
            </a:extLst>
          </p:cNvPr>
          <p:cNvSpPr txBox="1"/>
          <p:nvPr/>
        </p:nvSpPr>
        <p:spPr>
          <a:xfrm>
            <a:off x="4406892" y="5138499"/>
            <a:ext cx="77617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클래스 등록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F08C07-69FA-477D-9DC2-532C5EA6ABC8}"/>
              </a:ext>
            </a:extLst>
          </p:cNvPr>
          <p:cNvSpPr txBox="1"/>
          <p:nvPr/>
        </p:nvSpPr>
        <p:spPr>
          <a:xfrm>
            <a:off x="7867204" y="3820490"/>
            <a:ext cx="77617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포인트 충전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32BD6D-A17D-49FC-B6C3-5471A928D383}"/>
              </a:ext>
            </a:extLst>
          </p:cNvPr>
          <p:cNvSpPr txBox="1"/>
          <p:nvPr/>
        </p:nvSpPr>
        <p:spPr>
          <a:xfrm>
            <a:off x="7256461" y="5398987"/>
            <a:ext cx="1386918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내가 등록한 클래스 내역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1CB35-EC78-43B3-9438-3DAEF746F141}"/>
              </a:ext>
            </a:extLst>
          </p:cNvPr>
          <p:cNvSpPr txBox="1"/>
          <p:nvPr/>
        </p:nvSpPr>
        <p:spPr>
          <a:xfrm>
            <a:off x="10409542" y="4211371"/>
            <a:ext cx="66556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문의 쪽지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29EE54-F8CC-4E5E-9ECE-85AEC5771462}"/>
              </a:ext>
            </a:extLst>
          </p:cNvPr>
          <p:cNvSpPr txBox="1"/>
          <p:nvPr/>
        </p:nvSpPr>
        <p:spPr>
          <a:xfrm>
            <a:off x="10404002" y="6269144"/>
            <a:ext cx="65915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개인 채널</a:t>
            </a:r>
          </a:p>
        </p:txBody>
      </p:sp>
    </p:spTree>
    <p:extLst>
      <p:ext uri="{BB962C8B-B14F-4D97-AF65-F5344CB8AC3E}">
        <p14:creationId xmlns:p14="http://schemas.microsoft.com/office/powerpoint/2010/main" val="415878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0957BB-B845-47F8-B7C0-AED2103FC4A6}"/>
              </a:ext>
            </a:extLst>
          </p:cNvPr>
          <p:cNvGrpSpPr/>
          <p:nvPr/>
        </p:nvGrpSpPr>
        <p:grpSpPr>
          <a:xfrm>
            <a:off x="0" y="1"/>
            <a:ext cx="1332411" cy="6858000"/>
            <a:chOff x="0" y="1"/>
            <a:chExt cx="1332411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329648-3987-4903-B4E4-11D4FEDF8D66}"/>
                </a:ext>
              </a:extLst>
            </p:cNvPr>
            <p:cNvSpPr/>
            <p:nvPr/>
          </p:nvSpPr>
          <p:spPr>
            <a:xfrm>
              <a:off x="0" y="1"/>
              <a:ext cx="133241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440AD8-0C83-42A4-9E54-A2B92C797B33}"/>
                </a:ext>
              </a:extLst>
            </p:cNvPr>
            <p:cNvSpPr txBox="1"/>
            <p:nvPr/>
          </p:nvSpPr>
          <p:spPr>
            <a:xfrm>
              <a:off x="89765" y="204990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프로젝트 소개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33C40-3609-4EF7-A4C3-BCE74C1C96A9}"/>
                </a:ext>
              </a:extLst>
            </p:cNvPr>
            <p:cNvSpPr txBox="1"/>
            <p:nvPr/>
          </p:nvSpPr>
          <p:spPr>
            <a:xfrm>
              <a:off x="89765" y="660392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93BF2-3BC6-4685-B601-13A7C7B2B448}"/>
                </a:ext>
              </a:extLst>
            </p:cNvPr>
            <p:cNvSpPr txBox="1"/>
            <p:nvPr/>
          </p:nvSpPr>
          <p:spPr>
            <a:xfrm>
              <a:off x="89765" y="111579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/>
                <a:t>DB </a:t>
              </a:r>
              <a:r>
                <a:rPr lang="ko-KR" altLang="en-US"/>
                <a:t>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AA3641-8F73-4F50-A8B1-9E63CE571DFD}"/>
                </a:ext>
              </a:extLst>
            </p:cNvPr>
            <p:cNvSpPr txBox="1"/>
            <p:nvPr/>
          </p:nvSpPr>
          <p:spPr>
            <a:xfrm>
              <a:off x="89765" y="1571196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chemeClr val="bg2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/>
                <a:t>컨트롤러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7D2509-1A3B-45E5-A022-7B4FFCFBADF9}"/>
                </a:ext>
              </a:extLst>
            </p:cNvPr>
            <p:cNvSpPr txBox="1"/>
            <p:nvPr/>
          </p:nvSpPr>
          <p:spPr>
            <a:xfrm>
              <a:off x="89765" y="202659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400">
                  <a:solidFill>
                    <a:srgbClr val="002060"/>
                  </a:solidFill>
                </a:defRPr>
              </a:lvl1pPr>
            </a:lstStyle>
            <a:p>
              <a:r>
                <a:rPr lang="ko-KR" altLang="en-US"/>
                <a:t>프론트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BA96B1-6024-447D-B195-48719FC73688}"/>
                </a:ext>
              </a:extLst>
            </p:cNvPr>
            <p:cNvSpPr txBox="1"/>
            <p:nvPr/>
          </p:nvSpPr>
          <p:spPr>
            <a:xfrm>
              <a:off x="89765" y="24820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주요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DFCEE-AE18-4445-ADEE-79CBCA5C2FB1}"/>
                </a:ext>
              </a:extLst>
            </p:cNvPr>
            <p:cNvSpPr txBox="1"/>
            <p:nvPr/>
          </p:nvSpPr>
          <p:spPr>
            <a:xfrm>
              <a:off x="89765" y="293740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</a:rPr>
                <a:t>후기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88F4714-2F00-46B6-AB30-16BA6977F47D}"/>
              </a:ext>
            </a:extLst>
          </p:cNvPr>
          <p:cNvSpPr txBox="1"/>
          <p:nvPr/>
        </p:nvSpPr>
        <p:spPr>
          <a:xfrm>
            <a:off x="4285475" y="448433"/>
            <a:ext cx="74571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검색 </a:t>
            </a:r>
            <a:r>
              <a:rPr lang="en-US" altLang="ko-KR" sz="1000"/>
              <a:t>(</a:t>
            </a:r>
            <a:r>
              <a:rPr lang="ko-KR" altLang="en-US" sz="1000"/>
              <a:t>헤더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BA92B78-04D2-4738-9B30-EF245E86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12" y="2283976"/>
            <a:ext cx="3357080" cy="203852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D76B9F9-C83B-4704-8228-508910EC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12" y="694654"/>
            <a:ext cx="3357080" cy="87654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BDBA62-F41E-4837-9AF0-02F02F126648}"/>
              </a:ext>
            </a:extLst>
          </p:cNvPr>
          <p:cNvSpPr txBox="1"/>
          <p:nvPr/>
        </p:nvSpPr>
        <p:spPr>
          <a:xfrm>
            <a:off x="4618900" y="2037755"/>
            <a:ext cx="41229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검색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D27DE91-0D9F-4FA9-8B56-8BEE6B50E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94" t="3042" r="15676" b="5110"/>
          <a:stretch/>
        </p:blipFill>
        <p:spPr>
          <a:xfrm>
            <a:off x="5168526" y="691311"/>
            <a:ext cx="1417545" cy="209846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390906-7865-44E5-8BD5-76E43854F613}"/>
              </a:ext>
            </a:extLst>
          </p:cNvPr>
          <p:cNvSpPr txBox="1"/>
          <p:nvPr/>
        </p:nvSpPr>
        <p:spPr>
          <a:xfrm>
            <a:off x="5737762" y="445090"/>
            <a:ext cx="848309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최단경로모달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75E5029-7046-4175-938C-729E8A8A7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05" y="691311"/>
            <a:ext cx="2649854" cy="11434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DFBA433-3F7C-441F-A693-BCFC1C8EC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6793" y="740290"/>
            <a:ext cx="2028117" cy="455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E608635-09CA-48BA-BB34-231EF32DA909}"/>
              </a:ext>
            </a:extLst>
          </p:cNvPr>
          <p:cNvCxnSpPr>
            <a:stCxn id="44" idx="3"/>
            <a:endCxn id="45" idx="0"/>
          </p:cNvCxnSpPr>
          <p:nvPr/>
        </p:nvCxnSpPr>
        <p:spPr>
          <a:xfrm flipV="1">
            <a:off x="9373259" y="740290"/>
            <a:ext cx="1407593" cy="522754"/>
          </a:xfrm>
          <a:prstGeom prst="bentConnector4">
            <a:avLst>
              <a:gd name="adj1" fmla="val 13979"/>
              <a:gd name="adj2" fmla="val 153099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FA4E1E-1BB8-4A24-9653-FCF7BE0DA273}"/>
              </a:ext>
            </a:extLst>
          </p:cNvPr>
          <p:cNvSpPr txBox="1"/>
          <p:nvPr/>
        </p:nvSpPr>
        <p:spPr>
          <a:xfrm>
            <a:off x="8350222" y="445090"/>
            <a:ext cx="1023037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관리자 개설 내역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CD84B0A-1E3C-4FAD-BAAE-D38F82153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05" y="2447328"/>
            <a:ext cx="1697623" cy="14400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19C522B-5775-4F42-8904-2727B37FD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908"/>
          <a:stretch/>
        </p:blipFill>
        <p:spPr>
          <a:xfrm>
            <a:off x="8558362" y="2447328"/>
            <a:ext cx="2134668" cy="14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EFB25DF-3442-4F0F-B0F5-1556B14A0A48}"/>
              </a:ext>
            </a:extLst>
          </p:cNvPr>
          <p:cNvSpPr txBox="1"/>
          <p:nvPr/>
        </p:nvSpPr>
        <p:spPr>
          <a:xfrm>
            <a:off x="7845392" y="2201107"/>
            <a:ext cx="40588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/>
              <a:t>차트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D4A2C21-672F-41B5-9BED-69A2E4D5F8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05" y="4037106"/>
            <a:ext cx="1611719" cy="14400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7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575</Words>
  <Application>Microsoft Office PowerPoint</Application>
  <PresentationFormat>와이드스크린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나눔스퀘어_ac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jeongjin kim</dc:creator>
  <cp:lastModifiedBy>jeongjin kim</cp:lastModifiedBy>
  <cp:revision>4</cp:revision>
  <dcterms:created xsi:type="dcterms:W3CDTF">2022-02-23T16:07:49Z</dcterms:created>
  <dcterms:modified xsi:type="dcterms:W3CDTF">2022-02-23T17:33:33Z</dcterms:modified>
</cp:coreProperties>
</file>