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jeN/rPsd6vQZvvL7odD/CJ36bk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081e6043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31081e60439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1081e6043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31081e60439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20"/>
          <p:cNvSpPr/>
          <p:nvPr/>
        </p:nvSpPr>
        <p:spPr>
          <a:xfrm>
            <a:off x="3175" y="6400800"/>
            <a:ext cx="12188825" cy="457200"/>
          </a:xfrm>
          <a:prstGeom prst="rect">
            <a:avLst/>
          </a:prstGeom>
          <a:solidFill>
            <a:srgbClr val="6B7C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0"/>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0"/>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EFEFE"/>
              </a:buClr>
              <a:buSzPts val="8000"/>
              <a:buFont typeface="Calibri"/>
              <a:buNone/>
              <a:defRPr sz="8000">
                <a:solidFill>
                  <a:srgbClr val="FEFEF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0"/>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lt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9" name="Google Shape;19;p2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p20"/>
          <p:cNvCxnSpPr/>
          <p:nvPr/>
        </p:nvCxnSpPr>
        <p:spPr>
          <a:xfrm>
            <a:off x="1207658" y="4343400"/>
            <a:ext cx="9875520" cy="0"/>
          </a:xfrm>
          <a:prstGeom prst="straightConnector1">
            <a:avLst/>
          </a:prstGeom>
          <a:noFill/>
          <a:ln cap="flat" cmpd="sng" w="9525">
            <a:solidFill>
              <a:srgbClr val="FEFEFE"/>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2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9"/>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5" name="Google Shape;85;p2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8" name="Shape 88"/>
        <p:cNvGrpSpPr/>
        <p:nvPr/>
      </p:nvGrpSpPr>
      <p:grpSpPr>
        <a:xfrm>
          <a:off x="0" y="0"/>
          <a:ext cx="0" cy="0"/>
          <a:chOff x="0" y="0"/>
          <a:chExt cx="0" cy="0"/>
        </a:xfrm>
      </p:grpSpPr>
      <p:sp>
        <p:nvSpPr>
          <p:cNvPr id="89" name="Google Shape;89;p30"/>
          <p:cNvSpPr/>
          <p:nvPr/>
        </p:nvSpPr>
        <p:spPr>
          <a:xfrm>
            <a:off x="3175" y="6400800"/>
            <a:ext cx="12188825" cy="457200"/>
          </a:xfrm>
          <a:prstGeom prst="rect">
            <a:avLst/>
          </a:prstGeom>
          <a:solidFill>
            <a:srgbClr val="6B7C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0"/>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0"/>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30"/>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3" name="Google Shape;93;p3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1"/>
          <p:cNvSpPr txBox="1"/>
          <p:nvPr>
            <p:ph idx="1" type="body"/>
          </p:nvPr>
        </p:nvSpPr>
        <p:spPr>
          <a:xfrm>
            <a:off x="1097278" y="1845734"/>
            <a:ext cx="4937760" cy="402335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 name="Google Shape;26;p21"/>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7" name="Google Shape;27;p2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 name="Shape 30"/>
        <p:cNvGrpSpPr/>
        <p:nvPr/>
      </p:nvGrpSpPr>
      <p:grpSpPr>
        <a:xfrm>
          <a:off x="0" y="0"/>
          <a:ext cx="0" cy="0"/>
          <a:chOff x="0" y="0"/>
          <a:chExt cx="0" cy="0"/>
        </a:xfrm>
      </p:grpSpPr>
      <p:sp>
        <p:nvSpPr>
          <p:cNvPr id="31" name="Google Shape;31;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2"/>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DEE0B0"/>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33" name="Google Shape;33;p22"/>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4" name="Google Shape;34;p22"/>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DEE0B0"/>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35" name="Google Shape;35;p22"/>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6" name="Google Shape;36;p2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 name="Google Shape;42;p2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5" name="Shape 45"/>
        <p:cNvGrpSpPr/>
        <p:nvPr/>
      </p:nvGrpSpPr>
      <p:grpSpPr>
        <a:xfrm>
          <a:off x="0" y="0"/>
          <a:ext cx="0" cy="0"/>
          <a:chOff x="0" y="0"/>
          <a:chExt cx="0" cy="0"/>
        </a:xfrm>
      </p:grpSpPr>
      <p:sp>
        <p:nvSpPr>
          <p:cNvPr id="46" name="Google Shape;46;p24"/>
          <p:cNvSpPr/>
          <p:nvPr/>
        </p:nvSpPr>
        <p:spPr>
          <a:xfrm>
            <a:off x="3175" y="6400800"/>
            <a:ext cx="12188825" cy="457200"/>
          </a:xfrm>
          <a:prstGeom prst="rect">
            <a:avLst/>
          </a:prstGeom>
          <a:solidFill>
            <a:srgbClr val="6B7C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4"/>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EFEFE"/>
              </a:buClr>
              <a:buSzPts val="8000"/>
              <a:buFont typeface="Calibri"/>
              <a:buNone/>
              <a:defRPr b="0" sz="8000">
                <a:solidFill>
                  <a:srgbClr val="FEFEF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4"/>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lt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chemeClr val="lt1"/>
                </a:solidFill>
              </a:defRPr>
            </a:lvl2pPr>
            <a:lvl3pPr indent="-228600" lvl="2" marL="1371600" algn="l">
              <a:lnSpc>
                <a:spcPct val="90000"/>
              </a:lnSpc>
              <a:spcBef>
                <a:spcPts val="400"/>
              </a:spcBef>
              <a:spcAft>
                <a:spcPts val="0"/>
              </a:spcAft>
              <a:buSzPts val="1600"/>
              <a:buNone/>
              <a:defRPr sz="1600">
                <a:solidFill>
                  <a:schemeClr val="lt1"/>
                </a:solidFill>
              </a:defRPr>
            </a:lvl3pPr>
            <a:lvl4pPr indent="-228600" lvl="3" marL="1828800" algn="l">
              <a:lnSpc>
                <a:spcPct val="90000"/>
              </a:lnSpc>
              <a:spcBef>
                <a:spcPts val="400"/>
              </a:spcBef>
              <a:spcAft>
                <a:spcPts val="0"/>
              </a:spcAft>
              <a:buSzPts val="1400"/>
              <a:buNone/>
              <a:defRPr sz="1400">
                <a:solidFill>
                  <a:schemeClr val="lt1"/>
                </a:solidFill>
              </a:defRPr>
            </a:lvl4pPr>
            <a:lvl5pPr indent="-228600" lvl="4" marL="2286000" algn="l">
              <a:lnSpc>
                <a:spcPct val="90000"/>
              </a:lnSpc>
              <a:spcBef>
                <a:spcPts val="400"/>
              </a:spcBef>
              <a:spcAft>
                <a:spcPts val="0"/>
              </a:spcAft>
              <a:buSzPts val="1400"/>
              <a:buNone/>
              <a:defRPr sz="1400">
                <a:solidFill>
                  <a:schemeClr val="lt1"/>
                </a:solidFill>
              </a:defRPr>
            </a:lvl5pPr>
            <a:lvl6pPr indent="-228600" lvl="5" marL="2743200" algn="l">
              <a:lnSpc>
                <a:spcPct val="90000"/>
              </a:lnSpc>
              <a:spcBef>
                <a:spcPts val="400"/>
              </a:spcBef>
              <a:spcAft>
                <a:spcPts val="0"/>
              </a:spcAft>
              <a:buSzPts val="1400"/>
              <a:buNone/>
              <a:defRPr sz="1400">
                <a:solidFill>
                  <a:schemeClr val="lt1"/>
                </a:solidFill>
              </a:defRPr>
            </a:lvl6pPr>
            <a:lvl7pPr indent="-228600" lvl="6" marL="3200400" algn="l">
              <a:lnSpc>
                <a:spcPct val="90000"/>
              </a:lnSpc>
              <a:spcBef>
                <a:spcPts val="400"/>
              </a:spcBef>
              <a:spcAft>
                <a:spcPts val="0"/>
              </a:spcAft>
              <a:buSzPts val="1400"/>
              <a:buNone/>
              <a:defRPr sz="1400">
                <a:solidFill>
                  <a:schemeClr val="lt1"/>
                </a:solidFill>
              </a:defRPr>
            </a:lvl7pPr>
            <a:lvl8pPr indent="-228600" lvl="7" marL="3657600" algn="l">
              <a:lnSpc>
                <a:spcPct val="90000"/>
              </a:lnSpc>
              <a:spcBef>
                <a:spcPts val="400"/>
              </a:spcBef>
              <a:spcAft>
                <a:spcPts val="0"/>
              </a:spcAft>
              <a:buSzPts val="1400"/>
              <a:buNone/>
              <a:defRPr sz="1400">
                <a:solidFill>
                  <a:schemeClr val="lt1"/>
                </a:solidFill>
              </a:defRPr>
            </a:lvl8pPr>
            <a:lvl9pPr indent="-228600" lvl="8" marL="4114800" algn="l">
              <a:lnSpc>
                <a:spcPct val="90000"/>
              </a:lnSpc>
              <a:spcBef>
                <a:spcPts val="400"/>
              </a:spcBef>
              <a:spcAft>
                <a:spcPts val="400"/>
              </a:spcAft>
              <a:buSzPts val="1400"/>
              <a:buNone/>
              <a:defRPr sz="1400">
                <a:solidFill>
                  <a:schemeClr val="lt1"/>
                </a:solidFill>
              </a:defRPr>
            </a:lvl9pPr>
          </a:lstStyle>
          <a:p/>
        </p:txBody>
      </p:sp>
      <p:sp>
        <p:nvSpPr>
          <p:cNvPr id="50" name="Google Shape;50;p2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3" name="Google Shape;53;p24"/>
          <p:cNvCxnSpPr/>
          <p:nvPr/>
        </p:nvCxnSpPr>
        <p:spPr>
          <a:xfrm>
            <a:off x="1207658" y="4343400"/>
            <a:ext cx="9875520" cy="0"/>
          </a:xfrm>
          <a:prstGeom prst="straightConnector1">
            <a:avLst/>
          </a:prstGeom>
          <a:noFill/>
          <a:ln cap="flat" cmpd="sng" w="9525">
            <a:solidFill>
              <a:srgbClr val="FEFEFE"/>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9" name="Shape 59"/>
        <p:cNvGrpSpPr/>
        <p:nvPr/>
      </p:nvGrpSpPr>
      <p:grpSpPr>
        <a:xfrm>
          <a:off x="0" y="0"/>
          <a:ext cx="0" cy="0"/>
          <a:chOff x="0" y="0"/>
          <a:chExt cx="0" cy="0"/>
        </a:xfrm>
      </p:grpSpPr>
      <p:sp>
        <p:nvSpPr>
          <p:cNvPr id="60" name="Google Shape;60;p26"/>
          <p:cNvSpPr/>
          <p:nvPr/>
        </p:nvSpPr>
        <p:spPr>
          <a:xfrm>
            <a:off x="3175" y="6400800"/>
            <a:ext cx="12188825" cy="457200"/>
          </a:xfrm>
          <a:prstGeom prst="rect">
            <a:avLst/>
          </a:prstGeom>
          <a:solidFill>
            <a:srgbClr val="6B7C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6"/>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27"/>
          <p:cNvSpPr/>
          <p:nvPr/>
        </p:nvSpPr>
        <p:spPr>
          <a:xfrm>
            <a:off x="0" y="0"/>
            <a:ext cx="4050791" cy="6858000"/>
          </a:xfrm>
          <a:prstGeom prst="rect">
            <a:avLst/>
          </a:prstGeom>
          <a:solidFill>
            <a:srgbClr val="6B7C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7"/>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7"/>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7"/>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27"/>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27"/>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lt2"/>
                </a:solidFill>
                <a:latin typeface="Calibri"/>
                <a:ea typeface="Calibri"/>
                <a:cs typeface="Calibri"/>
                <a:sym typeface="Calibri"/>
              </a:defRPr>
            </a:lvl1pPr>
            <a:lvl2pPr indent="0" lvl="1" marL="0" algn="r">
              <a:spcBef>
                <a:spcPts val="0"/>
              </a:spcBef>
              <a:buNone/>
              <a:defRPr sz="1050">
                <a:solidFill>
                  <a:schemeClr val="lt2"/>
                </a:solidFill>
                <a:latin typeface="Calibri"/>
                <a:ea typeface="Calibri"/>
                <a:cs typeface="Calibri"/>
                <a:sym typeface="Calibri"/>
              </a:defRPr>
            </a:lvl2pPr>
            <a:lvl3pPr indent="0" lvl="2" marL="0" algn="r">
              <a:spcBef>
                <a:spcPts val="0"/>
              </a:spcBef>
              <a:buNone/>
              <a:defRPr sz="1050">
                <a:solidFill>
                  <a:schemeClr val="lt2"/>
                </a:solidFill>
                <a:latin typeface="Calibri"/>
                <a:ea typeface="Calibri"/>
                <a:cs typeface="Calibri"/>
                <a:sym typeface="Calibri"/>
              </a:defRPr>
            </a:lvl3pPr>
            <a:lvl4pPr indent="0" lvl="3" marL="0" algn="r">
              <a:spcBef>
                <a:spcPts val="0"/>
              </a:spcBef>
              <a:buNone/>
              <a:defRPr sz="1050">
                <a:solidFill>
                  <a:schemeClr val="lt2"/>
                </a:solidFill>
                <a:latin typeface="Calibri"/>
                <a:ea typeface="Calibri"/>
                <a:cs typeface="Calibri"/>
                <a:sym typeface="Calibri"/>
              </a:defRPr>
            </a:lvl4pPr>
            <a:lvl5pPr indent="0" lvl="4" marL="0" algn="r">
              <a:spcBef>
                <a:spcPts val="0"/>
              </a:spcBef>
              <a:buNone/>
              <a:defRPr sz="1050">
                <a:solidFill>
                  <a:schemeClr val="lt2"/>
                </a:solidFill>
                <a:latin typeface="Calibri"/>
                <a:ea typeface="Calibri"/>
                <a:cs typeface="Calibri"/>
                <a:sym typeface="Calibri"/>
              </a:defRPr>
            </a:lvl5pPr>
            <a:lvl6pPr indent="0" lvl="5" marL="0" algn="r">
              <a:spcBef>
                <a:spcPts val="0"/>
              </a:spcBef>
              <a:buNone/>
              <a:defRPr sz="1050">
                <a:solidFill>
                  <a:schemeClr val="lt2"/>
                </a:solidFill>
                <a:latin typeface="Calibri"/>
                <a:ea typeface="Calibri"/>
                <a:cs typeface="Calibri"/>
                <a:sym typeface="Calibri"/>
              </a:defRPr>
            </a:lvl6pPr>
            <a:lvl7pPr indent="0" lvl="6" marL="0" algn="r">
              <a:spcBef>
                <a:spcPts val="0"/>
              </a:spcBef>
              <a:buNone/>
              <a:defRPr sz="1050">
                <a:solidFill>
                  <a:schemeClr val="lt2"/>
                </a:solidFill>
                <a:latin typeface="Calibri"/>
                <a:ea typeface="Calibri"/>
                <a:cs typeface="Calibri"/>
                <a:sym typeface="Calibri"/>
              </a:defRPr>
            </a:lvl7pPr>
            <a:lvl8pPr indent="0" lvl="7" marL="0" algn="r">
              <a:spcBef>
                <a:spcPts val="0"/>
              </a:spcBef>
              <a:buNone/>
              <a:defRPr sz="1050">
                <a:solidFill>
                  <a:schemeClr val="lt2"/>
                </a:solidFill>
                <a:latin typeface="Calibri"/>
                <a:ea typeface="Calibri"/>
                <a:cs typeface="Calibri"/>
                <a:sym typeface="Calibri"/>
              </a:defRPr>
            </a:lvl8pPr>
            <a:lvl9pPr indent="0" lvl="8" marL="0" algn="r">
              <a:spcBef>
                <a:spcPts val="0"/>
              </a:spcBef>
              <a:buNone/>
              <a:defRPr sz="1050">
                <a:solidFill>
                  <a:schemeClr val="lt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28"/>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8"/>
          <p:cNvSpPr txBox="1"/>
          <p:nvPr>
            <p:ph type="title"/>
          </p:nvPr>
        </p:nvSpPr>
        <p:spPr>
          <a:xfrm>
            <a:off x="1097280" y="5074920"/>
            <a:ext cx="10113645"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lt1"/>
              </a:buClr>
              <a:buSzPts val="3600"/>
              <a:buFont typeface="Calibri"/>
              <a:buNone/>
              <a:defRPr b="0"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8"/>
          <p:cNvSpPr/>
          <p:nvPr>
            <p:ph idx="2" type="pic"/>
          </p:nvPr>
        </p:nvSpPr>
        <p:spPr>
          <a:xfrm>
            <a:off x="15" y="0"/>
            <a:ext cx="12191985" cy="4915076"/>
          </a:xfrm>
          <a:prstGeom prst="rect">
            <a:avLst/>
          </a:prstGeom>
          <a:solidFill>
            <a:srgbClr val="7F7F7F"/>
          </a:solidFill>
          <a:ln>
            <a:noFill/>
          </a:ln>
        </p:spPr>
      </p:sp>
      <p:sp>
        <p:nvSpPr>
          <p:cNvPr id="78" name="Google Shape;78;p28"/>
          <p:cNvSpPr txBox="1"/>
          <p:nvPr>
            <p:ph idx="1" type="body"/>
          </p:nvPr>
        </p:nvSpPr>
        <p:spPr>
          <a:xfrm>
            <a:off x="1097280" y="5907024"/>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chemeClr val="lt1"/>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9" name="Google Shape;79;p2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lt2"/>
                </a:solidFill>
                <a:latin typeface="Calibri"/>
                <a:ea typeface="Calibri"/>
                <a:cs typeface="Calibri"/>
                <a:sym typeface="Calibri"/>
              </a:defRPr>
            </a:lvl1pPr>
            <a:lvl2pPr indent="0" lvl="1" marL="0" algn="r">
              <a:spcBef>
                <a:spcPts val="0"/>
              </a:spcBef>
              <a:buNone/>
              <a:defRPr sz="1050">
                <a:solidFill>
                  <a:schemeClr val="lt2"/>
                </a:solidFill>
                <a:latin typeface="Calibri"/>
                <a:ea typeface="Calibri"/>
                <a:cs typeface="Calibri"/>
                <a:sym typeface="Calibri"/>
              </a:defRPr>
            </a:lvl2pPr>
            <a:lvl3pPr indent="0" lvl="2" marL="0" algn="r">
              <a:spcBef>
                <a:spcPts val="0"/>
              </a:spcBef>
              <a:buNone/>
              <a:defRPr sz="1050">
                <a:solidFill>
                  <a:schemeClr val="lt2"/>
                </a:solidFill>
                <a:latin typeface="Calibri"/>
                <a:ea typeface="Calibri"/>
                <a:cs typeface="Calibri"/>
                <a:sym typeface="Calibri"/>
              </a:defRPr>
            </a:lvl3pPr>
            <a:lvl4pPr indent="0" lvl="3" marL="0" algn="r">
              <a:spcBef>
                <a:spcPts val="0"/>
              </a:spcBef>
              <a:buNone/>
              <a:defRPr sz="1050">
                <a:solidFill>
                  <a:schemeClr val="lt2"/>
                </a:solidFill>
                <a:latin typeface="Calibri"/>
                <a:ea typeface="Calibri"/>
                <a:cs typeface="Calibri"/>
                <a:sym typeface="Calibri"/>
              </a:defRPr>
            </a:lvl4pPr>
            <a:lvl5pPr indent="0" lvl="4" marL="0" algn="r">
              <a:spcBef>
                <a:spcPts val="0"/>
              </a:spcBef>
              <a:buNone/>
              <a:defRPr sz="1050">
                <a:solidFill>
                  <a:schemeClr val="lt2"/>
                </a:solidFill>
                <a:latin typeface="Calibri"/>
                <a:ea typeface="Calibri"/>
                <a:cs typeface="Calibri"/>
                <a:sym typeface="Calibri"/>
              </a:defRPr>
            </a:lvl5pPr>
            <a:lvl6pPr indent="0" lvl="5" marL="0" algn="r">
              <a:spcBef>
                <a:spcPts val="0"/>
              </a:spcBef>
              <a:buNone/>
              <a:defRPr sz="1050">
                <a:solidFill>
                  <a:schemeClr val="lt2"/>
                </a:solidFill>
                <a:latin typeface="Calibri"/>
                <a:ea typeface="Calibri"/>
                <a:cs typeface="Calibri"/>
                <a:sym typeface="Calibri"/>
              </a:defRPr>
            </a:lvl6pPr>
            <a:lvl7pPr indent="0" lvl="6" marL="0" algn="r">
              <a:spcBef>
                <a:spcPts val="0"/>
              </a:spcBef>
              <a:buNone/>
              <a:defRPr sz="1050">
                <a:solidFill>
                  <a:schemeClr val="lt2"/>
                </a:solidFill>
                <a:latin typeface="Calibri"/>
                <a:ea typeface="Calibri"/>
                <a:cs typeface="Calibri"/>
                <a:sym typeface="Calibri"/>
              </a:defRPr>
            </a:lvl7pPr>
            <a:lvl8pPr indent="0" lvl="7" marL="0" algn="r">
              <a:spcBef>
                <a:spcPts val="0"/>
              </a:spcBef>
              <a:buNone/>
              <a:defRPr sz="1050">
                <a:solidFill>
                  <a:schemeClr val="lt2"/>
                </a:solidFill>
                <a:latin typeface="Calibri"/>
                <a:ea typeface="Calibri"/>
                <a:cs typeface="Calibri"/>
                <a:sym typeface="Calibri"/>
              </a:defRPr>
            </a:lvl8pPr>
            <a:lvl9pPr indent="0" lvl="8" marL="0" algn="r">
              <a:spcBef>
                <a:spcPts val="0"/>
              </a:spcBef>
              <a:buNone/>
              <a:defRPr sz="1050">
                <a:solidFill>
                  <a:schemeClr val="lt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F3F3F"/>
        </a:solidFill>
      </p:bgPr>
    </p:bg>
    <p:spTree>
      <p:nvGrpSpPr>
        <p:cNvPr id="5" name="Shape 5"/>
        <p:cNvGrpSpPr/>
        <p:nvPr/>
      </p:nvGrpSpPr>
      <p:grpSpPr>
        <a:xfrm>
          <a:off x="0" y="0"/>
          <a:ext cx="0" cy="0"/>
          <a:chOff x="0" y="0"/>
          <a:chExt cx="0" cy="0"/>
        </a:xfrm>
      </p:grpSpPr>
      <p:sp>
        <p:nvSpPr>
          <p:cNvPr id="6" name="Google Shape;6;p19"/>
          <p:cNvSpPr/>
          <p:nvPr/>
        </p:nvSpPr>
        <p:spPr>
          <a:xfrm>
            <a:off x="1" y="6400800"/>
            <a:ext cx="12192000" cy="457200"/>
          </a:xfrm>
          <a:prstGeom prst="rect">
            <a:avLst/>
          </a:prstGeom>
          <a:solidFill>
            <a:srgbClr val="6B7C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9"/>
          <p:cNvSpPr/>
          <p:nvPr/>
        </p:nvSpPr>
        <p:spPr>
          <a:xfrm>
            <a:off x="1" y="6334316"/>
            <a:ext cx="12192000"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FEFEFE"/>
              </a:buClr>
              <a:buSzPts val="4800"/>
              <a:buFont typeface="Calibri"/>
              <a:buNone/>
              <a:defRPr b="0" i="0" sz="4800" u="none" cap="none" strike="noStrike">
                <a:solidFill>
                  <a:srgbClr val="FEFEFE"/>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3"/>
              </a:buClr>
              <a:buSzPts val="2000"/>
              <a:buFont typeface="Calibri"/>
              <a:buChar char=" "/>
              <a:defRPr b="0" i="0" sz="2000" u="none" cap="none" strike="noStrike">
                <a:solidFill>
                  <a:srgbClr val="FEFEFE"/>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3"/>
              </a:buClr>
              <a:buSzPts val="1800"/>
              <a:buFont typeface="Calibri"/>
              <a:buChar char="◦"/>
              <a:defRPr b="0" i="0" sz="1800" u="none" cap="none" strike="noStrike">
                <a:solidFill>
                  <a:srgbClr val="FEFEFE"/>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3"/>
              </a:buClr>
              <a:buSzPts val="1400"/>
              <a:buFont typeface="Calibri"/>
              <a:buChar char="◦"/>
              <a:defRPr b="0" i="0" sz="1400" u="none" cap="none" strike="noStrike">
                <a:solidFill>
                  <a:srgbClr val="FEFEFE"/>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3"/>
              </a:buClr>
              <a:buSzPts val="1400"/>
              <a:buFont typeface="Calibri"/>
              <a:buChar char="◦"/>
              <a:defRPr b="0" i="0" sz="1400" u="none" cap="none" strike="noStrike">
                <a:solidFill>
                  <a:srgbClr val="FEFEFE"/>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3"/>
              </a:buClr>
              <a:buSzPts val="1400"/>
              <a:buFont typeface="Calibri"/>
              <a:buChar char="◦"/>
              <a:defRPr b="0" i="0" sz="1400" u="none" cap="none" strike="noStrike">
                <a:solidFill>
                  <a:srgbClr val="FEFEFE"/>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3"/>
              </a:buClr>
              <a:buSzPts val="1400"/>
              <a:buFont typeface="Calibri"/>
              <a:buChar char="◦"/>
              <a:defRPr b="0" i="0" sz="1400" u="none" cap="none" strike="noStrike">
                <a:solidFill>
                  <a:srgbClr val="FEFEFE"/>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3"/>
              </a:buClr>
              <a:buSzPts val="1400"/>
              <a:buFont typeface="Calibri"/>
              <a:buChar char="◦"/>
              <a:defRPr b="0" i="0" sz="1400" u="none" cap="none" strike="noStrike">
                <a:solidFill>
                  <a:srgbClr val="FEFEFE"/>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3"/>
              </a:buClr>
              <a:buSzPts val="1400"/>
              <a:buFont typeface="Calibri"/>
              <a:buChar char="◦"/>
              <a:defRPr b="0" i="0" sz="1400" u="none" cap="none" strike="noStrike">
                <a:solidFill>
                  <a:srgbClr val="FEFEFE"/>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3"/>
              </a:buClr>
              <a:buSzPts val="1400"/>
              <a:buFont typeface="Calibri"/>
              <a:buChar char="◦"/>
              <a:defRPr b="0" i="0" sz="1400" u="none" cap="none" strike="noStrike">
                <a:solidFill>
                  <a:srgbClr val="FEFEFE"/>
                </a:solidFill>
                <a:latin typeface="Calibri"/>
                <a:ea typeface="Calibri"/>
                <a:cs typeface="Calibri"/>
                <a:sym typeface="Calibri"/>
              </a:defRPr>
            </a:lvl9pPr>
          </a:lstStyle>
          <a:p/>
        </p:txBody>
      </p:sp>
      <p:sp>
        <p:nvSpPr>
          <p:cNvPr id="10" name="Google Shape;10;p1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1" name="Google Shape;11;p1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2" name="Google Shape;12;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9"/>
          <p:cNvCxnSpPr/>
          <p:nvPr/>
        </p:nvCxnSpPr>
        <p:spPr>
          <a:xfrm>
            <a:off x="1193532" y="1737845"/>
            <a:ext cx="9966960" cy="0"/>
          </a:xfrm>
          <a:prstGeom prst="straightConnector1">
            <a:avLst/>
          </a:prstGeom>
          <a:noFill/>
          <a:ln cap="flat" cmpd="sng" w="9525">
            <a:solidFill>
              <a:srgbClr val="FEFEFE"/>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FEFEFE"/>
              </a:buClr>
              <a:buSzPts val="7200"/>
              <a:buFont typeface="Calibri"/>
              <a:buNone/>
            </a:pPr>
            <a:r>
              <a:rPr lang="en-US" sz="6600"/>
              <a:t>Querying and Visualizing Protests Through Neo4j’s Temporal Knowledge Graphs</a:t>
            </a:r>
            <a:endParaRPr sz="6600"/>
          </a:p>
        </p:txBody>
      </p:sp>
      <p:sp>
        <p:nvSpPr>
          <p:cNvPr id="101" name="Google Shape;101;p1"/>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2400"/>
              <a:buNone/>
            </a:pPr>
            <a:r>
              <a:rPr lang="en-US" sz="2600"/>
              <a:t>HEXIN LIU</a:t>
            </a:r>
            <a:endParaRPr sz="2600"/>
          </a:p>
          <a:p>
            <a:pPr indent="0" lvl="0" marL="0" rtl="0" algn="ctr">
              <a:lnSpc>
                <a:spcPct val="90000"/>
              </a:lnSpc>
              <a:spcBef>
                <a:spcPts val="0"/>
              </a:spcBef>
              <a:spcAft>
                <a:spcPts val="0"/>
              </a:spcAft>
              <a:buSzPts val="2400"/>
              <a:buNone/>
            </a:pPr>
            <a:r>
              <a:rPr lang="en-US" sz="2600"/>
              <a:t>Department of Computer Science </a:t>
            </a:r>
            <a:endParaRPr sz="2600"/>
          </a:p>
          <a:p>
            <a:pPr indent="0" lvl="0" marL="0" rtl="0" algn="ctr">
              <a:lnSpc>
                <a:spcPct val="90000"/>
              </a:lnSpc>
              <a:spcBef>
                <a:spcPts val="0"/>
              </a:spcBef>
              <a:spcAft>
                <a:spcPts val="0"/>
              </a:spcAft>
              <a:buSzPts val="2400"/>
              <a:buNone/>
            </a:pPr>
            <a:r>
              <a:rPr lang="en-US" sz="2600"/>
              <a:t>Valparaiso University</a:t>
            </a:r>
            <a:endParaRPr sz="2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31081e60439_0_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EFEFE"/>
              </a:buClr>
              <a:buSzPts val="4800"/>
              <a:buFont typeface="Calibri"/>
              <a:buNone/>
            </a:pPr>
            <a:r>
              <a:rPr lang="en-US"/>
              <a:t>Step 5 : Implementing Labelling Further (Continued)</a:t>
            </a:r>
            <a:endParaRPr/>
          </a:p>
        </p:txBody>
      </p:sp>
      <p:sp>
        <p:nvSpPr>
          <p:cNvPr id="164" name="Google Shape;164;g31081e60439_0_1"/>
          <p:cNvSpPr txBox="1"/>
          <p:nvPr>
            <p:ph idx="1" type="body"/>
          </p:nvPr>
        </p:nvSpPr>
        <p:spPr>
          <a:xfrm>
            <a:off x="1097280" y="1845733"/>
            <a:ext cx="10058400" cy="4307700"/>
          </a:xfrm>
          <a:prstGeom prst="rect">
            <a:avLst/>
          </a:prstGeom>
          <a:noFill/>
          <a:ln>
            <a:noFill/>
          </a:ln>
        </p:spPr>
        <p:txBody>
          <a:bodyPr anchorCtr="0" anchor="t" bIns="45700" lIns="0" spcFirstLastPara="1" rIns="0" wrap="square" tIns="45700">
            <a:noAutofit/>
          </a:bodyPr>
          <a:lstStyle/>
          <a:p>
            <a:pPr indent="-246380" lvl="1" marL="384048" rtl="0" algn="l">
              <a:lnSpc>
                <a:spcPct val="90000"/>
              </a:lnSpc>
              <a:spcBef>
                <a:spcPts val="0"/>
              </a:spcBef>
              <a:spcAft>
                <a:spcPts val="0"/>
              </a:spcAft>
              <a:buSzPts val="2800"/>
              <a:buFont typeface="Noto Sans Symbols"/>
              <a:buChar char="❑"/>
            </a:pPr>
            <a:r>
              <a:rPr lang="en-US" sz="2400"/>
              <a:t>We then implement this list to parse each word in a row for computing the cosine similarity between it and the concerned word from a list of similar words. </a:t>
            </a:r>
            <a:endParaRPr sz="2400"/>
          </a:p>
          <a:p>
            <a:pPr indent="-246379" lvl="2" marL="566928" rtl="0" algn="l">
              <a:lnSpc>
                <a:spcPct val="90000"/>
              </a:lnSpc>
              <a:spcBef>
                <a:spcPts val="600"/>
              </a:spcBef>
              <a:spcAft>
                <a:spcPts val="0"/>
              </a:spcAft>
              <a:buSzPts val="2400"/>
              <a:buFont typeface="Noto Sans Symbols"/>
              <a:buChar char="❑"/>
            </a:pPr>
            <a:r>
              <a:rPr lang="en-US" sz="2400"/>
              <a:t>We then use the similarity to determine if the event belongs to the protest category or the non-protest category. </a:t>
            </a:r>
            <a:endParaRPr sz="2400"/>
          </a:p>
          <a:p>
            <a:pPr indent="-246380" lvl="3" marL="749808" rtl="0" algn="l">
              <a:lnSpc>
                <a:spcPct val="90000"/>
              </a:lnSpc>
              <a:spcBef>
                <a:spcPts val="600"/>
              </a:spcBef>
              <a:spcAft>
                <a:spcPts val="0"/>
              </a:spcAft>
              <a:buSzPts val="2400"/>
              <a:buFont typeface="Noto Sans Symbols"/>
              <a:buChar char="❑"/>
            </a:pPr>
            <a:r>
              <a:rPr lang="en-US" sz="2400"/>
              <a:t>If larger or equal to the threshold value, classify the event as protest. If not, classify the event as non-protest.</a:t>
            </a:r>
            <a:endParaRPr sz="2400"/>
          </a:p>
          <a:p>
            <a:pPr indent="-246379" lvl="2" marL="566928" rtl="0" algn="l">
              <a:lnSpc>
                <a:spcPct val="90000"/>
              </a:lnSpc>
              <a:spcBef>
                <a:spcPts val="600"/>
              </a:spcBef>
              <a:spcAft>
                <a:spcPts val="0"/>
              </a:spcAft>
              <a:buSzPts val="2400"/>
              <a:buFont typeface="Noto Sans Symbols"/>
              <a:buChar char="❑"/>
            </a:pPr>
            <a:r>
              <a:rPr lang="en-US" sz="2400"/>
              <a:t>Currently, the word embedding technique is not fully finished as we have not defined our threshold value to classify each event.</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EFEFE"/>
              </a:buClr>
              <a:buSzPts val="4800"/>
              <a:buFont typeface="Calibri"/>
              <a:buNone/>
            </a:pPr>
            <a:r>
              <a:rPr lang="en-US"/>
              <a:t>Examples of Findings of the 750,000 Rows-Version </a:t>
            </a:r>
            <a:endParaRPr/>
          </a:p>
        </p:txBody>
      </p:sp>
      <p:pic>
        <p:nvPicPr>
          <p:cNvPr id="170" name="Google Shape;170;p10"/>
          <p:cNvPicPr preferRelativeResize="0"/>
          <p:nvPr>
            <p:ph idx="1" type="body"/>
          </p:nvPr>
        </p:nvPicPr>
        <p:blipFill rotWithShape="1">
          <a:blip r:embed="rId3">
            <a:alphaModFix/>
          </a:blip>
          <a:srcRect b="0" l="0" r="0" t="0"/>
          <a:stretch/>
        </p:blipFill>
        <p:spPr>
          <a:xfrm>
            <a:off x="1213560" y="1846263"/>
            <a:ext cx="7520700" cy="4022700"/>
          </a:xfrm>
          <a:prstGeom prst="rect">
            <a:avLst/>
          </a:prstGeom>
          <a:noFill/>
          <a:ln>
            <a:noFill/>
          </a:ln>
        </p:spPr>
      </p:pic>
      <p:sp>
        <p:nvSpPr>
          <p:cNvPr id="171" name="Google Shape;171;p10"/>
          <p:cNvSpPr txBox="1"/>
          <p:nvPr/>
        </p:nvSpPr>
        <p:spPr>
          <a:xfrm>
            <a:off x="9032033" y="2584579"/>
            <a:ext cx="2123700" cy="263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500" u="none" cap="none" strike="noStrike">
                <a:solidFill>
                  <a:schemeClr val="lt1"/>
                </a:solidFill>
                <a:latin typeface="Calibri"/>
                <a:ea typeface="Calibri"/>
                <a:cs typeface="Calibri"/>
                <a:sym typeface="Calibri"/>
              </a:rPr>
              <a:t>A screenshot of the ‘updated’ Activist Query with all the rows. Note the concentrated relations between the Indian Police/ Indian Government to denote the many interactions between these two entities throughout 2017.</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EFEFE"/>
              </a:buClr>
              <a:buSzPts val="4800"/>
              <a:buFont typeface="Calibri"/>
              <a:buNone/>
            </a:pPr>
            <a:r>
              <a:rPr lang="en-US"/>
              <a:t>Examples of Findings of the 750,000 Rows-Version (Continued)</a:t>
            </a:r>
            <a:endParaRPr/>
          </a:p>
        </p:txBody>
      </p:sp>
      <p:pic>
        <p:nvPicPr>
          <p:cNvPr id="177" name="Google Shape;177;p11"/>
          <p:cNvPicPr preferRelativeResize="0"/>
          <p:nvPr>
            <p:ph idx="1" type="body"/>
          </p:nvPr>
        </p:nvPicPr>
        <p:blipFill rotWithShape="1">
          <a:blip r:embed="rId3">
            <a:alphaModFix/>
          </a:blip>
          <a:srcRect b="0" l="0" r="0" t="0"/>
          <a:stretch/>
        </p:blipFill>
        <p:spPr>
          <a:xfrm>
            <a:off x="1232207" y="1846263"/>
            <a:ext cx="7520576" cy="4022725"/>
          </a:xfrm>
          <a:prstGeom prst="rect">
            <a:avLst/>
          </a:prstGeom>
          <a:noFill/>
          <a:ln>
            <a:noFill/>
          </a:ln>
        </p:spPr>
      </p:pic>
      <p:sp>
        <p:nvSpPr>
          <p:cNvPr id="178" name="Google Shape;178;p11"/>
          <p:cNvSpPr txBox="1"/>
          <p:nvPr/>
        </p:nvSpPr>
        <p:spPr>
          <a:xfrm>
            <a:off x="8985380" y="3027784"/>
            <a:ext cx="2253342"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500">
                <a:solidFill>
                  <a:schemeClr val="lt1"/>
                </a:solidFill>
                <a:latin typeface="Calibri"/>
                <a:ea typeface="Calibri"/>
                <a:cs typeface="Calibri"/>
                <a:sym typeface="Calibri"/>
              </a:rPr>
              <a:t>A picture of the Rioter Query with all rows loaded. Note that the rioter query will pick up nodes containing the word ‘riot’. Also note that the query has three more sub-queries.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EFEFE"/>
              </a:buClr>
              <a:buSzPts val="4800"/>
              <a:buFont typeface="Calibri"/>
              <a:buNone/>
            </a:pPr>
            <a:r>
              <a:rPr lang="en-US"/>
              <a:t>Examples of Findings of the 750,000 Rows-Version (Continued)</a:t>
            </a:r>
            <a:endParaRPr/>
          </a:p>
        </p:txBody>
      </p:sp>
      <p:pic>
        <p:nvPicPr>
          <p:cNvPr id="184" name="Google Shape;184;p12"/>
          <p:cNvPicPr preferRelativeResize="0"/>
          <p:nvPr>
            <p:ph idx="1" type="body"/>
          </p:nvPr>
        </p:nvPicPr>
        <p:blipFill rotWithShape="1">
          <a:blip r:embed="rId3">
            <a:alphaModFix/>
          </a:blip>
          <a:srcRect b="0" l="0" r="0" t="0"/>
          <a:stretch/>
        </p:blipFill>
        <p:spPr>
          <a:xfrm>
            <a:off x="1185553" y="1878920"/>
            <a:ext cx="7520576" cy="4022725"/>
          </a:xfrm>
          <a:prstGeom prst="rect">
            <a:avLst/>
          </a:prstGeom>
          <a:noFill/>
          <a:ln>
            <a:noFill/>
          </a:ln>
        </p:spPr>
      </p:pic>
      <p:sp>
        <p:nvSpPr>
          <p:cNvPr id="185" name="Google Shape;185;p12"/>
          <p:cNvSpPr txBox="1"/>
          <p:nvPr/>
        </p:nvSpPr>
        <p:spPr>
          <a:xfrm>
            <a:off x="8924731" y="2689953"/>
            <a:ext cx="2179631" cy="240065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500">
                <a:solidFill>
                  <a:schemeClr val="lt1"/>
                </a:solidFill>
                <a:latin typeface="Calibri"/>
                <a:ea typeface="Calibri"/>
                <a:cs typeface="Calibri"/>
                <a:sym typeface="Calibri"/>
              </a:rPr>
              <a:t>A screenshot of the recently-made query known as ‘January Protest Query’ with regex matching. This query will find if the relation’s event_desc and event_date match with the wildcard expressions: “.*rotest.*” and “1/.*”.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31081e60439_0_6"/>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EFEFE"/>
              </a:buClr>
              <a:buSzPts val="4800"/>
              <a:buFont typeface="Calibri"/>
              <a:buNone/>
            </a:pPr>
            <a:r>
              <a:rPr lang="en-US"/>
              <a:t>Summary</a:t>
            </a:r>
            <a:endParaRPr/>
          </a:p>
        </p:txBody>
      </p:sp>
      <p:sp>
        <p:nvSpPr>
          <p:cNvPr id="191" name="Google Shape;191;g31081e60439_0_6"/>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p>
            <a:pPr indent="-158750" lvl="0" marL="91440" rtl="0" algn="l">
              <a:lnSpc>
                <a:spcPct val="90000"/>
              </a:lnSpc>
              <a:spcBef>
                <a:spcPts val="1400"/>
              </a:spcBef>
              <a:spcAft>
                <a:spcPts val="0"/>
              </a:spcAft>
              <a:buSzPts val="2500"/>
              <a:buFont typeface="Noto Sans Symbols"/>
              <a:buChar char="❑"/>
            </a:pPr>
            <a:r>
              <a:rPr lang="en-US" sz="2500"/>
              <a:t>Temporal knowledge graphs are useful in detailing how relations between entities change over time.</a:t>
            </a:r>
            <a:endParaRPr sz="2500"/>
          </a:p>
          <a:p>
            <a:pPr indent="-158750" lvl="0" marL="91440" rtl="0" algn="l">
              <a:lnSpc>
                <a:spcPct val="90000"/>
              </a:lnSpc>
              <a:spcBef>
                <a:spcPts val="1400"/>
              </a:spcBef>
              <a:spcAft>
                <a:spcPts val="0"/>
              </a:spcAft>
              <a:buSzPts val="2500"/>
              <a:buChar char="❑"/>
            </a:pPr>
            <a:r>
              <a:rPr lang="en-US" sz="2500"/>
              <a:t>We used Neo4j to observe political demonstrations from the ICEWS dataset based on TKGs.</a:t>
            </a:r>
            <a:endParaRPr sz="2500"/>
          </a:p>
          <a:p>
            <a:pPr indent="-158750" lvl="0" marL="91440" rtl="0" algn="l">
              <a:lnSpc>
                <a:spcPct val="90000"/>
              </a:lnSpc>
              <a:spcBef>
                <a:spcPts val="1400"/>
              </a:spcBef>
              <a:spcAft>
                <a:spcPts val="0"/>
              </a:spcAft>
              <a:buSzPts val="2500"/>
              <a:buChar char="❑"/>
            </a:pPr>
            <a:r>
              <a:rPr lang="en-US" sz="2500"/>
              <a:t>We constructed the protest/non-protest labelling using Google Colab.</a:t>
            </a:r>
            <a:endParaRPr sz="2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EFEFE"/>
              </a:buClr>
              <a:buSzPts val="4800"/>
              <a:buFont typeface="Calibri"/>
              <a:buNone/>
            </a:pPr>
            <a:r>
              <a:rPr lang="en-US"/>
              <a:t>Future Work</a:t>
            </a:r>
            <a:endParaRPr/>
          </a:p>
        </p:txBody>
      </p:sp>
      <p:sp>
        <p:nvSpPr>
          <p:cNvPr id="197" name="Google Shape;197;p1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39700" lvl="0" marL="91440" rtl="0" algn="l">
              <a:lnSpc>
                <a:spcPct val="90000"/>
              </a:lnSpc>
              <a:spcBef>
                <a:spcPts val="0"/>
              </a:spcBef>
              <a:spcAft>
                <a:spcPts val="0"/>
              </a:spcAft>
              <a:buSzPts val="2200"/>
              <a:buFont typeface="Noto Sans Symbols"/>
              <a:buChar char="❑"/>
            </a:pPr>
            <a:r>
              <a:rPr lang="en-US" sz="2200"/>
              <a:t>Finish on implementing the protest/non-protest labelling on the CSV file of the ICEWS dataset for determining events that relate to protests.</a:t>
            </a:r>
            <a:endParaRPr sz="2200"/>
          </a:p>
          <a:p>
            <a:pPr indent="-195580" lvl="1" marL="384048" rtl="0" algn="l">
              <a:lnSpc>
                <a:spcPct val="90000"/>
              </a:lnSpc>
              <a:spcBef>
                <a:spcPts val="400"/>
              </a:spcBef>
              <a:spcAft>
                <a:spcPts val="0"/>
              </a:spcAft>
              <a:buSzPts val="2000"/>
              <a:buFont typeface="Noto Sans Symbols"/>
              <a:buChar char="❑"/>
            </a:pPr>
            <a:r>
              <a:rPr lang="en-US" sz="2000"/>
              <a:t>First, use the Gensim’s GLOVE model to find first 50 similar words with a given word and the NLTK’s lemmatizer to return unique words without repeating words with the same base word (for example, protests and protested have the base word of protest).</a:t>
            </a:r>
            <a:endParaRPr sz="2000"/>
          </a:p>
          <a:p>
            <a:pPr indent="-195580" lvl="2" marL="566928" rtl="0" algn="l">
              <a:lnSpc>
                <a:spcPct val="90000"/>
              </a:lnSpc>
              <a:spcBef>
                <a:spcPts val="600"/>
              </a:spcBef>
              <a:spcAft>
                <a:spcPts val="0"/>
              </a:spcAft>
              <a:buSzPts val="1600"/>
              <a:buFont typeface="Noto Sans Symbols"/>
              <a:buChar char="❑"/>
            </a:pPr>
            <a:r>
              <a:rPr lang="en-US" sz="1600"/>
              <a:t>Alternatively, we could use Spacy’s lemmatizer for more accurate list of unique words.</a:t>
            </a:r>
            <a:endParaRPr sz="1600"/>
          </a:p>
          <a:p>
            <a:pPr indent="-195580" lvl="1" marL="384048" rtl="0" algn="l">
              <a:lnSpc>
                <a:spcPct val="90000"/>
              </a:lnSpc>
              <a:spcBef>
                <a:spcPts val="600"/>
              </a:spcBef>
              <a:spcAft>
                <a:spcPts val="0"/>
              </a:spcAft>
              <a:buSzPts val="2000"/>
              <a:buFont typeface="Noto Sans Symbols"/>
              <a:buChar char="❑"/>
            </a:pPr>
            <a:r>
              <a:rPr lang="en-US" sz="2000"/>
              <a:t>Then, use the openpyxl module to open the CSV file of the dataset and parse through each important row’s values and calculate the similarity between each word in a row and the word from the GLOVE model. The similarity value will be useful in classifying each event as either protest or non-protest if it is equal or above the threshold value.</a:t>
            </a:r>
            <a:endParaRPr sz="2000"/>
          </a:p>
          <a:p>
            <a:pPr indent="-139700" lvl="0" marL="91440" rtl="0" algn="l">
              <a:lnSpc>
                <a:spcPct val="90000"/>
              </a:lnSpc>
              <a:spcBef>
                <a:spcPts val="1600"/>
              </a:spcBef>
              <a:spcAft>
                <a:spcPts val="0"/>
              </a:spcAft>
              <a:buSzPts val="2200"/>
              <a:buFont typeface="Noto Sans Symbols"/>
              <a:buChar char="❑"/>
            </a:pPr>
            <a:r>
              <a:rPr lang="en-US" sz="2200"/>
              <a:t>Maybe attempt on using the t-nse for visualizing the non-protest events and protests.</a:t>
            </a:r>
            <a:endParaRPr sz="2200"/>
          </a:p>
          <a:p>
            <a:pPr indent="-139700" lvl="0" marL="91440" rtl="0" algn="l">
              <a:lnSpc>
                <a:spcPct val="90000"/>
              </a:lnSpc>
              <a:spcBef>
                <a:spcPts val="1400"/>
              </a:spcBef>
              <a:spcAft>
                <a:spcPts val="0"/>
              </a:spcAft>
              <a:buSzPts val="2200"/>
              <a:buFont typeface="Noto Sans Symbols"/>
              <a:buChar char="❑"/>
            </a:pPr>
            <a:r>
              <a:rPr lang="en-US" sz="2200"/>
              <a:t>Create a similarity score for each event and a bag-of-words related to protests.</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EFEFE"/>
              </a:buClr>
              <a:buSzPts val="4800"/>
              <a:buFont typeface="Calibri"/>
              <a:buNone/>
            </a:pPr>
            <a:r>
              <a:rPr lang="en-US"/>
              <a:t>Acknowledgements</a:t>
            </a:r>
            <a:endParaRPr/>
          </a:p>
        </p:txBody>
      </p:sp>
      <p:sp>
        <p:nvSpPr>
          <p:cNvPr id="203" name="Google Shape;203;p1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58750" lvl="0" marL="91440" rtl="0" algn="l">
              <a:lnSpc>
                <a:spcPct val="90000"/>
              </a:lnSpc>
              <a:spcBef>
                <a:spcPts val="0"/>
              </a:spcBef>
              <a:spcAft>
                <a:spcPts val="0"/>
              </a:spcAft>
              <a:buSzPts val="2500"/>
              <a:buFont typeface="Noto Sans Symbols"/>
              <a:buChar char="❑"/>
            </a:pPr>
            <a:r>
              <a:rPr lang="en-US" sz="2500"/>
              <a:t>Dr. Chunjiang Zhu (Department of Computer Science at UNCG) for advising</a:t>
            </a:r>
            <a:endParaRPr sz="2500"/>
          </a:p>
          <a:p>
            <a:pPr indent="-158750" lvl="0" marL="91440" rtl="0" algn="l">
              <a:lnSpc>
                <a:spcPct val="90000"/>
              </a:lnSpc>
              <a:spcBef>
                <a:spcPts val="1400"/>
              </a:spcBef>
              <a:spcAft>
                <a:spcPts val="0"/>
              </a:spcAft>
              <a:buSzPts val="2500"/>
              <a:buFont typeface="Noto Sans Symbols"/>
              <a:buChar char="❑"/>
            </a:pPr>
            <a:r>
              <a:rPr lang="en-US" sz="2500"/>
              <a:t>The NSF funding for this REU program in the University of North Carolina at Greensboro (UNCG)</a:t>
            </a:r>
            <a:endParaRPr sz="2500"/>
          </a:p>
          <a:p>
            <a:pPr indent="-158750" lvl="0" marL="91440" rtl="0" algn="l">
              <a:lnSpc>
                <a:spcPct val="90000"/>
              </a:lnSpc>
              <a:spcBef>
                <a:spcPts val="1400"/>
              </a:spcBef>
              <a:spcAft>
                <a:spcPts val="0"/>
              </a:spcAft>
              <a:buSzPts val="2500"/>
              <a:buFont typeface="Noto Sans Symbols"/>
              <a:buChar char="❑"/>
            </a:pPr>
            <a:r>
              <a:rPr lang="en-US" sz="2500"/>
              <a:t>My family as support</a:t>
            </a:r>
            <a:endParaRPr sz="2500"/>
          </a:p>
          <a:p>
            <a:pPr indent="0" lvl="0" marL="91440" rtl="0" algn="l">
              <a:lnSpc>
                <a:spcPct val="90000"/>
              </a:lnSpc>
              <a:spcBef>
                <a:spcPts val="1400"/>
              </a:spcBef>
              <a:spcAft>
                <a:spcPts val="0"/>
              </a:spcAft>
              <a:buNone/>
            </a:pPr>
            <a:r>
              <a:t/>
            </a:r>
            <a:endParaRPr sz="2500"/>
          </a:p>
          <a:p>
            <a:pPr indent="0" lvl="0" marL="0" rtl="0" algn="l">
              <a:lnSpc>
                <a:spcPct val="90000"/>
              </a:lnSpc>
              <a:spcBef>
                <a:spcPts val="1400"/>
              </a:spcBef>
              <a:spcAft>
                <a:spcPts val="0"/>
              </a:spcAft>
              <a:buNone/>
            </a:pPr>
            <a:r>
              <a:t/>
            </a:r>
            <a:endParaRPr sz="2500"/>
          </a:p>
          <a:p>
            <a:pPr indent="0" lvl="0" marL="0" rtl="0" algn="l">
              <a:lnSpc>
                <a:spcPct val="90000"/>
              </a:lnSpc>
              <a:spcBef>
                <a:spcPts val="1400"/>
              </a:spcBef>
              <a:spcAft>
                <a:spcPts val="0"/>
              </a:spcAft>
              <a:buNone/>
            </a:pPr>
            <a:r>
              <a:t/>
            </a:r>
            <a:endParaRPr sz="2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EFEFE"/>
              </a:buClr>
              <a:buSzPts val="4800"/>
              <a:buFont typeface="Calibri"/>
              <a:buNone/>
            </a:pPr>
            <a:r>
              <a:rPr lang="en-US"/>
              <a:t>Citation</a:t>
            </a:r>
            <a:endParaRPr/>
          </a:p>
        </p:txBody>
      </p:sp>
      <p:sp>
        <p:nvSpPr>
          <p:cNvPr id="209" name="Google Shape;209;p1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Font typeface="Noto Sans Symbols"/>
              <a:buChar char="❑"/>
            </a:pPr>
            <a:r>
              <a:rPr lang="en-US"/>
              <a:t>Li Cai, Xin Mao, Yuhao Zhou, et al., A Survey on Temporal Knowledge Graph: Representation Learning and Applications, Mar. 2024.</a:t>
            </a:r>
            <a:endParaRPr/>
          </a:p>
          <a:p>
            <a:pPr indent="-127000" lvl="0" marL="91440" rtl="0" algn="l">
              <a:lnSpc>
                <a:spcPct val="90000"/>
              </a:lnSpc>
              <a:spcBef>
                <a:spcPts val="1400"/>
              </a:spcBef>
              <a:spcAft>
                <a:spcPts val="0"/>
              </a:spcAft>
              <a:buSzPts val="2000"/>
              <a:buFont typeface="Noto Sans Symbols"/>
              <a:buChar char="❑"/>
            </a:pPr>
            <a:r>
              <a:rPr lang="en-US"/>
              <a:t>Jiabin Tang, Yuhao Yang, Wei Wei, et al., GraphGPT: Graph Instruction Tuning for Large Language Models, May 2024.</a:t>
            </a:r>
            <a:endParaRPr/>
          </a:p>
          <a:p>
            <a:pPr indent="-127000" lvl="0" marL="91440" rtl="0" algn="l">
              <a:lnSpc>
                <a:spcPct val="90000"/>
              </a:lnSpc>
              <a:spcBef>
                <a:spcPts val="1400"/>
              </a:spcBef>
              <a:spcAft>
                <a:spcPts val="0"/>
              </a:spcAft>
              <a:buSzPts val="2000"/>
              <a:buFont typeface="Noto Sans Symbols"/>
              <a:buChar char="❑"/>
            </a:pPr>
            <a:r>
              <a:rPr lang="en-US"/>
              <a:t>Wenqi Fan, Shijie Wang, Jiani Huang, et al., Graph Machine Learning in the Era of Large Language Models (LLMs), Apr. 2024.</a:t>
            </a:r>
            <a:endParaRPr/>
          </a:p>
          <a:p>
            <a:pPr indent="-127000" lvl="0" marL="91440" rtl="0" algn="l">
              <a:lnSpc>
                <a:spcPct val="90000"/>
              </a:lnSpc>
              <a:spcBef>
                <a:spcPts val="1400"/>
              </a:spcBef>
              <a:spcAft>
                <a:spcPts val="0"/>
              </a:spcAft>
              <a:buSzPts val="2000"/>
              <a:buFont typeface="Noto Sans Symbols"/>
              <a:buChar char="❑"/>
            </a:pPr>
            <a:r>
              <a:rPr lang="en-US"/>
              <a:t>Sahan S. Karatasli, Chunjiang Zhu, AI Integration to the Analysis of Youth Protests Using Digitized News Archive (Proposal), May 2024.</a:t>
            </a:r>
            <a:endParaRPr/>
          </a:p>
          <a:p>
            <a:pPr indent="-127000" lvl="0" marL="91440" rtl="0" algn="l">
              <a:lnSpc>
                <a:spcPct val="90000"/>
              </a:lnSpc>
              <a:spcBef>
                <a:spcPts val="1400"/>
              </a:spcBef>
              <a:spcAft>
                <a:spcPts val="0"/>
              </a:spcAft>
              <a:buSzPts val="2000"/>
              <a:buFont typeface="Noto Sans Symbols"/>
              <a:buChar char="❑"/>
            </a:pPr>
            <a:r>
              <a:rPr lang="en-US"/>
              <a:t>Neo4j, “Labels and Schema Indexes in Neo4j,” unknown date.</a:t>
            </a:r>
            <a:endParaRPr/>
          </a:p>
          <a:p>
            <a:pPr indent="0" lvl="0" marL="91440" rtl="0" algn="l">
              <a:lnSpc>
                <a:spcPct val="90000"/>
              </a:lnSpc>
              <a:spcBef>
                <a:spcPts val="1400"/>
              </a:spcBef>
              <a:spcAft>
                <a:spcPts val="0"/>
              </a:spcAft>
              <a:buSzPts val="2000"/>
              <a:buFont typeface="Noto Sans Symbols"/>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5"/>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EFEFE"/>
              </a:buClr>
              <a:buSzPts val="8000"/>
              <a:buFont typeface="Calibri"/>
              <a:buNone/>
            </a:pPr>
            <a:r>
              <a:rPr lang="en-US"/>
              <a:t>Thank You</a:t>
            </a:r>
            <a:endParaRPr/>
          </a:p>
          <a:p>
            <a:pPr indent="0" lvl="0" marL="0" rtl="0" algn="l">
              <a:lnSpc>
                <a:spcPct val="85000"/>
              </a:lnSpc>
              <a:spcBef>
                <a:spcPts val="0"/>
              </a:spcBef>
              <a:spcAft>
                <a:spcPts val="0"/>
              </a:spcAft>
              <a:buClr>
                <a:srgbClr val="FEFEFE"/>
              </a:buClr>
              <a:buSzPts val="8000"/>
              <a:buFont typeface="Calibri"/>
              <a:buNone/>
            </a:pPr>
            <a:r>
              <a:t/>
            </a:r>
            <a:endParaRPr/>
          </a:p>
          <a:p>
            <a:pPr indent="0" lvl="0" marL="0" rtl="0" algn="l">
              <a:lnSpc>
                <a:spcPct val="85000"/>
              </a:lnSpc>
              <a:spcBef>
                <a:spcPts val="0"/>
              </a:spcBef>
              <a:spcAft>
                <a:spcPts val="0"/>
              </a:spcAft>
              <a:buClr>
                <a:srgbClr val="FEFEFE"/>
              </a:buClr>
              <a:buSzPts val="8000"/>
              <a:buFont typeface="Calibri"/>
              <a:buNone/>
            </a:pPr>
            <a:r>
              <a:rPr lang="en-US"/>
              <a:t>Q&amp;A</a:t>
            </a:r>
            <a:endParaRPr/>
          </a:p>
        </p:txBody>
      </p:sp>
      <p:sp>
        <p:nvSpPr>
          <p:cNvPr id="215" name="Google Shape;215;p15"/>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3"/>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EFEFE"/>
              </a:buClr>
              <a:buSzPts val="8000"/>
              <a:buFont typeface="Calibri"/>
              <a:buNone/>
            </a:pPr>
            <a:r>
              <a:rPr lang="en-US"/>
              <a:t>Demonstration with Updated Nodes and Relations</a:t>
            </a:r>
            <a:endParaRPr/>
          </a:p>
        </p:txBody>
      </p:sp>
      <p:sp>
        <p:nvSpPr>
          <p:cNvPr id="221" name="Google Shape;221;p13"/>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SzPct val="100000"/>
              <a:buNone/>
            </a:pPr>
            <a:r>
              <a:rPr lang="en-US"/>
              <a:t>(IF TIME PERMITS)</a:t>
            </a:r>
            <a:endParaRPr/>
          </a:p>
          <a:p>
            <a:pPr indent="0" lvl="0" marL="0" rtl="0" algn="l">
              <a:lnSpc>
                <a:spcPct val="90000"/>
              </a:lnSpc>
              <a:spcBef>
                <a:spcPts val="1400"/>
              </a:spcBef>
              <a:spcAft>
                <a:spcPts val="0"/>
              </a:spcAft>
              <a:buSzPct val="100000"/>
              <a:buNone/>
            </a:pPr>
            <a:r>
              <a:t/>
            </a:r>
            <a:endParaRPr/>
          </a:p>
          <a:p>
            <a:pPr indent="0" lvl="0" marL="0" rtl="0" algn="l">
              <a:lnSpc>
                <a:spcPct val="90000"/>
              </a:lnSpc>
              <a:spcBef>
                <a:spcPts val="1400"/>
              </a:spcBef>
              <a:spcAft>
                <a:spcPts val="0"/>
              </a:spcAft>
              <a:buSzPct val="100000"/>
              <a:buNone/>
            </a:pPr>
            <a:r>
              <a:rPr lang="en-US"/>
              <a:t>(FEEL FREE TO OFFER SUGGESTIONS ON QUERIES)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EFEFE"/>
              </a:buClr>
              <a:buSzPts val="4800"/>
              <a:buFont typeface="Calibri"/>
              <a:buNone/>
            </a:pPr>
            <a:r>
              <a:rPr lang="en-US"/>
              <a:t>What are Temporal Knowledge Graphs?</a:t>
            </a:r>
            <a:endParaRPr/>
          </a:p>
        </p:txBody>
      </p:sp>
      <p:pic>
        <p:nvPicPr>
          <p:cNvPr descr="Network outline" id="107" name="Google Shape;107;p2"/>
          <p:cNvPicPr preferRelativeResize="0"/>
          <p:nvPr>
            <p:ph idx="1" type="body"/>
          </p:nvPr>
        </p:nvPicPr>
        <p:blipFill rotWithShape="1">
          <a:blip r:embed="rId3">
            <a:alphaModFix/>
          </a:blip>
          <a:srcRect b="0" l="0" r="0" t="0"/>
          <a:stretch/>
        </p:blipFill>
        <p:spPr>
          <a:xfrm>
            <a:off x="1604866" y="1845735"/>
            <a:ext cx="3375042" cy="3375042"/>
          </a:xfrm>
          <a:prstGeom prst="rect">
            <a:avLst/>
          </a:prstGeom>
          <a:noFill/>
          <a:ln>
            <a:noFill/>
          </a:ln>
        </p:spPr>
      </p:pic>
      <p:sp>
        <p:nvSpPr>
          <p:cNvPr id="108" name="Google Shape;108;p2"/>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p>
            <a:pPr indent="-139700" lvl="0" marL="91440" rtl="0" algn="l">
              <a:lnSpc>
                <a:spcPct val="90000"/>
              </a:lnSpc>
              <a:spcBef>
                <a:spcPts val="0"/>
              </a:spcBef>
              <a:spcAft>
                <a:spcPts val="0"/>
              </a:spcAft>
              <a:buSzPts val="2200"/>
              <a:buFont typeface="Noto Sans Symbols"/>
              <a:buChar char="❑"/>
            </a:pPr>
            <a:r>
              <a:rPr lang="en-US" sz="2200"/>
              <a:t>Knowledge graphs (KGs) describe the real world with structured facts. A fact consists of two entities and a relation connecting them, which can be formally represented as a triple (head, relation, tail)</a:t>
            </a:r>
            <a:endParaRPr sz="2200"/>
          </a:p>
          <a:p>
            <a:pPr indent="0" lvl="0" marL="91440" rtl="0" algn="l">
              <a:lnSpc>
                <a:spcPct val="90000"/>
              </a:lnSpc>
              <a:spcBef>
                <a:spcPts val="0"/>
              </a:spcBef>
              <a:spcAft>
                <a:spcPts val="0"/>
              </a:spcAft>
              <a:buNone/>
            </a:pPr>
            <a:r>
              <a:t/>
            </a:r>
            <a:endParaRPr sz="2200"/>
          </a:p>
          <a:p>
            <a:pPr indent="-139700" lvl="0" marL="91440" rtl="0" algn="l">
              <a:lnSpc>
                <a:spcPct val="90000"/>
              </a:lnSpc>
              <a:spcBef>
                <a:spcPts val="0"/>
              </a:spcBef>
              <a:spcAft>
                <a:spcPts val="0"/>
              </a:spcAft>
              <a:buSzPts val="2200"/>
              <a:buFont typeface="Noto Sans Symbols"/>
              <a:buChar char="❑"/>
            </a:pPr>
            <a:r>
              <a:rPr lang="en-US" sz="2200"/>
              <a:t>Temporal knowledge graphs (TKGs) are the knowledge graphs with temporal information.</a:t>
            </a:r>
            <a:endParaRPr sz="2200"/>
          </a:p>
          <a:p>
            <a:pPr indent="0" lvl="0" marL="91440" rtl="0" algn="l">
              <a:lnSpc>
                <a:spcPct val="90000"/>
              </a:lnSpc>
              <a:spcBef>
                <a:spcPts val="1400"/>
              </a:spcBef>
              <a:spcAft>
                <a:spcPts val="0"/>
              </a:spcAft>
              <a:buNone/>
            </a:pPr>
            <a:r>
              <a:t/>
            </a:r>
            <a:endParaRPr sz="2200"/>
          </a:p>
        </p:txBody>
      </p:sp>
      <p:sp>
        <p:nvSpPr>
          <p:cNvPr id="109" name="Google Shape;109;p2"/>
          <p:cNvSpPr txBox="1"/>
          <p:nvPr/>
        </p:nvSpPr>
        <p:spPr>
          <a:xfrm>
            <a:off x="1769165" y="5097666"/>
            <a:ext cx="3046444"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000" u="none" cap="none" strike="noStrike">
                <a:solidFill>
                  <a:schemeClr val="lt1"/>
                </a:solidFill>
                <a:latin typeface="Calibri"/>
                <a:ea typeface="Calibri"/>
                <a:cs typeface="Calibri"/>
                <a:sym typeface="Calibri"/>
              </a:rPr>
              <a:t>Courtesy of Microsoft Stock Images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EFEFE"/>
              </a:buClr>
              <a:buSzPts val="4800"/>
              <a:buFont typeface="Calibri"/>
              <a:buNone/>
            </a:pPr>
            <a:r>
              <a:rPr lang="en-US"/>
              <a:t>Motivations and Goal of the Project</a:t>
            </a:r>
            <a:endParaRPr/>
          </a:p>
        </p:txBody>
      </p:sp>
      <p:sp>
        <p:nvSpPr>
          <p:cNvPr id="115" name="Google Shape;115;p3"/>
          <p:cNvSpPr txBox="1"/>
          <p:nvPr>
            <p:ph idx="1" type="body"/>
          </p:nvPr>
        </p:nvSpPr>
        <p:spPr>
          <a:xfrm>
            <a:off x="1097278" y="1845734"/>
            <a:ext cx="4937760" cy="4023359"/>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Font typeface="Noto Sans Symbols"/>
              <a:buChar char="❑"/>
            </a:pPr>
            <a:r>
              <a:rPr lang="en-US"/>
              <a:t>Protests are one of the hotbed issues in the sociology camp.</a:t>
            </a:r>
            <a:endParaRPr/>
          </a:p>
          <a:p>
            <a:pPr indent="-127000" lvl="0" marL="91440" rtl="0" algn="l">
              <a:lnSpc>
                <a:spcPct val="90000"/>
              </a:lnSpc>
              <a:spcBef>
                <a:spcPts val="1400"/>
              </a:spcBef>
              <a:spcAft>
                <a:spcPts val="0"/>
              </a:spcAft>
              <a:buSzPts val="2000"/>
              <a:buFont typeface="Noto Sans Symbols"/>
              <a:buChar char="❑"/>
            </a:pPr>
            <a:r>
              <a:rPr lang="en-US"/>
              <a:t>There are a few global datasets dedicated to studying on political demonstration around the world to observe protests.</a:t>
            </a:r>
            <a:endParaRPr/>
          </a:p>
          <a:p>
            <a:pPr indent="-127000" lvl="0" marL="91440" rtl="0" algn="l">
              <a:lnSpc>
                <a:spcPct val="90000"/>
              </a:lnSpc>
              <a:spcBef>
                <a:spcPts val="1400"/>
              </a:spcBef>
              <a:spcAft>
                <a:spcPts val="0"/>
              </a:spcAft>
              <a:buSzPts val="2000"/>
              <a:buFont typeface="Noto Sans Symbols"/>
              <a:buChar char="❑"/>
            </a:pPr>
            <a:r>
              <a:rPr lang="en-US"/>
              <a:t>The TKGs are ideal in visualizing protests and other political events and show the evolution of actions between significant entities.</a:t>
            </a:r>
            <a:endParaRPr/>
          </a:p>
          <a:p>
            <a:pPr indent="-127000" lvl="0" marL="91440" rtl="0" algn="l">
              <a:lnSpc>
                <a:spcPct val="90000"/>
              </a:lnSpc>
              <a:spcBef>
                <a:spcPts val="1400"/>
              </a:spcBef>
              <a:spcAft>
                <a:spcPts val="0"/>
              </a:spcAft>
              <a:buSzPts val="2000"/>
              <a:buFont typeface="Noto Sans Symbols"/>
              <a:buChar char="❑"/>
            </a:pPr>
            <a:r>
              <a:rPr lang="en-US"/>
              <a:t>Goal: we are making visualizations of the relations between entities over time for more manageable study of political events.</a:t>
            </a:r>
            <a:endParaRPr/>
          </a:p>
        </p:txBody>
      </p:sp>
      <p:pic>
        <p:nvPicPr>
          <p:cNvPr descr="Closed fist" id="116" name="Google Shape;116;p3"/>
          <p:cNvPicPr preferRelativeResize="0"/>
          <p:nvPr>
            <p:ph idx="2" type="body"/>
          </p:nvPr>
        </p:nvPicPr>
        <p:blipFill rotWithShape="1">
          <a:blip r:embed="rId3">
            <a:alphaModFix/>
          </a:blip>
          <a:srcRect b="0" l="0" r="0" t="0"/>
          <a:stretch/>
        </p:blipFill>
        <p:spPr>
          <a:xfrm>
            <a:off x="6218555" y="1845734"/>
            <a:ext cx="4937125" cy="3291416"/>
          </a:xfrm>
          <a:prstGeom prst="rect">
            <a:avLst/>
          </a:prstGeom>
          <a:noFill/>
          <a:ln>
            <a:noFill/>
          </a:ln>
        </p:spPr>
      </p:pic>
      <p:sp>
        <p:nvSpPr>
          <p:cNvPr id="117" name="Google Shape;117;p3"/>
          <p:cNvSpPr txBox="1"/>
          <p:nvPr/>
        </p:nvSpPr>
        <p:spPr>
          <a:xfrm>
            <a:off x="7383164" y="5245524"/>
            <a:ext cx="2607906"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000" u="none" cap="none" strike="noStrike">
                <a:solidFill>
                  <a:schemeClr val="lt1"/>
                </a:solidFill>
                <a:latin typeface="Calibri"/>
                <a:ea typeface="Calibri"/>
                <a:cs typeface="Calibri"/>
                <a:sym typeface="Calibri"/>
              </a:rPr>
              <a:t>Courtesy of Microsoft Stock Images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EFEFE"/>
              </a:buClr>
              <a:buSzPts val="4800"/>
              <a:buFont typeface="Calibri"/>
              <a:buNone/>
            </a:pPr>
            <a:r>
              <a:rPr lang="en-US"/>
              <a:t>Programs</a:t>
            </a:r>
            <a:endParaRPr/>
          </a:p>
        </p:txBody>
      </p:sp>
      <p:sp>
        <p:nvSpPr>
          <p:cNvPr id="123" name="Google Shape;123;p4"/>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000"/>
              <a:buNone/>
            </a:pPr>
            <a:r>
              <a:rPr lang="en-US"/>
              <a:t>First PROGRAM</a:t>
            </a:r>
            <a:endParaRPr/>
          </a:p>
        </p:txBody>
      </p:sp>
      <p:sp>
        <p:nvSpPr>
          <p:cNvPr id="124" name="Google Shape;124;p4"/>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000"/>
              <a:buNone/>
            </a:pPr>
            <a:r>
              <a:rPr lang="en-US"/>
              <a:t>Second PROGRAM  (Google Colab)</a:t>
            </a:r>
            <a:endParaRPr/>
          </a:p>
        </p:txBody>
      </p:sp>
      <p:pic>
        <p:nvPicPr>
          <p:cNvPr descr="A logo with orange and yellow circles&#10;&#10;Description automatically generated" id="125" name="Google Shape;125;p4"/>
          <p:cNvPicPr preferRelativeResize="0"/>
          <p:nvPr>
            <p:ph idx="4" type="body"/>
          </p:nvPr>
        </p:nvPicPr>
        <p:blipFill rotWithShape="1">
          <a:blip r:embed="rId3">
            <a:alphaModFix/>
          </a:blip>
          <a:srcRect b="0" l="0" r="0" t="0"/>
          <a:stretch/>
        </p:blipFill>
        <p:spPr>
          <a:xfrm>
            <a:off x="6218238" y="2750711"/>
            <a:ext cx="4937125" cy="3042503"/>
          </a:xfrm>
          <a:prstGeom prst="rect">
            <a:avLst/>
          </a:prstGeom>
          <a:noFill/>
          <a:ln>
            <a:noFill/>
          </a:ln>
        </p:spPr>
      </p:pic>
      <p:pic>
        <p:nvPicPr>
          <p:cNvPr descr="A black background with a black square&#10;&#10;Description automatically generated with medium confidence" id="126" name="Google Shape;126;p4"/>
          <p:cNvPicPr preferRelativeResize="0"/>
          <p:nvPr>
            <p:ph idx="2" type="body"/>
          </p:nvPr>
        </p:nvPicPr>
        <p:blipFill rotWithShape="1">
          <a:blip r:embed="rId4">
            <a:alphaModFix/>
          </a:blip>
          <a:srcRect b="0" l="0" r="0" t="0"/>
          <a:stretch/>
        </p:blipFill>
        <p:spPr>
          <a:xfrm>
            <a:off x="1036637" y="3429000"/>
            <a:ext cx="4080624" cy="1531457"/>
          </a:xfrm>
          <a:prstGeom prst="rect">
            <a:avLst/>
          </a:prstGeom>
          <a:noFill/>
          <a:ln>
            <a:noFill/>
          </a:ln>
        </p:spPr>
      </p:pic>
      <p:sp>
        <p:nvSpPr>
          <p:cNvPr id="127" name="Google Shape;127;p4"/>
          <p:cNvSpPr txBox="1"/>
          <p:nvPr/>
        </p:nvSpPr>
        <p:spPr>
          <a:xfrm>
            <a:off x="2290665" y="5262466"/>
            <a:ext cx="1852127"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000" u="none" cap="none" strike="noStrike">
                <a:solidFill>
                  <a:schemeClr val="lt1"/>
                </a:solidFill>
                <a:latin typeface="Calibri"/>
                <a:ea typeface="Calibri"/>
                <a:cs typeface="Calibri"/>
                <a:sym typeface="Calibri"/>
              </a:rPr>
              <a:t>Courtesy of Wikimedia</a:t>
            </a:r>
            <a:endParaRPr/>
          </a:p>
        </p:txBody>
      </p:sp>
      <p:sp>
        <p:nvSpPr>
          <p:cNvPr id="128" name="Google Shape;128;p4"/>
          <p:cNvSpPr txBox="1"/>
          <p:nvPr/>
        </p:nvSpPr>
        <p:spPr>
          <a:xfrm>
            <a:off x="7630108" y="5368727"/>
            <a:ext cx="2113384"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000" u="none" cap="none" strike="noStrike">
                <a:solidFill>
                  <a:schemeClr val="lt1"/>
                </a:solidFill>
                <a:latin typeface="Calibri"/>
                <a:ea typeface="Calibri"/>
                <a:cs typeface="Calibri"/>
                <a:sym typeface="Calibri"/>
              </a:rPr>
              <a:t>Courtesy of Wikimedia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EFEFE"/>
              </a:buClr>
              <a:buSzPts val="4800"/>
              <a:buFont typeface="Calibri"/>
              <a:buNone/>
            </a:pPr>
            <a:r>
              <a:rPr lang="en-US"/>
              <a:t>Step 1 : </a:t>
            </a:r>
            <a:r>
              <a:rPr lang="en-US"/>
              <a:t>Minimize</a:t>
            </a:r>
            <a:r>
              <a:rPr lang="en-US"/>
              <a:t> the Dataset Rows (Testing)</a:t>
            </a:r>
            <a:endParaRPr/>
          </a:p>
        </p:txBody>
      </p:sp>
      <p:sp>
        <p:nvSpPr>
          <p:cNvPr id="134" name="Google Shape;134;p5"/>
          <p:cNvSpPr txBox="1"/>
          <p:nvPr>
            <p:ph idx="1" type="body"/>
          </p:nvPr>
        </p:nvSpPr>
        <p:spPr>
          <a:xfrm>
            <a:off x="1097280" y="1845733"/>
            <a:ext cx="10058400" cy="4307700"/>
          </a:xfrm>
          <a:prstGeom prst="rect">
            <a:avLst/>
          </a:prstGeom>
          <a:noFill/>
          <a:ln>
            <a:noFill/>
          </a:ln>
        </p:spPr>
        <p:txBody>
          <a:bodyPr anchorCtr="0" anchor="t" bIns="45700" lIns="0" spcFirstLastPara="1" rIns="0" wrap="square" tIns="45700">
            <a:normAutofit/>
          </a:bodyPr>
          <a:lstStyle/>
          <a:p>
            <a:pPr indent="0" lvl="0" marL="91440" rtl="0" algn="l">
              <a:spcBef>
                <a:spcPts val="0"/>
              </a:spcBef>
              <a:spcAft>
                <a:spcPts val="0"/>
              </a:spcAft>
              <a:buNone/>
            </a:pPr>
            <a:r>
              <a:t/>
            </a:r>
            <a:endParaRPr sz="2200"/>
          </a:p>
          <a:p>
            <a:pPr indent="0" lvl="0" marL="0" rtl="0" algn="ctr">
              <a:spcBef>
                <a:spcPts val="0"/>
              </a:spcBef>
              <a:spcAft>
                <a:spcPts val="0"/>
              </a:spcAft>
              <a:buNone/>
            </a:pPr>
            <a:r>
              <a:rPr lang="en-US" sz="2900"/>
              <a:t>Dataset: </a:t>
            </a:r>
            <a:r>
              <a:rPr lang="en-US" sz="2900"/>
              <a:t>Integrated Crisis Early Warning System (ICEWS)</a:t>
            </a:r>
            <a:endParaRPr sz="2900"/>
          </a:p>
          <a:p>
            <a:pPr indent="0" lvl="0" marL="91440" rtl="0" algn="l">
              <a:spcBef>
                <a:spcPts val="0"/>
              </a:spcBef>
              <a:spcAft>
                <a:spcPts val="0"/>
              </a:spcAft>
              <a:buNone/>
            </a:pPr>
            <a:r>
              <a:t/>
            </a:r>
            <a:endParaRPr sz="2200"/>
          </a:p>
          <a:p>
            <a:pPr indent="0" lvl="0" marL="91440" rtl="0" algn="l">
              <a:spcBef>
                <a:spcPts val="0"/>
              </a:spcBef>
              <a:spcAft>
                <a:spcPts val="0"/>
              </a:spcAft>
              <a:buNone/>
            </a:pPr>
            <a:r>
              <a:t/>
            </a:r>
            <a:endParaRPr sz="2200"/>
          </a:p>
          <a:p>
            <a:pPr indent="0" lvl="0" marL="91440" rtl="0" algn="l">
              <a:spcBef>
                <a:spcPts val="0"/>
              </a:spcBef>
              <a:spcAft>
                <a:spcPts val="0"/>
              </a:spcAft>
              <a:buNone/>
            </a:pPr>
            <a:r>
              <a:t/>
            </a:r>
            <a:endParaRPr sz="2200"/>
          </a:p>
          <a:p>
            <a:pPr indent="-139700" lvl="0" marL="91440" rtl="0" algn="l">
              <a:lnSpc>
                <a:spcPct val="90000"/>
              </a:lnSpc>
              <a:spcBef>
                <a:spcPts val="0"/>
              </a:spcBef>
              <a:spcAft>
                <a:spcPts val="0"/>
              </a:spcAft>
              <a:buSzPts val="2200"/>
              <a:buFont typeface="Noto Sans Symbols"/>
              <a:buChar char="❑"/>
            </a:pPr>
            <a:r>
              <a:rPr lang="en-US" sz="2200"/>
              <a:t>We first used the </a:t>
            </a:r>
            <a:r>
              <a:rPr lang="en-US" sz="2200"/>
              <a:t>ICEWS </a:t>
            </a:r>
            <a:r>
              <a:rPr lang="en-US" sz="2200"/>
              <a:t>dataset with reduced rows (for example, an ICEWS dataset with 1,000 rows) in Neo4j software, create queries, and observe the results of our queries.</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EFEFE"/>
              </a:buClr>
              <a:buSzPts val="4800"/>
              <a:buFont typeface="Calibri"/>
              <a:buNone/>
            </a:pPr>
            <a:r>
              <a:rPr lang="en-US"/>
              <a:t>Step 2 : SSH Tunneling</a:t>
            </a:r>
            <a:endParaRPr/>
          </a:p>
        </p:txBody>
      </p:sp>
      <p:sp>
        <p:nvSpPr>
          <p:cNvPr id="140" name="Google Shape;140;p6"/>
          <p:cNvSpPr txBox="1"/>
          <p:nvPr>
            <p:ph idx="1" type="body"/>
          </p:nvPr>
        </p:nvSpPr>
        <p:spPr>
          <a:xfrm>
            <a:off x="1097280" y="1845733"/>
            <a:ext cx="10058400" cy="4307806"/>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Font typeface="Noto Sans Symbols"/>
              <a:buChar char="❑"/>
            </a:pPr>
            <a:r>
              <a:rPr lang="en-US" sz="2400"/>
              <a:t>We then used ssh tunnelling to ensure access to the remote Neo4j server using this command : </a:t>
            </a:r>
            <a:endParaRPr sz="2400"/>
          </a:p>
          <a:p>
            <a:pPr indent="0" lvl="0" marL="91440" rtl="0" algn="l">
              <a:lnSpc>
                <a:spcPct val="90000"/>
              </a:lnSpc>
              <a:spcBef>
                <a:spcPts val="0"/>
              </a:spcBef>
              <a:spcAft>
                <a:spcPts val="0"/>
              </a:spcAft>
              <a:buNone/>
            </a:pPr>
            <a:r>
              <a:t/>
            </a:r>
            <a:endParaRPr sz="2400"/>
          </a:p>
          <a:p>
            <a:pPr indent="0" lvl="0" marL="91440" rtl="0" algn="l">
              <a:lnSpc>
                <a:spcPct val="90000"/>
              </a:lnSpc>
              <a:spcBef>
                <a:spcPts val="0"/>
              </a:spcBef>
              <a:spcAft>
                <a:spcPts val="0"/>
              </a:spcAft>
              <a:buNone/>
            </a:pPr>
            <a:r>
              <a:rPr lang="en-US" sz="2400"/>
              <a:t>“ssh -L localhost:7474:localhost:7474 -L localhost:7687:localhost:7687 ###account”</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EFEFE"/>
              </a:buClr>
              <a:buSzPts val="4800"/>
              <a:buFont typeface="Calibri"/>
              <a:buNone/>
            </a:pPr>
            <a:r>
              <a:rPr lang="en-US"/>
              <a:t>Step 3: Remote Neo4j Server</a:t>
            </a:r>
            <a:endParaRPr/>
          </a:p>
        </p:txBody>
      </p:sp>
      <p:sp>
        <p:nvSpPr>
          <p:cNvPr id="146" name="Google Shape;146;p7"/>
          <p:cNvSpPr txBox="1"/>
          <p:nvPr>
            <p:ph idx="1" type="body"/>
          </p:nvPr>
        </p:nvSpPr>
        <p:spPr>
          <a:xfrm>
            <a:off x="1097280" y="1845733"/>
            <a:ext cx="10058400" cy="4307806"/>
          </a:xfrm>
          <a:prstGeom prst="rect">
            <a:avLst/>
          </a:prstGeom>
          <a:noFill/>
          <a:ln>
            <a:noFill/>
          </a:ln>
        </p:spPr>
        <p:txBody>
          <a:bodyPr anchorCtr="0" anchor="t" bIns="45700" lIns="0" spcFirstLastPara="1" rIns="0" wrap="square" tIns="45700">
            <a:normAutofit/>
          </a:bodyPr>
          <a:lstStyle/>
          <a:p>
            <a:pPr indent="-165100" lvl="0" marL="91440" rtl="0" algn="l">
              <a:lnSpc>
                <a:spcPct val="90000"/>
              </a:lnSpc>
              <a:spcBef>
                <a:spcPts val="0"/>
              </a:spcBef>
              <a:spcAft>
                <a:spcPts val="0"/>
              </a:spcAft>
              <a:buSzPts val="2600"/>
              <a:buFont typeface="Noto Sans Symbols"/>
              <a:buChar char="❑"/>
            </a:pPr>
            <a:r>
              <a:rPr lang="en-US" sz="2600"/>
              <a:t>We then attempted on loading the whole dataset into the Neo4j server and observing the patterns in the ‘updated’ Neo4j graph through querying.</a:t>
            </a:r>
            <a:endParaRPr sz="2600"/>
          </a:p>
          <a:p>
            <a:pPr indent="-220980" lvl="1" marL="384048" rtl="0" algn="l">
              <a:lnSpc>
                <a:spcPct val="90000"/>
              </a:lnSpc>
              <a:spcBef>
                <a:spcPts val="400"/>
              </a:spcBef>
              <a:spcAft>
                <a:spcPts val="0"/>
              </a:spcAft>
              <a:buSzPts val="2400"/>
              <a:buFont typeface="Noto Sans Symbols"/>
              <a:buChar char="❑"/>
            </a:pPr>
            <a:r>
              <a:rPr lang="en-US" sz="2400"/>
              <a:t>To make the loading process fast, we created indexes for easing the loading time (Neo4j).</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EFEFE"/>
              </a:buClr>
              <a:buSzPts val="4800"/>
              <a:buFont typeface="Calibri"/>
              <a:buNone/>
            </a:pPr>
            <a:r>
              <a:rPr lang="en-US"/>
              <a:t>Step 4: Labelling</a:t>
            </a:r>
            <a:endParaRPr/>
          </a:p>
        </p:txBody>
      </p:sp>
      <p:sp>
        <p:nvSpPr>
          <p:cNvPr id="152" name="Google Shape;152;p8"/>
          <p:cNvSpPr txBox="1"/>
          <p:nvPr>
            <p:ph idx="1" type="body"/>
          </p:nvPr>
        </p:nvSpPr>
        <p:spPr>
          <a:xfrm>
            <a:off x="1097280" y="1845733"/>
            <a:ext cx="10058400" cy="4307806"/>
          </a:xfrm>
          <a:prstGeom prst="rect">
            <a:avLst/>
          </a:prstGeom>
          <a:noFill/>
          <a:ln>
            <a:noFill/>
          </a:ln>
        </p:spPr>
        <p:txBody>
          <a:bodyPr anchorCtr="0" anchor="t" bIns="45700" lIns="0" spcFirstLastPara="1" rIns="0" wrap="square" tIns="45700">
            <a:normAutofit/>
          </a:bodyPr>
          <a:lstStyle/>
          <a:p>
            <a:pPr indent="-158750" lvl="0" marL="91440" rtl="0" algn="l">
              <a:lnSpc>
                <a:spcPct val="90000"/>
              </a:lnSpc>
              <a:spcBef>
                <a:spcPts val="0"/>
              </a:spcBef>
              <a:spcAft>
                <a:spcPts val="0"/>
              </a:spcAft>
              <a:buSzPts val="2500"/>
              <a:buFont typeface="Noto Sans Symbols"/>
              <a:buChar char="❑"/>
            </a:pPr>
            <a:r>
              <a:rPr lang="en-US" sz="2500"/>
              <a:t>We then began to create the automatic protest/non-protest labelling in Google Colab.</a:t>
            </a:r>
            <a:endParaRPr sz="2500"/>
          </a:p>
          <a:p>
            <a:pPr indent="-214630" lvl="1" marL="384048" rtl="0" algn="l">
              <a:lnSpc>
                <a:spcPct val="90000"/>
              </a:lnSpc>
              <a:spcBef>
                <a:spcPts val="400"/>
              </a:spcBef>
              <a:spcAft>
                <a:spcPts val="0"/>
              </a:spcAft>
              <a:buSzPts val="2300"/>
              <a:buFont typeface="Noto Sans Symbols"/>
              <a:buChar char="❑"/>
            </a:pPr>
            <a:r>
              <a:rPr lang="en-US" sz="2300"/>
              <a:t>This labelling can offer any needed reference for human labelers and also helpful insights of the relations between entities.</a:t>
            </a:r>
            <a:endParaRPr sz="2300"/>
          </a:p>
          <a:p>
            <a:pPr indent="-214630" lvl="1" marL="384048" rtl="0" algn="l">
              <a:lnSpc>
                <a:spcPct val="90000"/>
              </a:lnSpc>
              <a:spcBef>
                <a:spcPts val="600"/>
              </a:spcBef>
              <a:spcAft>
                <a:spcPts val="0"/>
              </a:spcAft>
              <a:buSzPts val="2300"/>
              <a:buFont typeface="Noto Sans Symbols"/>
              <a:buChar char="❑"/>
            </a:pPr>
            <a:r>
              <a:rPr lang="en-US" sz="2300"/>
              <a:t>However, the labelling has disadvantages since the labelling can disregard a row that delves into protests but did not mention the word ‘protest’.</a:t>
            </a:r>
            <a:endParaRPr sz="2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EFEFE"/>
              </a:buClr>
              <a:buSzPts val="4800"/>
              <a:buFont typeface="Calibri"/>
              <a:buNone/>
            </a:pPr>
            <a:r>
              <a:rPr lang="en-US"/>
              <a:t>Step 5 : Implementing Labelling Further</a:t>
            </a:r>
            <a:endParaRPr/>
          </a:p>
        </p:txBody>
      </p:sp>
      <p:sp>
        <p:nvSpPr>
          <p:cNvPr id="158" name="Google Shape;158;p9"/>
          <p:cNvSpPr txBox="1"/>
          <p:nvPr>
            <p:ph idx="1" type="body"/>
          </p:nvPr>
        </p:nvSpPr>
        <p:spPr>
          <a:xfrm>
            <a:off x="1097280" y="1845733"/>
            <a:ext cx="10058400" cy="4307806"/>
          </a:xfrm>
          <a:prstGeom prst="rect">
            <a:avLst/>
          </a:prstGeom>
          <a:noFill/>
          <a:ln>
            <a:noFill/>
          </a:ln>
        </p:spPr>
        <p:txBody>
          <a:bodyPr anchorCtr="0" anchor="t" bIns="45700" lIns="0" spcFirstLastPara="1" rIns="0" wrap="square" tIns="45700">
            <a:noAutofit/>
          </a:bodyPr>
          <a:lstStyle/>
          <a:p>
            <a:pPr indent="-246380" lvl="1" marL="384048" rtl="0" algn="l">
              <a:lnSpc>
                <a:spcPct val="90000"/>
              </a:lnSpc>
              <a:spcBef>
                <a:spcPts val="0"/>
              </a:spcBef>
              <a:spcAft>
                <a:spcPts val="0"/>
              </a:spcAft>
              <a:buSzPts val="2800"/>
              <a:buFont typeface="Noto Sans Symbols"/>
              <a:buChar char="❑"/>
            </a:pPr>
            <a:r>
              <a:rPr lang="en-US" sz="2800"/>
              <a:t>We start on experimenting on the word embedding technique.</a:t>
            </a:r>
            <a:endParaRPr sz="2800"/>
          </a:p>
          <a:p>
            <a:pPr indent="-246380" lvl="2" marL="566928" rtl="0" algn="l">
              <a:lnSpc>
                <a:spcPct val="90000"/>
              </a:lnSpc>
              <a:spcBef>
                <a:spcPts val="600"/>
              </a:spcBef>
              <a:spcAft>
                <a:spcPts val="0"/>
              </a:spcAft>
              <a:buSzPts val="2400"/>
              <a:buFont typeface="Noto Sans Symbols"/>
              <a:buChar char="❑"/>
            </a:pPr>
            <a:r>
              <a:rPr lang="en-US" sz="2400"/>
              <a:t>We input a certain word to the most_similar method of Gensim library to create a list of similar words to the word ‘protest’.</a:t>
            </a:r>
            <a:endParaRPr sz="2400"/>
          </a:p>
          <a:p>
            <a:pPr indent="-246380" lvl="3" marL="749808" rtl="0" algn="l">
              <a:lnSpc>
                <a:spcPct val="90000"/>
              </a:lnSpc>
              <a:spcBef>
                <a:spcPts val="600"/>
              </a:spcBef>
              <a:spcAft>
                <a:spcPts val="0"/>
              </a:spcAft>
              <a:buSzPts val="2400"/>
              <a:buFont typeface="Noto Sans Symbols"/>
              <a:buChar char="❑"/>
            </a:pPr>
            <a:r>
              <a:rPr lang="en-US" sz="2400"/>
              <a:t>First 50 words similar to ‘protest’: </a:t>
            </a:r>
            <a:r>
              <a:rPr b="0" i="0" lang="en-US" sz="2400">
                <a:solidFill>
                  <a:schemeClr val="lt1"/>
                </a:solidFill>
                <a:latin typeface="Calibri"/>
                <a:ea typeface="Calibri"/>
                <a:cs typeface="Calibri"/>
                <a:sym typeface="Calibri"/>
              </a:rPr>
              <a:t>Protests, Protesting, Demonstrations, Protesters, Demonstration, Protested, Demonstrators, Activists, Protestors, Rallies, Opposition, Demanding, Staged, Marches, Angry, Supporters, Denouncing, Strike, Marched, Rally, Boycott, Crackdown, Calling, Demanded, Sparked, Anti, Denounce, Planned, Denounced, Provoked, Petition, Marchers, Thousands, Prompted, Slogans, Riots, Riot, Hundreds, Unrest, Angered, Outrage, Chanting, Prompting, Rioting, Strikes, Banners, Outside, Walkout, Gathered, Massive</a:t>
            </a:r>
            <a:endParaRPr sz="2400">
              <a:solidFill>
                <a:schemeClr val="lt1"/>
              </a:solidFill>
              <a:latin typeface="Calibri"/>
              <a:ea typeface="Calibri"/>
              <a:cs typeface="Calibri"/>
              <a:sym typeface="Calibri"/>
            </a:endParaRPr>
          </a:p>
          <a:p>
            <a:pPr indent="0" lvl="0" marL="566928" rtl="0" algn="l">
              <a:lnSpc>
                <a:spcPct val="90000"/>
              </a:lnSpc>
              <a:spcBef>
                <a:spcPts val="600"/>
              </a:spcBef>
              <a:spcAft>
                <a:spcPts val="0"/>
              </a:spcAft>
              <a:buNone/>
            </a:pPr>
            <a:r>
              <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2024-07-10T02:59:13Z</dcterms:created>
  <dc:creator>Hexin Liu</dc:creator>
</cp:coreProperties>
</file>