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260" r:id="rId4"/>
    <p:sldId id="257" r:id="rId5"/>
    <p:sldId id="261" r:id="rId6"/>
    <p:sldId id="274" r:id="rId7"/>
    <p:sldId id="279" r:id="rId8"/>
    <p:sldId id="280" r:id="rId9"/>
    <p:sldId id="262" r:id="rId10"/>
    <p:sldId id="277" r:id="rId11"/>
    <p:sldId id="281" r:id="rId12"/>
    <p:sldId id="282" r:id="rId13"/>
    <p:sldId id="283" r:id="rId14"/>
    <p:sldId id="284" r:id="rId15"/>
    <p:sldId id="285" r:id="rId16"/>
    <p:sldId id="263" r:id="rId17"/>
    <p:sldId id="286" r:id="rId18"/>
    <p:sldId id="287" r:id="rId19"/>
    <p:sldId id="288" r:id="rId20"/>
    <p:sldId id="289" r:id="rId21"/>
    <p:sldId id="276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270" r:id="rId41"/>
    <p:sldId id="308" r:id="rId42"/>
    <p:sldId id="309" r:id="rId43"/>
    <p:sldId id="271" r:id="rId44"/>
    <p:sldId id="258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20"/>
    <p:restoredTop sz="94628"/>
  </p:normalViewPr>
  <p:slideViewPr>
    <p:cSldViewPr>
      <p:cViewPr varScale="1">
        <p:scale>
          <a:sx n="69" d="100"/>
          <a:sy n="69" d="100"/>
        </p:scale>
        <p:origin x="7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122A-B5EC-F84E-9F66-E4036B9C257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DFD48-7FB7-0F4D-AE9A-29DD8C91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DFD48-7FB7-0F4D-AE9A-29DD8C918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DFD48-7FB7-0F4D-AE9A-29DD8C918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DFD48-7FB7-0F4D-AE9A-29DD8C91843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09ED7-1574-1BBC-2C2D-B195E775D703}"/>
              </a:ext>
            </a:extLst>
          </p:cNvPr>
          <p:cNvSpPr/>
          <p:nvPr userDrawn="1"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 descr="INDONESIAN CULTURE.jpg">
            <a:extLst>
              <a:ext uri="{FF2B5EF4-FFF2-40B4-BE49-F238E27FC236}">
                <a16:creationId xmlns:a16="http://schemas.microsoft.com/office/drawing/2014/main" id="{794F71E3-90D5-95B9-9EF1-420823057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UG1A.png">
            <a:extLst>
              <a:ext uri="{FF2B5EF4-FFF2-40B4-BE49-F238E27FC236}">
                <a16:creationId xmlns:a16="http://schemas.microsoft.com/office/drawing/2014/main" id="{0BE6C5BE-5460-CF07-3EA1-E38BCD2664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KRIPSI.png">
            <a:extLst>
              <a:ext uri="{FF2B5EF4-FFF2-40B4-BE49-F238E27FC236}">
                <a16:creationId xmlns:a16="http://schemas.microsoft.com/office/drawing/2014/main" id="{B6202FFE-9E46-442D-33EA-18797FC6E2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00"/>
          <a:stretch>
            <a:fillRect/>
          </a:stretch>
        </p:blipFill>
        <p:spPr bwMode="auto">
          <a:xfrm>
            <a:off x="6477000" y="5989638"/>
            <a:ext cx="2514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4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9124F6-5E5E-BE2C-8105-3BD3C8248EEC}"/>
              </a:ext>
            </a:extLst>
          </p:cNvPr>
          <p:cNvSpPr/>
          <p:nvPr userDrawn="1"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 descr="INDONESIAN CULTURE.jpg">
            <a:extLst>
              <a:ext uri="{FF2B5EF4-FFF2-40B4-BE49-F238E27FC236}">
                <a16:creationId xmlns:a16="http://schemas.microsoft.com/office/drawing/2014/main" id="{10BED556-0315-464C-FEC8-4A8D904AE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UG1A.png">
            <a:extLst>
              <a:ext uri="{FF2B5EF4-FFF2-40B4-BE49-F238E27FC236}">
                <a16:creationId xmlns:a16="http://schemas.microsoft.com/office/drawing/2014/main" id="{4B9B3694-6011-6188-CE1F-43CB94EAEC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9" r="9309"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i.png">
            <a:extLst>
              <a:ext uri="{FF2B5EF4-FFF2-40B4-BE49-F238E27FC236}">
                <a16:creationId xmlns:a16="http://schemas.microsoft.com/office/drawing/2014/main" id="{69788C0D-AD83-B060-003E-1C22DAC97A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0"/>
          <a:stretch>
            <a:fillRect/>
          </a:stretch>
        </p:blipFill>
        <p:spPr bwMode="auto">
          <a:xfrm>
            <a:off x="6400800" y="5943600"/>
            <a:ext cx="2514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96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TER1.png">
            <a:extLst>
              <a:ext uri="{FF2B5EF4-FFF2-40B4-BE49-F238E27FC236}">
                <a16:creationId xmlns:a16="http://schemas.microsoft.com/office/drawing/2014/main" id="{C79E151E-9696-F1B4-DC3A-91C528F0D3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EADER1 copy.png">
            <a:extLst>
              <a:ext uri="{FF2B5EF4-FFF2-40B4-BE49-F238E27FC236}">
                <a16:creationId xmlns:a16="http://schemas.microsoft.com/office/drawing/2014/main" id="{9D957967-20B1-0794-2B42-8C8AB41DD0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 dirty="0"/>
              <a:t>Click to edit </a:t>
            </a:r>
            <a:r>
              <a:rPr lang="en-US" dirty="0" err="1"/>
              <a:t>Mster</a:t>
            </a:r>
            <a:r>
              <a:rPr lang="en-US" dirty="0"/>
              <a:t>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84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02A2A84-4C73-BFE5-786F-5A5B855F5A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922C1DE-AC7E-1841-2E37-34707453DE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72F8-A19B-35C2-31DE-3CA2599D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CBFAEE-0F43-6D46-9369-A7FE05A961E4}" type="datetimeFigureOut">
              <a:rPr lang="en-US"/>
              <a:pPr>
                <a:defRPr/>
              </a:pPr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5-5868-6AF7-E390-926C43090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3CF0-77BA-783D-B8C2-DD2E351D1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C567D80-11D7-AC40-AE34-96EE12C577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4F3905-FE13-6AF6-FF15-BEB7933D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6019800" cy="1238250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Nama		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Ivallavi</a:t>
            </a:r>
            <a:r>
              <a:rPr lang="en-US" sz="1600" dirty="0" smtClean="0">
                <a:solidFill>
                  <a:schemeClr val="tx1"/>
                </a:solidFill>
              </a:rPr>
              <a:t> Fahrazi</a:t>
            </a:r>
            <a:endParaRPr lang="en-US" sz="1600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NPM		</a:t>
            </a:r>
            <a:r>
              <a:rPr lang="en-US" sz="1600" dirty="0" smtClean="0">
                <a:solidFill>
                  <a:schemeClr val="tx1"/>
                </a:solidFill>
              </a:rPr>
              <a:t>: 10120545</a:t>
            </a:r>
            <a:endParaRPr lang="en-US" sz="1600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</a:rPr>
              <a:t>Jurusan</a:t>
            </a:r>
            <a:r>
              <a:rPr lang="en-US" sz="1600" dirty="0">
                <a:solidFill>
                  <a:schemeClr val="tx1"/>
                </a:solidFill>
              </a:rPr>
              <a:t> 		: </a:t>
            </a:r>
            <a:r>
              <a:rPr lang="en-US" sz="1600" dirty="0" err="1">
                <a:solidFill>
                  <a:schemeClr val="tx1"/>
                </a:solidFill>
              </a:rPr>
              <a:t>Sistem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Informasi</a:t>
            </a:r>
            <a:endParaRPr lang="en-US" sz="1600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</a:rPr>
              <a:t>Dosen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Pembimbing</a:t>
            </a:r>
            <a:r>
              <a:rPr lang="en-US" sz="1600" dirty="0">
                <a:solidFill>
                  <a:schemeClr val="tx1"/>
                </a:solidFill>
              </a:rPr>
              <a:t> 	: </a:t>
            </a:r>
            <a:r>
              <a:rPr lang="en-ID" sz="1600" dirty="0" err="1" smtClean="0">
                <a:solidFill>
                  <a:schemeClr val="tx1"/>
                </a:solidFill>
              </a:rPr>
              <a:t>Winarsih</a:t>
            </a:r>
            <a:r>
              <a:rPr lang="en-ID" sz="1600" dirty="0" smtClean="0">
                <a:solidFill>
                  <a:schemeClr val="tx1"/>
                </a:solidFill>
              </a:rPr>
              <a:t>, </a:t>
            </a:r>
            <a:r>
              <a:rPr lang="en-ID" sz="1600" dirty="0" err="1">
                <a:solidFill>
                  <a:schemeClr val="tx1"/>
                </a:solidFill>
              </a:rPr>
              <a:t>S.Kom</a:t>
            </a:r>
            <a:r>
              <a:rPr lang="en-ID" sz="1600" dirty="0">
                <a:solidFill>
                  <a:schemeClr val="tx1"/>
                </a:solidFill>
              </a:rPr>
              <a:t>., MMSI.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001FF5-ECF4-0C92-40B7-32B43FF4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286000"/>
            <a:ext cx="4343400" cy="2076450"/>
          </a:xfrm>
        </p:spPr>
        <p:txBody>
          <a:bodyPr/>
          <a:lstStyle/>
          <a:p>
            <a:r>
              <a:rPr lang="en-US" altLang="en-US" sz="2800" dirty="0" smtClean="0"/>
              <a:t>Websit</a:t>
            </a:r>
            <a:r>
              <a:rPr lang="en-US" altLang="en-US" sz="2800" dirty="0" smtClean="0"/>
              <a:t>e </a:t>
            </a:r>
            <a:r>
              <a:rPr lang="en-US" altLang="en-US" sz="2800" dirty="0" err="1" smtClean="0"/>
              <a:t>Penjadwalan</a:t>
            </a:r>
            <a:r>
              <a:rPr lang="en-US" altLang="en-US" sz="2800" dirty="0" smtClean="0"/>
              <a:t>, </a:t>
            </a:r>
            <a:r>
              <a:rPr lang="en-US" altLang="en-US" sz="2800" dirty="0" err="1" smtClean="0"/>
              <a:t>Administrasi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dan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Absensi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Pada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Lembaga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Pengembangan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Universitas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Gunadarma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Menggunakan</a:t>
            </a:r>
            <a:r>
              <a:rPr lang="en-US" altLang="en-US" sz="2800" dirty="0" smtClean="0"/>
              <a:t> Framework Spring Boot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09C42-4CCF-ECCF-4000-1839911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</a:t>
            </a:r>
            <a:r>
              <a:rPr lang="en-GB" altLang="en-US" dirty="0" err="1"/>
              <a:t>Tampilan</a:t>
            </a:r>
            <a:r>
              <a:rPr lang="en-GB" altLang="en-US" dirty="0"/>
              <a:t> </a:t>
            </a:r>
            <a:r>
              <a:rPr lang="en-GB" altLang="en-US" dirty="0" err="1"/>
              <a:t>Antarmuka</a:t>
            </a:r>
            <a:endParaRPr lang="en-US" dirty="0"/>
          </a:p>
        </p:txBody>
      </p:sp>
      <p:pic>
        <p:nvPicPr>
          <p:cNvPr id="5122" name="Picture 2" descr="https://lh6.googleusercontent.com/JY8-Fzt8WX3yUqPMUuv6wjcD02NDZXa4eqdSrsBwctHLB7PwRJW_DCreJaMVcLqTZWw0POopIC7JxAZVNgWpQC5RLYWrzep5lb9ko14oL0BOYfcNoibWKbxAhc4YF-VYZwyhUMs6IYX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56408"/>
            <a:ext cx="4419600" cy="27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3.googleusercontent.com/M0aBHtpjNSjCOQU5oOOi2WSRkbdmwRaObBKQUBMTRYvT0ePziG4X_QgHI5zCfJpRdBrbVzljcBdxYaK6I-TuHUavgJQZzBM7AIEGkq1nn02Enhf0TeuCvmJ1E3QFqTwoJLj-OqbU1Dv1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6408"/>
            <a:ext cx="4419600" cy="27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1905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192578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Dashboard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09C42-4CCF-ECCF-4000-1839911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</a:t>
            </a:r>
            <a:r>
              <a:rPr lang="en-GB" altLang="en-US" dirty="0" err="1"/>
              <a:t>Tampilan</a:t>
            </a:r>
            <a:r>
              <a:rPr lang="en-GB" altLang="en-US" dirty="0"/>
              <a:t> </a:t>
            </a:r>
            <a:r>
              <a:rPr lang="en-GB" altLang="en-US" dirty="0" err="1"/>
              <a:t>Antarmuka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9870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Dashboard Staff</a:t>
            </a:r>
            <a:endParaRPr lang="en-US" dirty="0"/>
          </a:p>
        </p:txBody>
      </p:sp>
      <p:pic>
        <p:nvPicPr>
          <p:cNvPr id="6146" name="Picture 2" descr="https://lh5.googleusercontent.com/_QyvWh6cwpt3Bqi6EqxwYcs1qyswQvKhTk266TCtRdvf5gRmRVxkWVBGyP-YT8OUhMgQpoTWIjNpTni0LTkiVMgR9uWXECvZe5MdL6LYKWTjHItVsGclsTd-HQwDsLXg_j4HIyr_4vk6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4419600" cy="27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55622" y="19870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Input Batch &amp; </a:t>
            </a:r>
            <a:r>
              <a:rPr lang="en-US" dirty="0" err="1" smtClean="0"/>
              <a:t>Peserta</a:t>
            </a:r>
            <a:endParaRPr lang="en-US" dirty="0"/>
          </a:p>
        </p:txBody>
      </p:sp>
      <p:pic>
        <p:nvPicPr>
          <p:cNvPr id="6150" name="Picture 6" descr="https://lh5.googleusercontent.com/SmvWhtUgTWUMnVdxZ9Ee_y6YtGrCg9hbyMZ-JYz7gixnIPEizqmCACiZStZkRP8QvpzPg2n--ERXj2GdHiazmmoX5u38dhec_-F7tZ329Q0KDzNQbCw5w4VRMdETak7w9ekO2CrjpJ0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 bwMode="auto">
          <a:xfrm>
            <a:off x="4596245" y="2356409"/>
            <a:ext cx="4547755" cy="27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09C42-4CCF-ECCF-4000-1839911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</a:t>
            </a:r>
            <a:r>
              <a:rPr lang="en-GB" altLang="en-US" dirty="0" err="1"/>
              <a:t>Tampilan</a:t>
            </a:r>
            <a:r>
              <a:rPr lang="en-GB" altLang="en-US" dirty="0"/>
              <a:t> </a:t>
            </a:r>
            <a:r>
              <a:rPr lang="en-GB" altLang="en-US" dirty="0" err="1"/>
              <a:t>Antarmuka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9870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Batch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5622" y="19870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Jadwal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7170" name="Picture 2" descr="https://lh5.googleusercontent.com/0s3fZ1V5i_wmzX826ahLlI-8dVD9HKrZrkxj9DHqA6A8mDNjC8ZRKru9bSrfkSNyTq2sZ2jl-l3Qw9tLIerN3BLsFq37GJ12nY9OGCqfoCIrk123foIBkw4Mu1lOGRA-WSbpRiU4ty_b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14"/>
          <a:stretch/>
        </p:blipFill>
        <p:spPr bwMode="auto">
          <a:xfrm>
            <a:off x="90055" y="2514600"/>
            <a:ext cx="4405745" cy="2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3.googleusercontent.com/gfoJQgqS9uL6-3HdCYmY8W5OGgTDlvBbES8f49dfRSJ5VdNdu2lFc0hr904K0vkgUksi5xNtVRqMEthdamCTdG3dpcA0V3cqnP4jo5ilrkppOJfhyvmE-uk8TLdR-6zxN0mWOIlgWrbQ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114800" cy="256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09C42-4CCF-ECCF-4000-1839911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</a:t>
            </a:r>
            <a:r>
              <a:rPr lang="en-GB" altLang="en-US" dirty="0" err="1"/>
              <a:t>Tampilan</a:t>
            </a:r>
            <a:r>
              <a:rPr lang="en-GB" altLang="en-US" dirty="0"/>
              <a:t> </a:t>
            </a:r>
            <a:r>
              <a:rPr lang="en-GB" altLang="en-US" dirty="0" err="1"/>
              <a:t>Antarmuka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9870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Jadwal</a:t>
            </a:r>
            <a:r>
              <a:rPr lang="en-US" dirty="0" smtClean="0"/>
              <a:t> Staff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5622" y="19870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/>
          </a:p>
        </p:txBody>
      </p:sp>
      <p:pic>
        <p:nvPicPr>
          <p:cNvPr id="8194" name="Picture 2" descr="https://lh4.googleusercontent.com/qXnR3zOrNOOjLSEuDj-mXltkNyZa128LZF2WMIm47XP_bq7cSCqUr7WWn4lPl04hqveeHnOMyXq4nyGiYs4etjfAqzbvugJrUT-nnE15edQCio_GWA8MhGcrO4iqeG_0hEfdG71slqnt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37"/>
          <a:stretch/>
        </p:blipFill>
        <p:spPr bwMode="auto">
          <a:xfrm>
            <a:off x="152400" y="2500745"/>
            <a:ext cx="4405745" cy="22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5.googleusercontent.com/X87BLHxGmiuDCjJGkV8b2ruYkV85urz51NUwgf_T7ukHiu25kipm052hz4qgZkcKGuX1louO1KoeH90EndBFUfY4SNZeE2_V-IJx-71aBhSPSfPUe40xrvRH_GGBUopFUmvpadzaIDh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5"/>
          <a:stretch/>
        </p:blipFill>
        <p:spPr bwMode="auto">
          <a:xfrm>
            <a:off x="4800601" y="2500746"/>
            <a:ext cx="4114800" cy="222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09C42-4CCF-ECCF-4000-1839911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</a:t>
            </a:r>
            <a:r>
              <a:rPr lang="en-GB" altLang="en-US" dirty="0" err="1"/>
              <a:t>Tampilan</a:t>
            </a:r>
            <a:r>
              <a:rPr lang="en-GB" altLang="en-US" dirty="0"/>
              <a:t> </a:t>
            </a:r>
            <a:r>
              <a:rPr lang="en-GB" altLang="en-US" dirty="0" err="1"/>
              <a:t>Antarmuka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98707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Staff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171007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/>
          </a:p>
        </p:txBody>
      </p:sp>
      <p:pic>
        <p:nvPicPr>
          <p:cNvPr id="9218" name="Picture 2" descr="https://lh5.googleusercontent.com/PL1YEJUwSlwW90i7EoY6jRdwJhTSyVHD3qorQlqeHZsemts3dFpOKx7-Rpu56PT2EkcH7FjhsP9oIv6Skd2TOAP-Jv8EuDnIS2GsARi86M5JRp6VRGV5MVwgsoU_PAOBQTPbh0l98M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0" y="2356408"/>
            <a:ext cx="4248150" cy="30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lh6.googleusercontent.com/cLLLYdDdTGU8C5YMTiAS5wABTXELnwX7dNwlsITM6ZT1V9UUV-otwJABzE0kwaB5BRbIU4S5M0EGr5ClEzab-Hb9VSqJq2I5mfSxtk1n2HhGMalN9QsVnTpX6zBIQICidxDP42ns0vS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00"/>
          <a:stretch/>
        </p:blipFill>
        <p:spPr bwMode="auto">
          <a:xfrm>
            <a:off x="4572001" y="2373242"/>
            <a:ext cx="4267200" cy="196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09C42-4CCF-ECCF-4000-18399117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</a:t>
            </a:r>
            <a:r>
              <a:rPr lang="en-GB" altLang="en-US" dirty="0" err="1"/>
              <a:t>Tampilan</a:t>
            </a:r>
            <a:r>
              <a:rPr lang="en-GB" altLang="en-US" dirty="0"/>
              <a:t> </a:t>
            </a:r>
            <a:r>
              <a:rPr lang="en-GB" altLang="en-US" dirty="0" err="1"/>
              <a:t>Antarmuka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01186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86451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Rekapan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/>
          </a:p>
        </p:txBody>
      </p:sp>
      <p:pic>
        <p:nvPicPr>
          <p:cNvPr id="10242" name="Picture 2" descr="https://lh6.googleusercontent.com/AQ3MMqskw0UINiusDyRxHO-OVJbIpPEESYwU5-g5cKcQcPHvqf1ZQTbff0FBEIg1K9nW31c_8PSRBY0mEL0T-fIAsY1tljMa8owrfAuNTW0yf3f9pyjR4QvzCuBLM_-Vrp_6Xunv3T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3652"/>
            <a:ext cx="4191000" cy="27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h6.googleusercontent.com/c2BrbQp2qgWssNTY1fwL7d6_S51xHLIycP8w6am3m-U4Gz6SabR0w-Tb8J1Re1ifJh8_dVMewJBLE64EWPwyk5Y2hjNoHVpFjr17BBAay_W9MaL2smc7QNhWtPfP8iiHkb7S4ENTRX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7" y="1473652"/>
            <a:ext cx="4252913" cy="3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3CFC45-72D8-4F40-FA6D-BC2092D2BA9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absensi_jadwal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date_batch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27263-1BB5-6178-B16C-40D8577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Database</a:t>
            </a:r>
            <a:endParaRPr lang="en-US" dirty="0"/>
          </a:p>
        </p:txBody>
      </p:sp>
      <p:pic>
        <p:nvPicPr>
          <p:cNvPr id="12290" name="Picture 2" descr="https://lh6.googleusercontent.com/kStcOmjDk61T2YvAp0AJEsFNZbng-01cEWS_Fc97Uq42y2vSDm-hwIF1z3sqCpXwGfJ-W3qG4Jr8ePXlihLbN6MSCPhEIqWC36We9ek5mCF3a3ZV3mcB5tB1ERfdazqJ4dGMNrCWDR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00200"/>
            <a:ext cx="709879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5.googleusercontent.com/FpyWlv_dAtu1tT-BlcUaMyfnDyki1ZwxfDzjN0s39dHTS05sk2b_aY-yRwY0Sht0FqCjgAtd2Owvk2Vu4Ub-8GGFaZEnDnTtcoyaDPSJY-tgoNhB5zSNZrmzg-Xfo2Xw2G_TiZUsC_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3550226"/>
            <a:ext cx="8135327" cy="125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5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3CFC45-72D8-4F40-FA6D-BC2092D2BA9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final_report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jadwal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27263-1BB5-6178-B16C-40D8577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Database</a:t>
            </a:r>
            <a:endParaRPr lang="en-US" dirty="0"/>
          </a:p>
        </p:txBody>
      </p:sp>
      <p:pic>
        <p:nvPicPr>
          <p:cNvPr id="13314" name="Picture 2" descr="https://lh6.googleusercontent.com/wj4eGFpVykpoRTkCGVoOArmNly_rlWppprEFssJLd85rUqAEd-rFx7LcjrypgddrakGiq1MwgsOktG7Y0tdp83pRSpd_7IWcu6prjxxWZ5yDu6d8tMhIKQEBUg3AAB_IHufCipCm9qC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600200"/>
            <a:ext cx="687131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5.googleusercontent.com/OfTBl0kIqB5jknXeEyASL2Ti9W-aBBXJNYS-Eb686zpVEyxfu53Ks4ya-ZgDk06SO_oxpX5o2aP4sAUzsmIFN7CzvYGYm_G6aTf92Y2ikHUWxff4bodgCP8Q91izcTdN1hrDEaQJINs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3543300"/>
            <a:ext cx="7879763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3CFC45-72D8-4F40-FA6D-BC2092D2BA9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peserta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peserta_jadwal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27263-1BB5-6178-B16C-40D8577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Database</a:t>
            </a:r>
            <a:endParaRPr lang="en-US" dirty="0"/>
          </a:p>
        </p:txBody>
      </p:sp>
      <p:pic>
        <p:nvPicPr>
          <p:cNvPr id="14338" name="Picture 2" descr="https://lh4.googleusercontent.com/bbsXDjH8ng6DveI3Q5s2-nmblzQ-HJlwbW_xC5t8OLszq1SjrYWwJ-okcEarVSAtRCYUociCoZPZEltr5vEBNSL-V-dRcmAq0THSnAXzq5DF-dHLDiVeT2DOzgcqoQA65yXBIjbjYAn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6" y="1600200"/>
            <a:ext cx="665656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6.googleusercontent.com/DaDEmtcKOW1CvXXfNiTlb-Vx_OBKGsN7WI4zhVSfS59C3BbaXnwAKajNcuVroR8N6zEXZZNcGzN4DYMfZleOB8Ja2dhd1tpKoCvfgrSYUOvxtT0nu0z2QvEutyTdVnN8jxRjucaS9Ot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6" y="3522518"/>
            <a:ext cx="7565649" cy="127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1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3CFC45-72D8-4F40-FA6D-BC2092D2BA9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rekapan</a:t>
            </a:r>
            <a:r>
              <a:rPr lang="en-GB" altLang="en-US" sz="2000" dirty="0" err="1" smtClean="0"/>
              <a:t>_jadwal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staff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27263-1BB5-6178-B16C-40D8577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Database</a:t>
            </a:r>
            <a:endParaRPr lang="en-US" dirty="0"/>
          </a:p>
        </p:txBody>
      </p:sp>
      <p:pic>
        <p:nvPicPr>
          <p:cNvPr id="15364" name="Picture 4" descr="https://lh4.googleusercontent.com/neGCo_FOugBFKYH87ZmRzBDWs2SIpaXQu8vNjU5Y-SAZBayvXLgWhlBnd88GUf6aXmAxvRhkJneb54WleO3LfVHMeguZn9y2FGuu4Y2Z5f3Fuj70-qCbdyYlT7ShCHtZLyIS0Q0nuF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4" y="1524000"/>
            <a:ext cx="76009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lh4.googleusercontent.com/Lwl0lGg7d6ym2cnp5LGtasJx99kzW960aYrWpr01b9qRk8Aa8Lgf0JFyTdPupL2kbzK7uX4OKYUu5IaPOJJkKC2FCgZvz8ghgx0s9eLX1zMBHjcQxtmFxejDucExoWeAu10qf5dqgX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4" y="3529010"/>
            <a:ext cx="7897910" cy="9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6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08E93AB-6B80-3372-3A7D-C86B630E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400" u="sng" dirty="0" err="1"/>
              <a:t>Latar</a:t>
            </a:r>
            <a:r>
              <a:rPr lang="en-GB" altLang="en-US" sz="2400" u="sng" dirty="0"/>
              <a:t> </a:t>
            </a:r>
            <a:r>
              <a:rPr lang="en-GB" altLang="en-US" sz="2400" u="sng" dirty="0" err="1"/>
              <a:t>Belakang</a:t>
            </a:r>
            <a:endParaRPr lang="en-GB" altLang="en-US" sz="2400" u="sng" dirty="0"/>
          </a:p>
          <a:p>
            <a:r>
              <a:rPr lang="en-GB" altLang="en-US" sz="2000" dirty="0" smtClean="0"/>
              <a:t>Proses </a:t>
            </a:r>
            <a:r>
              <a:rPr lang="en-GB" altLang="en-US" sz="2000" dirty="0" err="1" smtClean="0"/>
              <a:t>penjadwalan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peserta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kursus</a:t>
            </a:r>
            <a:r>
              <a:rPr lang="en-GB" altLang="en-US" sz="2000" dirty="0" smtClean="0"/>
              <a:t> yang </a:t>
            </a:r>
            <a:r>
              <a:rPr lang="en-GB" altLang="en-US" sz="2000" dirty="0" err="1" smtClean="0"/>
              <a:t>masih</a:t>
            </a:r>
            <a:r>
              <a:rPr lang="en-GB" altLang="en-US" sz="2000" dirty="0" smtClean="0"/>
              <a:t> manual.</a:t>
            </a:r>
          </a:p>
          <a:p>
            <a:r>
              <a:rPr lang="en-GB" altLang="en-US" sz="2000" dirty="0" err="1" smtClean="0"/>
              <a:t>Kurang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efektifnya</a:t>
            </a:r>
            <a:r>
              <a:rPr lang="en-GB" altLang="en-US" sz="2000" dirty="0" smtClean="0"/>
              <a:t> proses </a:t>
            </a:r>
            <a:r>
              <a:rPr lang="en-GB" altLang="en-US" sz="2000" dirty="0" err="1" smtClean="0"/>
              <a:t>administrasi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dimana</a:t>
            </a:r>
            <a:r>
              <a:rPr lang="en-GB" altLang="en-US" sz="2000" dirty="0" smtClean="0"/>
              <a:t> para staff </a:t>
            </a:r>
            <a:r>
              <a:rPr lang="en-GB" altLang="en-US" sz="2000" dirty="0" err="1" smtClean="0"/>
              <a:t>masih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harus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membuat</a:t>
            </a:r>
            <a:r>
              <a:rPr lang="en-GB" altLang="en-US" sz="2000" dirty="0" smtClean="0"/>
              <a:t> file excel </a:t>
            </a:r>
            <a:r>
              <a:rPr lang="en-GB" altLang="en-US" sz="2000" dirty="0" err="1" smtClean="0"/>
              <a:t>satu</a:t>
            </a:r>
            <a:r>
              <a:rPr lang="en-GB" altLang="en-US" sz="2000" dirty="0" smtClean="0"/>
              <a:t> per </a:t>
            </a:r>
            <a:r>
              <a:rPr lang="en-GB" altLang="en-US" sz="2000" dirty="0" err="1" smtClean="0"/>
              <a:t>satu</a:t>
            </a:r>
            <a:r>
              <a:rPr lang="en-GB" altLang="en-US" sz="2000" dirty="0" smtClean="0"/>
              <a:t> di </a:t>
            </a:r>
            <a:r>
              <a:rPr lang="en-GB" altLang="en-US" sz="2000" dirty="0" err="1" smtClean="0"/>
              <a:t>setiap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jadwal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kursus</a:t>
            </a:r>
            <a:endParaRPr lang="en-GB" altLang="en-US" sz="2000" dirty="0"/>
          </a:p>
          <a:p>
            <a:endParaRPr lang="en-GB" altLang="en-US" sz="2000" dirty="0"/>
          </a:p>
          <a:p>
            <a:pPr marL="0" indent="0">
              <a:buNone/>
            </a:pPr>
            <a:r>
              <a:rPr lang="en-GB" altLang="en-US" sz="2400" u="sng" dirty="0" err="1"/>
              <a:t>Tujuan</a:t>
            </a:r>
            <a:endParaRPr lang="en-GB" altLang="en-US" sz="2400" u="sng" dirty="0"/>
          </a:p>
          <a:p>
            <a:pPr marL="0" indent="0">
              <a:buNone/>
            </a:pPr>
            <a:r>
              <a:rPr lang="en-GB" altLang="en-US" sz="2000" dirty="0" err="1" smtClean="0"/>
              <a:t>Membuat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website yang </a:t>
            </a:r>
            <a:r>
              <a:rPr lang="en-GB" altLang="en-US" sz="2000" dirty="0" err="1"/>
              <a:t>memberikan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kemudahan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dalam</a:t>
            </a:r>
            <a:r>
              <a:rPr lang="en-GB" altLang="en-US" sz="2000" dirty="0"/>
              <a:t> proses </a:t>
            </a:r>
            <a:r>
              <a:rPr lang="en-GB" altLang="en-US" sz="2000" dirty="0" err="1"/>
              <a:t>penjadwalan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administrasi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dan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absensi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pada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LPUG. </a:t>
            </a:r>
            <a:r>
              <a:rPr lang="en-GB" altLang="en-US" sz="2000" dirty="0" err="1"/>
              <a:t>Diharapkan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dengan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adanya</a:t>
            </a:r>
            <a:r>
              <a:rPr lang="en-GB" altLang="en-US" sz="2000" dirty="0"/>
              <a:t> website </a:t>
            </a:r>
            <a:r>
              <a:rPr lang="en-GB" altLang="en-US" sz="2000" dirty="0" err="1"/>
              <a:t>tersebut</a:t>
            </a:r>
            <a:r>
              <a:rPr lang="en-GB" altLang="en-US" sz="2000" dirty="0"/>
              <a:t> </a:t>
            </a:r>
            <a:r>
              <a:rPr lang="en-GB" altLang="en-US" sz="2000" dirty="0" err="1"/>
              <a:t>memudahkan</a:t>
            </a:r>
            <a:r>
              <a:rPr lang="en-GB" altLang="en-US" sz="2000" dirty="0"/>
              <a:t> LPUG </a:t>
            </a:r>
            <a:r>
              <a:rPr lang="en-GB" altLang="en-US" sz="2000" dirty="0" err="1"/>
              <a:t>untuk</a:t>
            </a:r>
            <a:r>
              <a:rPr lang="en-GB" altLang="en-US" sz="2000" dirty="0"/>
              <a:t> </a:t>
            </a:r>
            <a:r>
              <a:rPr lang="en-GB" altLang="en-US" sz="2000" dirty="0" err="1"/>
              <a:t>melakukan</a:t>
            </a:r>
            <a:r>
              <a:rPr lang="en-GB" altLang="en-US" sz="2000" dirty="0"/>
              <a:t> proses </a:t>
            </a:r>
            <a:r>
              <a:rPr lang="en-GB" altLang="en-US" sz="2000" dirty="0" err="1" smtClean="0"/>
              <a:t>penjadwalan</a:t>
            </a:r>
            <a:r>
              <a:rPr lang="en-GB" altLang="en-US" sz="2000" dirty="0" smtClean="0"/>
              <a:t>, </a:t>
            </a:r>
            <a:r>
              <a:rPr lang="en-GB" altLang="en-US" sz="2000" dirty="0" err="1" smtClean="0"/>
              <a:t>administrasi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absensi</a:t>
            </a:r>
            <a:endParaRPr lang="en-GB" alt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211A3D-11C7-CFB1-12C3-3C4D13AA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0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3CFC45-72D8-4F40-FA6D-BC2092D2BA9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err="1"/>
              <a:t>Struktur</a:t>
            </a:r>
            <a:r>
              <a:rPr lang="en-GB" altLang="en-US" sz="2000" dirty="0"/>
              <a:t> </a:t>
            </a:r>
            <a:r>
              <a:rPr lang="en-GB" altLang="en-US" sz="2000" dirty="0" err="1" smtClean="0"/>
              <a:t>Tabel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staff_jadwal</a:t>
            </a: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27263-1BB5-6178-B16C-40D85774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Database</a:t>
            </a:r>
            <a:endParaRPr lang="en-US" dirty="0"/>
          </a:p>
        </p:txBody>
      </p:sp>
      <p:pic>
        <p:nvPicPr>
          <p:cNvPr id="16388" name="Picture 4" descr="https://lh4.googleusercontent.com/_ClsQJRQalLlnayhXoGiwbCiTwrwqMnB4Ifj7r2Gdoa0-yjHdzm8w6Nk7xYsO_qT_7lmJhc-nd4xVLpbtxlJ_HMBqtuteAQQ8UInaa67e0AueF9VMpmvX1WDPDKlohXeA_jyTpnmCuq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" y="1676400"/>
            <a:ext cx="838724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9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pic>
        <p:nvPicPr>
          <p:cNvPr id="17410" name="Picture 2" descr="https://lh3.googleusercontent.com/p3fdydneI5yrcOClxt38IB347UKn-1tBING-8CUscR6PXReh3VlxY0PBcw24mlIbwWZI1Izm_xWIK_nvUv8uHt0DkRTWfkmlEjHA0v3-efBEhYTFoADcSHyg_Kq6F9wfOcbcd_vJNn7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4" r="31337"/>
          <a:stretch/>
        </p:blipFill>
        <p:spPr bwMode="auto">
          <a:xfrm>
            <a:off x="2818681" y="1066800"/>
            <a:ext cx="252773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62832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Login</a:t>
            </a:r>
            <a:endParaRPr lang="en-US" dirty="0"/>
          </a:p>
        </p:txBody>
      </p:sp>
      <p:pic>
        <p:nvPicPr>
          <p:cNvPr id="17412" name="Picture 4" descr="https://lh5.googleusercontent.com/zkzhGkfe9Jl1To0NillX-VZJDpJUIci5-AgmlWCil8bi7KWpRANpMcucQdhYLXFVZ8CmXahpmiqUZb4SIakSWwKmGRR_ND77kE-jRv3M-9tz50O5BixTqynXQR1bWFO2RX_RUuW0otd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62"/>
          <a:stretch/>
        </p:blipFill>
        <p:spPr bwMode="auto">
          <a:xfrm>
            <a:off x="1371600" y="3962400"/>
            <a:ext cx="5574407" cy="150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58664" y="3593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Dashboard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78187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Input Batch &amp; </a:t>
            </a:r>
            <a:r>
              <a:rPr lang="en-US" dirty="0" err="1" smtClean="0"/>
              <a:t>Peserta</a:t>
            </a:r>
            <a:endParaRPr lang="en-US" dirty="0"/>
          </a:p>
        </p:txBody>
      </p:sp>
      <p:pic>
        <p:nvPicPr>
          <p:cNvPr id="18434" name="Picture 2" descr="https://lh3.googleusercontent.com/HWWHUFAzM0OJATM7xhMhb43DcuvXqf_eWEePmvcRdyfHJofnu14afVRtSGCB7U634QAfnwsxyzYZSd5F74LsQLq4g1RqA1TQabjl0ojeDUxzeeEJXOmHyeyRfFsp71NuDfQOBJSTpqG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88"/>
          <a:stretch/>
        </p:blipFill>
        <p:spPr bwMode="auto">
          <a:xfrm>
            <a:off x="1295400" y="1151203"/>
            <a:ext cx="646611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5.googleusercontent.com/B-3ODXACOeFmu_2nUpDhRqA9QLSlzBXD9YkwbjnE5imnmh_5ZLChUCcqnzEYriT2xSrkONqQ_V4Z3NZH10fZ2jr2ALhGnFw1cgyn5LaTBRTeTo1iQgmNFGw8lfkpbpo_xWqsK5o_FI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01"/>
          <a:stretch/>
        </p:blipFill>
        <p:spPr bwMode="auto">
          <a:xfrm>
            <a:off x="1295401" y="3521607"/>
            <a:ext cx="6466114" cy="160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0400" y="315227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List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9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37461" y="75525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List </a:t>
            </a:r>
            <a:r>
              <a:rPr lang="en-US" dirty="0" err="1" smtClean="0"/>
              <a:t>Jadwal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19458" name="Picture 2" descr="https://lh5.googleusercontent.com/YJYeKAQNLK45SMq2qkP4Rh3dCMq56fj4rAL1yZzOz8RPzCGP0rkHqkjCVq1yjda2GL8oL9X1ystg9iqXh1ivx1UStbY4cyxJIHC_ROLVPldeut07tal4QJJHkqWReetJliq5Fnz0jo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237123" cy="387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3780" y="81049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List </a:t>
            </a:r>
            <a:r>
              <a:rPr lang="en-US" dirty="0" err="1" smtClean="0"/>
              <a:t>Jadwal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20482" name="Picture 2" descr="https://lh3.googleusercontent.com/kHjOEAa6qUuQMJtmHwlHeianmlLiRG5ryC3jtI-m8eE1TbtGtOKpgjeKignXf0q-WFk-M2NCEq6pc4TI_UwRwuUwgPvslfFKzhENdSdMivd6xPB41_7eTGumHuzDFhq876PE-BAHJ1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9823"/>
            <a:ext cx="851456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7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1261" y="87283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List </a:t>
            </a:r>
            <a:r>
              <a:rPr lang="en-US" dirty="0" err="1" smtClean="0"/>
              <a:t>Jadwal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21506" name="Picture 2" descr="https://lh3.googleusercontent.com/EGj7N6KbOqrkL_J6rWlTQbQv1qGrAn0RXs5pqh__VdmVKjD2_yEaqx9NxY-SENGT6wTSSvO2O4taYRv5Xg1JmjQGP0bFelb_-guHjbGMpW8peIq0w-Gqpf42JM_AwgXKIlF-vU-lLMt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32"/>
          <a:stretch/>
        </p:blipFill>
        <p:spPr bwMode="auto">
          <a:xfrm>
            <a:off x="609600" y="1262950"/>
            <a:ext cx="767707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66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461" y="74509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List </a:t>
            </a:r>
            <a:r>
              <a:rPr lang="en-US" dirty="0" err="1" smtClean="0"/>
              <a:t>Peserta</a:t>
            </a:r>
            <a:r>
              <a:rPr lang="en-US" dirty="0" smtClean="0"/>
              <a:t> Batch</a:t>
            </a:r>
            <a:endParaRPr lang="en-US" dirty="0"/>
          </a:p>
        </p:txBody>
      </p:sp>
      <p:pic>
        <p:nvPicPr>
          <p:cNvPr id="22530" name="Picture 2" descr="https://lh6.googleusercontent.com/fBLKyMXOwlCbieV2CvwdhDg1o3pIHqCd2c7mkpX2KavWi3DavZtSn3opt8q6cu5HH_IAARppHpn9a4wPyZ-dExhLErPn-7geP4N2056PcztgMjpFf0Alrin2_DFSQ6mO1QtAR6R4hc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4424"/>
            <a:ext cx="52482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46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461" y="74509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Modal Final Report</a:t>
            </a:r>
            <a:endParaRPr lang="en-US" i="1" dirty="0"/>
          </a:p>
        </p:txBody>
      </p:sp>
      <p:pic>
        <p:nvPicPr>
          <p:cNvPr id="23554" name="Picture 2" descr="https://lh5.googleusercontent.com/6VN71It3SREPwHbR5XMeRL35FmRRd3rfJZic5qKzmXmpcMXf62ZPiWDNCF1dg8OpAnkkYQqEuAhTuceWm_hCcK9ImD-OgAxML8Yu-zTkDB_W1CxwM8WgS2WXl1YpQsHe0vNCT9UCtQ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14424"/>
            <a:ext cx="524827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6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461" y="74509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Kursus</a:t>
            </a:r>
            <a:endParaRPr lang="en-US" dirty="0"/>
          </a:p>
        </p:txBody>
      </p:sp>
      <p:pic>
        <p:nvPicPr>
          <p:cNvPr id="24578" name="Picture 2" descr="https://lh5.googleusercontent.com/Pbbn2jiKg_ODPYgFUpZ5PBV2beGJN-MXRCfZJTqgs__bq3Lp6Dt_0_HFfS7Y3YpBqlvZdGPe7sPUIzqZyfxvEvMzJ7otpP-zSx9Z3A1lYrpxifmXS9u4ihifStjFulVO6Yt5Xkv_L_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4424"/>
            <a:ext cx="51625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88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461" y="74509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Staff</a:t>
            </a:r>
            <a:endParaRPr lang="en-US" dirty="0"/>
          </a:p>
        </p:txBody>
      </p:sp>
      <p:pic>
        <p:nvPicPr>
          <p:cNvPr id="25602" name="Picture 2" descr="https://lh3.googleusercontent.com/K4gjaSHKAAaY9BxrMD1twHwjso5VmNjKjc9JNRZScPGtcLf5DMzynQciG_dPGKxxHnS91j4tn2AGrOH8Xslm9ng9oCkGvmNeyfwJH76jzl3t67R_tvASlwXY92r1uuvuNR_mMl2f3V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83518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08E93AB-6B80-3372-3A7D-C86B630E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400" u="sng" dirty="0" err="1"/>
              <a:t>Batasan</a:t>
            </a:r>
            <a:r>
              <a:rPr lang="en-GB" altLang="en-US" sz="2400" u="sng" dirty="0"/>
              <a:t> </a:t>
            </a:r>
            <a:r>
              <a:rPr lang="en-GB" altLang="en-US" sz="2400" u="sng" dirty="0" err="1" smtClean="0"/>
              <a:t>Masalah</a:t>
            </a:r>
            <a:endParaRPr lang="en-GB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 smtClean="0"/>
              <a:t>Website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ini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menyediakan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fitur-fitur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untuk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melakukan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penjadwalan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secara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otomatis</a:t>
            </a:r>
            <a:r>
              <a:rPr lang="en-GB" altLang="en-US" sz="2000" dirty="0" smtClean="0"/>
              <a:t> yang </a:t>
            </a:r>
            <a:r>
              <a:rPr lang="en-GB" altLang="en-US" sz="2000" dirty="0" err="1" smtClean="0"/>
              <a:t>akan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dikirim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melalui</a:t>
            </a:r>
            <a:r>
              <a:rPr lang="en-GB" altLang="en-US" sz="2000" dirty="0" smtClean="0"/>
              <a:t> email, </a:t>
            </a:r>
            <a:r>
              <a:rPr lang="en-GB" altLang="en-US" sz="2000" dirty="0" err="1" smtClean="0"/>
              <a:t>membuat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jadwal-jadwal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juga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absensi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secara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otomatis</a:t>
            </a:r>
            <a:r>
              <a:rPr lang="en-GB" altLang="en-US" sz="2000" dirty="0" smtClean="0"/>
              <a:t> per </a:t>
            </a:r>
            <a:r>
              <a:rPr lang="en-GB" altLang="en-US" sz="2000" dirty="0" err="1" smtClean="0"/>
              <a:t>periode</a:t>
            </a:r>
            <a:r>
              <a:rPr lang="en-GB" altLang="en-US" sz="2000" dirty="0" smtClean="0"/>
              <a:t> / </a:t>
            </a:r>
            <a:r>
              <a:rPr lang="en-GB" altLang="en-US" sz="2000" i="1" dirty="0" smtClean="0"/>
              <a:t>batch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kursus</a:t>
            </a:r>
            <a:r>
              <a:rPr lang="en-GB" altLang="en-US" sz="2000" dirty="0" smtClean="0"/>
              <a:t>.</a:t>
            </a:r>
            <a:endParaRPr lang="en-GB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/>
              <a:t>Software yang </a:t>
            </a:r>
            <a:r>
              <a:rPr lang="en-GB" altLang="en-US" sz="2000" dirty="0" err="1"/>
              <a:t>digunakan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dalam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perancangan</a:t>
            </a:r>
            <a:r>
              <a:rPr lang="en-GB" altLang="en-US" sz="2000" dirty="0"/>
              <a:t> dan </a:t>
            </a:r>
            <a:r>
              <a:rPr lang="en-GB" altLang="en-US" sz="2000" dirty="0" err="1"/>
              <a:t>pembuatan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aplikasi</a:t>
            </a:r>
            <a:r>
              <a:rPr lang="en-GB" altLang="en-US" sz="2000" dirty="0"/>
              <a:t>, </a:t>
            </a:r>
            <a:r>
              <a:rPr lang="en-GB" altLang="en-US" sz="2000" dirty="0" err="1"/>
              <a:t>yaitu</a:t>
            </a:r>
            <a:r>
              <a:rPr lang="en-GB" altLang="en-US" sz="2000" dirty="0"/>
              <a:t> :</a:t>
            </a:r>
          </a:p>
          <a:p>
            <a:pPr marL="933450" indent="-439738">
              <a:buFont typeface="+mj-lt"/>
              <a:buAutoNum type="alphaLcParenR"/>
            </a:pPr>
            <a:r>
              <a:rPr lang="en-GB" altLang="en-US" sz="2000" dirty="0" err="1" smtClean="0"/>
              <a:t>Intellij</a:t>
            </a:r>
            <a:r>
              <a:rPr lang="en-GB" altLang="en-US" sz="2000" dirty="0" smtClean="0"/>
              <a:t> IDEA</a:t>
            </a:r>
            <a:endParaRPr lang="en-GB" altLang="en-US" sz="2000" dirty="0"/>
          </a:p>
          <a:p>
            <a:pPr marL="933450" indent="-439738">
              <a:buFont typeface="+mj-lt"/>
              <a:buAutoNum type="alphaLcParenR"/>
            </a:pPr>
            <a:r>
              <a:rPr lang="en-GB" altLang="en-US" sz="2000" dirty="0" smtClean="0"/>
              <a:t>Framework Spring Boot</a:t>
            </a:r>
            <a:endParaRPr lang="en-GB" altLang="en-US" sz="2000" dirty="0"/>
          </a:p>
          <a:p>
            <a:pPr marL="933450" indent="-439738">
              <a:buFont typeface="+mj-lt"/>
              <a:buAutoNum type="alphaLcParenR"/>
            </a:pPr>
            <a:r>
              <a:rPr lang="en-GB" altLang="en-US" sz="2000" dirty="0" smtClean="0"/>
              <a:t>MySQL</a:t>
            </a:r>
            <a:endParaRPr lang="en-GB" altLang="en-US" sz="2000" dirty="0"/>
          </a:p>
          <a:p>
            <a:pPr marL="933450" indent="-439738">
              <a:buFont typeface="+mj-lt"/>
              <a:buAutoNum type="alphaLcParenR"/>
            </a:pPr>
            <a:r>
              <a:rPr lang="en-GB" altLang="en-US" sz="2000" dirty="0" smtClean="0"/>
              <a:t>Bootstrap 5</a:t>
            </a:r>
            <a:endParaRPr lang="en-GB" altLang="en-US" sz="2000" dirty="0"/>
          </a:p>
          <a:p>
            <a:pPr marL="0" indent="0">
              <a:buNone/>
            </a:pPr>
            <a:endParaRPr lang="en-GB" altLang="en-US" sz="2400" u="sng" dirty="0"/>
          </a:p>
          <a:p>
            <a:pPr marL="0" indent="0">
              <a:buNone/>
            </a:pPr>
            <a:endParaRPr lang="en-GB" altLang="en-US" sz="2400" u="sng" dirty="0"/>
          </a:p>
          <a:p>
            <a:pPr marL="0" indent="0">
              <a:buNone/>
            </a:pPr>
            <a:endParaRPr lang="en-GB" altLang="en-US" sz="2000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6F55F4-5B97-8361-8831-782E0089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68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461" y="74509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Staff</a:t>
            </a:r>
            <a:endParaRPr lang="en-US" dirty="0"/>
          </a:p>
        </p:txBody>
      </p:sp>
      <p:pic>
        <p:nvPicPr>
          <p:cNvPr id="26626" name="Picture 2" descr="https://lh5.googleusercontent.com/rWuHvWWa-gaQJHndjutlBJBgSfzPpEl6DIYZtkG4jIzsArFsF3IFn5kE4uGTzrU1GByIYVloxz4W0Q4LW0t4YKMcU4o9Z_5XzzYURW3rZDHqXtYnu_voQ83WMonDFmavsKs-b0sgR_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35206"/>
            <a:ext cx="7681186" cy="351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15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460" y="745092"/>
            <a:ext cx="38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/>
          </a:p>
        </p:txBody>
      </p:sp>
      <p:pic>
        <p:nvPicPr>
          <p:cNvPr id="27650" name="Picture 2" descr="https://lh4.googleusercontent.com/d9eG0vL3jLNStPKgejwJvFFZ0v0oLSw7WBHxE5NNwajh6eNR-phMIEfWdmFayvWsgGBjhLVrlf-4YiuiRroSQBbL8fxr2uTM0pxOLcA4DOzUMRuoAh0LpDOTKv8UHQryikUGC6s1V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1219200"/>
            <a:ext cx="48863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9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839825"/>
            <a:ext cx="38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Modal Generate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endParaRPr lang="en-US" i="1" dirty="0"/>
          </a:p>
        </p:txBody>
      </p:sp>
      <p:pic>
        <p:nvPicPr>
          <p:cNvPr id="28674" name="Picture 2" descr="https://lh3.googleusercontent.com/86BPbo5NyQCEQANwUtEzlL_Ez6-K3Hy6wZIHlaViIwiCSADhA67pyAMWuqdm0-8NJ1gF1lbVWVSPquw_ZiTbHxYwerH0WFPPLAQ4-_qJyLJTYDpaAuLWBTAznoiytKX8rkIK3nihbh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76891"/>
            <a:ext cx="4097796" cy="14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lh6.googleusercontent.com/EyM7kr4IBcPAZVj7msX8k5_L6hgESmds0FlEqcL1aAW5fdkg8orAOQ0rjXpAVOOHkpopZxgUfA61_rzKf_hDYDUBl_46eUADyby47DQmyWzkvcCvGTc-Uithz6QmJ_wT2hzaHP-Scf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422694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4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03977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Salah </a:t>
            </a:r>
            <a:r>
              <a:rPr lang="en-US" dirty="0" err="1" smtClean="0"/>
              <a:t>Satu</a:t>
            </a:r>
            <a:r>
              <a:rPr lang="en-US" dirty="0" smtClean="0"/>
              <a:t> 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Generate</a:t>
            </a:r>
          </a:p>
        </p:txBody>
      </p:sp>
      <p:pic>
        <p:nvPicPr>
          <p:cNvPr id="29700" name="Picture 4" descr="https://lh6.googleusercontent.com/24FM0WV1kxpkRRGzAu57r4xJgXhJGPdTBEnIW5DaOjQ_Y5WgCZuRs9cqapKSIfcLmJ0uB0kPl-mPbRYKPuHItDFSGyFR8e0tVDbh6cOCJAfAauNZyhCFPvJnlG-Kdts3D4UKJ4-iAnW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090"/>
            <a:ext cx="524827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2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03977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di Generate</a:t>
            </a:r>
          </a:p>
        </p:txBody>
      </p:sp>
      <p:pic>
        <p:nvPicPr>
          <p:cNvPr id="29698" name="Picture 2" descr="https://lh6.googleusercontent.com/7v9IA3h1JK2fqRq0VCpAUBWveXz83XsZS46dvVMgBNqoV7i2nvyLLCtujYUWuj2qKE3HeQyw1jFho1zqb_NQ7BzpF6311L_65vlHKDw0cUGlvrp_ffrJTu21wAgXMVt8f0RCohX62S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1350308"/>
            <a:ext cx="5133975" cy="46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3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0397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 smtClean="0"/>
          </a:p>
        </p:txBody>
      </p:sp>
      <p:pic>
        <p:nvPicPr>
          <p:cNvPr id="31746" name="Picture 2" descr="https://lh5.googleusercontent.com/I8pV2LGLx7_cShMxQoPpb7bKvGfSBkRoEIjSvtTYu95PLaZCATMp0lCJ-H04WYHhspaA77in5y-3O3u_Zt3sNlPC13MvjoGn9uYRz2slIxyMPT2W9OrqAWNEvONV_DewnD3lXDMFun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1073308"/>
            <a:ext cx="7044735" cy="34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9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0397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Rekapan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 smtClean="0"/>
          </a:p>
        </p:txBody>
      </p:sp>
      <p:pic>
        <p:nvPicPr>
          <p:cNvPr id="32770" name="Picture 2" descr="https://lh5.googleusercontent.com/WnWlux8yKl-QffpYoL06fTOO-bo5M6chxwENJBzcDckOu3zCjNUE_uOencTeDWjbvFR30tvYhfvr9D65my5EvAIO3Pg2jdndB1nP6iLfOmdE1eLqTYadYSE4zWmXlh06wMJ-QisKQ6R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199"/>
            <a:ext cx="5257800" cy="46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28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0397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Dashboard Staff</a:t>
            </a:r>
          </a:p>
        </p:txBody>
      </p:sp>
      <p:pic>
        <p:nvPicPr>
          <p:cNvPr id="33796" name="Picture 4" descr="https://lh3.googleusercontent.com/_JgBfPJT9CgBM6R-qpnd-kGbnHblDAbjHhTj_S4XPpIZZdgUVmOix-lvmL3a3Lh955P2jO5PLyYWbjujghmZyUCcZ9N2a-HE9tWmtx-aGjcH--JzGPvdmQ6fZc2AhU7lJcZ5vpq4o34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2"/>
          <a:stretch/>
        </p:blipFill>
        <p:spPr bwMode="auto">
          <a:xfrm>
            <a:off x="228600" y="1073309"/>
            <a:ext cx="6549262" cy="18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https://lh3.googleusercontent.com/3BQezJ2ilr-WX25vtS-81WU_-aKzssM_Kc3Db2MgV-5Pq0XsR_seMsZmCxXYdBKq0owJtPP6Dd8N_TRIy9kKHCIcU2CfPiEC_2ioUmObvJlwpq29489LhKH7-TWm9pMxOd42R656Y-J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46"/>
          <a:stretch/>
        </p:blipFill>
        <p:spPr bwMode="auto">
          <a:xfrm>
            <a:off x="256309" y="3505200"/>
            <a:ext cx="7653734" cy="16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305383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Batch Staff</a:t>
            </a:r>
          </a:p>
        </p:txBody>
      </p:sp>
    </p:spTree>
    <p:extLst>
      <p:ext uri="{BB962C8B-B14F-4D97-AF65-F5344CB8AC3E}">
        <p14:creationId xmlns:p14="http://schemas.microsoft.com/office/powerpoint/2010/main" val="170490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0397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Jadwal</a:t>
            </a:r>
            <a:r>
              <a:rPr lang="en-US" dirty="0" smtClean="0"/>
              <a:t> Staff</a:t>
            </a:r>
          </a:p>
        </p:txBody>
      </p:sp>
      <p:pic>
        <p:nvPicPr>
          <p:cNvPr id="34818" name="Picture 2" descr="https://lh4.googleusercontent.com/AsAy1MQpSbYTfHPcPug2YzavsqlEc3PTcCir1kWjwcQqeq0nTRKdYGCdfG__oUDpRARQtNqN9FCEjkIH3VU1gt7rENJ6nSAJ73Pf0_ULyMlhP1dra97GioL3xdYr2069cKJ7qRAsxAS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3308"/>
            <a:ext cx="7868207" cy="327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11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6D4F1-77CE-3C84-912D-E66CF01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Pembuatan</a:t>
            </a:r>
            <a:r>
              <a:rPr lang="en-GB" altLang="en-US" dirty="0"/>
              <a:t> Menu </a:t>
            </a:r>
            <a:r>
              <a:rPr lang="en-GB" altLang="en-US" dirty="0" err="1"/>
              <a:t>Aplikasi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03977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List </a:t>
            </a:r>
            <a:r>
              <a:rPr lang="en-US" dirty="0" err="1" smtClean="0"/>
              <a:t>Jadwal</a:t>
            </a:r>
            <a:r>
              <a:rPr lang="en-US" dirty="0" smtClean="0"/>
              <a:t> Staff</a:t>
            </a:r>
          </a:p>
        </p:txBody>
      </p:sp>
      <p:pic>
        <p:nvPicPr>
          <p:cNvPr id="35842" name="Picture 2" descr="https://lh6.googleusercontent.com/o2bCaC6tMyUyS_ZOdiKUIwm0qAeYdYpzeP4wMbUmuRkMuPupYREZ8j9JrtqdCsMV2Cdj0ccOgfM40FyhTFUL5PlixTn56Hkzzfkt66hLrL9-i-Qy-5x_UZg7kyHvgywHMSjfltiozkH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5" y="1142582"/>
            <a:ext cx="8059333" cy="381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3CFC45-72D8-4F40-FA6D-BC2092D2BA9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28600" y="10668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2000" b="1" dirty="0" err="1" smtClean="0"/>
              <a:t>Metode</a:t>
            </a:r>
            <a:r>
              <a:rPr lang="en-GB" altLang="en-US" sz="2000" b="1" dirty="0" smtClean="0"/>
              <a:t> System Development Life Cycle (SDLC)</a:t>
            </a:r>
            <a:endParaRPr lang="en-US" sz="2000" b="1" dirty="0"/>
          </a:p>
          <a:p>
            <a:pPr marL="0" indent="0">
              <a:buNone/>
            </a:pPr>
            <a:endParaRPr lang="en-ID" sz="2000" dirty="0"/>
          </a:p>
          <a:p>
            <a:pPr lvl="0"/>
            <a:r>
              <a:rPr lang="en-ID" sz="2000" dirty="0" err="1" smtClean="0"/>
              <a:t>Perencanaan</a:t>
            </a:r>
            <a:r>
              <a:rPr lang="en-ID" sz="2000" dirty="0" smtClean="0"/>
              <a:t> </a:t>
            </a:r>
            <a:r>
              <a:rPr lang="en-ID" sz="2000" dirty="0" err="1" smtClean="0"/>
              <a:t>Aplikasi</a:t>
            </a:r>
            <a:endParaRPr lang="en-ID" sz="2000" dirty="0"/>
          </a:p>
          <a:p>
            <a:pPr marL="363538" lvl="0" indent="0">
              <a:buNone/>
            </a:pP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yang </a:t>
            </a:r>
            <a:r>
              <a:rPr lang="en-US" sz="2000" dirty="0" err="1"/>
              <a:t>matang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merencanakan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user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mengerti</a:t>
            </a:r>
            <a:r>
              <a:rPr lang="en-US" sz="2000" dirty="0"/>
              <a:t> </a:t>
            </a:r>
            <a:r>
              <a:rPr lang="en-US" sz="2000" dirty="0" err="1"/>
              <a:t>alur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website </a:t>
            </a:r>
            <a:r>
              <a:rPr lang="en-US" sz="2000" dirty="0" err="1"/>
              <a:t>ini</a:t>
            </a:r>
            <a:endParaRPr lang="en-ID" sz="2000" b="1" dirty="0"/>
          </a:p>
          <a:p>
            <a:pPr lvl="0"/>
            <a:r>
              <a:rPr lang="en-US" sz="2000" dirty="0" err="1" smtClean="0"/>
              <a:t>Perancangan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endParaRPr lang="en-ID" sz="2000" b="1" dirty="0" smtClean="0"/>
          </a:p>
          <a:p>
            <a:pPr marL="363538" indent="0">
              <a:buNone/>
            </a:pPr>
            <a:r>
              <a:rPr lang="en-ID" sz="2000" dirty="0" err="1" smtClean="0"/>
              <a:t>Perancangan</a:t>
            </a:r>
            <a:r>
              <a:rPr lang="en-ID" sz="2000" dirty="0" smtClean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dimulai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pembuatan</a:t>
            </a:r>
            <a:r>
              <a:rPr lang="en-ID" sz="2000" dirty="0"/>
              <a:t> </a:t>
            </a:r>
            <a:r>
              <a:rPr lang="en-ID" sz="2000" dirty="0" err="1"/>
              <a:t>arah</a:t>
            </a:r>
            <a:r>
              <a:rPr lang="en-ID" sz="2000" dirty="0"/>
              <a:t> </a:t>
            </a:r>
            <a:r>
              <a:rPr lang="en-ID" sz="2000" dirty="0" err="1"/>
              <a:t>navigasi</a:t>
            </a:r>
            <a:r>
              <a:rPr lang="en-ID" sz="2000" dirty="0"/>
              <a:t> user </a:t>
            </a:r>
            <a:r>
              <a:rPr lang="en-ID" sz="2000" dirty="0" err="1"/>
              <a:t>dilanjut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tampilan</a:t>
            </a:r>
            <a:r>
              <a:rPr lang="en-ID" sz="2000" dirty="0"/>
              <a:t> website </a:t>
            </a:r>
            <a:r>
              <a:rPr lang="en-ID" sz="2000" dirty="0" err="1"/>
              <a:t>seperti</a:t>
            </a:r>
            <a:r>
              <a:rPr lang="en-ID" sz="2000" dirty="0"/>
              <a:t> wireframe, UI </a:t>
            </a:r>
            <a:r>
              <a:rPr lang="en-ID" sz="2000" dirty="0" err="1" smtClean="0"/>
              <a:t>dan</a:t>
            </a:r>
            <a:r>
              <a:rPr lang="en-ID" sz="2000" dirty="0" smtClean="0"/>
              <a:t> UX.</a:t>
            </a:r>
            <a:endParaRPr lang="en-ID" sz="2000" dirty="0" smtClean="0"/>
          </a:p>
          <a:p>
            <a:pPr lvl="0"/>
            <a:r>
              <a:rPr lang="en-ID" sz="2000" dirty="0" err="1" smtClean="0"/>
              <a:t>Pembuatan</a:t>
            </a:r>
            <a:r>
              <a:rPr lang="en-ID" sz="2000" dirty="0" smtClean="0"/>
              <a:t> </a:t>
            </a:r>
            <a:r>
              <a:rPr lang="en-ID" sz="2000" dirty="0" err="1" smtClean="0"/>
              <a:t>Aplikasi</a:t>
            </a:r>
            <a:endParaRPr lang="en-ID" sz="2000" dirty="0" smtClean="0"/>
          </a:p>
          <a:p>
            <a:pPr marL="319088" indent="0">
              <a:buNone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program </a:t>
            </a:r>
            <a:r>
              <a:rPr lang="en-US" sz="2000" dirty="0" err="1"/>
              <a:t>dikembangkan</a:t>
            </a:r>
            <a:r>
              <a:rPr lang="en-US" sz="2000" dirty="0"/>
              <a:t> dan </a:t>
            </a:r>
            <a:r>
              <a:rPr lang="en-US" sz="2000" dirty="0" err="1"/>
              <a:t>dilakukan</a:t>
            </a:r>
            <a:r>
              <a:rPr lang="en-US" sz="2000" dirty="0"/>
              <a:t> proses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program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. </a:t>
            </a:r>
          </a:p>
          <a:p>
            <a:pPr lvl="0"/>
            <a:r>
              <a:rPr lang="en-ID" sz="2000" dirty="0" err="1" smtClean="0"/>
              <a:t>Pengujian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Implementasi</a:t>
            </a:r>
            <a:r>
              <a:rPr lang="en-ID" sz="2000" dirty="0" smtClean="0"/>
              <a:t> </a:t>
            </a:r>
            <a:r>
              <a:rPr lang="en-ID" sz="2000" dirty="0" err="1" smtClean="0"/>
              <a:t>Aplikasi</a:t>
            </a:r>
            <a:endParaRPr lang="en-ID" sz="2000" dirty="0"/>
          </a:p>
          <a:p>
            <a:pPr marL="319088" indent="0">
              <a:buNone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tahapan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pengujian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endParaRPr lang="en-US" sz="2000" dirty="0" smtClean="0"/>
          </a:p>
          <a:p>
            <a:pPr marL="319088" indent="0">
              <a:buNone/>
            </a:pP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kinerja</a:t>
            </a:r>
            <a:r>
              <a:rPr lang="en-US" sz="2000" dirty="0" smtClean="0"/>
              <a:t> </a:t>
            </a:r>
            <a:r>
              <a:rPr lang="en-US" sz="2000" i="1" dirty="0" smtClean="0"/>
              <a:t>website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endParaRPr lang="en-US" sz="2000" dirty="0" smtClean="0"/>
          </a:p>
          <a:p>
            <a:pPr marL="319088" indent="0">
              <a:buNone/>
            </a:pPr>
            <a:endParaRPr lang="en-US" sz="2000" dirty="0" smtClean="0"/>
          </a:p>
          <a:p>
            <a:pPr marL="319088" indent="0">
              <a:buNone/>
            </a:pPr>
            <a:endParaRPr lang="en-GB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4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4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46C795-8BD7-6BA3-6252-2E6BD95B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Metode</a:t>
            </a:r>
            <a:r>
              <a:rPr lang="en-GB" altLang="en-US" dirty="0"/>
              <a:t> </a:t>
            </a:r>
            <a:r>
              <a:rPr lang="en-GB" altLang="en-US" dirty="0" err="1"/>
              <a:t>Penelitian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EC8F5-D080-567B-6D3E-98A87EC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Pengujian</a:t>
            </a:r>
            <a:r>
              <a:rPr lang="en-GB" altLang="en-US" dirty="0"/>
              <a:t> </a:t>
            </a:r>
            <a:r>
              <a:rPr lang="en-GB" altLang="en-US" i="1" dirty="0"/>
              <a:t>Black Box Testing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51729"/>
              </p:ext>
            </p:extLst>
          </p:nvPr>
        </p:nvGraphicFramePr>
        <p:xfrm>
          <a:off x="381000" y="990600"/>
          <a:ext cx="8153400" cy="4461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124843464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96835097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86740859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834078409"/>
                    </a:ext>
                  </a:extLst>
                </a:gridCol>
              </a:tblGrid>
              <a:tr h="5576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Fungsi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Tampilan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Hasil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88805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Tombol Logo LPUG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Akan menampilkan halaman dashboard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Sukses</a:t>
                      </a:r>
                      <a:endParaRPr lang="en-US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96867572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Tombol Input Batch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Akan menampilkan halaman input batch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Sukses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2494687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Tombol List Batch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Akan menampilkan halaman list batch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Sukses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0583058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Tombol Lihat Jadwal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Akan menampilkan halaman list jadwal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Sukses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7434000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Tombol List Peserta Batch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Akan menampilkan </a:t>
                      </a:r>
                      <a:r>
                        <a:rPr lang="sv-SE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popup modal</a:t>
                      </a: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list peserta batch</a:t>
                      </a:r>
                      <a:endParaRPr lang="sv-SE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Sukses</a:t>
                      </a:r>
                      <a:endParaRPr lang="en-US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3040016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Tombol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Generate Final Report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Akan membuat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 Report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pada batch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Sukses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5389713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Tombol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View Final Report</a:t>
                      </a:r>
                      <a:endParaRPr lang="en-US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Akan menampilkan </a:t>
                      </a:r>
                      <a:r>
                        <a:rPr lang="sv-SE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popup modal final report</a:t>
                      </a: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batch</a:t>
                      </a:r>
                      <a:endParaRPr lang="sv-SE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Sukses</a:t>
                      </a:r>
                      <a:endParaRPr lang="en-US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09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68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EC8F5-D080-567B-6D3E-98A87EC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Pengujian</a:t>
            </a:r>
            <a:r>
              <a:rPr lang="en-GB" altLang="en-US" dirty="0"/>
              <a:t> </a:t>
            </a:r>
            <a:r>
              <a:rPr lang="en-GB" altLang="en-US" i="1" dirty="0"/>
              <a:t>Black Box Testing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14420"/>
              </p:ext>
            </p:extLst>
          </p:nvPr>
        </p:nvGraphicFramePr>
        <p:xfrm>
          <a:off x="381000" y="990600"/>
          <a:ext cx="8153400" cy="4579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124843464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96835097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86740859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834078409"/>
                    </a:ext>
                  </a:extLst>
                </a:gridCol>
              </a:tblGrid>
              <a:tr h="5576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Fungsi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Tampilan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Hasil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88805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Detail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Peserta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halaman </a:t>
                      </a:r>
                      <a:r>
                        <a:rPr lang="fi-FI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</a:t>
                      </a: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peserta dari suatu jadwal</a:t>
                      </a:r>
                      <a:endParaRPr lang="fi-FI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96867572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Hapus Jadwal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menghapus jadwal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2494687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Generate Absensi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popup modal generate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absensi suatu jadwal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0583058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Edit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Absensi Kursus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halaman </a:t>
                      </a:r>
                      <a:r>
                        <a:rPr lang="fi-FI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edit</a:t>
                      </a: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absensi kursus</a:t>
                      </a:r>
                      <a:endParaRPr lang="fi-FI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7434000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Rekapan Kursus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halaman rekapan kursus</a:t>
                      </a:r>
                      <a:endParaRPr lang="fi-FI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3040016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Tambah Media pada Halaman Rekapan Kursus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popup modal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tambah rekapan media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5389713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Tambah Staff pada Halaman Rekapan Kursus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popup modal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tambah staff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098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138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EC8F5-D080-567B-6D3E-98A87EC1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Pengujian</a:t>
            </a:r>
            <a:r>
              <a:rPr lang="en-GB" altLang="en-US" dirty="0"/>
              <a:t> </a:t>
            </a:r>
            <a:r>
              <a:rPr lang="en-GB" altLang="en-US" i="1" dirty="0"/>
              <a:t>Black Box Testing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23345"/>
              </p:ext>
            </p:extLst>
          </p:nvPr>
        </p:nvGraphicFramePr>
        <p:xfrm>
          <a:off x="381000" y="990600"/>
          <a:ext cx="8153400" cy="346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124843464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96835097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86740859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834078409"/>
                    </a:ext>
                  </a:extLst>
                </a:gridCol>
              </a:tblGrid>
              <a:tr h="55764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Fungsi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Tampilan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Hasil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88805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Peserta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halaman </a:t>
                      </a:r>
                      <a:r>
                        <a:rPr lang="fi-FI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</a:t>
                      </a: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seluruh peserta</a:t>
                      </a:r>
                      <a:endParaRPr lang="fi-FI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96867572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pada Halaman List Seluruh Peserta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peserta sesuai dengan NPM yang dicari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2494687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Staff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halaman Staff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50583058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Edit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Staff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menampilkan halaman </a:t>
                      </a:r>
                      <a:r>
                        <a:rPr lang="fi-FI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Edit Staff</a:t>
                      </a:r>
                      <a:endParaRPr lang="fi-FI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7434000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Tombol Hapus Staff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 menghapus staff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Sukses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304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320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3CFC45-72D8-4F40-FA6D-BC2092D2BA9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28600" y="11430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altLang="en-US" sz="24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4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AF5CEE-8F85-6678-D709-368A26A4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Hasil Uji </a:t>
            </a:r>
            <a:r>
              <a:rPr lang="en-GB" altLang="en-US" dirty="0" err="1"/>
              <a:t>Portabilitas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77059"/>
              </p:ext>
            </p:extLst>
          </p:nvPr>
        </p:nvGraphicFramePr>
        <p:xfrm>
          <a:off x="914400" y="1524000"/>
          <a:ext cx="7391400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942856364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3937003746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4064727052"/>
                    </a:ext>
                  </a:extLst>
                </a:gridCol>
              </a:tblGrid>
              <a:tr h="4321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Nama Browser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Hasil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Uji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Coba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25617"/>
                  </a:ext>
                </a:extLst>
              </a:tr>
              <a:tr h="7873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Google Chrome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Tampilan website responsive dan fungsionalitas website masih berjalan dengan baik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9267268"/>
                  </a:ext>
                </a:extLst>
              </a:tr>
              <a:tr h="7873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Microsoft Edge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</a:rPr>
                        <a:t>Tampilan</a:t>
                      </a:r>
                      <a:r>
                        <a:rPr lang="en-US" sz="1200" u="none" strike="noStrike" dirty="0">
                          <a:effectLst/>
                        </a:rPr>
                        <a:t> website responsive </a:t>
                      </a:r>
                      <a:r>
                        <a:rPr lang="en-US" sz="1200" u="none" strike="noStrike" dirty="0" err="1">
                          <a:effectLst/>
                        </a:rPr>
                        <a:t>dan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fungsionalitas</a:t>
                      </a:r>
                      <a:r>
                        <a:rPr lang="en-US" sz="1200" u="none" strike="noStrike" dirty="0">
                          <a:effectLst/>
                        </a:rPr>
                        <a:t> website </a:t>
                      </a:r>
                      <a:r>
                        <a:rPr lang="en-US" sz="1200" u="none" strike="noStrike" dirty="0" err="1">
                          <a:effectLst/>
                        </a:rPr>
                        <a:t>masih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berjalan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dengan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baik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13128575"/>
                  </a:ext>
                </a:extLst>
              </a:tr>
              <a:tr h="7873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Mozilla Firefox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Tampilan website responsive dan fungsionalitas website masih berjalan dengan baik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14126857"/>
                  </a:ext>
                </a:extLst>
              </a:tr>
              <a:tr h="7873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Safari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err="1">
                          <a:effectLst/>
                        </a:rPr>
                        <a:t>Tampilan</a:t>
                      </a:r>
                      <a:r>
                        <a:rPr lang="en-US" sz="1200" u="none" strike="noStrike" dirty="0">
                          <a:effectLst/>
                        </a:rPr>
                        <a:t> website responsive </a:t>
                      </a:r>
                      <a:r>
                        <a:rPr lang="en-US" sz="1200" u="none" strike="noStrike" dirty="0" err="1">
                          <a:effectLst/>
                        </a:rPr>
                        <a:t>dan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fungsionalitas</a:t>
                      </a:r>
                      <a:r>
                        <a:rPr lang="en-US" sz="1200" u="none" strike="noStrike" dirty="0">
                          <a:effectLst/>
                        </a:rPr>
                        <a:t> website </a:t>
                      </a:r>
                      <a:r>
                        <a:rPr lang="en-US" sz="1200" u="none" strike="noStrike" dirty="0" err="1">
                          <a:effectLst/>
                        </a:rPr>
                        <a:t>masih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berjalan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dengan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baik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2446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436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701DBE-C4C7-D9BE-5685-9EA22F9A927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228600" y="1143000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u="sng" dirty="0"/>
              <a:t>Kesimpulan</a:t>
            </a:r>
          </a:p>
          <a:p>
            <a:pPr marL="269875" indent="-269875" algn="just"/>
            <a:r>
              <a:rPr lang="en-US" sz="2000" dirty="0" err="1" smtClean="0">
                <a:latin typeface="+mj-lt"/>
              </a:rPr>
              <a:t>Pembuatan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i="1" dirty="0">
                <a:latin typeface="+mj-lt"/>
              </a:rPr>
              <a:t>w</a:t>
            </a:r>
            <a:r>
              <a:rPr lang="en-US" sz="2000" i="1" dirty="0" smtClean="0">
                <a:latin typeface="+mj-lt"/>
              </a:rPr>
              <a:t>ebsite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penjadwalan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administrasi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absensi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pada</a:t>
            </a:r>
            <a:r>
              <a:rPr lang="en-US" sz="2000" dirty="0" smtClean="0">
                <a:latin typeface="+mj-lt"/>
              </a:rPr>
              <a:t> LPUG </a:t>
            </a:r>
            <a:r>
              <a:rPr lang="en-US" sz="2000" dirty="0" err="1" smtClean="0">
                <a:latin typeface="+mj-lt"/>
              </a:rPr>
              <a:t>memberikan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kemudahan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dalam</a:t>
            </a:r>
            <a:r>
              <a:rPr lang="en-US" sz="2000" dirty="0" smtClean="0">
                <a:latin typeface="+mj-lt"/>
              </a:rPr>
              <a:t> proses </a:t>
            </a:r>
            <a:r>
              <a:rPr lang="en-US" sz="2000" dirty="0" err="1">
                <a:latin typeface="+mj-lt"/>
              </a:rPr>
              <a:t>penjadwalan</a:t>
            </a:r>
            <a:r>
              <a:rPr lang="en-US" sz="2000" dirty="0">
                <a:latin typeface="+mj-lt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administrasi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absensi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pada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Lembaga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Universitas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Gunadarma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pPr marL="269875" indent="-269875" algn="just"/>
            <a:r>
              <a:rPr lang="en-US" sz="2000" dirty="0" err="1"/>
              <a:t>Percobaan</a:t>
            </a:r>
            <a:r>
              <a:rPr lang="en-US" sz="2000" dirty="0"/>
              <a:t> </a:t>
            </a:r>
            <a:r>
              <a:rPr lang="en-US" sz="2000" dirty="0" err="1"/>
              <a:t>portabilitas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4 </a:t>
            </a:r>
            <a:r>
              <a:rPr lang="en-US" sz="2000" i="1" dirty="0" smtClean="0"/>
              <a:t>browser </a:t>
            </a:r>
            <a:r>
              <a:rPr lang="en-US" sz="2000" dirty="0" smtClean="0"/>
              <a:t>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didapati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i="1" dirty="0" smtClean="0"/>
              <a:t>website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fungsionalitas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i="1" dirty="0" smtClean="0"/>
              <a:t>responsive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/>
              <a:t>.</a:t>
            </a:r>
            <a:endParaRPr lang="en-GB" alt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400" u="sng" dirty="0"/>
              <a:t>Saran</a:t>
            </a:r>
          </a:p>
          <a:p>
            <a:pPr marL="0" indent="0">
              <a:buNone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i="1" dirty="0" smtClean="0"/>
              <a:t>responsive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mobile device</a:t>
            </a:r>
            <a:endParaRPr lang="en-GB" altLang="en-US" sz="20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4EF54-ED9B-EB42-09F6-24A4620D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Penutup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08E93AB-6B80-3372-3A7D-C86B630E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2400" u="sng" dirty="0"/>
          </a:p>
          <a:p>
            <a:pPr marL="0" indent="0">
              <a:buNone/>
            </a:pPr>
            <a:endParaRPr lang="en-GB" altLang="en-US" sz="2400" u="sng" dirty="0"/>
          </a:p>
          <a:p>
            <a:pPr marL="0" indent="0">
              <a:buNone/>
            </a:pPr>
            <a:endParaRPr lang="en-GB" altLang="en-US" sz="2000" u="sng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A62FB0-5646-0363-DE5A-D318C417B6B4}"/>
              </a:ext>
            </a:extLst>
          </p:cNvPr>
          <p:cNvSpPr txBox="1">
            <a:spLocks/>
          </p:cNvSpPr>
          <p:nvPr/>
        </p:nvSpPr>
        <p:spPr bwMode="auto">
          <a:xfrm>
            <a:off x="266700" y="1143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000" i="1" dirty="0" smtClean="0"/>
              <a:t>Website </a:t>
            </a:r>
            <a:r>
              <a:rPr lang="en-GB" altLang="en-US" sz="2000" dirty="0" err="1" smtClean="0"/>
              <a:t>penjadwalan</a:t>
            </a:r>
            <a:r>
              <a:rPr lang="en-GB" altLang="en-US" sz="2000" dirty="0" smtClean="0"/>
              <a:t>, </a:t>
            </a:r>
            <a:r>
              <a:rPr lang="en-GB" altLang="en-US" sz="2000" dirty="0" err="1" smtClean="0"/>
              <a:t>administrasi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absensi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ini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ditujukan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untuk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kemudahaan</a:t>
            </a:r>
            <a:r>
              <a:rPr lang="en-GB" altLang="en-US" sz="2000" dirty="0" smtClean="0"/>
              <a:t> proses-proses </a:t>
            </a:r>
            <a:r>
              <a:rPr lang="en-GB" altLang="en-US" sz="2000" dirty="0" err="1" smtClean="0"/>
              <a:t>administrasi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pada</a:t>
            </a:r>
            <a:r>
              <a:rPr lang="en-GB" altLang="en-US" sz="2000" dirty="0" smtClean="0"/>
              <a:t> LPUG. </a:t>
            </a:r>
            <a:endParaRPr lang="en-GB" altLang="en-US" sz="2000" dirty="0"/>
          </a:p>
          <a:p>
            <a:r>
              <a:rPr lang="en-GB" altLang="en-US" sz="2000" dirty="0" err="1"/>
              <a:t>Terdapat</a:t>
            </a:r>
            <a:r>
              <a:rPr lang="en-GB" altLang="en-US" sz="2000" dirty="0"/>
              <a:t> 4 menu </a:t>
            </a:r>
            <a:r>
              <a:rPr lang="en-GB" altLang="en-US" sz="2000" dirty="0" err="1" smtClean="0"/>
              <a:t>utama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bagi</a:t>
            </a:r>
            <a:r>
              <a:rPr lang="en-GB" altLang="en-US" sz="2000" dirty="0" smtClean="0"/>
              <a:t> admin, </a:t>
            </a:r>
            <a:r>
              <a:rPr lang="en-GB" altLang="en-US" sz="2000" dirty="0" err="1"/>
              <a:t>yaitu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Dashboard, Batch, </a:t>
            </a:r>
            <a:r>
              <a:rPr lang="en-GB" altLang="en-US" sz="2000" dirty="0" err="1" smtClean="0"/>
              <a:t>Peserta</a:t>
            </a:r>
            <a:r>
              <a:rPr lang="en-GB" altLang="en-US" sz="2000" dirty="0" smtClean="0"/>
              <a:t>, </a:t>
            </a:r>
            <a:r>
              <a:rPr lang="en-GB" altLang="en-US" sz="2000" dirty="0" err="1" smtClean="0"/>
              <a:t>dan</a:t>
            </a:r>
            <a:r>
              <a:rPr lang="en-GB" altLang="en-US" sz="2000" dirty="0" smtClean="0"/>
              <a:t> Staff. </a:t>
            </a:r>
            <a:endParaRPr lang="en-GB" altLang="en-US" sz="2000" dirty="0"/>
          </a:p>
          <a:p>
            <a:pPr marL="546100" indent="-228600">
              <a:buFont typeface="+mj-lt"/>
              <a:buAutoNum type="alphaLcParenR"/>
            </a:pPr>
            <a:r>
              <a:rPr lang="en-GB" altLang="en-US" sz="2000" dirty="0" smtClean="0"/>
              <a:t>Dashboard </a:t>
            </a:r>
            <a:r>
              <a:rPr lang="en-GB" altLang="en-US" sz="2000" dirty="0"/>
              <a:t>: menu </a:t>
            </a:r>
            <a:r>
              <a:rPr lang="en-GB" altLang="en-US" sz="2000" dirty="0" err="1"/>
              <a:t>awal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yang </a:t>
            </a:r>
            <a:r>
              <a:rPr lang="en-GB" altLang="en-US" sz="2000" dirty="0" err="1" smtClean="0"/>
              <a:t>ditampilkan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ketika</a:t>
            </a:r>
            <a:r>
              <a:rPr lang="en-GB" altLang="en-US" sz="2000" dirty="0" smtClean="0"/>
              <a:t> proses login </a:t>
            </a:r>
            <a:r>
              <a:rPr lang="en-GB" altLang="en-US" sz="2000" dirty="0" err="1" smtClean="0"/>
              <a:t>berhasil</a:t>
            </a:r>
            <a:r>
              <a:rPr lang="en-GB" altLang="en-US" sz="2000" dirty="0" smtClean="0"/>
              <a:t>.</a:t>
            </a:r>
            <a:endParaRPr lang="en-GB" altLang="en-US" sz="2000" dirty="0"/>
          </a:p>
          <a:p>
            <a:pPr marL="546100" indent="-228600">
              <a:buFont typeface="+mj-lt"/>
              <a:buAutoNum type="alphaLcParenR"/>
            </a:pPr>
            <a:r>
              <a:rPr lang="en-GB" altLang="en-US" sz="2000" dirty="0" smtClean="0"/>
              <a:t>Batch: </a:t>
            </a:r>
            <a:r>
              <a:rPr lang="en-GB" altLang="en-US" sz="2000" dirty="0" err="1" smtClean="0"/>
              <a:t>terdapat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dua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pilihan</a:t>
            </a:r>
            <a:r>
              <a:rPr lang="en-GB" altLang="en-US" sz="2000" dirty="0" smtClean="0"/>
              <a:t> menu </a:t>
            </a:r>
            <a:r>
              <a:rPr lang="en-GB" altLang="en-US" sz="2000" dirty="0" err="1" smtClean="0"/>
              <a:t>lagi</a:t>
            </a:r>
            <a:r>
              <a:rPr lang="en-GB" altLang="en-US" sz="2000" dirty="0" smtClean="0"/>
              <a:t> di </a:t>
            </a:r>
            <a:r>
              <a:rPr lang="en-GB" altLang="en-US" sz="2000" dirty="0" err="1" smtClean="0"/>
              <a:t>bagian</a:t>
            </a:r>
            <a:r>
              <a:rPr lang="en-GB" altLang="en-US" sz="2000" dirty="0" smtClean="0"/>
              <a:t> batch </a:t>
            </a:r>
            <a:r>
              <a:rPr lang="en-GB" altLang="en-US" sz="2000" dirty="0" err="1" smtClean="0"/>
              <a:t>yaitu</a:t>
            </a:r>
            <a:r>
              <a:rPr lang="en-GB" altLang="en-US" sz="2000" dirty="0" smtClean="0"/>
              <a:t>, Input </a:t>
            </a:r>
            <a:r>
              <a:rPr lang="en-GB" altLang="en-US" sz="2000" dirty="0" err="1" smtClean="0"/>
              <a:t>Peserta</a:t>
            </a:r>
            <a:r>
              <a:rPr lang="en-GB" altLang="en-US" sz="2000" dirty="0" smtClean="0"/>
              <a:t> &amp; Batch </a:t>
            </a:r>
            <a:r>
              <a:rPr lang="en-GB" altLang="en-US" sz="2000" dirty="0" err="1" smtClean="0"/>
              <a:t>dan</a:t>
            </a:r>
            <a:r>
              <a:rPr lang="en-GB" altLang="en-US" sz="2000" dirty="0" smtClean="0"/>
              <a:t> List Batch. </a:t>
            </a:r>
            <a:endParaRPr lang="en-GB" altLang="en-US" sz="2000" dirty="0"/>
          </a:p>
          <a:p>
            <a:pPr marL="546100" indent="-228600">
              <a:buFont typeface="+mj-lt"/>
              <a:buAutoNum type="alphaLcParenR"/>
            </a:pPr>
            <a:r>
              <a:rPr lang="en-GB" altLang="en-US" sz="2000" dirty="0" err="1" smtClean="0"/>
              <a:t>Peserta</a:t>
            </a:r>
            <a:r>
              <a:rPr lang="en-GB" altLang="en-US" sz="2000" dirty="0" smtClean="0"/>
              <a:t>: menu </a:t>
            </a:r>
            <a:r>
              <a:rPr lang="en-GB" altLang="en-US" sz="2000" dirty="0" err="1" smtClean="0"/>
              <a:t>untuk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menampilkan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semua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peserta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kursus</a:t>
            </a:r>
            <a:endParaRPr lang="en-GB" altLang="en-US" sz="2000" dirty="0"/>
          </a:p>
          <a:p>
            <a:pPr marL="546100" indent="-228600">
              <a:buFont typeface="+mj-lt"/>
              <a:buAutoNum type="alphaLcParenR"/>
            </a:pPr>
            <a:r>
              <a:rPr lang="en-GB" altLang="en-US" sz="2000" dirty="0" smtClean="0"/>
              <a:t>Staff: menu </a:t>
            </a:r>
            <a:r>
              <a:rPr lang="en-GB" altLang="en-US" sz="2000" dirty="0" err="1" smtClean="0"/>
              <a:t>untuk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menampilkan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semua</a:t>
            </a:r>
            <a:r>
              <a:rPr lang="en-GB" altLang="en-US" sz="2000" dirty="0" smtClean="0"/>
              <a:t> staff LPUG</a:t>
            </a:r>
          </a:p>
          <a:p>
            <a:r>
              <a:rPr lang="en-GB" altLang="en-US" sz="2000" dirty="0" err="1" smtClean="0"/>
              <a:t>Terdapat</a:t>
            </a:r>
            <a:r>
              <a:rPr lang="en-GB" altLang="en-US" sz="2000" dirty="0" smtClean="0"/>
              <a:t> 2 menu </a:t>
            </a:r>
            <a:r>
              <a:rPr lang="en-GB" altLang="en-US" sz="2000" dirty="0" err="1" smtClean="0"/>
              <a:t>utama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bagi</a:t>
            </a:r>
            <a:r>
              <a:rPr lang="en-GB" altLang="en-US" sz="2000" dirty="0" smtClean="0"/>
              <a:t> staff, </a:t>
            </a:r>
            <a:r>
              <a:rPr lang="en-GB" altLang="en-US" sz="2000" dirty="0" err="1" smtClean="0"/>
              <a:t>yaitu</a:t>
            </a:r>
            <a:r>
              <a:rPr lang="en-GB" altLang="en-US" sz="2000" dirty="0" smtClean="0"/>
              <a:t> Dashboard </a:t>
            </a:r>
            <a:r>
              <a:rPr lang="en-GB" altLang="en-US" sz="2000" dirty="0" err="1" smtClean="0"/>
              <a:t>dan</a:t>
            </a:r>
            <a:r>
              <a:rPr lang="en-GB" altLang="en-US" sz="2000" dirty="0" smtClean="0"/>
              <a:t> Batch</a:t>
            </a:r>
          </a:p>
          <a:p>
            <a:pPr marL="546100" indent="-228600">
              <a:buFont typeface="+mj-lt"/>
              <a:buAutoNum type="alphaLcParenR"/>
            </a:pPr>
            <a:r>
              <a:rPr lang="en-GB" altLang="en-US" sz="2000" dirty="0"/>
              <a:t>Dashboard : menu </a:t>
            </a:r>
            <a:r>
              <a:rPr lang="en-GB" altLang="en-US" sz="2000" dirty="0" err="1"/>
              <a:t>awal</a:t>
            </a:r>
            <a:r>
              <a:rPr lang="en-GB" altLang="en-US" sz="2000" dirty="0"/>
              <a:t> yang </a:t>
            </a:r>
            <a:r>
              <a:rPr lang="en-GB" altLang="en-US" sz="2000" dirty="0" err="1"/>
              <a:t>ditampilkan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ketika</a:t>
            </a:r>
            <a:r>
              <a:rPr lang="en-GB" altLang="en-US" sz="2000" dirty="0"/>
              <a:t> proses login </a:t>
            </a:r>
            <a:r>
              <a:rPr lang="en-GB" altLang="en-US" sz="2000" dirty="0" err="1"/>
              <a:t>berhasil</a:t>
            </a:r>
            <a:r>
              <a:rPr lang="en-GB" altLang="en-US" sz="2000" dirty="0"/>
              <a:t>.</a:t>
            </a:r>
          </a:p>
          <a:p>
            <a:pPr marL="546100" indent="-228600">
              <a:buFont typeface="+mj-lt"/>
              <a:buAutoNum type="alphaLcParenR"/>
            </a:pPr>
            <a:r>
              <a:rPr lang="en-GB" altLang="en-US" sz="2000" dirty="0"/>
              <a:t>Batch: </a:t>
            </a:r>
            <a:r>
              <a:rPr lang="en-GB" altLang="en-US" sz="2000" dirty="0" err="1" smtClean="0"/>
              <a:t>terdapat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satu</a:t>
            </a:r>
            <a:r>
              <a:rPr lang="en-GB" altLang="en-US" sz="2000" dirty="0" smtClean="0"/>
              <a:t> </a:t>
            </a:r>
            <a:r>
              <a:rPr lang="en-GB" altLang="en-US" sz="2000" dirty="0" err="1" smtClean="0"/>
              <a:t>pilihan</a:t>
            </a:r>
            <a:r>
              <a:rPr lang="en-GB" altLang="en-US" sz="2000" dirty="0" smtClean="0"/>
              <a:t> menu </a:t>
            </a:r>
            <a:r>
              <a:rPr lang="en-GB" altLang="en-US" sz="2000" dirty="0" err="1" smtClean="0"/>
              <a:t>yaitu</a:t>
            </a:r>
            <a:r>
              <a:rPr lang="en-GB" altLang="en-US" sz="2000" dirty="0" smtClean="0"/>
              <a:t> List Batch</a:t>
            </a:r>
            <a:endParaRPr lang="en-GB" altLang="en-US" sz="2000" dirty="0"/>
          </a:p>
          <a:p>
            <a:pPr marL="0" indent="0">
              <a:buNone/>
            </a:pPr>
            <a:endParaRPr lang="en-GB" altLang="en-US" sz="2000" dirty="0"/>
          </a:p>
          <a:p>
            <a:pPr marL="317500" indent="0">
              <a:buNone/>
            </a:pPr>
            <a:endParaRPr lang="en-GB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400" u="sng" dirty="0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2F7743-4B9C-5EE1-E4EE-D1F150AE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Gambaran </a:t>
            </a:r>
            <a:r>
              <a:rPr lang="en-GB" altLang="en-US" dirty="0" err="1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2828E-DCBF-4C75-F3D4-7F264D80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Use </a:t>
            </a:r>
            <a:r>
              <a:rPr lang="en-GB" altLang="en-US" dirty="0" smtClean="0"/>
              <a:t>Case Admin</a:t>
            </a:r>
            <a:endParaRPr lang="en-US" dirty="0"/>
          </a:p>
        </p:txBody>
      </p:sp>
      <p:pic>
        <p:nvPicPr>
          <p:cNvPr id="1026" name="Picture 2" descr="https://lh6.googleusercontent.com/yxkrd8mSTXZ5aTP3XdZ5DmEjggZVcA7jHYZsQbrXovEusf5gRh2Gh-ODaI8VIWv6oo6teKfSjXp8vrJzmXe_XfGrkTHVTP9br2Uv-dEuG0CqPaKz-ShM1xHQnN4y4U5cT7GbqpJzTyy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915400" cy="311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2828E-DCBF-4C75-F3D4-7F264D80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err="1"/>
              <a:t>Perancangan</a:t>
            </a:r>
            <a:r>
              <a:rPr lang="en-GB" altLang="en-US" dirty="0"/>
              <a:t> Use </a:t>
            </a:r>
            <a:r>
              <a:rPr lang="en-GB" altLang="en-US" dirty="0" smtClean="0"/>
              <a:t>Case Staff</a:t>
            </a:r>
            <a:endParaRPr lang="en-US" dirty="0"/>
          </a:p>
        </p:txBody>
      </p:sp>
      <p:pic>
        <p:nvPicPr>
          <p:cNvPr id="2050" name="Picture 2" descr="https://lh6.googleusercontent.com/hkjTZLSOWxxcszxG5GX8HcrU79xDV-qBYd-2seUH7HL5HwKyFiiB8y0_Ook5IXjgjdZr94e-SuW2yBssGveCybh5gBTfXVE4cXq34STgfxVtynWpRKpvdRtAfsQkIKzyVvjGh3fIdnZ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1598" cy="34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7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CEEB0-FC8D-B4CC-7E5D-C81C55E4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3200" dirty="0" err="1"/>
              <a:t>Perancangan</a:t>
            </a:r>
            <a:r>
              <a:rPr lang="en-GB" altLang="en-US" sz="3200" dirty="0"/>
              <a:t> </a:t>
            </a:r>
            <a:r>
              <a:rPr lang="en-GB" altLang="en-US" sz="3200" dirty="0" err="1"/>
              <a:t>Struktur</a:t>
            </a:r>
            <a:r>
              <a:rPr lang="en-GB" altLang="en-US" sz="3200" dirty="0"/>
              <a:t> </a:t>
            </a:r>
            <a:r>
              <a:rPr lang="en-GB" altLang="en-US" sz="3200" dirty="0" err="1" smtClean="0"/>
              <a:t>Navigasi</a:t>
            </a:r>
            <a:r>
              <a:rPr lang="en-GB" altLang="en-US" sz="3200" dirty="0" smtClean="0"/>
              <a:t> Admin</a:t>
            </a:r>
            <a:endParaRPr lang="en-US" sz="3200" dirty="0"/>
          </a:p>
        </p:txBody>
      </p:sp>
      <p:pic>
        <p:nvPicPr>
          <p:cNvPr id="4098" name="Picture 2" descr="https://lh4.googleusercontent.com/e3QmQDVecaqmaFxFVXas1bqA06zZtPT7Gkdpt_Wckgftfxs7kOxU-IeeFIeWee_nKLztzWlYWq7AiMIT7xfk5CtcvbpiD_7w7CRiOlIh6kniNd0guNWOt8PGBDAS3Mh4ZZGvrRSuRU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5943600" cy="53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CEEB0-FC8D-B4CC-7E5D-C81C55E4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3200" dirty="0" err="1"/>
              <a:t>Perancangan</a:t>
            </a:r>
            <a:r>
              <a:rPr lang="en-GB" altLang="en-US" sz="3200" dirty="0"/>
              <a:t> </a:t>
            </a:r>
            <a:r>
              <a:rPr lang="en-GB" altLang="en-US" sz="3200" dirty="0" err="1"/>
              <a:t>Struktur</a:t>
            </a:r>
            <a:r>
              <a:rPr lang="en-GB" altLang="en-US" sz="3200" dirty="0"/>
              <a:t> </a:t>
            </a:r>
            <a:r>
              <a:rPr lang="en-GB" altLang="en-US" sz="3200" dirty="0" err="1" smtClean="0"/>
              <a:t>Navigasi</a:t>
            </a:r>
            <a:r>
              <a:rPr lang="en-GB" altLang="en-US" sz="3200" dirty="0" smtClean="0"/>
              <a:t> Staff</a:t>
            </a:r>
            <a:endParaRPr lang="en-US" sz="3200" dirty="0"/>
          </a:p>
        </p:txBody>
      </p:sp>
      <p:pic>
        <p:nvPicPr>
          <p:cNvPr id="3076" name="Picture 4" descr="https://lh4.googleusercontent.com/aIScq3v28WhThxwAHvfvrB2UU7Ooh3nNOSBKyxteR3wR5os8-EvUpp1FAclF8ZtYVPX4voWR5mkWKaxKOjXC9pcbXKWHWXNDAo1lBJyyebYdf93trYWh1G4isK6pijhS53-y_eo4NXK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5909"/>
            <a:ext cx="4724400" cy="514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975</Words>
  <Application>Microsoft Office PowerPoint</Application>
  <PresentationFormat>On-screen Show (4:3)</PresentationFormat>
  <Paragraphs>263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Website Penjadwalan, Administrasi dan Absensi Pada Lembaga Pengembangan Universitas Gunadarma Menggunakan Framework Spring Boot</vt:lpstr>
      <vt:lpstr>Pendahuluan</vt:lpstr>
      <vt:lpstr>Pendahuluan</vt:lpstr>
      <vt:lpstr>Metode Penelitian</vt:lpstr>
      <vt:lpstr>Gambaran Umum</vt:lpstr>
      <vt:lpstr>Perancangan Use Case Admin</vt:lpstr>
      <vt:lpstr>Perancangan Use Case Staff</vt:lpstr>
      <vt:lpstr>Perancangan Struktur Navigasi Admin</vt:lpstr>
      <vt:lpstr>Perancangan Struktur Navigasi Staff</vt:lpstr>
      <vt:lpstr>Perancangan Tampilan Antarmuka</vt:lpstr>
      <vt:lpstr>Perancangan Tampilan Antarmuka</vt:lpstr>
      <vt:lpstr>Perancangan Tampilan Antarmuka</vt:lpstr>
      <vt:lpstr>Perancangan Tampilan Antarmuka</vt:lpstr>
      <vt:lpstr>Perancangan Tampilan Antarmuka</vt:lpstr>
      <vt:lpstr>Perancangan Tampilan Antarmuka</vt:lpstr>
      <vt:lpstr>Pembuatan Database</vt:lpstr>
      <vt:lpstr>Pembuatan Database</vt:lpstr>
      <vt:lpstr>Pembuatan Database</vt:lpstr>
      <vt:lpstr>Pembuatan Database</vt:lpstr>
      <vt:lpstr>Pembuatan Database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Pembuatan Menu Aplikasi</vt:lpstr>
      <vt:lpstr>Pengujian Black Box Testing</vt:lpstr>
      <vt:lpstr>Pengujian Black Box Testing</vt:lpstr>
      <vt:lpstr>Pengujian Black Box Testing</vt:lpstr>
      <vt:lpstr>Hasil Uji Portabilitas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achsan</dc:creator>
  <cp:lastModifiedBy>Fahrazi</cp:lastModifiedBy>
  <cp:revision>39</cp:revision>
  <dcterms:created xsi:type="dcterms:W3CDTF">2011-02-25T14:46:40Z</dcterms:created>
  <dcterms:modified xsi:type="dcterms:W3CDTF">2023-07-13T04:42:14Z</dcterms:modified>
</cp:coreProperties>
</file>