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87" d="100"/>
          <a:sy n="87" d="100"/>
        </p:scale>
        <p:origin x="-7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9141E7D3-E940-48C6-BED7-5BA73B529A08}"/>
    <pc:docChg chg="addSld modSld modSection">
      <pc:chgData name="" userId="" providerId="" clId="Web-{9141E7D3-E940-48C6-BED7-5BA73B529A08}" dt="2018-02-05T13:42:39.681" v="125"/>
      <pc:docMkLst>
        <pc:docMk/>
      </pc:docMkLst>
      <pc:sldChg chg="modSp">
        <pc:chgData name="" userId="" providerId="" clId="Web-{9141E7D3-E940-48C6-BED7-5BA73B529A08}" dt="2018-02-05T13:31:50.539" v="3"/>
        <pc:sldMkLst>
          <pc:docMk/>
          <pc:sldMk cId="1351651579" sldId="256"/>
        </pc:sldMkLst>
        <pc:spChg chg="mod">
          <ac:chgData name="" userId="" providerId="" clId="Web-{9141E7D3-E940-48C6-BED7-5BA73B529A08}" dt="2018-02-05T13:31:35.321" v="0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" userId="" providerId="" clId="Web-{9141E7D3-E940-48C6-BED7-5BA73B529A08}" dt="2018-02-05T13:31:50.539" v="3"/>
          <ac:spMkLst>
            <pc:docMk/>
            <pc:sldMk cId="1351651579" sldId="256"/>
            <ac:spMk id="3" creationId="{00000000-0000-0000-0000-000000000000}"/>
          </ac:spMkLst>
        </pc:spChg>
      </pc:sldChg>
      <pc:sldChg chg="addSp modSp new">
        <pc:chgData name="" userId="" providerId="" clId="Web-{9141E7D3-E940-48C6-BED7-5BA73B529A08}" dt="2018-02-05T13:36:22.549" v="76"/>
        <pc:sldMkLst>
          <pc:docMk/>
          <pc:sldMk cId="2149960967" sldId="257"/>
        </pc:sldMkLst>
        <pc:spChg chg="mod">
          <ac:chgData name="" userId="" providerId="" clId="Web-{9141E7D3-E940-48C6-BED7-5BA73B529A08}" dt="2018-02-05T13:33:18.178" v="13"/>
          <ac:spMkLst>
            <pc:docMk/>
            <pc:sldMk cId="2149960967" sldId="257"/>
            <ac:spMk id="2" creationId="{EBB91EE7-1F4D-45AE-8299-CF773C6C06B4}"/>
          </ac:spMkLst>
        </pc:spChg>
        <pc:spChg chg="mod">
          <ac:chgData name="" userId="" providerId="" clId="Web-{9141E7D3-E940-48C6-BED7-5BA73B529A08}" dt="2018-02-05T13:36:11.002" v="67"/>
          <ac:spMkLst>
            <pc:docMk/>
            <pc:sldMk cId="2149960967" sldId="257"/>
            <ac:spMk id="3" creationId="{9EE13239-2DA9-481A-AB3A-CE96EF7DDCE8}"/>
          </ac:spMkLst>
        </pc:spChg>
        <pc:spChg chg="add mod">
          <ac:chgData name="" userId="" providerId="" clId="Web-{9141E7D3-E940-48C6-BED7-5BA73B529A08}" dt="2018-02-05T13:36:22.549" v="76"/>
          <ac:spMkLst>
            <pc:docMk/>
            <pc:sldMk cId="2149960967" sldId="257"/>
            <ac:spMk id="4" creationId="{EF526762-8CF6-4789-9D9C-1F3501349323}"/>
          </ac:spMkLst>
        </pc:spChg>
      </pc:sldChg>
      <pc:sldChg chg="modSp new">
        <pc:chgData name="" userId="" providerId="" clId="Web-{9141E7D3-E940-48C6-BED7-5BA73B529A08}" dt="2018-02-05T13:38:53.545" v="93"/>
        <pc:sldMkLst>
          <pc:docMk/>
          <pc:sldMk cId="691696035" sldId="258"/>
        </pc:sldMkLst>
        <pc:spChg chg="mod">
          <ac:chgData name="" userId="" providerId="" clId="Web-{9141E7D3-E940-48C6-BED7-5BA73B529A08}" dt="2018-02-05T13:38:36.076" v="84"/>
          <ac:spMkLst>
            <pc:docMk/>
            <pc:sldMk cId="691696035" sldId="258"/>
            <ac:spMk id="2" creationId="{10AE9566-8D90-4753-81A7-E93C76334499}"/>
          </ac:spMkLst>
        </pc:spChg>
        <pc:spChg chg="mod">
          <ac:chgData name="" userId="" providerId="" clId="Web-{9141E7D3-E940-48C6-BED7-5BA73B529A08}" dt="2018-02-05T13:38:53.545" v="93"/>
          <ac:spMkLst>
            <pc:docMk/>
            <pc:sldMk cId="691696035" sldId="258"/>
            <ac:spMk id="3" creationId="{5BA09CF1-EE9F-458B-AD62-2D10B1BA65A6}"/>
          </ac:spMkLst>
        </pc:spChg>
      </pc:sldChg>
      <pc:sldChg chg="addSp delSp modSp new">
        <pc:chgData name="" userId="" providerId="" clId="Web-{9141E7D3-E940-48C6-BED7-5BA73B529A08}" dt="2018-02-05T13:42:39.681" v="125"/>
        <pc:sldMkLst>
          <pc:docMk/>
          <pc:sldMk cId="2648078843" sldId="259"/>
        </pc:sldMkLst>
        <pc:picChg chg="add del mod">
          <ac:chgData name="" userId="" providerId="" clId="Web-{9141E7D3-E940-48C6-BED7-5BA73B529A08}" dt="2018-02-05T13:40:49.793" v="102"/>
          <ac:picMkLst>
            <pc:docMk/>
            <pc:sldMk cId="2648078843" sldId="259"/>
            <ac:picMk id="2" creationId="{64EFA132-2790-45D3-83CF-E7CA75C7AF96}"/>
          </ac:picMkLst>
        </pc:picChg>
        <pc:picChg chg="add mod">
          <ac:chgData name="" userId="" providerId="" clId="Web-{9141E7D3-E940-48C6-BED7-5BA73B529A08}" dt="2018-02-05T13:42:05.463" v="117"/>
          <ac:picMkLst>
            <pc:docMk/>
            <pc:sldMk cId="2648078843" sldId="259"/>
            <ac:picMk id="4" creationId="{388783DF-2BEA-4E7D-82AC-B2D8F03B6A9F}"/>
          </ac:picMkLst>
        </pc:picChg>
        <pc:picChg chg="add mod">
          <ac:chgData name="" userId="" providerId="" clId="Web-{9141E7D3-E940-48C6-BED7-5BA73B529A08}" dt="2018-02-05T13:42:22.135" v="121"/>
          <ac:picMkLst>
            <pc:docMk/>
            <pc:sldMk cId="2648078843" sldId="259"/>
            <ac:picMk id="6" creationId="{514BC307-AA1A-4E53-BD8D-BB24896FC9FC}"/>
          </ac:picMkLst>
        </pc:picChg>
        <pc:picChg chg="add mod">
          <ac:chgData name="" userId="" providerId="" clId="Web-{9141E7D3-E940-48C6-BED7-5BA73B529A08}" dt="2018-02-05T13:42:39.681" v="125"/>
          <ac:picMkLst>
            <pc:docMk/>
            <pc:sldMk cId="2648078843" sldId="259"/>
            <ac:picMk id="8" creationId="{662DFA15-27FC-4B78-88CE-92C24EC4838B}"/>
          </ac:picMkLst>
        </pc:picChg>
        <pc:picChg chg="add mod">
          <ac:chgData name="" userId="" providerId="" clId="Web-{9141E7D3-E940-48C6-BED7-5BA73B529A08}" dt="2018-02-05T13:42:28.150" v="123"/>
          <ac:picMkLst>
            <pc:docMk/>
            <pc:sldMk cId="2648078843" sldId="259"/>
            <ac:picMk id="10" creationId="{9AB45218-E94F-4B7D-A56B-8D1240D9A5A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2FFB779-270B-4192-84BA-A697F48306DC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508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78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905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116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800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dirty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411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dirty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593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22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54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2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20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45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36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29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68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96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43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FFB779-270B-4192-84BA-A697F48306DC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795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19300" y="1333500"/>
            <a:ext cx="8452271" cy="258720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4000" b="1" dirty="0">
                <a:latin typeface="Times New Roman"/>
                <a:cs typeface="Times New Roman"/>
              </a:rPr>
              <a:t>Разработка графического движка тригонометрических функций на языке программирования </a:t>
            </a:r>
            <a:r>
              <a:rPr lang="en-US" sz="4000" b="1" dirty="0">
                <a:latin typeface="Times New Roman"/>
                <a:cs typeface="Times New Roman"/>
              </a:rPr>
              <a:t>C</a:t>
            </a:r>
            <a:r>
              <a:rPr lang="ru-RU" sz="4000" b="1" dirty="0">
                <a:latin typeface="Times New Roman"/>
                <a:cs typeface="Times New Roman"/>
              </a:rPr>
              <a:t>++</a:t>
            </a:r>
            <a:endParaRPr lang="ru-RU" sz="4000">
              <a:solidFill>
                <a:schemeClr val="tx1"/>
              </a:solidFill>
              <a:cs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26998" y="4324350"/>
            <a:ext cx="7243314" cy="1288211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>
                <a:solidFill>
                  <a:schemeClr val="tx1"/>
                </a:solidFill>
                <a:latin typeface="Times New Roman"/>
                <a:cs typeface="Times New Roman"/>
              </a:rPr>
              <a:t>Автор работы: </a:t>
            </a:r>
            <a:r>
              <a:rPr lang="ru-RU" dirty="0">
                <a:solidFill>
                  <a:schemeClr val="tx1"/>
                </a:solidFill>
                <a:latin typeface="Times New Roman"/>
                <a:cs typeface="Times New Roman"/>
              </a:rPr>
              <a:t>Рындина В. А., МАОУ «Академический лицей», 10 класс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chemeClr val="tx1"/>
                </a:solidFill>
                <a:latin typeface="Times New Roman"/>
                <a:cs typeface="Times New Roman"/>
              </a:rPr>
              <a:t>Научный руководитель: </a:t>
            </a:r>
            <a:r>
              <a:rPr lang="ru-RU" dirty="0">
                <a:solidFill>
                  <a:schemeClr val="tx1"/>
                </a:solidFill>
                <a:latin typeface="Times New Roman"/>
                <a:cs typeface="Times New Roman"/>
              </a:rPr>
              <a:t>Литвин А. В., преподаватель информатики и ИКТ высшей категории, заведующий лабораторией информатики.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BB91EE7-1F4D-45AE-8299-CF773C6C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Введение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EE13239-2DA9-481A-AB3A-CE96EF7DD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4918" y="1650018"/>
            <a:ext cx="3780778" cy="3649662"/>
          </a:xfrm>
        </p:spPr>
        <p:txBody>
          <a:bodyPr/>
          <a:lstStyle/>
          <a:p>
            <a:pPr marL="0" indent="0">
              <a:buNone/>
            </a:pPr>
            <a:r>
              <a:rPr lang="ru-RU" sz="2400" b="1" dirty="0">
                <a:cs typeface="Calibri"/>
              </a:rPr>
              <a:t>Проблема </a:t>
            </a:r>
            <a:r>
              <a:rPr lang="ru-RU" sz="2400" dirty="0">
                <a:cs typeface="Calibri"/>
              </a:rPr>
              <a:t>нашей научной работы выражается в том, что сложно разобраться в движениях графиков с помощью обычных средств.</a:t>
            </a:r>
          </a:p>
          <a:p>
            <a:pPr marL="0" indent="0">
              <a:buClr>
                <a:prstClr val="white"/>
              </a:buClr>
              <a:buNone/>
            </a:pPr>
            <a:endParaRPr lang="ru-RU" dirty="0">
              <a:latin typeface="Times New Roman"/>
              <a:cs typeface="Times New Roman"/>
            </a:endParaRPr>
          </a:p>
          <a:p>
            <a:pPr marL="0" indent="0">
              <a:buClr>
                <a:prstClr val="white"/>
              </a:buClr>
              <a:buNone/>
            </a:pPr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F526762-8CF6-4789-9D9C-1F3501349323}"/>
              </a:ext>
            </a:extLst>
          </p:cNvPr>
          <p:cNvSpPr txBox="1"/>
          <p:nvPr/>
        </p:nvSpPr>
        <p:spPr>
          <a:xfrm>
            <a:off x="647700" y="4637680"/>
            <a:ext cx="9157607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latin typeface="Times New Roman"/>
              </a:rPr>
              <a:t>Основной </a:t>
            </a:r>
            <a:r>
              <a:rPr lang="ru-RU" sz="2400" b="1" dirty="0">
                <a:latin typeface="Times New Roman"/>
              </a:rPr>
              <a:t>целью </a:t>
            </a:r>
            <a:r>
              <a:rPr lang="ru-RU" sz="2400" dirty="0">
                <a:latin typeface="Times New Roman"/>
              </a:rPr>
              <a:t>проекта является разработка приложения в среде </a:t>
            </a:r>
            <a:r>
              <a:rPr lang="ru-RU" sz="2400" dirty="0" smtClean="0">
                <a:latin typeface="Times New Roman"/>
              </a:rPr>
              <a:t>программирования </a:t>
            </a:r>
            <a:r>
              <a:rPr lang="en-US" sz="2400" dirty="0" smtClean="0">
                <a:latin typeface="Times New Roman"/>
              </a:rPr>
              <a:t>Code</a:t>
            </a:r>
            <a:r>
              <a:rPr lang="ru-RU" sz="2400" dirty="0">
                <a:latin typeface="Times New Roman"/>
              </a:rPr>
              <a:t>::</a:t>
            </a:r>
            <a:r>
              <a:rPr lang="en-US" sz="2400" dirty="0">
                <a:latin typeface="Times New Roman"/>
              </a:rPr>
              <a:t>Blocks</a:t>
            </a:r>
            <a:r>
              <a:rPr lang="ru-RU" sz="2400" dirty="0">
                <a:latin typeface="Times New Roman"/>
              </a:rPr>
              <a:t> на языке программирования </a:t>
            </a:r>
            <a:r>
              <a:rPr lang="en-US" sz="2400" dirty="0">
                <a:latin typeface="Times New Roman"/>
              </a:rPr>
              <a:t>C</a:t>
            </a:r>
            <a:r>
              <a:rPr lang="ru-RU" sz="2400" dirty="0">
                <a:latin typeface="Times New Roman"/>
              </a:rPr>
              <a:t>++ с помощью библиотеки </a:t>
            </a:r>
            <a:r>
              <a:rPr lang="en-US" sz="2400" dirty="0" err="1">
                <a:latin typeface="Times New Roman"/>
              </a:rPr>
              <a:t>TXLib</a:t>
            </a:r>
            <a:r>
              <a:rPr lang="ru-RU" sz="2400" dirty="0">
                <a:latin typeface="Times New Roman"/>
              </a:rPr>
              <a:t> приложения для построения графиков тригонометрических функций.</a:t>
            </a:r>
            <a:endParaRPr lang="ru-RU" sz="2400" dirty="0">
              <a:cs typeface="Calibri"/>
            </a:endParaRPr>
          </a:p>
        </p:txBody>
      </p:sp>
      <p:pic>
        <p:nvPicPr>
          <p:cNvPr id="1028" name="Picture 4" descr="https://proglib.io/wp-content/uploads/2017/04/TNW-C-796x39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79" b="93970" l="27136" r="721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289" r="27350"/>
          <a:stretch/>
        </p:blipFill>
        <p:spPr bwMode="auto">
          <a:xfrm>
            <a:off x="3047837" y="1614169"/>
            <a:ext cx="2879678" cy="317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jetsonhacks.com/wp-content/uploads/2016/01/codeblocks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000" b="76000" l="26250" r="71250">
                        <a14:foregroundMark x1="40750" y1="19000" x2="41750" y2="20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508" t="11005" r="28000" b="16398"/>
          <a:stretch/>
        </p:blipFill>
        <p:spPr bwMode="auto">
          <a:xfrm>
            <a:off x="1314571" y="1614169"/>
            <a:ext cx="1733266" cy="207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storage.ded32.net.ru/Lib/TX/TXUpdate/Doc/HTML.ru/TXLib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4365">
            <a:off x="5980852" y="1689407"/>
            <a:ext cx="981075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96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0AE9566-8D90-4753-81A7-E93C7633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Задачи: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BA09CF1-EE9F-458B-AD62-2D10B1BA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/>
                <a:cs typeface="Times New Roman"/>
              </a:rPr>
              <a:t>1. Исследовать тригонометрические уравнения и их графики</a:t>
            </a:r>
            <a:endParaRPr lang="ru-RU" sz="2400">
              <a:cs typeface="Calibri"/>
            </a:endParaRPr>
          </a:p>
          <a:p>
            <a:pPr marL="0" indent="0" algn="just">
              <a:buClr>
                <a:srgbClr val="FFFFFF"/>
              </a:buClr>
              <a:buNone/>
            </a:pPr>
            <a:r>
              <a:rPr lang="ru-RU" sz="2400" dirty="0">
                <a:latin typeface="Times New Roman"/>
                <a:cs typeface="Times New Roman"/>
              </a:rPr>
              <a:t>2. Изучить библиотеку </a:t>
            </a:r>
            <a:r>
              <a:rPr lang="en-US" sz="2400" dirty="0" err="1">
                <a:latin typeface="Times New Roman"/>
                <a:cs typeface="Times New Roman"/>
              </a:rPr>
              <a:t>TXLib</a:t>
            </a:r>
            <a:r>
              <a:rPr lang="ru-RU" sz="2400" dirty="0">
                <a:latin typeface="Times New Roman"/>
                <a:cs typeface="Times New Roman"/>
              </a:rPr>
              <a:t>.</a:t>
            </a:r>
            <a:endParaRPr lang="ru-RU" sz="2400">
              <a:cs typeface="Calibri"/>
            </a:endParaRPr>
          </a:p>
          <a:p>
            <a:pPr marL="0" indent="0" algn="just">
              <a:buClr>
                <a:srgbClr val="FFFFFF"/>
              </a:buClr>
              <a:buNone/>
            </a:pPr>
            <a:r>
              <a:rPr lang="ru-RU" sz="2400" dirty="0">
                <a:latin typeface="Times New Roman"/>
                <a:cs typeface="Times New Roman"/>
              </a:rPr>
              <a:t>3. Разработать приложение на языке программирования </a:t>
            </a:r>
            <a:r>
              <a:rPr lang="en-US" sz="2400" dirty="0">
                <a:latin typeface="Times New Roman"/>
                <a:cs typeface="Times New Roman"/>
              </a:rPr>
              <a:t>C</a:t>
            </a:r>
            <a:r>
              <a:rPr lang="ru-RU" sz="2400" dirty="0">
                <a:latin typeface="Times New Roman"/>
                <a:cs typeface="Times New Roman"/>
              </a:rPr>
              <a:t>++.</a:t>
            </a:r>
            <a:endParaRPr lang="ru-RU" sz="2400" dirty="0">
              <a:cs typeface="Calibri"/>
            </a:endParaRPr>
          </a:p>
          <a:p>
            <a:pPr>
              <a:buClr>
                <a:srgbClr val="FFFFFF"/>
              </a:buClr>
            </a:pP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169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xmlns="" id="{388783DF-2BEA-4E7D-82AC-B2D8F03B6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2038350"/>
            <a:ext cx="2743200" cy="2743200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xmlns="" id="{514BC307-AA1A-4E53-BD8D-BB24896FC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725" y="3620938"/>
            <a:ext cx="2743200" cy="2743200"/>
          </a:xfrm>
          <a:prstGeom prst="rect">
            <a:avLst/>
          </a:prstGeom>
        </p:spPr>
      </p:pic>
      <p:pic>
        <p:nvPicPr>
          <p:cNvPr id="8" name="Рисунок 8" descr="Изображение выглядит как текс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xmlns="" id="{662DFA15-27FC-4B78-88CE-92C24EC48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620938"/>
            <a:ext cx="2743200" cy="2752725"/>
          </a:xfrm>
          <a:prstGeom prst="rect">
            <a:avLst/>
          </a:prstGeom>
        </p:spPr>
      </p:pic>
      <p:pic>
        <p:nvPicPr>
          <p:cNvPr id="10" name="Рисунок 10" descr="Изображение выглядит как текс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xmlns="" id="{9AB45218-E94F-4B7D-A56B-8D1240D9A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4975" y="2038350"/>
            <a:ext cx="2743200" cy="27527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5C6DB00-3A2E-4E18-B60C-A5F8A9DDBC6B}"/>
              </a:ext>
            </a:extLst>
          </p:cNvPr>
          <p:cNvSpPr txBox="1"/>
          <p:nvPr/>
        </p:nvSpPr>
        <p:spPr>
          <a:xfrm>
            <a:off x="627033" y="1171575"/>
            <a:ext cx="1739771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Times New Roman"/>
              </a:rPr>
              <a:t>y = sin(x)</a:t>
            </a:r>
            <a:endParaRPr lang="ru-RU" sz="2800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4FA9B16-1DBC-41EA-9386-E6B4402CBB07}"/>
              </a:ext>
            </a:extLst>
          </p:cNvPr>
          <p:cNvSpPr txBox="1"/>
          <p:nvPr/>
        </p:nvSpPr>
        <p:spPr>
          <a:xfrm>
            <a:off x="3716008" y="2590800"/>
            <a:ext cx="1582187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y = x^2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15A84F0-C033-409D-8D48-682536C6A684}"/>
              </a:ext>
            </a:extLst>
          </p:cNvPr>
          <p:cNvSpPr txBox="1"/>
          <p:nvPr/>
        </p:nvSpPr>
        <p:spPr>
          <a:xfrm>
            <a:off x="6860876" y="2590800"/>
            <a:ext cx="1827051" cy="5238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Times New Roman"/>
                <a:cs typeface="Times New Roman"/>
              </a:rPr>
              <a:t>y = </a:t>
            </a:r>
            <a:r>
              <a:rPr lang="ru-RU" sz="2800" dirty="0">
                <a:latin typeface="Times New Roman"/>
                <a:cs typeface="Times New Roman"/>
              </a:rPr>
              <a:t>1/</a:t>
            </a:r>
            <a:r>
              <a:rPr lang="en-US" sz="2800" dirty="0">
                <a:latin typeface="Times New Roman"/>
                <a:cs typeface="Times New Roman"/>
              </a:rPr>
              <a:t>x</a:t>
            </a:r>
            <a:endParaRPr lang="ru-RU" sz="280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AC61CBB-DC9C-4C8D-9F36-95EC8F686A16}"/>
              </a:ext>
            </a:extLst>
          </p:cNvPr>
          <p:cNvSpPr txBox="1"/>
          <p:nvPr/>
        </p:nvSpPr>
        <p:spPr>
          <a:xfrm>
            <a:off x="8153400" y="1171575"/>
            <a:ext cx="4329792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Times New Roman"/>
              </a:rPr>
              <a:t>y = |||||x| - 1| - 1| - 1| - 1|</a:t>
            </a:r>
            <a:endParaRPr lang="ru-RU"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807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9" b="5729"/>
          <a:stretch/>
        </p:blipFill>
        <p:spPr bwMode="auto">
          <a:xfrm>
            <a:off x="247135" y="491566"/>
            <a:ext cx="8578392" cy="449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http://wikimipt.org/images/3/3e/Ilya_dedinsky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206" y="3169508"/>
            <a:ext cx="461962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02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7" t="9887" r="24878" b="9333"/>
          <a:stretch/>
        </p:blipFill>
        <p:spPr bwMode="auto">
          <a:xfrm>
            <a:off x="259307" y="1003921"/>
            <a:ext cx="4691165" cy="4767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1" t="9106" r="25203" b="8813"/>
          <a:stretch/>
        </p:blipFill>
        <p:spPr bwMode="auto">
          <a:xfrm>
            <a:off x="7367854" y="1003922"/>
            <a:ext cx="4675281" cy="4820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4" t="8916" r="25373" b="8935"/>
          <a:stretch/>
        </p:blipFill>
        <p:spPr bwMode="auto">
          <a:xfrm>
            <a:off x="3773699" y="1762508"/>
            <a:ext cx="4592379" cy="4767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485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153F1D0-44BC-48ED-864C-1851E99E8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cs typeface="Calibri Light"/>
              </a:rPr>
              <a:t>Выводы: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9698F1B-676E-4927-979B-28653B57D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  <a:latin typeface="Times New Roman"/>
                <a:cs typeface="Times New Roman"/>
              </a:rPr>
              <a:t>Мы достигли нашей цели и создали приложение, которое может строить и преобразовывать графики функций.</a:t>
            </a:r>
            <a:endParaRPr lang="ru-RU" dirty="0">
              <a:solidFill>
                <a:srgbClr val="FFFFFF"/>
              </a:solidFill>
              <a:cs typeface="Calibri"/>
            </a:endParaRPr>
          </a:p>
          <a:p>
            <a:pPr algn="just">
              <a:buClr>
                <a:srgbClr val="FFFFFF"/>
              </a:buClr>
            </a:pPr>
            <a:r>
              <a:rPr lang="ru-RU" dirty="0" smtClean="0">
                <a:solidFill>
                  <a:srgbClr val="FFFFFF"/>
                </a:solidFill>
                <a:latin typeface="Times New Roman"/>
                <a:cs typeface="Times New Roman"/>
              </a:rPr>
              <a:t>Узнали </a:t>
            </a:r>
            <a:r>
              <a:rPr lang="ru-RU" dirty="0">
                <a:solidFill>
                  <a:srgbClr val="FFFFFF"/>
                </a:solidFill>
                <a:latin typeface="Times New Roman"/>
                <a:cs typeface="Times New Roman"/>
              </a:rPr>
              <a:t>о графиках </a:t>
            </a:r>
            <a:r>
              <a:rPr lang="ru-RU" dirty="0">
                <a:latin typeface="Times New Roman"/>
                <a:cs typeface="Times New Roman"/>
              </a:rPr>
              <a:t>y = </a:t>
            </a:r>
            <a:r>
              <a:rPr lang="ru-RU" dirty="0" err="1">
                <a:latin typeface="Times New Roman"/>
                <a:cs typeface="Times New Roman"/>
              </a:rPr>
              <a:t>sin</a:t>
            </a:r>
            <a:r>
              <a:rPr lang="ru-RU" dirty="0">
                <a:latin typeface="Times New Roman"/>
                <a:cs typeface="Times New Roman"/>
              </a:rPr>
              <a:t>(x), y = x2, y = 1/x и y = |||||x| – 1| - 1| - 1| - 1|. Выяснили, когда они существуют, и научились строить </a:t>
            </a:r>
            <a:r>
              <a:rPr lang="ru-RU" dirty="0" smtClean="0">
                <a:latin typeface="Times New Roman"/>
                <a:cs typeface="Times New Roman"/>
              </a:rPr>
              <a:t>и преобразовывать их. </a:t>
            </a:r>
          </a:p>
          <a:p>
            <a:pPr algn="just">
              <a:buClr>
                <a:srgbClr val="FFFFFF"/>
              </a:buClr>
            </a:pPr>
            <a:r>
              <a:rPr lang="ru-RU" dirty="0">
                <a:latin typeface="Times New Roman"/>
                <a:cs typeface="Times New Roman"/>
              </a:rPr>
              <a:t>И</a:t>
            </a:r>
            <a:r>
              <a:rPr lang="ru-RU" dirty="0" smtClean="0">
                <a:latin typeface="Times New Roman"/>
                <a:cs typeface="Times New Roman"/>
              </a:rPr>
              <a:t>зучили </a:t>
            </a:r>
            <a:r>
              <a:rPr lang="en-US" dirty="0" err="1" smtClean="0">
                <a:latin typeface="Times New Roman"/>
                <a:cs typeface="Times New Roman"/>
              </a:rPr>
              <a:t>TXLib</a:t>
            </a:r>
            <a:r>
              <a:rPr lang="ru-RU" dirty="0">
                <a:latin typeface="Times New Roman"/>
                <a:cs typeface="Times New Roman"/>
              </a:rPr>
              <a:t>. </a:t>
            </a:r>
            <a:endParaRPr lang="ru-RU" dirty="0" smtClean="0">
              <a:latin typeface="Times New Roman"/>
              <a:cs typeface="Times New Roman"/>
            </a:endParaRPr>
          </a:p>
          <a:p>
            <a:pPr algn="just">
              <a:buClr>
                <a:srgbClr val="FFFFFF"/>
              </a:buClr>
            </a:pPr>
            <a:r>
              <a:rPr lang="ru-RU" dirty="0">
                <a:solidFill>
                  <a:srgbClr val="FFFFFF"/>
                </a:solidFill>
                <a:latin typeface="Times New Roman"/>
                <a:cs typeface="Times New Roman"/>
              </a:rPr>
              <a:t>С</a:t>
            </a:r>
            <a:r>
              <a:rPr lang="ru-RU" dirty="0" smtClean="0">
                <a:solidFill>
                  <a:srgbClr val="FFFFFF"/>
                </a:solidFill>
                <a:latin typeface="Times New Roman"/>
                <a:cs typeface="Times New Roman"/>
              </a:rPr>
              <a:t>оздали </a:t>
            </a:r>
            <a:r>
              <a:rPr lang="ru-RU" dirty="0">
                <a:solidFill>
                  <a:srgbClr val="FFFFFF"/>
                </a:solidFill>
                <a:latin typeface="Times New Roman"/>
                <a:cs typeface="Times New Roman"/>
              </a:rPr>
              <a:t>приложение на языке программирования C++ в среде </a:t>
            </a:r>
            <a:r>
              <a:rPr lang="ru-RU" dirty="0" smtClean="0">
                <a:solidFill>
                  <a:srgbClr val="FFFFFF"/>
                </a:solidFill>
                <a:latin typeface="Times New Roman"/>
                <a:cs typeface="Times New Roman"/>
              </a:rPr>
              <a:t>разработки </a:t>
            </a:r>
            <a:r>
              <a:rPr lang="en-US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r>
              <a:rPr lang="ru-RU" dirty="0">
                <a:solidFill>
                  <a:srgbClr val="FFFFFF"/>
                </a:solidFill>
                <a:latin typeface="Times New Roman"/>
                <a:cs typeface="Times New Roman"/>
              </a:rPr>
              <a:t>::</a:t>
            </a:r>
            <a:r>
              <a:rPr lang="en-US" dirty="0">
                <a:solidFill>
                  <a:srgbClr val="FFFFFF"/>
                </a:solidFill>
                <a:latin typeface="Times New Roman"/>
                <a:cs typeface="Times New Roman"/>
              </a:rPr>
              <a:t>Blocks</a:t>
            </a:r>
            <a:r>
              <a:rPr lang="ru-RU" dirty="0">
                <a:solidFill>
                  <a:srgbClr val="FFFFFF"/>
                </a:solidFill>
                <a:latin typeface="Times New Roman"/>
                <a:cs typeface="Times New Roman"/>
              </a:rPr>
              <a:t>, которая может строить графики, двигать и преобразовывать их. </a:t>
            </a:r>
            <a:endParaRPr lang="ru-RU" dirty="0" smtClean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algn="just">
              <a:buClr>
                <a:srgbClr val="FFFFFF"/>
              </a:buClr>
            </a:pPr>
            <a:r>
              <a:rPr lang="ru-RU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В </a:t>
            </a:r>
            <a:r>
              <a:rPr lang="ru-RU" b="1" dirty="0">
                <a:solidFill>
                  <a:srgbClr val="FFFFFF"/>
                </a:solidFill>
                <a:latin typeface="Times New Roman"/>
                <a:cs typeface="Times New Roman"/>
              </a:rPr>
              <a:t>ближайшее время </a:t>
            </a:r>
            <a:r>
              <a:rPr lang="ru-RU" dirty="0">
                <a:solidFill>
                  <a:srgbClr val="FFFFFF"/>
                </a:solidFill>
                <a:latin typeface="Times New Roman"/>
                <a:cs typeface="Times New Roman"/>
              </a:rPr>
              <a:t>мы хотим улучшить интерфейс и сделать возможность рисовать функции, которые задает сам пользователь.</a:t>
            </a:r>
            <a:endParaRPr lang="ru-RU" dirty="0">
              <a:solidFill>
                <a:srgbClr val="FFFFFF"/>
              </a:solidFill>
            </a:endParaRPr>
          </a:p>
          <a:p>
            <a:pPr>
              <a:buClr>
                <a:srgbClr val="FFFFFF"/>
              </a:buClr>
            </a:pP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455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30</TotalTime>
  <Words>93</Words>
  <Application>Microsoft Office PowerPoint</Application>
  <PresentationFormat>Произвольный</PresentationFormat>
  <Paragraphs>20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Небесная</vt:lpstr>
      <vt:lpstr>Разработка графического движка тригонометрических функций на языке программирования C++</vt:lpstr>
      <vt:lpstr>Введение</vt:lpstr>
      <vt:lpstr>Задачи:</vt:lpstr>
      <vt:lpstr>Презентация PowerPoint</vt:lpstr>
      <vt:lpstr>Презентация PowerPoint</vt:lpstr>
      <vt:lpstr>Презентация PowerPoint</vt:lpstr>
      <vt:lpstr>Выводы: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user</cp:lastModifiedBy>
  <cp:revision>90</cp:revision>
  <dcterms:created xsi:type="dcterms:W3CDTF">2012-07-30T23:42:41Z</dcterms:created>
  <dcterms:modified xsi:type="dcterms:W3CDTF">2018-02-06T04:09:47Z</dcterms:modified>
</cp:coreProperties>
</file>