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71" r:id="rId4"/>
    <p:sldId id="258" r:id="rId5"/>
    <p:sldId id="269" r:id="rId6"/>
    <p:sldId id="273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01AB78AE-17A7-45D1-82A8-53E47DF4E44F}">
          <p14:sldIdLst>
            <p14:sldId id="265"/>
            <p14:sldId id="270"/>
            <p14:sldId id="271"/>
            <p14:sldId id="258"/>
            <p14:sldId id="269"/>
            <p14:sldId id="273"/>
            <p14:sldId id="272"/>
          </p14:sldIdLst>
        </p14:section>
        <p14:section name="Раздел без заголовка" id="{FE9385C7-CFC3-4FE0-99E9-5787D9F65936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D1E7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53" d="100"/>
          <a:sy n="53" d="100"/>
        </p:scale>
        <p:origin x="-1974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26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217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6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96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76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00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09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91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24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547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50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8B8B-1BF8-48CC-A50C-6A06B0547A6E}" type="datetimeFigureOut">
              <a:rPr lang="ru-RU" smtClean="0"/>
              <a:pPr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45C8-6D74-4D35-83B3-0472932381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1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altalion/ProITeam" TargetMode="External"/><Relationship Id="rId5" Type="http://schemas.openxmlformats.org/officeDocument/2006/relationships/hyperlink" Target="mailto:v_a_volkov@bk.ru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2989" y="3808138"/>
            <a:ext cx="3709012" cy="50556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3029639"/>
            <a:ext cx="12192000" cy="8042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3984" y="3046175"/>
            <a:ext cx="1075981" cy="7773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88831" y="3084890"/>
            <a:ext cx="8358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200" b="1" dirty="0">
                <a:solidFill>
                  <a:srgbClr val="0070C0"/>
                </a:solidFill>
              </a:rPr>
              <a:t>ГРАНТ-КОНВЕЙЕР </a:t>
            </a:r>
            <a:r>
              <a:rPr lang="ru-RU" sz="4200" b="1" dirty="0" smtClean="0">
                <a:solidFill>
                  <a:srgbClr val="0070C0"/>
                </a:solidFill>
              </a:rPr>
              <a:t>«</a:t>
            </a:r>
            <a:r>
              <a:rPr lang="ru-RU" sz="4200" b="1" dirty="0">
                <a:solidFill>
                  <a:srgbClr val="0070C0"/>
                </a:solidFill>
              </a:rPr>
              <a:t>АГРО-</a:t>
            </a:r>
            <a:r>
              <a:rPr lang="en-US" sz="4200" b="1" dirty="0">
                <a:solidFill>
                  <a:srgbClr val="0070C0"/>
                </a:solidFill>
              </a:rPr>
              <a:t>DIGITAL</a:t>
            </a:r>
            <a:r>
              <a:rPr lang="ru-RU" sz="4200" b="1" dirty="0">
                <a:solidFill>
                  <a:srgbClr val="0070C0"/>
                </a:solidFill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" y="3860863"/>
            <a:ext cx="848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66FF"/>
                </a:solidFill>
              </a:rPr>
              <a:t>ПРОЗРАЧНОЕ </a:t>
            </a:r>
            <a:r>
              <a:rPr lang="en-US" sz="2400" b="1" dirty="0" smtClean="0">
                <a:solidFill>
                  <a:srgbClr val="0066FF"/>
                </a:solidFill>
              </a:rPr>
              <a:t>IT</a:t>
            </a:r>
            <a:r>
              <a:rPr lang="ru-RU" sz="2400" b="1" dirty="0" smtClean="0">
                <a:solidFill>
                  <a:srgbClr val="0066FF"/>
                </a:solidFill>
              </a:rPr>
              <a:t>-РЕШЕНИЕ ЦИФРОВИЗАЦИИ ВЫДАЧИ ГРАНТОВ</a:t>
            </a:r>
            <a:endParaRPr lang="ru-RU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5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2407" y="135374"/>
            <a:ext cx="4739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>
                <a:solidFill>
                  <a:srgbClr val="0070C0"/>
                </a:solidFill>
              </a:rPr>
              <a:t>АРХИТЕКТУРА РЕШЕНИЯ</a:t>
            </a:r>
            <a:endParaRPr lang="ru-RU" sz="3000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45415" y="2250360"/>
            <a:ext cx="3248472" cy="2174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866" y="992056"/>
            <a:ext cx="4829039" cy="19403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419751" y="2932373"/>
            <a:ext cx="1899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ВНЕШНИЕ</a:t>
            </a:r>
          </a:p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РЕСУРСЫ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9" name="Двойная стрелка влево/вправо 8"/>
          <p:cNvSpPr/>
          <p:nvPr/>
        </p:nvSpPr>
        <p:spPr>
          <a:xfrm rot="1590920">
            <a:off x="7687400" y="2595236"/>
            <a:ext cx="902371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лево/вправо 10"/>
          <p:cNvSpPr/>
          <p:nvPr/>
        </p:nvSpPr>
        <p:spPr>
          <a:xfrm rot="5242963">
            <a:off x="5436965" y="3191352"/>
            <a:ext cx="1083674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2260247" y="1831924"/>
            <a:ext cx="1103511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 rot="19803402">
            <a:off x="1843759" y="3031093"/>
            <a:ext cx="1936489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42407" y="4291614"/>
            <a:ext cx="1691193" cy="1552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Двойная стрелка влево/вправо 19"/>
          <p:cNvSpPr/>
          <p:nvPr/>
        </p:nvSpPr>
        <p:spPr>
          <a:xfrm rot="18605782">
            <a:off x="3658300" y="3107126"/>
            <a:ext cx="1103511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16522" y="1505965"/>
            <a:ext cx="1817077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532185" y="4381548"/>
            <a:ext cx="2450123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300224" y="4381548"/>
            <a:ext cx="2571521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60448" y="4834127"/>
            <a:ext cx="18997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ЭКСПЕРТЫ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20271" y="4834127"/>
            <a:ext cx="24501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ГРАНТОДАТЕЛЬ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8427" y="2052222"/>
            <a:ext cx="16911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ЗАКАЗЧИК</a:t>
            </a:r>
            <a:endParaRPr lang="ru-RU" sz="2600" b="1" dirty="0">
              <a:solidFill>
                <a:srgbClr val="0070C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7933" y="4653963"/>
            <a:ext cx="23489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ГРАНТО</a:t>
            </a:r>
          </a:p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ПОЛУЧАТЕЛЬ</a:t>
            </a:r>
            <a:endParaRPr lang="ru-RU" sz="26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www.sistemkonveyor.com/media/widgetkit/donuslu_konveyor-7acb783ed229140dc0a1693060d151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603762"/>
            <a:ext cx="12192000" cy="32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93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3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731" y="917442"/>
            <a:ext cx="11597361" cy="53370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8544" y="1024609"/>
            <a:ext cx="1072896" cy="22484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1008" y="3525009"/>
            <a:ext cx="1170432" cy="2535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1440" y="4376251"/>
            <a:ext cx="643129" cy="13167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185" y="3951390"/>
            <a:ext cx="2855846" cy="21491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0070" y="1341929"/>
            <a:ext cx="2038657" cy="12349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42407" y="135374"/>
            <a:ext cx="25889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ПРОЦЕССЫ </a:t>
            </a:r>
            <a:endParaRPr lang="ru-RU" sz="3000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68096" y="1064930"/>
            <a:ext cx="21781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3000" b="1" dirty="0" smtClean="0">
                <a:solidFill>
                  <a:schemeClr val="bg1"/>
                </a:solidFill>
              </a:rPr>
              <a:t>ОБРАБОТКА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256590" y="3443704"/>
            <a:ext cx="22896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</a:rPr>
              <a:t>ЭКСПЕРТИЗА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42407" y="3608378"/>
            <a:ext cx="17147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000" b="1" dirty="0" smtClean="0">
                <a:solidFill>
                  <a:srgbClr val="FF0000"/>
                </a:solidFill>
              </a:rPr>
              <a:t>ВЫДАЧА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8944" y="1009886"/>
            <a:ext cx="2302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ЗАЯВКА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72982" y="2611351"/>
            <a:ext cx="25248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ГРАНТ-</a:t>
            </a:r>
          </a:p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КОНВЕЙЕР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341994" y="6254496"/>
            <a:ext cx="850006" cy="53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1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2407" y="135374"/>
            <a:ext cx="4739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>
                <a:solidFill>
                  <a:srgbClr val="0070C0"/>
                </a:solidFill>
              </a:rPr>
              <a:t>АРХИТЕКТУРА РЕШЕНИЯ</a:t>
            </a:r>
            <a:endParaRPr lang="ru-RU" sz="3000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6679" y="2695370"/>
            <a:ext cx="3544518" cy="2372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9546" y="985744"/>
            <a:ext cx="4829039" cy="19403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528608" y="3435233"/>
            <a:ext cx="1899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FF0000"/>
                </a:solidFill>
              </a:rPr>
              <a:t>ВНЕШНИЕ</a:t>
            </a:r>
          </a:p>
          <a:p>
            <a:pPr algn="ctr"/>
            <a:r>
              <a:rPr lang="ru-RU" sz="2600" b="1" dirty="0" smtClean="0">
                <a:solidFill>
                  <a:srgbClr val="FF0000"/>
                </a:solidFill>
              </a:rPr>
              <a:t>РЕСУРСЫ</a:t>
            </a:r>
            <a:endParaRPr lang="ru-RU" sz="2600" dirty="0">
              <a:solidFill>
                <a:srgbClr val="FF0000"/>
              </a:solidFill>
            </a:endParaRPr>
          </a:p>
        </p:txBody>
      </p:sp>
      <p:sp>
        <p:nvSpPr>
          <p:cNvPr id="9" name="Двойная стрелка влево/вправо 8"/>
          <p:cNvSpPr/>
          <p:nvPr/>
        </p:nvSpPr>
        <p:spPr>
          <a:xfrm rot="1590920">
            <a:off x="7670010" y="2669045"/>
            <a:ext cx="1233032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лево/вправо 10"/>
          <p:cNvSpPr/>
          <p:nvPr/>
        </p:nvSpPr>
        <p:spPr>
          <a:xfrm rot="5242963">
            <a:off x="5306294" y="3328132"/>
            <a:ext cx="1357519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2260247" y="1831924"/>
            <a:ext cx="1103511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 rot="19803402">
            <a:off x="1296775" y="3119412"/>
            <a:ext cx="2428805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42407" y="4291614"/>
            <a:ext cx="1691193" cy="15520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Двойная стрелка влево/вправо 19"/>
          <p:cNvSpPr/>
          <p:nvPr/>
        </p:nvSpPr>
        <p:spPr>
          <a:xfrm rot="18605782">
            <a:off x="3135009" y="3350605"/>
            <a:ext cx="1740089" cy="377952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16522" y="1505965"/>
            <a:ext cx="1817077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532185" y="4381548"/>
            <a:ext cx="2450123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300224" y="4381548"/>
            <a:ext cx="2571521" cy="14621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60448" y="4834127"/>
            <a:ext cx="18997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ЭКСПЕРТЫ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20271" y="4834127"/>
            <a:ext cx="24501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ГРАНТОДАТЕЛЬ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8427" y="2052222"/>
            <a:ext cx="16911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ЗАКАЗЧИК</a:t>
            </a:r>
            <a:endParaRPr lang="ru-RU" sz="2600" b="1" dirty="0">
              <a:solidFill>
                <a:srgbClr val="0070C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7933" y="4653963"/>
            <a:ext cx="23489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ГРАНТО</a:t>
            </a:r>
          </a:p>
          <a:p>
            <a:pPr algn="ctr"/>
            <a:r>
              <a:rPr lang="ru-RU" sz="2600" b="1" dirty="0" smtClean="0">
                <a:solidFill>
                  <a:srgbClr val="0070C0"/>
                </a:solidFill>
              </a:rPr>
              <a:t>ПОЛУЧАТЕЛЬ</a:t>
            </a: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57247" y="1324092"/>
            <a:ext cx="3522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bg1"/>
                </a:solidFill>
              </a:rPr>
              <a:t>ДАННЫЕ, </a:t>
            </a:r>
          </a:p>
          <a:p>
            <a:pPr algn="ctr"/>
            <a:r>
              <a:rPr lang="ru-RU" sz="3000" b="1" dirty="0" smtClean="0">
                <a:solidFill>
                  <a:schemeClr val="bg1"/>
                </a:solidFill>
              </a:rPr>
              <a:t>СЕРВИСЫ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1341994" y="6254496"/>
            <a:ext cx="850006" cy="53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47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31" y="0"/>
            <a:ext cx="301211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0070C0"/>
                </a:solidFill>
              </a:rPr>
              <a:t>РЕЕСТР </a:t>
            </a:r>
            <a:endParaRPr lang="ru-RU" sz="3400" dirty="0">
              <a:solidFill>
                <a:srgbClr val="0070C0"/>
              </a:solidFill>
            </a:endParaRPr>
          </a:p>
        </p:txBody>
      </p:sp>
      <p:cxnSp>
        <p:nvCxnSpPr>
          <p:cNvPr id="134" name="Прямая соединительная линия 133"/>
          <p:cNvCxnSpPr/>
          <p:nvPr/>
        </p:nvCxnSpPr>
        <p:spPr>
          <a:xfrm flipV="1">
            <a:off x="3454520" y="1097947"/>
            <a:ext cx="0" cy="5722231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V="1">
            <a:off x="7540023" y="1005614"/>
            <a:ext cx="0" cy="5629897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54350" y="3443578"/>
            <a:ext cx="29109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000" b="1" dirty="0" smtClean="0">
                <a:solidFill>
                  <a:srgbClr val="0070C0"/>
                </a:solidFill>
              </a:rPr>
              <a:t>БАЗОВЫЕ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000" b="1" dirty="0" smtClean="0">
                <a:solidFill>
                  <a:srgbClr val="0070C0"/>
                </a:solidFill>
              </a:rPr>
              <a:t>ПРОФЕССИЯ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000" b="1" dirty="0" smtClean="0">
                <a:solidFill>
                  <a:srgbClr val="0070C0"/>
                </a:solidFill>
              </a:rPr>
              <a:t>ЭКОНОМИКА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000" b="1" dirty="0" smtClean="0">
                <a:solidFill>
                  <a:srgbClr val="0070C0"/>
                </a:solidFill>
              </a:rPr>
              <a:t>РИСКИ БУДУЩЕГО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3953364" y="-1"/>
            <a:ext cx="301211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FF0000"/>
                </a:solidFill>
              </a:rPr>
              <a:t>КОНСТРУКТОР</a:t>
            </a:r>
            <a:endParaRPr lang="ru-RU" sz="3400" dirty="0">
              <a:solidFill>
                <a:srgbClr val="FF0000"/>
              </a:solidFill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8188551" y="-8748"/>
            <a:ext cx="301211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0070C0"/>
                </a:solidFill>
              </a:rPr>
              <a:t>РЕЙТИНГ</a:t>
            </a:r>
            <a:endParaRPr lang="ru-RU" sz="34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http://algoteam.ru/wp-content/uploads/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350" y="1066220"/>
            <a:ext cx="2971216" cy="19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3.hype.ru/750x/file/2018/02/0/hype-ru-c16-1-1519845804-3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06566"/>
            <a:ext cx="3696997" cy="279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397501" y="4173754"/>
            <a:ext cx="237116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FF0000"/>
                </a:solidFill>
              </a:rPr>
              <a:t>КРИТЕРИИ  </a:t>
            </a:r>
          </a:p>
          <a:p>
            <a:pPr algn="ctr"/>
            <a:r>
              <a:rPr lang="ru-RU" sz="3400" b="1" dirty="0" smtClean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ru-RU" sz="3400" b="1" dirty="0" smtClean="0">
                <a:solidFill>
                  <a:srgbClr val="FF0000"/>
                </a:solidFill>
              </a:rPr>
              <a:t>РИСКИ</a:t>
            </a:r>
            <a:endParaRPr lang="ru-RU" sz="3400" dirty="0">
              <a:solidFill>
                <a:srgbClr val="FF0000"/>
              </a:solidFill>
            </a:endParaRPr>
          </a:p>
        </p:txBody>
      </p:sp>
      <p:pic>
        <p:nvPicPr>
          <p:cNvPr id="4103" name="Picture 7" descr="http://nemetskayaoptika.ru/images/komputernye_och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4308" y="1160030"/>
            <a:ext cx="3426289" cy="22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727812" y="4182242"/>
            <a:ext cx="428527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0070C0"/>
                </a:solidFill>
              </a:rPr>
              <a:t>СКОРИНГ  </a:t>
            </a:r>
          </a:p>
          <a:p>
            <a:pPr algn="ctr"/>
            <a:r>
              <a:rPr lang="ru-RU" sz="3400" b="1" dirty="0" smtClean="0">
                <a:solidFill>
                  <a:srgbClr val="0070C0"/>
                </a:solidFill>
              </a:rPr>
              <a:t>+ </a:t>
            </a:r>
          </a:p>
          <a:p>
            <a:pPr algn="ctr"/>
            <a:r>
              <a:rPr lang="ru-RU" sz="3400" b="1" dirty="0" smtClean="0">
                <a:solidFill>
                  <a:srgbClr val="0070C0"/>
                </a:solidFill>
              </a:rPr>
              <a:t>ЭКСПЕРТНАЯ ОЦЕНКА</a:t>
            </a:r>
            <a:endParaRPr lang="ru-RU" sz="3400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341994" y="6254496"/>
            <a:ext cx="850006" cy="53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78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olkov\Documents\Детские проекты\Крышечки\Стрел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6769"/>
            <a:ext cx="10506636" cy="5017755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70853" y="3562416"/>
            <a:ext cx="3429024" cy="100013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3000" b="1" dirty="0" smtClean="0">
                <a:solidFill>
                  <a:srgbClr val="0070C0"/>
                </a:solidFill>
              </a:rPr>
              <a:t>Сбыт</a:t>
            </a:r>
          </a:p>
          <a:p>
            <a:pPr algn="l">
              <a:spcBef>
                <a:spcPts val="0"/>
              </a:spcBef>
            </a:pPr>
            <a:r>
              <a:rPr lang="ru-RU" sz="3000" b="1" dirty="0" smtClean="0">
                <a:solidFill>
                  <a:srgbClr val="0070C0"/>
                </a:solidFill>
              </a:rPr>
              <a:t>продукции</a:t>
            </a:r>
            <a:endParaRPr lang="ru-RU" sz="30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прилаво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6588" y="3143248"/>
            <a:ext cx="3364265" cy="1419300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3818963" y="5034928"/>
            <a:ext cx="6508377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Интеграция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федеральными сервисами</a:t>
            </a:r>
          </a:p>
        </p:txBody>
      </p:sp>
      <p:pic>
        <p:nvPicPr>
          <p:cNvPr id="6" name="Рисунок 5" descr="сервера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983" y="4728261"/>
            <a:ext cx="3238523" cy="1366251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9969538" y="1094774"/>
            <a:ext cx="2384612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Управление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развитием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отрасли</a:t>
            </a:r>
          </a:p>
        </p:txBody>
      </p:sp>
      <p:pic>
        <p:nvPicPr>
          <p:cNvPr id="8" name="Рисунок 7" descr="трен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1826" y="1857364"/>
            <a:ext cx="2267712" cy="1285884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71414"/>
            <a:ext cx="4679981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400" b="1" dirty="0" smtClean="0">
                <a:solidFill>
                  <a:srgbClr val="0070C0"/>
                </a:solidFill>
              </a:rPr>
              <a:t>ПЕРСПЕКТИВЫ</a:t>
            </a:r>
            <a:endParaRPr kumimoji="0" lang="ru-RU" sz="3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669" y="1094774"/>
            <a:ext cx="3065928" cy="20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67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524"/>
            <a:ext cx="12194711" cy="68564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728" y="5222400"/>
            <a:ext cx="10823252" cy="9209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55128" y="5405884"/>
            <a:ext cx="655904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400" b="1" dirty="0">
                <a:solidFill>
                  <a:schemeClr val="bg1"/>
                </a:solidFill>
              </a:rPr>
              <a:t>ГРАНТ-КОНВЕЙЕР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ru-RU" sz="3400" b="1" dirty="0">
                <a:solidFill>
                  <a:schemeClr val="bg1"/>
                </a:solidFill>
              </a:rPr>
              <a:t>«АГРО-</a:t>
            </a:r>
            <a:r>
              <a:rPr lang="en-US" sz="3400" b="1" dirty="0">
                <a:solidFill>
                  <a:schemeClr val="bg1"/>
                </a:solidFill>
              </a:rPr>
              <a:t>DIGITAL</a:t>
            </a:r>
            <a:r>
              <a:rPr lang="ru-RU" sz="34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622328" y="383951"/>
            <a:ext cx="5087815" cy="25564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5718" y="1229279"/>
            <a:ext cx="1830518" cy="1093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8597" y="383951"/>
            <a:ext cx="3688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>
                <a:solidFill>
                  <a:srgbClr val="0070C0"/>
                </a:solidFill>
              </a:rPr>
              <a:t>Команда «</a:t>
            </a:r>
            <a:r>
              <a:rPr lang="en-US" sz="3000" b="1" dirty="0" err="1" smtClean="0">
                <a:solidFill>
                  <a:srgbClr val="0070C0"/>
                </a:solidFill>
              </a:rPr>
              <a:t>ProITeam</a:t>
            </a:r>
            <a:r>
              <a:rPr lang="ru-RU" sz="3000" b="1" dirty="0" smtClean="0">
                <a:solidFill>
                  <a:srgbClr val="0070C0"/>
                </a:solidFill>
              </a:rPr>
              <a:t>»</a:t>
            </a:r>
            <a:endParaRPr lang="ru-RU" sz="30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4097" y="1088469"/>
            <a:ext cx="2992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70C0"/>
                </a:solidFill>
              </a:rPr>
              <a:t>Эдуард Берг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70C0"/>
                </a:solidFill>
              </a:rPr>
              <a:t>Владислав Волков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70C0"/>
                </a:solidFill>
              </a:rPr>
              <a:t>Илья Кузьмин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70C0"/>
                </a:solidFill>
              </a:rPr>
              <a:t>Леонид Кузьмин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8597" y="3892428"/>
            <a:ext cx="37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v_a_volkov@bk.ru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+7-987-092-34-38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55128" y="3909416"/>
            <a:ext cx="6559040" cy="7046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US" sz="3000" b="1" dirty="0" smtClean="0">
                <a:solidFill>
                  <a:srgbClr val="0070C0"/>
                </a:solidFill>
                <a:hlinkClick r:id="rId6"/>
              </a:rPr>
              <a:t>github.com/valtalion/ProITeam</a:t>
            </a:r>
            <a:endParaRPr lang="ru-RU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88</Words>
  <Application>Microsoft Office PowerPoint</Application>
  <PresentationFormat>Произвольный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Volkov</cp:lastModifiedBy>
  <cp:revision>41</cp:revision>
  <dcterms:created xsi:type="dcterms:W3CDTF">2019-07-06T16:39:41Z</dcterms:created>
  <dcterms:modified xsi:type="dcterms:W3CDTF">2019-07-07T10:45:17Z</dcterms:modified>
</cp:coreProperties>
</file>