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63" r:id="rId2"/>
    <p:sldId id="324" r:id="rId3"/>
    <p:sldId id="256" r:id="rId4"/>
    <p:sldId id="340" r:id="rId5"/>
    <p:sldId id="45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216E0-FA3B-49A1-8C83-CFB24DF38379}" type="datetimeFigureOut">
              <a:rPr lang="en-GB" smtClean="0"/>
              <a:t>10/07/2020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33E08-77CD-4AB3-9DE7-7FA62F708530}" type="slidenum">
              <a:rPr lang="en-GB" smtClean="0"/>
              <a:t>‹#›</a:t>
            </a:fld>
            <a:endParaRPr lang="en-GB"/>
          </a:p>
        </p:txBody>
      </p:sp>
    </p:spTree>
    <p:extLst>
      <p:ext uri="{BB962C8B-B14F-4D97-AF65-F5344CB8AC3E}">
        <p14:creationId xmlns:p14="http://schemas.microsoft.com/office/powerpoint/2010/main" val="3314674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Set the scene of why this is a different to normal show and tell</a:t>
            </a:r>
          </a:p>
          <a:p>
            <a:r>
              <a:rPr lang="en-GB"/>
              <a:t>Include some examples of the other things we deliver i.e. IPA / quality guidance / roll out of new tools / projects</a:t>
            </a:r>
          </a:p>
          <a:p>
            <a:r>
              <a:rPr lang="en-GB"/>
              <a:t>Include ratios i.e. 80% BAU then small amount of project work</a:t>
            </a:r>
          </a:p>
          <a:p>
            <a:r>
              <a:rPr lang="en-GB"/>
              <a:t>Talk about the constructive challenge both within CPMO and with delivery teams</a:t>
            </a:r>
          </a:p>
        </p:txBody>
      </p:sp>
      <p:sp>
        <p:nvSpPr>
          <p:cNvPr id="4" name="Slide Number Placeholder 3"/>
          <p:cNvSpPr>
            <a:spLocks noGrp="1"/>
          </p:cNvSpPr>
          <p:nvPr>
            <p:ph type="sldNum" sz="quarter" idx="5"/>
          </p:nvPr>
        </p:nvSpPr>
        <p:spPr/>
        <p:txBody>
          <a:bodyPr/>
          <a:lstStyle/>
          <a:p>
            <a:fld id="{4F0A2CAB-BB30-4D6F-9F28-78DA1CD59242}" type="slidenum">
              <a:rPr lang="en-GB" smtClean="0"/>
              <a:t>1</a:t>
            </a:fld>
            <a:endParaRPr lang="en-GB"/>
          </a:p>
        </p:txBody>
      </p:sp>
    </p:spTree>
    <p:extLst>
      <p:ext uri="{BB962C8B-B14F-4D97-AF65-F5344CB8AC3E}">
        <p14:creationId xmlns:p14="http://schemas.microsoft.com/office/powerpoint/2010/main" val="363555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Roadmap Milestones</a:t>
            </a:r>
          </a:p>
          <a:p>
            <a:pPr marL="0" indent="0">
              <a:buFont typeface="Arial" panose="020B0604020202020204" pitchFamily="34" charset="0"/>
              <a:buNone/>
            </a:pPr>
            <a:r>
              <a:rPr lang="en-GB" dirty="0"/>
              <a:t>CPO pull though L1 (outcome and deliverables) milestones and baselines, from the milestone tracker, each month prior to the app being opened. Programme Teams enter their updated commentary once the App is open for input and can see last months commentary.</a:t>
            </a:r>
          </a:p>
          <a:p>
            <a:r>
              <a:rPr lang="en-GB" b="1" dirty="0"/>
              <a:t>Benefits</a:t>
            </a:r>
          </a:p>
          <a:p>
            <a:pPr marL="0" indent="0">
              <a:buFont typeface="Arial" panose="020B0604020202020204" pitchFamily="34" charset="0"/>
              <a:buNone/>
            </a:pPr>
            <a:r>
              <a:rPr lang="en-GB" dirty="0"/>
              <a:t>Programme team update directly in the system,  can see last months data in the system</a:t>
            </a:r>
          </a:p>
          <a:p>
            <a:pPr marL="0" indent="0">
              <a:buFont typeface="Arial" panose="020B0604020202020204" pitchFamily="34" charset="0"/>
              <a:buNone/>
            </a:pPr>
            <a:r>
              <a:rPr lang="en-GB" b="1" dirty="0"/>
              <a:t>Dependencies</a:t>
            </a:r>
          </a:p>
          <a:p>
            <a:pPr marL="0" indent="0">
              <a:buFont typeface="Arial" panose="020B0604020202020204" pitchFamily="34" charset="0"/>
              <a:buNone/>
            </a:pPr>
            <a:r>
              <a:rPr lang="en-GB" b="0" dirty="0"/>
              <a:t>Programme teams update the dependency tracker, CPO </a:t>
            </a:r>
            <a:r>
              <a:rPr lang="en-GB" dirty="0"/>
              <a:t>pull through data from the dependency tracker</a:t>
            </a:r>
          </a:p>
          <a:p>
            <a:r>
              <a:rPr lang="en-GB" b="1" dirty="0"/>
              <a:t>Finances</a:t>
            </a:r>
          </a:p>
          <a:p>
            <a:r>
              <a:rPr lang="en-GB" dirty="0"/>
              <a:t>Entered directly into the system by the finance business partners</a:t>
            </a:r>
            <a:endParaRPr lang="en-GB" i="1" dirty="0">
              <a:solidFill>
                <a:srgbClr val="FF0000"/>
              </a:solidFill>
            </a:endParaRPr>
          </a:p>
          <a:p>
            <a:r>
              <a:rPr lang="en-GB" b="1" dirty="0"/>
              <a:t>Risks and Issues </a:t>
            </a:r>
          </a:p>
          <a:p>
            <a:r>
              <a:rPr lang="en-GB" dirty="0"/>
              <a:t>Extracted from CRIS by the CPO and entered into the reporting APP.  </a:t>
            </a:r>
            <a:r>
              <a:rPr lang="en-GB" i="0" dirty="0"/>
              <a:t>Prog team need to flag top 3 in CRIS, that auto pulls into highlight report</a:t>
            </a:r>
          </a:p>
        </p:txBody>
      </p:sp>
      <p:sp>
        <p:nvSpPr>
          <p:cNvPr id="4" name="Slide Number Placeholder 3"/>
          <p:cNvSpPr>
            <a:spLocks noGrp="1"/>
          </p:cNvSpPr>
          <p:nvPr>
            <p:ph type="sldNum" sz="quarter" idx="5"/>
          </p:nvPr>
        </p:nvSpPr>
        <p:spPr/>
        <p:txBody>
          <a:bodyPr/>
          <a:lstStyle/>
          <a:p>
            <a:fld id="{804327A8-FF03-4174-B3C6-62BDFEFC6F16}" type="slidenum">
              <a:rPr lang="en-GB" smtClean="0"/>
              <a:t>4</a:t>
            </a:fld>
            <a:endParaRPr lang="en-GB"/>
          </a:p>
        </p:txBody>
      </p:sp>
    </p:spTree>
    <p:extLst>
      <p:ext uri="{BB962C8B-B14F-4D97-AF65-F5344CB8AC3E}">
        <p14:creationId xmlns:p14="http://schemas.microsoft.com/office/powerpoint/2010/main" val="184964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4327A8-FF03-4174-B3C6-62BDFEFC6F16}" type="slidenum">
              <a:rPr lang="en-GB" smtClean="0"/>
              <a:t>5</a:t>
            </a:fld>
            <a:endParaRPr lang="en-GB"/>
          </a:p>
        </p:txBody>
      </p:sp>
    </p:spTree>
    <p:extLst>
      <p:ext uri="{BB962C8B-B14F-4D97-AF65-F5344CB8AC3E}">
        <p14:creationId xmlns:p14="http://schemas.microsoft.com/office/powerpoint/2010/main" val="58516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CA42-DDAE-4C8B-AB3C-50E6BEE401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583A43C-51A8-42E9-8C52-0E0790B2B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873761-25D3-40C2-94EB-72CC33073282}"/>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5" name="Footer Placeholder 4">
            <a:extLst>
              <a:ext uri="{FF2B5EF4-FFF2-40B4-BE49-F238E27FC236}">
                <a16:creationId xmlns:a16="http://schemas.microsoft.com/office/drawing/2014/main" id="{5243C8CE-3BCE-4AF9-A09F-6A6A322627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204424-DE93-40F4-B304-D3D27A88E970}"/>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70866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FF50-1D7F-486E-9C30-B494AA749F3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39EA12-DED2-469C-A4A5-74A7B758E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E992C3-9BB8-4BF2-8A52-B68E3C7F6726}"/>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5" name="Footer Placeholder 4">
            <a:extLst>
              <a:ext uri="{FF2B5EF4-FFF2-40B4-BE49-F238E27FC236}">
                <a16:creationId xmlns:a16="http://schemas.microsoft.com/office/drawing/2014/main" id="{D604FA8D-D408-4B3D-A59F-FC6696FE8F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FEC9C7-A511-45C1-A3D5-387AC6FBE2FA}"/>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305853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ED6FE-FDC9-41B4-9FBC-3CE81173D7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12862E-7B40-4F5E-A04A-AE9EB5771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FFDD9D-F8C5-4FBC-9943-927636BB1249}"/>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5" name="Footer Placeholder 4">
            <a:extLst>
              <a:ext uri="{FF2B5EF4-FFF2-40B4-BE49-F238E27FC236}">
                <a16:creationId xmlns:a16="http://schemas.microsoft.com/office/drawing/2014/main" id="{99D94F0E-F4AE-456F-B011-FF74612A92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45498-4ED7-4AC5-B885-58AF813F19D6}"/>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275391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2A25-0220-4652-9D8C-0B6FDCEF8D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E0C3F5-7FAE-473D-91DC-5850729339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62E90E-9713-4CE0-AC2B-7B4619BE1479}"/>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5" name="Footer Placeholder 4">
            <a:extLst>
              <a:ext uri="{FF2B5EF4-FFF2-40B4-BE49-F238E27FC236}">
                <a16:creationId xmlns:a16="http://schemas.microsoft.com/office/drawing/2014/main" id="{FCDAAA74-F21A-44B3-9CF3-49FFDE0FEC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355D2D-CA49-4A32-864F-4609AB99C188}"/>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215678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3D4D-E0D7-480F-AD7D-5C332892D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46BFEC-4E14-4513-836E-46884B32AC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1BC0A-B84D-4264-9F2D-4CD89D2DE5EC}"/>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5" name="Footer Placeholder 4">
            <a:extLst>
              <a:ext uri="{FF2B5EF4-FFF2-40B4-BE49-F238E27FC236}">
                <a16:creationId xmlns:a16="http://schemas.microsoft.com/office/drawing/2014/main" id="{D67046AC-6C79-4E9A-9A90-11C71DD263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19FB4E-9D03-4F5F-A61A-1B301840F7B5}"/>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110379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7217-DDE5-4446-AF4F-084835A5CD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9A3904-426E-4DB7-9615-54ADE49C3A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C4D8E8E-BFB3-4F7C-926D-476E1246B5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2185BB9-01D4-4925-B316-0A4B9322C1BE}"/>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6" name="Footer Placeholder 5">
            <a:extLst>
              <a:ext uri="{FF2B5EF4-FFF2-40B4-BE49-F238E27FC236}">
                <a16:creationId xmlns:a16="http://schemas.microsoft.com/office/drawing/2014/main" id="{21E920D7-5CEC-474C-A665-2CE22C6C0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F2DD45-C53B-4DE5-90C8-FF0B026A4FB5}"/>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401174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1C66-2450-4839-AAEE-09F0DEDF428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A72EBF-0D9F-4C21-B993-D5765C870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DEFE6-4E2F-4F08-ABA4-0095EB468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5DEB2AA-7CC3-4536-823A-F3E440365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A5272-6D22-41D5-9D9B-6696E359B7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53511DC-FE5E-4A41-93B0-C33BBAAF8C44}"/>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8" name="Footer Placeholder 7">
            <a:extLst>
              <a:ext uri="{FF2B5EF4-FFF2-40B4-BE49-F238E27FC236}">
                <a16:creationId xmlns:a16="http://schemas.microsoft.com/office/drawing/2014/main" id="{D23F10F4-5394-48FF-B6F5-E923889309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39AC9C-A342-4894-BA1C-7E3FD7C881D1}"/>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236809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D15C-BE9A-4345-B3DF-121122D1704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C0C3936-D876-4D6A-8192-1F5768DE4D97}"/>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4" name="Footer Placeholder 3">
            <a:extLst>
              <a:ext uri="{FF2B5EF4-FFF2-40B4-BE49-F238E27FC236}">
                <a16:creationId xmlns:a16="http://schemas.microsoft.com/office/drawing/2014/main" id="{6C3D136F-FFC1-4CF2-907A-DC25E570A1E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596A68E-2F53-4FAE-97E4-1ABF63118B0B}"/>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147417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8EC5A-D75A-4FD6-9A5C-200C778997BF}"/>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3" name="Footer Placeholder 2">
            <a:extLst>
              <a:ext uri="{FF2B5EF4-FFF2-40B4-BE49-F238E27FC236}">
                <a16:creationId xmlns:a16="http://schemas.microsoft.com/office/drawing/2014/main" id="{5604408F-CCFA-4087-A4F9-17216A672B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CF0928-83BC-499B-B84E-B3552C287D93}"/>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232434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9CA7-EE03-43A0-98A1-472963077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A47548-F5DD-4561-AF59-1FEB6C779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7236FC2-54FE-4E51-AEF6-D15927652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2462F-026A-4A61-B946-7A50F2129450}"/>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6" name="Footer Placeholder 5">
            <a:extLst>
              <a:ext uri="{FF2B5EF4-FFF2-40B4-BE49-F238E27FC236}">
                <a16:creationId xmlns:a16="http://schemas.microsoft.com/office/drawing/2014/main" id="{5915E1B6-EAD2-4162-863F-942A20ADA0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7C02A0-92E0-4A81-B56C-87E1549EBBE7}"/>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2411214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1311-F681-40E3-B87E-9D1AC47B9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C4AD759-76FA-408E-A73A-BA78D9C95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10746DE-E543-4FE0-A6A9-27A9A6C69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02778-8824-4EF8-885B-290F5F05027D}"/>
              </a:ext>
            </a:extLst>
          </p:cNvPr>
          <p:cNvSpPr>
            <a:spLocks noGrp="1"/>
          </p:cNvSpPr>
          <p:nvPr>
            <p:ph type="dt" sz="half" idx="10"/>
          </p:nvPr>
        </p:nvSpPr>
        <p:spPr/>
        <p:txBody>
          <a:bodyPr/>
          <a:lstStyle/>
          <a:p>
            <a:fld id="{06D9B70E-EB8C-4033-8377-C1727FA51C17}" type="datetimeFigureOut">
              <a:rPr lang="en-GB" smtClean="0"/>
              <a:t>10/07/2020</a:t>
            </a:fld>
            <a:endParaRPr lang="en-GB"/>
          </a:p>
        </p:txBody>
      </p:sp>
      <p:sp>
        <p:nvSpPr>
          <p:cNvPr id="6" name="Footer Placeholder 5">
            <a:extLst>
              <a:ext uri="{FF2B5EF4-FFF2-40B4-BE49-F238E27FC236}">
                <a16:creationId xmlns:a16="http://schemas.microsoft.com/office/drawing/2014/main" id="{5A5FEB1C-E6A1-4652-9625-87A6DFCD4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432A05-6E35-4E6F-ADBE-D189B4DB3ACB}"/>
              </a:ext>
            </a:extLst>
          </p:cNvPr>
          <p:cNvSpPr>
            <a:spLocks noGrp="1"/>
          </p:cNvSpPr>
          <p:nvPr>
            <p:ph type="sldNum" sz="quarter" idx="12"/>
          </p:nvPr>
        </p:nvSpPr>
        <p:spPr/>
        <p:txBody>
          <a:bodyPr/>
          <a:lstStyle/>
          <a:p>
            <a:fld id="{D84F2A47-F090-43DF-80B5-1B044532FDC5}" type="slidenum">
              <a:rPr lang="en-GB" smtClean="0"/>
              <a:t>‹#›</a:t>
            </a:fld>
            <a:endParaRPr lang="en-GB"/>
          </a:p>
        </p:txBody>
      </p:sp>
    </p:spTree>
    <p:extLst>
      <p:ext uri="{BB962C8B-B14F-4D97-AF65-F5344CB8AC3E}">
        <p14:creationId xmlns:p14="http://schemas.microsoft.com/office/powerpoint/2010/main" val="135690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B5C09-DABA-4FAA-902D-D848BAA9B1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575707-82CB-42CA-BF61-5EC55B250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C45B7A-102C-464E-B89B-42D18992D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9B70E-EB8C-4033-8377-C1727FA51C17}" type="datetimeFigureOut">
              <a:rPr lang="en-GB" smtClean="0"/>
              <a:t>10/07/2020</a:t>
            </a:fld>
            <a:endParaRPr lang="en-GB"/>
          </a:p>
        </p:txBody>
      </p:sp>
      <p:sp>
        <p:nvSpPr>
          <p:cNvPr id="5" name="Footer Placeholder 4">
            <a:extLst>
              <a:ext uri="{FF2B5EF4-FFF2-40B4-BE49-F238E27FC236}">
                <a16:creationId xmlns:a16="http://schemas.microsoft.com/office/drawing/2014/main" id="{6F325E4F-B6BC-4C23-BDD6-B8E999F05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199840-B050-4A47-AFB0-18B42502F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F2A47-F090-43DF-80B5-1B044532FDC5}" type="slidenum">
              <a:rPr lang="en-GB" smtClean="0"/>
              <a:t>‹#›</a:t>
            </a:fld>
            <a:endParaRPr lang="en-GB"/>
          </a:p>
        </p:txBody>
      </p:sp>
    </p:spTree>
    <p:extLst>
      <p:ext uri="{BB962C8B-B14F-4D97-AF65-F5344CB8AC3E}">
        <p14:creationId xmlns:p14="http://schemas.microsoft.com/office/powerpoint/2010/main" val="3492625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9DDD692-D733-4D8E-9D30-3AE739A653B1}"/>
              </a:ext>
            </a:extLst>
          </p:cNvPr>
          <p:cNvPicPr>
            <a:picLocks noChangeAspect="1"/>
          </p:cNvPicPr>
          <p:nvPr/>
        </p:nvPicPr>
        <p:blipFill>
          <a:blip r:embed="rId3"/>
          <a:stretch>
            <a:fillRect/>
          </a:stretch>
        </p:blipFill>
        <p:spPr>
          <a:xfrm>
            <a:off x="7199767" y="271747"/>
            <a:ext cx="1571368" cy="1372689"/>
          </a:xfrm>
          <a:prstGeom prst="rect">
            <a:avLst/>
          </a:prstGeom>
        </p:spPr>
      </p:pic>
      <p:sp>
        <p:nvSpPr>
          <p:cNvPr id="2" name="Title 1">
            <a:extLst>
              <a:ext uri="{FF2B5EF4-FFF2-40B4-BE49-F238E27FC236}">
                <a16:creationId xmlns:a16="http://schemas.microsoft.com/office/drawing/2014/main" id="{B4945588-30B1-454C-8C87-730D833C9E0F}"/>
              </a:ext>
            </a:extLst>
          </p:cNvPr>
          <p:cNvSpPr>
            <a:spLocks noGrp="1"/>
          </p:cNvSpPr>
          <p:nvPr>
            <p:ph type="title"/>
          </p:nvPr>
        </p:nvSpPr>
        <p:spPr>
          <a:xfrm>
            <a:off x="226691" y="54601"/>
            <a:ext cx="4320141" cy="1325563"/>
          </a:xfrm>
        </p:spPr>
        <p:txBody>
          <a:bodyPr>
            <a:normAutofit/>
          </a:bodyPr>
          <a:lstStyle/>
          <a:p>
            <a:r>
              <a:rPr lang="en-GB" sz="3000" dirty="0"/>
              <a:t>Meet the BP Team</a:t>
            </a:r>
          </a:p>
        </p:txBody>
      </p:sp>
      <p:sp>
        <p:nvSpPr>
          <p:cNvPr id="3" name="Content Placeholder 2">
            <a:extLst>
              <a:ext uri="{FF2B5EF4-FFF2-40B4-BE49-F238E27FC236}">
                <a16:creationId xmlns:a16="http://schemas.microsoft.com/office/drawing/2014/main" id="{7421823C-20E0-4EA2-94C4-99888C3E5BA8}"/>
              </a:ext>
            </a:extLst>
          </p:cNvPr>
          <p:cNvSpPr>
            <a:spLocks noGrp="1"/>
          </p:cNvSpPr>
          <p:nvPr>
            <p:ph idx="1"/>
          </p:nvPr>
        </p:nvSpPr>
        <p:spPr>
          <a:xfrm>
            <a:off x="612000" y="1185864"/>
            <a:ext cx="10975258" cy="5462686"/>
          </a:xfrm>
        </p:spPr>
        <p:txBody>
          <a:bodyPr vert="horz" lIns="0" tIns="0" rIns="0" bIns="0" rtlCol="0" anchor="t">
            <a:normAutofit lnSpcReduction="10000"/>
          </a:bodyPr>
          <a:lstStyle/>
          <a:p>
            <a:pPr marL="0" indent="0">
              <a:buNone/>
            </a:pPr>
            <a:r>
              <a:rPr lang="en-US" sz="2000" b="1" dirty="0"/>
              <a:t>Issue worked on </a:t>
            </a:r>
          </a:p>
          <a:p>
            <a:pPr marL="357188" lvl="1" indent="0">
              <a:buNone/>
            </a:pPr>
            <a:r>
              <a:rPr lang="en-US" sz="1300" dirty="0"/>
              <a:t>Who are we? What do we do?</a:t>
            </a:r>
          </a:p>
          <a:p>
            <a:pPr marL="356870" lvl="1" indent="0">
              <a:buNone/>
            </a:pPr>
            <a:endParaRPr lang="en-US" sz="1300" dirty="0"/>
          </a:p>
          <a:p>
            <a:pPr marL="0" indent="-318">
              <a:buNone/>
            </a:pPr>
            <a:r>
              <a:rPr lang="en-US" sz="2000" b="1" dirty="0"/>
              <a:t>Outputs and value </a:t>
            </a:r>
            <a:r>
              <a:rPr lang="en-GB" dirty="0">
                <a:solidFill>
                  <a:schemeClr val="accent1"/>
                </a:solidFill>
              </a:rPr>
              <a:t>  </a:t>
            </a:r>
            <a:endParaRPr lang="en-GB" sz="1300" dirty="0"/>
          </a:p>
          <a:p>
            <a:pPr lvl="1">
              <a:buFont typeface="Wingdings" panose="05000000000000000000" pitchFamily="2" charset="2"/>
              <a:buChar char="ü"/>
            </a:pPr>
            <a:r>
              <a:rPr lang="en-GB" sz="1300" dirty="0"/>
              <a:t>We build relationships with programme delivery teams, gaining their trust, providing best practice portfolio management knowledge and support on an ongoing basis.  Just some examples of this from the last sprint:</a:t>
            </a:r>
          </a:p>
          <a:p>
            <a:pPr marL="1055687" lvl="2" indent="-342900">
              <a:buFont typeface="+mj-lt"/>
              <a:buAutoNum type="arabicPeriod"/>
            </a:pPr>
            <a:r>
              <a:rPr lang="en-GB" sz="1300" dirty="0"/>
              <a:t>Worked with multiple programmes that are closing to guide and direct them through the process. Including reviewing closure reports to ensure a full hand over and tie up of all elements before submission to the Delivery Assurance Board.</a:t>
            </a:r>
          </a:p>
          <a:p>
            <a:pPr marL="1055687" lvl="2" indent="-342900">
              <a:buFont typeface="+mj-lt"/>
              <a:buAutoNum type="arabicPeriod"/>
            </a:pPr>
            <a:r>
              <a:rPr lang="en-GB" sz="1300" dirty="0"/>
              <a:t>Worked with all programmes to support re-planning of the programmes and changes to baselined milestones. Helping the starting position to provide a clear view of the current outcomes and deliverables that the portfolio aim to achieve in 2020/2021.</a:t>
            </a:r>
            <a:r>
              <a:rPr lang="en-GB" sz="1300" dirty="0">
                <a:solidFill>
                  <a:srgbClr val="FF0000"/>
                </a:solidFill>
              </a:rPr>
              <a:t>  forecast vs baselined</a:t>
            </a:r>
            <a:endParaRPr lang="en-GB" sz="1300" dirty="0"/>
          </a:p>
          <a:p>
            <a:pPr marL="712787" lvl="2" indent="0">
              <a:buNone/>
            </a:pPr>
            <a:endParaRPr lang="en-GB" sz="1300" dirty="0"/>
          </a:p>
          <a:p>
            <a:pPr lvl="1">
              <a:buFont typeface="Wingdings" panose="05000000000000000000" pitchFamily="2" charset="2"/>
              <a:buChar char="ü"/>
            </a:pPr>
            <a:r>
              <a:rPr lang="en-GB" sz="1300" dirty="0"/>
              <a:t>Provide insight and intelligence to portfolio performance, reviewing the reporting outputs:</a:t>
            </a:r>
          </a:p>
          <a:p>
            <a:pPr lvl="2">
              <a:buFont typeface="Wingdings" panose="05000000000000000000" pitchFamily="2" charset="2"/>
              <a:buChar char="ü"/>
            </a:pPr>
            <a:r>
              <a:rPr lang="en-GB" sz="1300" dirty="0"/>
              <a:t>(1) The data is correct (working with delivery teams and the reporting team)</a:t>
            </a:r>
          </a:p>
          <a:p>
            <a:pPr lvl="2">
              <a:buFont typeface="Wingdings" panose="05000000000000000000" pitchFamily="2" charset="2"/>
              <a:buChar char="ü"/>
            </a:pPr>
            <a:r>
              <a:rPr lang="en-GB" sz="1300" dirty="0"/>
              <a:t>(2) Any messaging and analysis is correct and gives the right message</a:t>
            </a:r>
          </a:p>
          <a:p>
            <a:pPr lvl="2">
              <a:buFont typeface="Wingdings" panose="05000000000000000000" pitchFamily="2" charset="2"/>
              <a:buChar char="ü"/>
            </a:pPr>
            <a:r>
              <a:rPr lang="en-GB" sz="1300" dirty="0"/>
              <a:t>(3) Provide insight and recommendations for EEMT</a:t>
            </a:r>
          </a:p>
          <a:p>
            <a:pPr marL="0" indent="0">
              <a:buNone/>
            </a:pPr>
            <a:r>
              <a:rPr lang="en-US" sz="2000" b="1" dirty="0"/>
              <a:t>Blockers</a:t>
            </a:r>
            <a:r>
              <a:rPr lang="en-US" sz="2000" dirty="0"/>
              <a:t> </a:t>
            </a:r>
            <a:endParaRPr lang="en-US" sz="2000" dirty="0">
              <a:cs typeface="Arial"/>
            </a:endParaRPr>
          </a:p>
          <a:p>
            <a:pPr marL="356870" lvl="1" indent="0">
              <a:buNone/>
            </a:pPr>
            <a:r>
              <a:rPr lang="en-US" sz="1300" dirty="0"/>
              <a:t>Our challenges are those faced by most PMOs, we actively work on how we overcome these with an understanding that many of these come with the ask of the role</a:t>
            </a:r>
          </a:p>
          <a:p>
            <a:pPr marL="891857" lvl="2"/>
            <a:r>
              <a:rPr lang="en-US" sz="1300" dirty="0"/>
              <a:t>Delivery teams simply just want to deliver and sometimes can be wary of governance and reporting.  We work continuously to break down barriers and gain trust.</a:t>
            </a:r>
          </a:p>
          <a:p>
            <a:pPr marL="891857" lvl="2"/>
            <a:r>
              <a:rPr lang="en-US" sz="1300" dirty="0"/>
              <a:t>Demonstrating direct quantifiable value - the business partner team can in some ways be accountable for nothing and everything at the same time.  We don’t own outputs but if there are any communication or quality issues, we need to make sure we are proactive in identifying and resolving these early on.</a:t>
            </a:r>
          </a:p>
          <a:p>
            <a:pPr marL="891857" lvl="2"/>
            <a:endParaRPr lang="en-US" sz="1300" dirty="0"/>
          </a:p>
        </p:txBody>
      </p:sp>
      <p:sp>
        <p:nvSpPr>
          <p:cNvPr id="4" name="Slide Number Placeholder 3">
            <a:extLst>
              <a:ext uri="{FF2B5EF4-FFF2-40B4-BE49-F238E27FC236}">
                <a16:creationId xmlns:a16="http://schemas.microsoft.com/office/drawing/2014/main" id="{024821AC-15D4-4D3F-A2F8-CBACB2FDBFC2}"/>
              </a:ext>
            </a:extLst>
          </p:cNvPr>
          <p:cNvSpPr>
            <a:spLocks noGrp="1"/>
          </p:cNvSpPr>
          <p:nvPr>
            <p:ph type="sldNum" sz="quarter" idx="12"/>
          </p:nvPr>
        </p:nvSpPr>
        <p:spPr/>
        <p:txBody>
          <a:bodyPr/>
          <a:lstStyle/>
          <a:p>
            <a:fld id="{E6607247-EB78-480B-A962-35111A450531}" type="slidenum">
              <a:rPr lang="en-GB" smtClean="0"/>
              <a:t>1</a:t>
            </a:fld>
            <a:endParaRPr lang="en-GB"/>
          </a:p>
        </p:txBody>
      </p:sp>
      <p:pic>
        <p:nvPicPr>
          <p:cNvPr id="6" name="Picture 5" descr="A person wearing a white shirt&#10;&#10;Description automatically generated">
            <a:extLst>
              <a:ext uri="{FF2B5EF4-FFF2-40B4-BE49-F238E27FC236}">
                <a16:creationId xmlns:a16="http://schemas.microsoft.com/office/drawing/2014/main" id="{E13AE6F4-B910-4655-8C96-038E72B3B278}"/>
              </a:ext>
            </a:extLst>
          </p:cNvPr>
          <p:cNvPicPr>
            <a:picLocks noChangeAspect="1"/>
          </p:cNvPicPr>
          <p:nvPr/>
        </p:nvPicPr>
        <p:blipFill>
          <a:blip r:embed="rId4"/>
          <a:stretch>
            <a:fillRect/>
          </a:stretch>
        </p:blipFill>
        <p:spPr>
          <a:xfrm>
            <a:off x="10523744" y="254854"/>
            <a:ext cx="1568534" cy="1360783"/>
          </a:xfrm>
          <a:prstGeom prst="rect">
            <a:avLst/>
          </a:prstGeom>
          <a:ln w="28575">
            <a:solidFill>
              <a:srgbClr val="0070C0"/>
            </a:solidFill>
          </a:ln>
        </p:spPr>
      </p:pic>
      <p:sp>
        <p:nvSpPr>
          <p:cNvPr id="9" name="TextBox 8">
            <a:extLst>
              <a:ext uri="{FF2B5EF4-FFF2-40B4-BE49-F238E27FC236}">
                <a16:creationId xmlns:a16="http://schemas.microsoft.com/office/drawing/2014/main" id="{DC0813FB-C357-484E-8E4B-5C6B121C410F}"/>
              </a:ext>
            </a:extLst>
          </p:cNvPr>
          <p:cNvSpPr txBox="1"/>
          <p:nvPr/>
        </p:nvSpPr>
        <p:spPr>
          <a:xfrm>
            <a:off x="10523744" y="1731453"/>
            <a:ext cx="1666627" cy="216000"/>
          </a:xfrm>
          <a:prstGeom prst="rect">
            <a:avLst/>
          </a:prstGeom>
          <a:noFill/>
        </p:spPr>
        <p:txBody>
          <a:bodyPr wrap="square" lIns="0" tIns="0" rIns="0" bIns="0" rtlCol="0">
            <a:noAutofit/>
          </a:bodyPr>
          <a:lstStyle/>
          <a:p>
            <a:pPr algn="ctr"/>
            <a:r>
              <a:rPr lang="en-GB" sz="1200" b="1">
                <a:solidFill>
                  <a:schemeClr val="accent1"/>
                </a:solidFill>
              </a:rPr>
              <a:t>Julie Griffiths-Burdon</a:t>
            </a:r>
          </a:p>
        </p:txBody>
      </p:sp>
      <p:sp>
        <p:nvSpPr>
          <p:cNvPr id="11" name="Rectangle 10">
            <a:extLst>
              <a:ext uri="{FF2B5EF4-FFF2-40B4-BE49-F238E27FC236}">
                <a16:creationId xmlns:a16="http://schemas.microsoft.com/office/drawing/2014/main" id="{90B110FD-408A-4B3D-9553-AAE56E649B12}"/>
              </a:ext>
            </a:extLst>
          </p:cNvPr>
          <p:cNvSpPr/>
          <p:nvPr/>
        </p:nvSpPr>
        <p:spPr>
          <a:xfrm>
            <a:off x="8857117" y="248901"/>
            <a:ext cx="1568534" cy="137268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6D08C4D-8619-4F05-904F-B72ED3F81758}"/>
              </a:ext>
            </a:extLst>
          </p:cNvPr>
          <p:cNvSpPr/>
          <p:nvPr/>
        </p:nvSpPr>
        <p:spPr>
          <a:xfrm>
            <a:off x="7190490" y="259639"/>
            <a:ext cx="1568534" cy="137268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E2FB13F-FABF-4F93-A39D-F4DC34325EB0}"/>
              </a:ext>
            </a:extLst>
          </p:cNvPr>
          <p:cNvSpPr/>
          <p:nvPr/>
        </p:nvSpPr>
        <p:spPr>
          <a:xfrm>
            <a:off x="5541938" y="259639"/>
            <a:ext cx="1568534" cy="137268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541B2605-DA0C-4D16-AEF6-EE1419C11B94}"/>
              </a:ext>
            </a:extLst>
          </p:cNvPr>
          <p:cNvSpPr txBox="1"/>
          <p:nvPr/>
        </p:nvSpPr>
        <p:spPr>
          <a:xfrm>
            <a:off x="8873942" y="1731453"/>
            <a:ext cx="1551709" cy="216000"/>
          </a:xfrm>
          <a:prstGeom prst="rect">
            <a:avLst/>
          </a:prstGeom>
          <a:noFill/>
        </p:spPr>
        <p:txBody>
          <a:bodyPr wrap="square" lIns="0" tIns="0" rIns="0" bIns="0" rtlCol="0">
            <a:noAutofit/>
          </a:bodyPr>
          <a:lstStyle/>
          <a:p>
            <a:pPr algn="ctr"/>
            <a:r>
              <a:rPr lang="en-GB" sz="1200" b="1">
                <a:solidFill>
                  <a:schemeClr val="accent1"/>
                </a:solidFill>
              </a:rPr>
              <a:t>Karl Blackshaw</a:t>
            </a:r>
          </a:p>
        </p:txBody>
      </p:sp>
      <p:sp>
        <p:nvSpPr>
          <p:cNvPr id="15" name="TextBox 14">
            <a:extLst>
              <a:ext uri="{FF2B5EF4-FFF2-40B4-BE49-F238E27FC236}">
                <a16:creationId xmlns:a16="http://schemas.microsoft.com/office/drawing/2014/main" id="{3E1E2025-A9E8-4408-B27C-B098A87F5539}"/>
              </a:ext>
            </a:extLst>
          </p:cNvPr>
          <p:cNvSpPr txBox="1"/>
          <p:nvPr/>
        </p:nvSpPr>
        <p:spPr>
          <a:xfrm>
            <a:off x="7207315" y="1742190"/>
            <a:ext cx="1551709" cy="195133"/>
          </a:xfrm>
          <a:prstGeom prst="rect">
            <a:avLst/>
          </a:prstGeom>
          <a:noFill/>
        </p:spPr>
        <p:txBody>
          <a:bodyPr wrap="square" lIns="0" tIns="0" rIns="0" bIns="0" rtlCol="0">
            <a:noAutofit/>
          </a:bodyPr>
          <a:lstStyle/>
          <a:p>
            <a:pPr algn="ctr"/>
            <a:r>
              <a:rPr lang="en-GB" sz="1200" b="1">
                <a:solidFill>
                  <a:schemeClr val="accent1"/>
                </a:solidFill>
              </a:rPr>
              <a:t>Olivia Bartley </a:t>
            </a:r>
          </a:p>
        </p:txBody>
      </p:sp>
      <p:sp>
        <p:nvSpPr>
          <p:cNvPr id="16" name="TextBox 15">
            <a:extLst>
              <a:ext uri="{FF2B5EF4-FFF2-40B4-BE49-F238E27FC236}">
                <a16:creationId xmlns:a16="http://schemas.microsoft.com/office/drawing/2014/main" id="{1B4A7AD2-565E-4D94-9DBA-17069EEE1853}"/>
              </a:ext>
            </a:extLst>
          </p:cNvPr>
          <p:cNvSpPr txBox="1"/>
          <p:nvPr/>
        </p:nvSpPr>
        <p:spPr>
          <a:xfrm>
            <a:off x="5557513" y="1742191"/>
            <a:ext cx="1551709" cy="216000"/>
          </a:xfrm>
          <a:prstGeom prst="rect">
            <a:avLst/>
          </a:prstGeom>
          <a:noFill/>
        </p:spPr>
        <p:txBody>
          <a:bodyPr wrap="square" lIns="0" tIns="0" rIns="0" bIns="0" rtlCol="0">
            <a:noAutofit/>
          </a:bodyPr>
          <a:lstStyle/>
          <a:p>
            <a:pPr algn="ctr"/>
            <a:r>
              <a:rPr lang="en-GB" sz="1200" b="1">
                <a:solidFill>
                  <a:schemeClr val="accent1"/>
                </a:solidFill>
              </a:rPr>
              <a:t>Modele Laucius</a:t>
            </a:r>
          </a:p>
        </p:txBody>
      </p:sp>
      <p:pic>
        <p:nvPicPr>
          <p:cNvPr id="20" name="Picture 19" descr="A person wearing glasses&#10;&#10;Description automatically generated">
            <a:extLst>
              <a:ext uri="{FF2B5EF4-FFF2-40B4-BE49-F238E27FC236}">
                <a16:creationId xmlns:a16="http://schemas.microsoft.com/office/drawing/2014/main" id="{D79A5F92-BB59-4640-9A0F-1918B4AB6EFD}"/>
              </a:ext>
            </a:extLst>
          </p:cNvPr>
          <p:cNvPicPr>
            <a:picLocks noChangeAspect="1"/>
          </p:cNvPicPr>
          <p:nvPr/>
        </p:nvPicPr>
        <p:blipFill>
          <a:blip r:embed="rId5"/>
          <a:stretch>
            <a:fillRect/>
          </a:stretch>
        </p:blipFill>
        <p:spPr>
          <a:xfrm>
            <a:off x="8869227" y="271748"/>
            <a:ext cx="1556423" cy="1334486"/>
          </a:xfrm>
          <a:prstGeom prst="rect">
            <a:avLst/>
          </a:prstGeom>
        </p:spPr>
      </p:pic>
    </p:spTree>
    <p:extLst>
      <p:ext uri="{BB962C8B-B14F-4D97-AF65-F5344CB8AC3E}">
        <p14:creationId xmlns:p14="http://schemas.microsoft.com/office/powerpoint/2010/main" val="70511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400256" y="6520259"/>
            <a:ext cx="2844800" cy="365125"/>
          </a:xfrm>
        </p:spPr>
        <p:txBody>
          <a:bodyPr/>
          <a:lstStyle/>
          <a:p>
            <a:fld id="{280AA684-6FB9-400F-B313-F111F0F48737}" type="slidenum">
              <a:rPr lang="en-GB" smtClean="0"/>
              <a:t>2</a:t>
            </a:fld>
            <a:endParaRPr lang="en-GB" dirty="0"/>
          </a:p>
        </p:txBody>
      </p:sp>
      <p:sp>
        <p:nvSpPr>
          <p:cNvPr id="68" name="TextBox 67"/>
          <p:cNvSpPr txBox="1"/>
          <p:nvPr/>
        </p:nvSpPr>
        <p:spPr>
          <a:xfrm>
            <a:off x="527380" y="1642861"/>
            <a:ext cx="11133787" cy="1323760"/>
          </a:xfrm>
          <a:prstGeom prst="rect">
            <a:avLst/>
          </a:prstGeom>
          <a:solidFill>
            <a:srgbClr val="E5E9F3"/>
          </a:solidFill>
        </p:spPr>
        <p:txBody>
          <a:bodyPr wrap="square" rtlCol="0">
            <a:spAutoFit/>
          </a:bodyPr>
          <a:lstStyle/>
          <a:p>
            <a:pPr>
              <a:spcAft>
                <a:spcPts val="400"/>
              </a:spcAft>
            </a:pPr>
            <a:r>
              <a:rPr lang="en-GB" sz="1467" dirty="0"/>
              <a:t>The role of the Business Partner Team is to support and influence quality, reporting and governance across NHS Digital directorates (programmes and services) by building insightful relationships with relevant decision makers throughout the organisation by:</a:t>
            </a:r>
          </a:p>
          <a:p>
            <a:pPr marL="838179" lvl="1" indent="-228594">
              <a:spcAft>
                <a:spcPts val="400"/>
              </a:spcAft>
              <a:buFont typeface="Arial" panose="020B0604020202020204" pitchFamily="34" charset="0"/>
              <a:buChar char="•"/>
            </a:pPr>
            <a:r>
              <a:rPr lang="en-GB" sz="1467" dirty="0"/>
              <a:t>Improving consistency in standards, frameworks and policy across the portfolio and provide guidance and support to the programmes and services</a:t>
            </a:r>
          </a:p>
          <a:p>
            <a:pPr marL="838179" lvl="1" indent="-228594">
              <a:spcAft>
                <a:spcPts val="400"/>
              </a:spcAft>
              <a:buFont typeface="Arial" panose="020B0604020202020204" pitchFamily="34" charset="0"/>
              <a:buChar char="•"/>
            </a:pPr>
            <a:r>
              <a:rPr lang="en-GB" sz="1467" dirty="0"/>
              <a:t>Working with the CPO to provide expertise in leading and embedding robust standards and processes</a:t>
            </a:r>
          </a:p>
        </p:txBody>
      </p:sp>
      <p:sp>
        <p:nvSpPr>
          <p:cNvPr id="77" name="Title 1"/>
          <p:cNvSpPr>
            <a:spLocks noGrp="1"/>
          </p:cNvSpPr>
          <p:nvPr>
            <p:ph type="title"/>
          </p:nvPr>
        </p:nvSpPr>
        <p:spPr>
          <a:xfrm>
            <a:off x="527381" y="273261"/>
            <a:ext cx="10560044" cy="706091"/>
          </a:xfrm>
        </p:spPr>
        <p:txBody>
          <a:bodyPr>
            <a:normAutofit/>
          </a:bodyPr>
          <a:lstStyle/>
          <a:p>
            <a:r>
              <a:rPr lang="en-GB" sz="2667" dirty="0"/>
              <a:t>CPO Business Partner Role Overview</a:t>
            </a:r>
            <a:endParaRPr lang="en-US" sz="2667" dirty="0"/>
          </a:p>
        </p:txBody>
      </p:sp>
      <p:sp>
        <p:nvSpPr>
          <p:cNvPr id="10" name="TextBox 9"/>
          <p:cNvSpPr txBox="1"/>
          <p:nvPr/>
        </p:nvSpPr>
        <p:spPr>
          <a:xfrm>
            <a:off x="523930" y="3488809"/>
            <a:ext cx="11137237" cy="2646878"/>
          </a:xfrm>
          <a:prstGeom prst="rect">
            <a:avLst/>
          </a:prstGeom>
          <a:solidFill>
            <a:srgbClr val="E5E9F3"/>
          </a:solidFill>
        </p:spPr>
        <p:txBody>
          <a:bodyPr wrap="square" rtlCol="0">
            <a:spAutoFit/>
          </a:bodyPr>
          <a:lstStyle/>
          <a:p>
            <a:pPr marL="228594" indent="-228594">
              <a:spcAft>
                <a:spcPts val="800"/>
              </a:spcAft>
              <a:buFont typeface="Arial" panose="020B0604020202020204" pitchFamily="34" charset="0"/>
              <a:buChar char="•"/>
            </a:pPr>
            <a:r>
              <a:rPr lang="en-GB" sz="1400" dirty="0"/>
              <a:t>Primary liaison point for the programmes in applying standards, frameworks and techniques to successfully deliver the outcomes of the programmes</a:t>
            </a:r>
          </a:p>
          <a:p>
            <a:pPr marL="228594" indent="-228594">
              <a:spcAft>
                <a:spcPts val="800"/>
              </a:spcAft>
              <a:buFont typeface="Arial" panose="020B0604020202020204" pitchFamily="34" charset="0"/>
              <a:buChar char="•"/>
            </a:pPr>
            <a:r>
              <a:rPr lang="en-GB" sz="1400" dirty="0"/>
              <a:t>Assist directorates tackle cross-system and NHSD Portfolio and Programme Management activities</a:t>
            </a:r>
          </a:p>
          <a:p>
            <a:pPr marL="228594" indent="-228594">
              <a:spcAft>
                <a:spcPts val="800"/>
              </a:spcAft>
              <a:buFont typeface="Arial" panose="020B0604020202020204" pitchFamily="34" charset="0"/>
              <a:buChar char="•"/>
            </a:pPr>
            <a:r>
              <a:rPr lang="en-GB" sz="1400" dirty="0"/>
              <a:t>Bring an impartial perspective and ‘critical friend’ view through, enabling internal and external assurance</a:t>
            </a:r>
          </a:p>
          <a:p>
            <a:pPr marL="228594" indent="-228594">
              <a:spcAft>
                <a:spcPts val="800"/>
              </a:spcAft>
              <a:buFont typeface="Arial" panose="020B0604020202020204" pitchFamily="34" charset="0"/>
              <a:buChar char="•"/>
            </a:pPr>
            <a:r>
              <a:rPr lang="en-GB" sz="1400" dirty="0"/>
              <a:t>Give “first line” support on PM standards and connect people to information and experts</a:t>
            </a:r>
          </a:p>
          <a:p>
            <a:pPr marL="228594" indent="-228594">
              <a:spcAft>
                <a:spcPts val="800"/>
              </a:spcAft>
              <a:buFont typeface="Arial" panose="020B0604020202020204" pitchFamily="34" charset="0"/>
              <a:buChar char="•"/>
            </a:pPr>
            <a:r>
              <a:rPr lang="en-GB" sz="1400" dirty="0"/>
              <a:t>Gain a better understanding of Programme delivery and challenges to enable better central reporting and analysis (and deal with more centrally to lighten the burden on the teams)</a:t>
            </a:r>
          </a:p>
          <a:p>
            <a:pPr marL="228594" indent="-228594">
              <a:spcAft>
                <a:spcPts val="800"/>
              </a:spcAft>
              <a:buFont typeface="Arial" panose="020B0604020202020204" pitchFamily="34" charset="0"/>
              <a:buChar char="•"/>
            </a:pPr>
            <a:r>
              <a:rPr lang="en-GB" sz="1400" dirty="0"/>
              <a:t>Bring and share good practice and lessons learnt from other functional areas by working closely with the CPO and other Business Partners</a:t>
            </a:r>
          </a:p>
          <a:p>
            <a:pPr marL="228594" indent="-228594">
              <a:spcAft>
                <a:spcPts val="800"/>
              </a:spcAft>
              <a:buFont typeface="Arial" panose="020B0604020202020204" pitchFamily="34" charset="0"/>
              <a:buChar char="•"/>
            </a:pPr>
            <a:r>
              <a:rPr lang="en-GB" sz="1400" dirty="0"/>
              <a:t>Deliver a coherent process for quality improvement on the programmes that is fully understood, well communicated and adhered to, and which is continually reviewed for improvement.</a:t>
            </a:r>
          </a:p>
        </p:txBody>
      </p:sp>
      <p:sp>
        <p:nvSpPr>
          <p:cNvPr id="7" name="Round Same Side Corner Rectangle 6"/>
          <p:cNvSpPr/>
          <p:nvPr/>
        </p:nvSpPr>
        <p:spPr>
          <a:xfrm>
            <a:off x="527380" y="1220755"/>
            <a:ext cx="11133785" cy="422107"/>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Business Partner Team Overview</a:t>
            </a:r>
          </a:p>
        </p:txBody>
      </p:sp>
      <p:sp>
        <p:nvSpPr>
          <p:cNvPr id="11" name="Round Same Side Corner Rectangle 10"/>
          <p:cNvSpPr/>
          <p:nvPr/>
        </p:nvSpPr>
        <p:spPr>
          <a:xfrm>
            <a:off x="523930" y="3064427"/>
            <a:ext cx="11137237" cy="422107"/>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How will Business Partners Support the Directorates?</a:t>
            </a:r>
          </a:p>
        </p:txBody>
      </p:sp>
    </p:spTree>
    <p:extLst>
      <p:ext uri="{BB962C8B-B14F-4D97-AF65-F5344CB8AC3E}">
        <p14:creationId xmlns:p14="http://schemas.microsoft.com/office/powerpoint/2010/main" val="329126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522B858-F6D7-465B-8D3C-B21D2AF06104}"/>
              </a:ext>
            </a:extLst>
          </p:cNvPr>
          <p:cNvGraphicFramePr>
            <a:graphicFrameLocks noGrp="1"/>
          </p:cNvGraphicFramePr>
          <p:nvPr>
            <p:extLst>
              <p:ext uri="{D42A27DB-BD31-4B8C-83A1-F6EECF244321}">
                <p14:modId xmlns:p14="http://schemas.microsoft.com/office/powerpoint/2010/main" val="772857323"/>
              </p:ext>
            </p:extLst>
          </p:nvPr>
        </p:nvGraphicFramePr>
        <p:xfrm>
          <a:off x="709645" y="2005495"/>
          <a:ext cx="4521200" cy="3655695"/>
        </p:xfrm>
        <a:graphic>
          <a:graphicData uri="http://schemas.openxmlformats.org/drawingml/2006/table">
            <a:tbl>
              <a:tblPr>
                <a:tableStyleId>{5C22544A-7EE6-4342-B048-85BDC9FD1C3A}</a:tableStyleId>
              </a:tblPr>
              <a:tblGrid>
                <a:gridCol w="2969715">
                  <a:extLst>
                    <a:ext uri="{9D8B030D-6E8A-4147-A177-3AD203B41FA5}">
                      <a16:colId xmlns:a16="http://schemas.microsoft.com/office/drawing/2014/main" val="1927995536"/>
                    </a:ext>
                  </a:extLst>
                </a:gridCol>
                <a:gridCol w="1551485">
                  <a:extLst>
                    <a:ext uri="{9D8B030D-6E8A-4147-A177-3AD203B41FA5}">
                      <a16:colId xmlns:a16="http://schemas.microsoft.com/office/drawing/2014/main" val="1044323362"/>
                    </a:ext>
                  </a:extLst>
                </a:gridCol>
              </a:tblGrid>
              <a:tr h="190500">
                <a:tc>
                  <a:txBody>
                    <a:bodyPr/>
                    <a:lstStyle/>
                    <a:p>
                      <a:pPr algn="l" fontAlgn="b"/>
                      <a:r>
                        <a:rPr lang="en-GB" sz="1200" u="none" strike="noStrike">
                          <a:effectLst/>
                        </a:rPr>
                        <a:t>Programme Name</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Business Partner</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69611026"/>
                  </a:ext>
                </a:extLst>
              </a:tr>
              <a:tr h="190500">
                <a:tc>
                  <a:txBody>
                    <a:bodyPr/>
                    <a:lstStyle/>
                    <a:p>
                      <a:pPr algn="l" fontAlgn="b"/>
                      <a:r>
                        <a:rPr lang="en-GB" sz="1200" u="none" strike="noStrike">
                          <a:effectLst/>
                        </a:rPr>
                        <a:t>Citizen Identity</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Karl Blackshaw</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25944208"/>
                  </a:ext>
                </a:extLst>
              </a:tr>
              <a:tr h="190500">
                <a:tc>
                  <a:txBody>
                    <a:bodyPr/>
                    <a:lstStyle/>
                    <a:p>
                      <a:pPr algn="l" fontAlgn="b"/>
                      <a:r>
                        <a:rPr lang="en-GB" sz="1200" u="none" strike="noStrike">
                          <a:effectLst/>
                        </a:rPr>
                        <a:t>The NHS App</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Karl Blackshaw</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61161426"/>
                  </a:ext>
                </a:extLst>
              </a:tr>
              <a:tr h="190500">
                <a:tc>
                  <a:txBody>
                    <a:bodyPr/>
                    <a:lstStyle/>
                    <a:p>
                      <a:pPr algn="l" fontAlgn="b"/>
                      <a:r>
                        <a:rPr lang="en-GB" sz="1200" u="none" strike="noStrike">
                          <a:effectLst/>
                        </a:rPr>
                        <a:t>Integrating Care</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Karl Blackshaw</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77179002"/>
                  </a:ext>
                </a:extLst>
              </a:tr>
              <a:tr h="190500">
                <a:tc>
                  <a:txBody>
                    <a:bodyPr/>
                    <a:lstStyle/>
                    <a:p>
                      <a:pPr algn="l" fontAlgn="b"/>
                      <a:r>
                        <a:rPr lang="en-GB" sz="1200" u="none" strike="noStrike">
                          <a:effectLst/>
                        </a:rPr>
                        <a:t>Provider Digitisation</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Karl Blackshaw</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8093021"/>
                  </a:ext>
                </a:extLst>
              </a:tr>
              <a:tr h="190500">
                <a:tc>
                  <a:txBody>
                    <a:bodyPr/>
                    <a:lstStyle/>
                    <a:p>
                      <a:pPr algn="l" fontAlgn="b"/>
                      <a:r>
                        <a:rPr lang="en-GB" sz="1200" u="none" strike="noStrike">
                          <a:effectLst/>
                        </a:rPr>
                        <a:t>Data Processing Services</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Karl Blackshaw</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086633827"/>
                  </a:ext>
                </a:extLst>
              </a:tr>
              <a:tr h="190500">
                <a:tc>
                  <a:txBody>
                    <a:bodyPr/>
                    <a:lstStyle/>
                    <a:p>
                      <a:pPr algn="l" fontAlgn="b"/>
                      <a:r>
                        <a:rPr lang="en-GB" sz="1200" u="none" strike="noStrike">
                          <a:effectLst/>
                        </a:rPr>
                        <a:t>Data Content &amp; New Data Connections</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Karl Blackshaw</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2608521"/>
                  </a:ext>
                </a:extLst>
              </a:tr>
              <a:tr h="190500">
                <a:tc>
                  <a:txBody>
                    <a:bodyPr/>
                    <a:lstStyle/>
                    <a:p>
                      <a:pPr algn="l" fontAlgn="b"/>
                      <a:r>
                        <a:rPr lang="en-GB" sz="1200" u="none" strike="noStrike">
                          <a:effectLst/>
                        </a:rPr>
                        <a:t>HSCN</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Karl Blackshaw</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21614670"/>
                  </a:ext>
                </a:extLst>
              </a:tr>
              <a:tr h="190500">
                <a:tc>
                  <a:txBody>
                    <a:bodyPr/>
                    <a:lstStyle/>
                    <a:p>
                      <a:pPr algn="l" fontAlgn="b"/>
                      <a:r>
                        <a:rPr lang="en-GB" sz="1200" u="none" strike="noStrike">
                          <a:effectLst/>
                        </a:rPr>
                        <a:t>Data &amp; Cyber Security</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Karl Blackshaw</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84748345"/>
                  </a:ext>
                </a:extLst>
              </a:tr>
              <a:tr h="190500">
                <a:tc>
                  <a:txBody>
                    <a:bodyPr/>
                    <a:lstStyle/>
                    <a:p>
                      <a:pPr algn="l" fontAlgn="b"/>
                      <a:r>
                        <a:rPr lang="en-GB" sz="1200" u="none" strike="noStrike">
                          <a:effectLst/>
                        </a:rPr>
                        <a:t>Digital Transformation of Screening</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Karl Blackshaw</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03198953"/>
                  </a:ext>
                </a:extLst>
              </a:tr>
              <a:tr h="190500">
                <a:tc>
                  <a:txBody>
                    <a:bodyPr/>
                    <a:lstStyle/>
                    <a:p>
                      <a:pPr algn="l" fontAlgn="b"/>
                      <a:r>
                        <a:rPr lang="en-GB" sz="1200" u="none" strike="noStrike">
                          <a:effectLst/>
                        </a:rPr>
                        <a:t>Digital Referrals &amp; Consultations</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Olivia Kane</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69537353"/>
                  </a:ext>
                </a:extLst>
              </a:tr>
              <a:tr h="190500">
                <a:tc>
                  <a:txBody>
                    <a:bodyPr/>
                    <a:lstStyle/>
                    <a:p>
                      <a:pPr algn="l" fontAlgn="b"/>
                      <a:r>
                        <a:rPr lang="en-GB" sz="1200" u="none" strike="noStrike">
                          <a:effectLst/>
                        </a:rPr>
                        <a:t>GP Connect</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Olivia Kane</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82798642"/>
                  </a:ext>
                </a:extLst>
              </a:tr>
              <a:tr h="190500">
                <a:tc>
                  <a:txBody>
                    <a:bodyPr/>
                    <a:lstStyle/>
                    <a:p>
                      <a:pPr algn="l" fontAlgn="b"/>
                      <a:r>
                        <a:rPr lang="en-GB" sz="1200" u="none" strike="noStrike">
                          <a:effectLst/>
                        </a:rPr>
                        <a:t>GP IT Futures</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Olivia Kane</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486131521"/>
                  </a:ext>
                </a:extLst>
              </a:tr>
              <a:tr h="190500">
                <a:tc>
                  <a:txBody>
                    <a:bodyPr/>
                    <a:lstStyle/>
                    <a:p>
                      <a:pPr algn="l" fontAlgn="b"/>
                      <a:r>
                        <a:rPr lang="en-GB" sz="1200" u="none" strike="noStrike">
                          <a:effectLst/>
                        </a:rPr>
                        <a:t>GP Data for Planning &amp; Research</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Olivia Kane</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3517311"/>
                  </a:ext>
                </a:extLst>
              </a:tr>
              <a:tr h="190500">
                <a:tc>
                  <a:txBody>
                    <a:bodyPr/>
                    <a:lstStyle/>
                    <a:p>
                      <a:pPr algn="l" fontAlgn="b"/>
                      <a:r>
                        <a:rPr lang="en-GB" sz="1200" u="none" strike="noStrike">
                          <a:effectLst/>
                        </a:rPr>
                        <a:t>Social Care</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Olivia Kane</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71240344"/>
                  </a:ext>
                </a:extLst>
              </a:tr>
              <a:tr h="190500">
                <a:tc>
                  <a:txBody>
                    <a:bodyPr/>
                    <a:lstStyle/>
                    <a:p>
                      <a:pPr algn="l" fontAlgn="b"/>
                      <a:r>
                        <a:rPr lang="en-GB" sz="1200" u="none" strike="noStrike">
                          <a:effectLst/>
                        </a:rPr>
                        <a:t>Medicine Data</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Olivia Kane</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86314357"/>
                  </a:ext>
                </a:extLst>
              </a:tr>
              <a:tr h="190500">
                <a:tc>
                  <a:txBody>
                    <a:bodyPr/>
                    <a:lstStyle/>
                    <a:p>
                      <a:pPr algn="l" fontAlgn="b"/>
                      <a:r>
                        <a:rPr lang="en-GB" sz="1200" u="none" strike="noStrike">
                          <a:effectLst/>
                        </a:rPr>
                        <a:t>Integrating Pharmacy Across Care Settings</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Olivia Kane</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63481039"/>
                  </a:ext>
                </a:extLst>
              </a:tr>
              <a:tr h="190500">
                <a:tc>
                  <a:txBody>
                    <a:bodyPr/>
                    <a:lstStyle/>
                    <a:p>
                      <a:pPr algn="l" fontAlgn="b"/>
                      <a:r>
                        <a:rPr lang="en-GB" sz="1200" u="none" strike="noStrike">
                          <a:effectLst/>
                        </a:rPr>
                        <a:t>Digital Child Health</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Olivia Kane</a:t>
                      </a:r>
                      <a:endParaRPr lang="en-GB"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02140058"/>
                  </a:ext>
                </a:extLst>
              </a:tr>
              <a:tr h="190500">
                <a:tc>
                  <a:txBody>
                    <a:bodyPr/>
                    <a:lstStyle/>
                    <a:p>
                      <a:pPr algn="l" fontAlgn="b"/>
                      <a:r>
                        <a:rPr lang="en-GB" sz="1200" u="none" strike="noStrike">
                          <a:effectLst/>
                        </a:rPr>
                        <a:t>Digital Maternity</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dirty="0">
                          <a:effectLst/>
                        </a:rPr>
                        <a:t>Olivia Kane</a:t>
                      </a:r>
                      <a:endParaRPr lang="en-GB"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10136572"/>
                  </a:ext>
                </a:extLst>
              </a:tr>
            </a:tbl>
          </a:graphicData>
        </a:graphic>
      </p:graphicFrame>
      <p:sp>
        <p:nvSpPr>
          <p:cNvPr id="8" name="TextBox 7">
            <a:extLst>
              <a:ext uri="{FF2B5EF4-FFF2-40B4-BE49-F238E27FC236}">
                <a16:creationId xmlns:a16="http://schemas.microsoft.com/office/drawing/2014/main" id="{1DA0D1C1-9C68-42AA-8150-F703B104DF40}"/>
              </a:ext>
            </a:extLst>
          </p:cNvPr>
          <p:cNvSpPr txBox="1"/>
          <p:nvPr/>
        </p:nvSpPr>
        <p:spPr>
          <a:xfrm>
            <a:off x="1287624" y="933061"/>
            <a:ext cx="7455160" cy="369332"/>
          </a:xfrm>
          <a:prstGeom prst="rect">
            <a:avLst/>
          </a:prstGeom>
          <a:noFill/>
        </p:spPr>
        <p:txBody>
          <a:bodyPr wrap="square" rtlCol="0">
            <a:spAutoFit/>
          </a:bodyPr>
          <a:lstStyle/>
          <a:p>
            <a:r>
              <a:rPr lang="en-GB" dirty="0"/>
              <a:t>Programme split by business partner</a:t>
            </a:r>
          </a:p>
        </p:txBody>
      </p:sp>
    </p:spTree>
    <p:extLst>
      <p:ext uri="{BB962C8B-B14F-4D97-AF65-F5344CB8AC3E}">
        <p14:creationId xmlns:p14="http://schemas.microsoft.com/office/powerpoint/2010/main" val="406910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D98F8B-A856-49B8-AD4E-C408E3A6DC89}"/>
              </a:ext>
            </a:extLst>
          </p:cNvPr>
          <p:cNvSpPr/>
          <p:nvPr/>
        </p:nvSpPr>
        <p:spPr>
          <a:xfrm>
            <a:off x="161099" y="2203365"/>
            <a:ext cx="2909963" cy="35355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Reporting App</a:t>
            </a:r>
          </a:p>
        </p:txBody>
      </p:sp>
      <p:sp>
        <p:nvSpPr>
          <p:cNvPr id="10" name="Rectangle 9">
            <a:extLst>
              <a:ext uri="{FF2B5EF4-FFF2-40B4-BE49-F238E27FC236}">
                <a16:creationId xmlns:a16="http://schemas.microsoft.com/office/drawing/2014/main" id="{18E5FCC5-1EE0-416F-82CE-16D1479B1597}"/>
              </a:ext>
            </a:extLst>
          </p:cNvPr>
          <p:cNvSpPr/>
          <p:nvPr/>
        </p:nvSpPr>
        <p:spPr>
          <a:xfrm rot="16200000">
            <a:off x="719971" y="5302283"/>
            <a:ext cx="1728192" cy="246221"/>
          </a:xfrm>
          <a:prstGeom prst="rect">
            <a:avLst/>
          </a:prstGeom>
        </p:spPr>
        <p:txBody>
          <a:bodyPr wrap="square" anchor="ctr" anchorCtr="1">
            <a:spAutoFit/>
          </a:bodyPr>
          <a:lstStyle/>
          <a:p>
            <a:pPr algn="ctr" defTabSz="1219170"/>
            <a:r>
              <a:rPr lang="en-GB" sz="1000" b="1" dirty="0">
                <a:solidFill>
                  <a:schemeClr val="bg1"/>
                </a:solidFill>
                <a:latin typeface="Arial"/>
              </a:rPr>
              <a:t>Dependencies - Tracker</a:t>
            </a:r>
          </a:p>
        </p:txBody>
      </p:sp>
      <p:sp>
        <p:nvSpPr>
          <p:cNvPr id="39" name="Title 1">
            <a:extLst>
              <a:ext uri="{FF2B5EF4-FFF2-40B4-BE49-F238E27FC236}">
                <a16:creationId xmlns:a16="http://schemas.microsoft.com/office/drawing/2014/main" id="{9AB917A7-3A05-4980-AB92-411FB211722C}"/>
              </a:ext>
            </a:extLst>
          </p:cNvPr>
          <p:cNvSpPr>
            <a:spLocks noGrp="1"/>
          </p:cNvSpPr>
          <p:nvPr>
            <p:ph type="title"/>
          </p:nvPr>
        </p:nvSpPr>
        <p:spPr>
          <a:xfrm>
            <a:off x="0" y="32050"/>
            <a:ext cx="11388436" cy="64190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GB" dirty="0"/>
              <a:t>  CPO Portfolio Reporting Inputs and Outputs</a:t>
            </a:r>
          </a:p>
        </p:txBody>
      </p:sp>
      <p:sp>
        <p:nvSpPr>
          <p:cNvPr id="24" name="Arrow: Down 23">
            <a:extLst>
              <a:ext uri="{FF2B5EF4-FFF2-40B4-BE49-F238E27FC236}">
                <a16:creationId xmlns:a16="http://schemas.microsoft.com/office/drawing/2014/main" id="{1FC21034-CBF5-47F2-909F-0A28AA725A25}"/>
              </a:ext>
            </a:extLst>
          </p:cNvPr>
          <p:cNvSpPr/>
          <p:nvPr/>
        </p:nvSpPr>
        <p:spPr>
          <a:xfrm rot="16200000">
            <a:off x="3304861" y="3521472"/>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30" name="TextBox 29">
            <a:extLst>
              <a:ext uri="{FF2B5EF4-FFF2-40B4-BE49-F238E27FC236}">
                <a16:creationId xmlns:a16="http://schemas.microsoft.com/office/drawing/2014/main" id="{F2B6FE09-99F5-44C2-B132-E78D8B8EA63B}"/>
              </a:ext>
            </a:extLst>
          </p:cNvPr>
          <p:cNvSpPr txBox="1"/>
          <p:nvPr/>
        </p:nvSpPr>
        <p:spPr>
          <a:xfrm rot="16200000">
            <a:off x="-19424" y="5346621"/>
            <a:ext cx="1816868" cy="246221"/>
          </a:xfrm>
          <a:prstGeom prst="rect">
            <a:avLst/>
          </a:prstGeom>
          <a:noFill/>
        </p:spPr>
        <p:txBody>
          <a:bodyPr wrap="square" rtlCol="0" anchor="ctr" anchorCtr="1">
            <a:spAutoFit/>
          </a:bodyPr>
          <a:lstStyle/>
          <a:p>
            <a:pPr algn="ctr" defTabSz="1219170"/>
            <a:r>
              <a:rPr lang="en-GB" sz="1000" b="1" dirty="0">
                <a:solidFill>
                  <a:schemeClr val="bg1"/>
                </a:solidFill>
                <a:latin typeface="Arial"/>
              </a:rPr>
              <a:t>Milestone Tracker</a:t>
            </a:r>
          </a:p>
        </p:txBody>
      </p:sp>
      <p:sp>
        <p:nvSpPr>
          <p:cNvPr id="41" name="Arrow: Down 40">
            <a:extLst>
              <a:ext uri="{FF2B5EF4-FFF2-40B4-BE49-F238E27FC236}">
                <a16:creationId xmlns:a16="http://schemas.microsoft.com/office/drawing/2014/main" id="{F03726F7-59F6-494C-9760-AF247F950703}"/>
              </a:ext>
            </a:extLst>
          </p:cNvPr>
          <p:cNvSpPr/>
          <p:nvPr/>
        </p:nvSpPr>
        <p:spPr>
          <a:xfrm rot="18422405">
            <a:off x="3280780" y="4701738"/>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42" name="Arrow: Down 41">
            <a:extLst>
              <a:ext uri="{FF2B5EF4-FFF2-40B4-BE49-F238E27FC236}">
                <a16:creationId xmlns:a16="http://schemas.microsoft.com/office/drawing/2014/main" id="{50DDD536-A88C-4837-8D6E-DC03F167FFD7}"/>
              </a:ext>
            </a:extLst>
          </p:cNvPr>
          <p:cNvSpPr/>
          <p:nvPr/>
        </p:nvSpPr>
        <p:spPr>
          <a:xfrm rot="13730419">
            <a:off x="3304859" y="2434316"/>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pic>
        <p:nvPicPr>
          <p:cNvPr id="2" name="Picture 1">
            <a:extLst>
              <a:ext uri="{FF2B5EF4-FFF2-40B4-BE49-F238E27FC236}">
                <a16:creationId xmlns:a16="http://schemas.microsoft.com/office/drawing/2014/main" id="{7DFB4B91-D823-4CF1-890D-00336CE71967}"/>
              </a:ext>
            </a:extLst>
          </p:cNvPr>
          <p:cNvPicPr>
            <a:picLocks noChangeAspect="1"/>
          </p:cNvPicPr>
          <p:nvPr/>
        </p:nvPicPr>
        <p:blipFill>
          <a:blip r:embed="rId3"/>
          <a:stretch>
            <a:fillRect/>
          </a:stretch>
        </p:blipFill>
        <p:spPr>
          <a:xfrm>
            <a:off x="6189347" y="5099305"/>
            <a:ext cx="2513796" cy="1653058"/>
          </a:xfrm>
          <a:prstGeom prst="rect">
            <a:avLst/>
          </a:prstGeom>
          <a:ln w="19050">
            <a:solidFill>
              <a:schemeClr val="accent1"/>
            </a:solidFill>
          </a:ln>
        </p:spPr>
      </p:pic>
      <p:pic>
        <p:nvPicPr>
          <p:cNvPr id="18" name="Picture 17">
            <a:extLst>
              <a:ext uri="{FF2B5EF4-FFF2-40B4-BE49-F238E27FC236}">
                <a16:creationId xmlns:a16="http://schemas.microsoft.com/office/drawing/2014/main" id="{3CD0AB74-70C3-4210-B260-4EA1CCB05C3F}"/>
              </a:ext>
            </a:extLst>
          </p:cNvPr>
          <p:cNvPicPr>
            <a:picLocks noChangeAspect="1"/>
          </p:cNvPicPr>
          <p:nvPr/>
        </p:nvPicPr>
        <p:blipFill>
          <a:blip r:embed="rId4"/>
          <a:stretch>
            <a:fillRect/>
          </a:stretch>
        </p:blipFill>
        <p:spPr>
          <a:xfrm>
            <a:off x="6189887" y="2964318"/>
            <a:ext cx="2513796" cy="1625432"/>
          </a:xfrm>
          <a:prstGeom prst="rect">
            <a:avLst/>
          </a:prstGeom>
          <a:ln w="19050">
            <a:solidFill>
              <a:schemeClr val="accent1"/>
            </a:solidFill>
          </a:ln>
        </p:spPr>
      </p:pic>
      <p:sp>
        <p:nvSpPr>
          <p:cNvPr id="27" name="Rectangle 26">
            <a:extLst>
              <a:ext uri="{FF2B5EF4-FFF2-40B4-BE49-F238E27FC236}">
                <a16:creationId xmlns:a16="http://schemas.microsoft.com/office/drawing/2014/main" id="{C89B2FEC-F4C7-4375-B645-573A2B5F9EF2}"/>
              </a:ext>
            </a:extLst>
          </p:cNvPr>
          <p:cNvSpPr/>
          <p:nvPr/>
        </p:nvSpPr>
        <p:spPr>
          <a:xfrm>
            <a:off x="3806055" y="5068524"/>
            <a:ext cx="1645709" cy="1714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Portfolio Performance Report</a:t>
            </a:r>
          </a:p>
        </p:txBody>
      </p:sp>
      <p:sp>
        <p:nvSpPr>
          <p:cNvPr id="28" name="Rectangle 27">
            <a:extLst>
              <a:ext uri="{FF2B5EF4-FFF2-40B4-BE49-F238E27FC236}">
                <a16:creationId xmlns:a16="http://schemas.microsoft.com/office/drawing/2014/main" id="{F65C597F-313D-406F-9D53-19C156217065}"/>
              </a:ext>
            </a:extLst>
          </p:cNvPr>
          <p:cNvSpPr/>
          <p:nvPr/>
        </p:nvSpPr>
        <p:spPr>
          <a:xfrm>
            <a:off x="3788217" y="859031"/>
            <a:ext cx="1645709" cy="1653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Highlight Report</a:t>
            </a:r>
          </a:p>
        </p:txBody>
      </p:sp>
      <p:sp>
        <p:nvSpPr>
          <p:cNvPr id="31" name="Rectangle 30">
            <a:extLst>
              <a:ext uri="{FF2B5EF4-FFF2-40B4-BE49-F238E27FC236}">
                <a16:creationId xmlns:a16="http://schemas.microsoft.com/office/drawing/2014/main" id="{5AEE3AF9-9DC6-4F2A-A98A-928B32E5F232}"/>
              </a:ext>
            </a:extLst>
          </p:cNvPr>
          <p:cNvSpPr/>
          <p:nvPr/>
        </p:nvSpPr>
        <p:spPr>
          <a:xfrm>
            <a:off x="3780977" y="2936693"/>
            <a:ext cx="1657092" cy="1653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EMT Performance Report</a:t>
            </a:r>
          </a:p>
        </p:txBody>
      </p:sp>
      <p:pic>
        <p:nvPicPr>
          <p:cNvPr id="35" name="Picture 34">
            <a:extLst>
              <a:ext uri="{FF2B5EF4-FFF2-40B4-BE49-F238E27FC236}">
                <a16:creationId xmlns:a16="http://schemas.microsoft.com/office/drawing/2014/main" id="{3C915A60-FCEB-48B6-98D3-6D47BE9919BF}"/>
              </a:ext>
            </a:extLst>
          </p:cNvPr>
          <p:cNvPicPr>
            <a:picLocks noChangeAspect="1"/>
          </p:cNvPicPr>
          <p:nvPr/>
        </p:nvPicPr>
        <p:blipFill>
          <a:blip r:embed="rId3"/>
          <a:stretch>
            <a:fillRect/>
          </a:stretch>
        </p:blipFill>
        <p:spPr>
          <a:xfrm>
            <a:off x="8042309" y="2596282"/>
            <a:ext cx="2513796" cy="1653058"/>
          </a:xfrm>
          <a:prstGeom prst="rect">
            <a:avLst/>
          </a:prstGeom>
          <a:ln w="19050">
            <a:solidFill>
              <a:schemeClr val="accent1"/>
            </a:solidFill>
          </a:ln>
        </p:spPr>
      </p:pic>
      <p:sp>
        <p:nvSpPr>
          <p:cNvPr id="43" name="Arrow: Down 42">
            <a:extLst>
              <a:ext uri="{FF2B5EF4-FFF2-40B4-BE49-F238E27FC236}">
                <a16:creationId xmlns:a16="http://schemas.microsoft.com/office/drawing/2014/main" id="{2EA31576-FAD4-43D3-8DD9-50AA3D7409A1}"/>
              </a:ext>
            </a:extLst>
          </p:cNvPr>
          <p:cNvSpPr/>
          <p:nvPr/>
        </p:nvSpPr>
        <p:spPr>
          <a:xfrm rot="16200000">
            <a:off x="3304862" y="3521472"/>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44" name="Arrow: Down 43">
            <a:extLst>
              <a:ext uri="{FF2B5EF4-FFF2-40B4-BE49-F238E27FC236}">
                <a16:creationId xmlns:a16="http://schemas.microsoft.com/office/drawing/2014/main" id="{F4FA34D7-BF65-48C6-8309-144032EE703B}"/>
              </a:ext>
            </a:extLst>
          </p:cNvPr>
          <p:cNvSpPr/>
          <p:nvPr/>
        </p:nvSpPr>
        <p:spPr>
          <a:xfrm rot="18422405">
            <a:off x="3280781" y="4701738"/>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46" name="Rectangle 45">
            <a:extLst>
              <a:ext uri="{FF2B5EF4-FFF2-40B4-BE49-F238E27FC236}">
                <a16:creationId xmlns:a16="http://schemas.microsoft.com/office/drawing/2014/main" id="{87B16284-420E-4C43-BAA6-B5112B1CE5E5}"/>
              </a:ext>
            </a:extLst>
          </p:cNvPr>
          <p:cNvSpPr/>
          <p:nvPr/>
        </p:nvSpPr>
        <p:spPr>
          <a:xfrm>
            <a:off x="3806056" y="5068524"/>
            <a:ext cx="1645709" cy="1714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Portfolio Performance Report</a:t>
            </a:r>
          </a:p>
        </p:txBody>
      </p:sp>
      <p:sp>
        <p:nvSpPr>
          <p:cNvPr id="47" name="Rectangle 46">
            <a:extLst>
              <a:ext uri="{FF2B5EF4-FFF2-40B4-BE49-F238E27FC236}">
                <a16:creationId xmlns:a16="http://schemas.microsoft.com/office/drawing/2014/main" id="{80E1A9CC-A734-40A7-BA10-CA883892A54F}"/>
              </a:ext>
            </a:extLst>
          </p:cNvPr>
          <p:cNvSpPr/>
          <p:nvPr/>
        </p:nvSpPr>
        <p:spPr>
          <a:xfrm>
            <a:off x="3788218" y="859031"/>
            <a:ext cx="1645709" cy="1653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Highlight Report</a:t>
            </a:r>
          </a:p>
        </p:txBody>
      </p:sp>
      <p:sp>
        <p:nvSpPr>
          <p:cNvPr id="48" name="Rectangle 47">
            <a:extLst>
              <a:ext uri="{FF2B5EF4-FFF2-40B4-BE49-F238E27FC236}">
                <a16:creationId xmlns:a16="http://schemas.microsoft.com/office/drawing/2014/main" id="{5E50B3D3-EC22-49B0-B3E3-079D44CD8D42}"/>
              </a:ext>
            </a:extLst>
          </p:cNvPr>
          <p:cNvSpPr/>
          <p:nvPr/>
        </p:nvSpPr>
        <p:spPr>
          <a:xfrm>
            <a:off x="3780978" y="2936693"/>
            <a:ext cx="1657092" cy="1653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EMT Performance Report</a:t>
            </a:r>
          </a:p>
        </p:txBody>
      </p:sp>
      <p:sp>
        <p:nvSpPr>
          <p:cNvPr id="49" name="Arrow: Down 48">
            <a:extLst>
              <a:ext uri="{FF2B5EF4-FFF2-40B4-BE49-F238E27FC236}">
                <a16:creationId xmlns:a16="http://schemas.microsoft.com/office/drawing/2014/main" id="{D1BB3628-4499-4015-BE8C-CED928A7DF15}"/>
              </a:ext>
            </a:extLst>
          </p:cNvPr>
          <p:cNvSpPr/>
          <p:nvPr/>
        </p:nvSpPr>
        <p:spPr>
          <a:xfrm rot="13730419">
            <a:off x="3304860" y="2434317"/>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51" name="Arrow: Down 50">
            <a:extLst>
              <a:ext uri="{FF2B5EF4-FFF2-40B4-BE49-F238E27FC236}">
                <a16:creationId xmlns:a16="http://schemas.microsoft.com/office/drawing/2014/main" id="{DBAE5D2C-6878-422C-A022-23A0D50EE4D3}"/>
              </a:ext>
            </a:extLst>
          </p:cNvPr>
          <p:cNvSpPr/>
          <p:nvPr/>
        </p:nvSpPr>
        <p:spPr>
          <a:xfrm rot="16200000">
            <a:off x="3304863" y="3521473"/>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52" name="Arrow: Down 51">
            <a:extLst>
              <a:ext uri="{FF2B5EF4-FFF2-40B4-BE49-F238E27FC236}">
                <a16:creationId xmlns:a16="http://schemas.microsoft.com/office/drawing/2014/main" id="{52AB8AFE-95C6-4628-8CC6-23B28B47D895}"/>
              </a:ext>
            </a:extLst>
          </p:cNvPr>
          <p:cNvSpPr/>
          <p:nvPr/>
        </p:nvSpPr>
        <p:spPr>
          <a:xfrm rot="18422405">
            <a:off x="3280782" y="4701739"/>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53" name="Rectangle 52">
            <a:extLst>
              <a:ext uri="{FF2B5EF4-FFF2-40B4-BE49-F238E27FC236}">
                <a16:creationId xmlns:a16="http://schemas.microsoft.com/office/drawing/2014/main" id="{D144C42B-E0A3-44B1-9EE3-0189ED8A6544}"/>
              </a:ext>
            </a:extLst>
          </p:cNvPr>
          <p:cNvSpPr/>
          <p:nvPr/>
        </p:nvSpPr>
        <p:spPr>
          <a:xfrm>
            <a:off x="3806057" y="5068525"/>
            <a:ext cx="1645709" cy="1714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Portfolio Performance Report</a:t>
            </a:r>
          </a:p>
        </p:txBody>
      </p:sp>
      <p:sp>
        <p:nvSpPr>
          <p:cNvPr id="54" name="Rectangle 53">
            <a:extLst>
              <a:ext uri="{FF2B5EF4-FFF2-40B4-BE49-F238E27FC236}">
                <a16:creationId xmlns:a16="http://schemas.microsoft.com/office/drawing/2014/main" id="{168E5FDD-173D-4340-8761-A340F8409B11}"/>
              </a:ext>
            </a:extLst>
          </p:cNvPr>
          <p:cNvSpPr/>
          <p:nvPr/>
        </p:nvSpPr>
        <p:spPr>
          <a:xfrm>
            <a:off x="3788219" y="859032"/>
            <a:ext cx="1645709" cy="1653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Highlight Report</a:t>
            </a:r>
          </a:p>
        </p:txBody>
      </p:sp>
      <p:sp>
        <p:nvSpPr>
          <p:cNvPr id="55" name="Rectangle 54">
            <a:extLst>
              <a:ext uri="{FF2B5EF4-FFF2-40B4-BE49-F238E27FC236}">
                <a16:creationId xmlns:a16="http://schemas.microsoft.com/office/drawing/2014/main" id="{DC1CDEA7-089B-4789-9168-08A4E469116D}"/>
              </a:ext>
            </a:extLst>
          </p:cNvPr>
          <p:cNvSpPr/>
          <p:nvPr/>
        </p:nvSpPr>
        <p:spPr>
          <a:xfrm>
            <a:off x="3780979" y="2936694"/>
            <a:ext cx="1657092" cy="1653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EMT Performance Report</a:t>
            </a:r>
          </a:p>
        </p:txBody>
      </p:sp>
      <p:sp>
        <p:nvSpPr>
          <p:cNvPr id="57" name="Arrow: Down 56">
            <a:extLst>
              <a:ext uri="{FF2B5EF4-FFF2-40B4-BE49-F238E27FC236}">
                <a16:creationId xmlns:a16="http://schemas.microsoft.com/office/drawing/2014/main" id="{A3DA3F5A-7952-438B-9F36-F926A99AA995}"/>
              </a:ext>
            </a:extLst>
          </p:cNvPr>
          <p:cNvSpPr/>
          <p:nvPr/>
        </p:nvSpPr>
        <p:spPr>
          <a:xfrm rot="13730419">
            <a:off x="3304861" y="2434317"/>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59" name="Arrow: Down 58">
            <a:extLst>
              <a:ext uri="{FF2B5EF4-FFF2-40B4-BE49-F238E27FC236}">
                <a16:creationId xmlns:a16="http://schemas.microsoft.com/office/drawing/2014/main" id="{3F6320AD-3FA4-49DC-BE0C-364D53C0B5C0}"/>
              </a:ext>
            </a:extLst>
          </p:cNvPr>
          <p:cNvSpPr/>
          <p:nvPr/>
        </p:nvSpPr>
        <p:spPr>
          <a:xfrm rot="16200000">
            <a:off x="3304864" y="3521473"/>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60" name="Arrow: Down 59">
            <a:extLst>
              <a:ext uri="{FF2B5EF4-FFF2-40B4-BE49-F238E27FC236}">
                <a16:creationId xmlns:a16="http://schemas.microsoft.com/office/drawing/2014/main" id="{080E7064-B666-45B4-A7E3-1606BCC07C28}"/>
              </a:ext>
            </a:extLst>
          </p:cNvPr>
          <p:cNvSpPr/>
          <p:nvPr/>
        </p:nvSpPr>
        <p:spPr>
          <a:xfrm rot="18422405">
            <a:off x="3280783" y="4701739"/>
            <a:ext cx="226532" cy="245201"/>
          </a:xfrm>
          <a:prstGeom prst="downArrow">
            <a:avLst>
              <a:gd name="adj1" fmla="val 50000"/>
              <a:gd name="adj2" fmla="val 65322"/>
            </a:avLst>
          </a:prstGeom>
          <a:solidFill>
            <a:srgbClr val="FFC000"/>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61" name="Rectangle 60">
            <a:extLst>
              <a:ext uri="{FF2B5EF4-FFF2-40B4-BE49-F238E27FC236}">
                <a16:creationId xmlns:a16="http://schemas.microsoft.com/office/drawing/2014/main" id="{9DAF2A40-40E6-433B-B4A2-37E84A0F4DA0}"/>
              </a:ext>
            </a:extLst>
          </p:cNvPr>
          <p:cNvSpPr/>
          <p:nvPr/>
        </p:nvSpPr>
        <p:spPr>
          <a:xfrm>
            <a:off x="3806058" y="5068525"/>
            <a:ext cx="1645709" cy="1714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Portfolio Performance Report</a:t>
            </a:r>
          </a:p>
        </p:txBody>
      </p:sp>
      <p:sp>
        <p:nvSpPr>
          <p:cNvPr id="62" name="Rectangle 61">
            <a:extLst>
              <a:ext uri="{FF2B5EF4-FFF2-40B4-BE49-F238E27FC236}">
                <a16:creationId xmlns:a16="http://schemas.microsoft.com/office/drawing/2014/main" id="{35539706-5F43-4E52-9DF8-C561F992987B}"/>
              </a:ext>
            </a:extLst>
          </p:cNvPr>
          <p:cNvSpPr/>
          <p:nvPr/>
        </p:nvSpPr>
        <p:spPr>
          <a:xfrm>
            <a:off x="3788220" y="859032"/>
            <a:ext cx="1645709" cy="1653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Highlight Report</a:t>
            </a:r>
          </a:p>
        </p:txBody>
      </p:sp>
      <p:sp>
        <p:nvSpPr>
          <p:cNvPr id="63" name="Rectangle 62">
            <a:extLst>
              <a:ext uri="{FF2B5EF4-FFF2-40B4-BE49-F238E27FC236}">
                <a16:creationId xmlns:a16="http://schemas.microsoft.com/office/drawing/2014/main" id="{BAB93F71-2D43-4037-B996-8598645A2D25}"/>
              </a:ext>
            </a:extLst>
          </p:cNvPr>
          <p:cNvSpPr/>
          <p:nvPr/>
        </p:nvSpPr>
        <p:spPr>
          <a:xfrm>
            <a:off x="3780980" y="2936694"/>
            <a:ext cx="1657092" cy="1653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EMT Performance Report</a:t>
            </a:r>
          </a:p>
        </p:txBody>
      </p:sp>
      <p:sp>
        <p:nvSpPr>
          <p:cNvPr id="67" name="Arrow: Down 66">
            <a:extLst>
              <a:ext uri="{FF2B5EF4-FFF2-40B4-BE49-F238E27FC236}">
                <a16:creationId xmlns:a16="http://schemas.microsoft.com/office/drawing/2014/main" id="{A335F575-3402-4F59-A64A-C58E4326B4A9}"/>
              </a:ext>
            </a:extLst>
          </p:cNvPr>
          <p:cNvSpPr/>
          <p:nvPr/>
        </p:nvSpPr>
        <p:spPr>
          <a:xfrm rot="13730419">
            <a:off x="3304862" y="2434317"/>
            <a:ext cx="226532" cy="245201"/>
          </a:xfrm>
          <a:prstGeom prst="downArrow">
            <a:avLst>
              <a:gd name="adj1" fmla="val 50000"/>
              <a:gd name="adj2" fmla="val 65322"/>
            </a:avLst>
          </a:prstGeom>
          <a:solidFill>
            <a:srgbClr val="FFC000"/>
          </a:solidFill>
          <a:ln w="63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69" name="Arrow: Down 68">
            <a:extLst>
              <a:ext uri="{FF2B5EF4-FFF2-40B4-BE49-F238E27FC236}">
                <a16:creationId xmlns:a16="http://schemas.microsoft.com/office/drawing/2014/main" id="{323B7633-FCE3-457A-B560-F7230B98E39F}"/>
              </a:ext>
            </a:extLst>
          </p:cNvPr>
          <p:cNvSpPr/>
          <p:nvPr/>
        </p:nvSpPr>
        <p:spPr>
          <a:xfrm rot="16200000">
            <a:off x="3304865" y="3521473"/>
            <a:ext cx="226532" cy="245201"/>
          </a:xfrm>
          <a:prstGeom prst="downArrow">
            <a:avLst>
              <a:gd name="adj1" fmla="val 50000"/>
              <a:gd name="adj2" fmla="val 65322"/>
            </a:avLst>
          </a:prstGeom>
          <a:solidFill>
            <a:srgbClr val="FFC000"/>
          </a:solidFill>
          <a:ln w="63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70" name="Arrow: Down 69">
            <a:extLst>
              <a:ext uri="{FF2B5EF4-FFF2-40B4-BE49-F238E27FC236}">
                <a16:creationId xmlns:a16="http://schemas.microsoft.com/office/drawing/2014/main" id="{71A37BA5-2D31-44B3-8563-743D6C605DFF}"/>
              </a:ext>
            </a:extLst>
          </p:cNvPr>
          <p:cNvSpPr/>
          <p:nvPr/>
        </p:nvSpPr>
        <p:spPr>
          <a:xfrm rot="18422405">
            <a:off x="3280784" y="4701739"/>
            <a:ext cx="226532" cy="245201"/>
          </a:xfrm>
          <a:prstGeom prst="downArrow">
            <a:avLst>
              <a:gd name="adj1" fmla="val 50000"/>
              <a:gd name="adj2" fmla="val 65322"/>
            </a:avLst>
          </a:prstGeom>
          <a:solidFill>
            <a:srgbClr val="FFC000"/>
          </a:solidFill>
          <a:ln w="63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dirty="0">
              <a:solidFill>
                <a:srgbClr val="FFFFFF"/>
              </a:solidFill>
              <a:latin typeface="Arial"/>
            </a:endParaRPr>
          </a:p>
        </p:txBody>
      </p:sp>
      <p:sp>
        <p:nvSpPr>
          <p:cNvPr id="71" name="Rectangle 70">
            <a:extLst>
              <a:ext uri="{FF2B5EF4-FFF2-40B4-BE49-F238E27FC236}">
                <a16:creationId xmlns:a16="http://schemas.microsoft.com/office/drawing/2014/main" id="{0D4FF73C-D02C-4240-845B-69479DD12FE3}"/>
              </a:ext>
            </a:extLst>
          </p:cNvPr>
          <p:cNvSpPr/>
          <p:nvPr/>
        </p:nvSpPr>
        <p:spPr>
          <a:xfrm>
            <a:off x="3806059" y="5068525"/>
            <a:ext cx="1645709" cy="171462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Portfolio Performance Report</a:t>
            </a:r>
          </a:p>
        </p:txBody>
      </p:sp>
      <p:sp>
        <p:nvSpPr>
          <p:cNvPr id="72" name="Rectangle 71">
            <a:extLst>
              <a:ext uri="{FF2B5EF4-FFF2-40B4-BE49-F238E27FC236}">
                <a16:creationId xmlns:a16="http://schemas.microsoft.com/office/drawing/2014/main" id="{004B7CAC-9821-4769-8FBC-8B40137E93CA}"/>
              </a:ext>
            </a:extLst>
          </p:cNvPr>
          <p:cNvSpPr/>
          <p:nvPr/>
        </p:nvSpPr>
        <p:spPr>
          <a:xfrm>
            <a:off x="3788221" y="859032"/>
            <a:ext cx="1645709" cy="16530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Highlight Report</a:t>
            </a:r>
          </a:p>
        </p:txBody>
      </p:sp>
      <p:sp>
        <p:nvSpPr>
          <p:cNvPr id="73" name="Rectangle 72">
            <a:extLst>
              <a:ext uri="{FF2B5EF4-FFF2-40B4-BE49-F238E27FC236}">
                <a16:creationId xmlns:a16="http://schemas.microsoft.com/office/drawing/2014/main" id="{2F7E4BC0-9D10-463E-8163-EDA01853D25B}"/>
              </a:ext>
            </a:extLst>
          </p:cNvPr>
          <p:cNvSpPr/>
          <p:nvPr/>
        </p:nvSpPr>
        <p:spPr>
          <a:xfrm>
            <a:off x="3780981" y="2936694"/>
            <a:ext cx="1657092" cy="16530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867" b="1" dirty="0">
                <a:solidFill>
                  <a:srgbClr val="FFFFFF"/>
                </a:solidFill>
                <a:latin typeface="Arial"/>
              </a:rPr>
              <a:t>EMT Performance Report</a:t>
            </a:r>
          </a:p>
        </p:txBody>
      </p:sp>
      <p:sp>
        <p:nvSpPr>
          <p:cNvPr id="80" name="Arrow: Right 79">
            <a:extLst>
              <a:ext uri="{FF2B5EF4-FFF2-40B4-BE49-F238E27FC236}">
                <a16:creationId xmlns:a16="http://schemas.microsoft.com/office/drawing/2014/main" id="{D3E122D6-F63B-4B77-998E-E7BD472FD925}"/>
              </a:ext>
            </a:extLst>
          </p:cNvPr>
          <p:cNvSpPr/>
          <p:nvPr/>
        </p:nvSpPr>
        <p:spPr>
          <a:xfrm rot="16200000">
            <a:off x="1459960" y="5496828"/>
            <a:ext cx="2092285" cy="418782"/>
          </a:xfrm>
          <a:prstGeom prst="rightArrow">
            <a:avLst/>
          </a:prstGeom>
          <a:solidFill>
            <a:srgbClr val="0070C0"/>
          </a:solidFill>
          <a:ln w="952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tlCol="0" anchor="ctr" anchorCtr="1"/>
          <a:lstStyle/>
          <a:p>
            <a:pPr algn="ctr" defTabSz="1219170"/>
            <a:r>
              <a:rPr lang="en-GB" sz="1000" b="1" dirty="0">
                <a:solidFill>
                  <a:schemeClr val="bg1"/>
                </a:solidFill>
                <a:latin typeface="Arial"/>
              </a:rPr>
              <a:t>Risk and Issues  (CRIS)</a:t>
            </a:r>
          </a:p>
        </p:txBody>
      </p:sp>
      <p:sp>
        <p:nvSpPr>
          <p:cNvPr id="81" name="Arrow: Right 80">
            <a:extLst>
              <a:ext uri="{FF2B5EF4-FFF2-40B4-BE49-F238E27FC236}">
                <a16:creationId xmlns:a16="http://schemas.microsoft.com/office/drawing/2014/main" id="{265B5BA7-BE9D-4E88-97FA-650EA959C786}"/>
              </a:ext>
            </a:extLst>
          </p:cNvPr>
          <p:cNvSpPr/>
          <p:nvPr/>
        </p:nvSpPr>
        <p:spPr>
          <a:xfrm rot="16200000">
            <a:off x="726143" y="5496828"/>
            <a:ext cx="2092287" cy="418781"/>
          </a:xfrm>
          <a:prstGeom prst="rightArrow">
            <a:avLst/>
          </a:prstGeom>
          <a:solidFill>
            <a:srgbClr val="0070C0"/>
          </a:solidFill>
          <a:ln w="952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tlCol="0" anchor="ctr" anchorCtr="1"/>
          <a:lstStyle/>
          <a:p>
            <a:pPr algn="ctr" defTabSz="1219170"/>
            <a:r>
              <a:rPr lang="en-GB" sz="1000" b="1" dirty="0">
                <a:solidFill>
                  <a:schemeClr val="bg1"/>
                </a:solidFill>
                <a:latin typeface="Arial"/>
              </a:rPr>
              <a:t>Finance (</a:t>
            </a:r>
            <a:r>
              <a:rPr lang="en-GB" sz="1000" b="1" dirty="0" err="1">
                <a:solidFill>
                  <a:schemeClr val="bg1"/>
                </a:solidFill>
                <a:latin typeface="Arial"/>
              </a:rPr>
              <a:t>Tagetik</a:t>
            </a:r>
            <a:r>
              <a:rPr lang="en-GB" sz="1000" b="1" dirty="0">
                <a:solidFill>
                  <a:schemeClr val="bg1"/>
                </a:solidFill>
                <a:latin typeface="Arial"/>
              </a:rPr>
              <a:t>)</a:t>
            </a:r>
          </a:p>
        </p:txBody>
      </p:sp>
      <p:sp>
        <p:nvSpPr>
          <p:cNvPr id="82" name="Arrow: Right 81">
            <a:extLst>
              <a:ext uri="{FF2B5EF4-FFF2-40B4-BE49-F238E27FC236}">
                <a16:creationId xmlns:a16="http://schemas.microsoft.com/office/drawing/2014/main" id="{B7DD3518-59AA-44E3-8338-E43B0997AF1C}"/>
              </a:ext>
            </a:extLst>
          </p:cNvPr>
          <p:cNvSpPr/>
          <p:nvPr/>
        </p:nvSpPr>
        <p:spPr>
          <a:xfrm rot="16200000">
            <a:off x="31088" y="5496827"/>
            <a:ext cx="2092287" cy="418781"/>
          </a:xfrm>
          <a:prstGeom prst="rightArrow">
            <a:avLst/>
          </a:prstGeom>
          <a:solidFill>
            <a:srgbClr val="0070C0"/>
          </a:solidFill>
          <a:ln w="952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tlCol="0" anchor="ctr" anchorCtr="1"/>
          <a:lstStyle/>
          <a:p>
            <a:pPr algn="ctr" defTabSz="1219170"/>
            <a:r>
              <a:rPr lang="en-GB" sz="1000" b="1" dirty="0">
                <a:solidFill>
                  <a:schemeClr val="bg1"/>
                </a:solidFill>
                <a:latin typeface="Arial"/>
              </a:rPr>
              <a:t>Dependencies Tracker</a:t>
            </a:r>
          </a:p>
        </p:txBody>
      </p:sp>
      <p:sp>
        <p:nvSpPr>
          <p:cNvPr id="83" name="Arrow: Right 82">
            <a:extLst>
              <a:ext uri="{FF2B5EF4-FFF2-40B4-BE49-F238E27FC236}">
                <a16:creationId xmlns:a16="http://schemas.microsoft.com/office/drawing/2014/main" id="{8E35432C-F6A3-486F-A9C6-9A5BB03CE3FD}"/>
              </a:ext>
            </a:extLst>
          </p:cNvPr>
          <p:cNvSpPr/>
          <p:nvPr/>
        </p:nvSpPr>
        <p:spPr>
          <a:xfrm rot="16200000">
            <a:off x="-663966" y="5496829"/>
            <a:ext cx="2092287" cy="418781"/>
          </a:xfrm>
          <a:prstGeom prst="rightArrow">
            <a:avLst/>
          </a:prstGeom>
          <a:solidFill>
            <a:srgbClr val="0070C0"/>
          </a:solidFill>
          <a:ln w="952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tlCol="0" anchor="ctr" anchorCtr="1"/>
          <a:lstStyle/>
          <a:p>
            <a:pPr algn="ctr" defTabSz="1219170"/>
            <a:r>
              <a:rPr lang="en-GB" sz="1000" b="1" dirty="0">
                <a:solidFill>
                  <a:schemeClr val="bg1"/>
                </a:solidFill>
                <a:latin typeface="Arial"/>
              </a:rPr>
              <a:t>Milestone Tracker</a:t>
            </a:r>
          </a:p>
        </p:txBody>
      </p:sp>
      <p:pic>
        <p:nvPicPr>
          <p:cNvPr id="1026" name="Picture 2" descr="image005">
            <a:extLst>
              <a:ext uri="{FF2B5EF4-FFF2-40B4-BE49-F238E27FC236}">
                <a16:creationId xmlns:a16="http://schemas.microsoft.com/office/drawing/2014/main" id="{5117B733-51DB-4B30-9529-F33495199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3" y="2614812"/>
            <a:ext cx="3081243" cy="204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2" descr="image008">
            <a:extLst>
              <a:ext uri="{FF2B5EF4-FFF2-40B4-BE49-F238E27FC236}">
                <a16:creationId xmlns:a16="http://schemas.microsoft.com/office/drawing/2014/main" id="{E52AC7C5-6F41-4E00-AE9B-53139804E6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9347" y="859031"/>
            <a:ext cx="2919486" cy="1653058"/>
          </a:xfrm>
          <a:prstGeom prst="rect">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0F803A6A-4A78-4192-89A1-266BBEECD48A}"/>
              </a:ext>
            </a:extLst>
          </p:cNvPr>
          <p:cNvPicPr>
            <a:picLocks noChangeAspect="1"/>
          </p:cNvPicPr>
          <p:nvPr/>
        </p:nvPicPr>
        <p:blipFill>
          <a:blip r:embed="rId7"/>
          <a:stretch>
            <a:fillRect/>
          </a:stretch>
        </p:blipFill>
        <p:spPr>
          <a:xfrm>
            <a:off x="8042309" y="4758895"/>
            <a:ext cx="2513796" cy="1623707"/>
          </a:xfrm>
          <a:prstGeom prst="rect">
            <a:avLst/>
          </a:prstGeom>
          <a:ln w="19050">
            <a:solidFill>
              <a:schemeClr val="accent1"/>
            </a:solidFill>
          </a:ln>
        </p:spPr>
      </p:pic>
    </p:spTree>
    <p:extLst>
      <p:ext uri="{BB962C8B-B14F-4D97-AF65-F5344CB8AC3E}">
        <p14:creationId xmlns:p14="http://schemas.microsoft.com/office/powerpoint/2010/main" val="47364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E976580-8910-4C12-8560-DA4F2A33C2ED}"/>
              </a:ext>
            </a:extLst>
          </p:cNvPr>
          <p:cNvSpPr/>
          <p:nvPr/>
        </p:nvSpPr>
        <p:spPr>
          <a:xfrm>
            <a:off x="8226027" y="4060416"/>
            <a:ext cx="3336131" cy="861800"/>
          </a:xfrm>
          <a:prstGeom prst="round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NHSX </a:t>
            </a:r>
          </a:p>
          <a:p>
            <a:pPr algn="ctr"/>
            <a:r>
              <a:rPr lang="en-GB" sz="1400" b="1" dirty="0"/>
              <a:t>Digital Delivery Board (DDB)</a:t>
            </a:r>
          </a:p>
        </p:txBody>
      </p:sp>
      <p:sp>
        <p:nvSpPr>
          <p:cNvPr id="6" name="Rectangle: Rounded Corners 5">
            <a:extLst>
              <a:ext uri="{FF2B5EF4-FFF2-40B4-BE49-F238E27FC236}">
                <a16:creationId xmlns:a16="http://schemas.microsoft.com/office/drawing/2014/main" id="{0FE3F6BD-27EF-4001-B08E-9DEB8EA9CD29}"/>
              </a:ext>
            </a:extLst>
          </p:cNvPr>
          <p:cNvSpPr/>
          <p:nvPr/>
        </p:nvSpPr>
        <p:spPr>
          <a:xfrm>
            <a:off x="8226028" y="2940662"/>
            <a:ext cx="3336131" cy="861800"/>
          </a:xfrm>
          <a:prstGeom prst="round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NHSX</a:t>
            </a:r>
          </a:p>
          <a:p>
            <a:pPr algn="ctr"/>
            <a:r>
              <a:rPr lang="en-GB" sz="1400" b="1" dirty="0"/>
              <a:t>Digital Assurance Meeting (DAM)</a:t>
            </a:r>
          </a:p>
        </p:txBody>
      </p:sp>
      <p:sp>
        <p:nvSpPr>
          <p:cNvPr id="7" name="Rectangle: Rounded Corners 6">
            <a:extLst>
              <a:ext uri="{FF2B5EF4-FFF2-40B4-BE49-F238E27FC236}">
                <a16:creationId xmlns:a16="http://schemas.microsoft.com/office/drawing/2014/main" id="{AE00AEB9-68A4-4BE9-A81C-2B98C313F62C}"/>
              </a:ext>
            </a:extLst>
          </p:cNvPr>
          <p:cNvSpPr/>
          <p:nvPr/>
        </p:nvSpPr>
        <p:spPr>
          <a:xfrm>
            <a:off x="8226029" y="1820908"/>
            <a:ext cx="3336131" cy="861800"/>
          </a:xfrm>
          <a:prstGeom prst="round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NHSX</a:t>
            </a:r>
          </a:p>
          <a:p>
            <a:pPr algn="ctr"/>
            <a:r>
              <a:rPr lang="en-GB" sz="1400" b="1" dirty="0"/>
              <a:t>Digital Assurance Forum (DAF)</a:t>
            </a:r>
          </a:p>
        </p:txBody>
      </p:sp>
      <p:sp>
        <p:nvSpPr>
          <p:cNvPr id="8" name="Rectangle: Rounded Corners 7">
            <a:extLst>
              <a:ext uri="{FF2B5EF4-FFF2-40B4-BE49-F238E27FC236}">
                <a16:creationId xmlns:a16="http://schemas.microsoft.com/office/drawing/2014/main" id="{96FB757D-08C1-4716-8CFC-84958552D83E}"/>
              </a:ext>
            </a:extLst>
          </p:cNvPr>
          <p:cNvSpPr/>
          <p:nvPr/>
        </p:nvSpPr>
        <p:spPr>
          <a:xfrm>
            <a:off x="8226029" y="701154"/>
            <a:ext cx="3336131" cy="8618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NHS Digital</a:t>
            </a:r>
          </a:p>
          <a:p>
            <a:pPr algn="ctr"/>
            <a:r>
              <a:rPr lang="en-GB" sz="1400" b="1" dirty="0"/>
              <a:t>Delivery Assurance Board (</a:t>
            </a:r>
            <a:r>
              <a:rPr lang="en-GB" sz="1400" b="1" dirty="0" err="1"/>
              <a:t>DpAB</a:t>
            </a:r>
            <a:r>
              <a:rPr lang="en-GB" sz="1400" b="1" dirty="0"/>
              <a:t>)</a:t>
            </a:r>
          </a:p>
        </p:txBody>
      </p:sp>
      <p:sp>
        <p:nvSpPr>
          <p:cNvPr id="13" name="Rectangle: Rounded Corners 12">
            <a:extLst>
              <a:ext uri="{FF2B5EF4-FFF2-40B4-BE49-F238E27FC236}">
                <a16:creationId xmlns:a16="http://schemas.microsoft.com/office/drawing/2014/main" id="{ECDBFBF3-8F66-42E5-BF6B-93232ECDDD69}"/>
              </a:ext>
            </a:extLst>
          </p:cNvPr>
          <p:cNvSpPr/>
          <p:nvPr/>
        </p:nvSpPr>
        <p:spPr>
          <a:xfrm>
            <a:off x="152401" y="668248"/>
            <a:ext cx="1333945" cy="927612"/>
          </a:xfrm>
          <a:prstGeom prst="round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Highlight Report (HLR) Completed  </a:t>
            </a:r>
          </a:p>
        </p:txBody>
      </p:sp>
      <p:sp>
        <p:nvSpPr>
          <p:cNvPr id="14" name="Rectangle: Rounded Corners 13">
            <a:extLst>
              <a:ext uri="{FF2B5EF4-FFF2-40B4-BE49-F238E27FC236}">
                <a16:creationId xmlns:a16="http://schemas.microsoft.com/office/drawing/2014/main" id="{5445BCBF-4939-4F04-B393-88A8A29D2DAF}"/>
              </a:ext>
            </a:extLst>
          </p:cNvPr>
          <p:cNvSpPr/>
          <p:nvPr/>
        </p:nvSpPr>
        <p:spPr>
          <a:xfrm>
            <a:off x="1628776" y="668248"/>
            <a:ext cx="1333945" cy="927612"/>
          </a:xfrm>
          <a:prstGeom prst="round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SRO signs off (HLR)</a:t>
            </a:r>
          </a:p>
        </p:txBody>
      </p:sp>
      <p:sp>
        <p:nvSpPr>
          <p:cNvPr id="15" name="Rectangle: Rounded Corners 14">
            <a:extLst>
              <a:ext uri="{FF2B5EF4-FFF2-40B4-BE49-F238E27FC236}">
                <a16:creationId xmlns:a16="http://schemas.microsoft.com/office/drawing/2014/main" id="{3618934A-6A2F-4893-87B5-55A627E5A7A1}"/>
              </a:ext>
            </a:extLst>
          </p:cNvPr>
          <p:cNvSpPr/>
          <p:nvPr/>
        </p:nvSpPr>
        <p:spPr>
          <a:xfrm>
            <a:off x="3105151" y="668248"/>
            <a:ext cx="1333945" cy="927612"/>
          </a:xfrm>
          <a:prstGeom prst="round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CPO extract and analyse data</a:t>
            </a:r>
          </a:p>
        </p:txBody>
      </p:sp>
      <p:sp>
        <p:nvSpPr>
          <p:cNvPr id="17" name="Rectangle: Rounded Corners 16">
            <a:extLst>
              <a:ext uri="{FF2B5EF4-FFF2-40B4-BE49-F238E27FC236}">
                <a16:creationId xmlns:a16="http://schemas.microsoft.com/office/drawing/2014/main" id="{FFCD8BAE-7A2B-420A-9B22-19201AB76572}"/>
              </a:ext>
            </a:extLst>
          </p:cNvPr>
          <p:cNvSpPr/>
          <p:nvPr/>
        </p:nvSpPr>
        <p:spPr>
          <a:xfrm>
            <a:off x="4581526" y="791747"/>
            <a:ext cx="3420293" cy="680613"/>
          </a:xfrm>
          <a:prstGeom prst="round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Portfolio Performance Report</a:t>
            </a:r>
          </a:p>
        </p:txBody>
      </p:sp>
      <p:sp>
        <p:nvSpPr>
          <p:cNvPr id="18" name="Rectangle: Rounded Corners 17">
            <a:extLst>
              <a:ext uri="{FF2B5EF4-FFF2-40B4-BE49-F238E27FC236}">
                <a16:creationId xmlns:a16="http://schemas.microsoft.com/office/drawing/2014/main" id="{B5BD2C8E-66CC-4CED-8FCC-5480397A9DF6}"/>
              </a:ext>
            </a:extLst>
          </p:cNvPr>
          <p:cNvSpPr/>
          <p:nvPr/>
        </p:nvSpPr>
        <p:spPr>
          <a:xfrm>
            <a:off x="2602858" y="5390968"/>
            <a:ext cx="2551164" cy="769929"/>
          </a:xfrm>
          <a:prstGeom prst="round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Executive Management Team Pack</a:t>
            </a:r>
          </a:p>
        </p:txBody>
      </p:sp>
      <p:sp>
        <p:nvSpPr>
          <p:cNvPr id="21" name="Rectangle: Rounded Corners 20">
            <a:extLst>
              <a:ext uri="{FF2B5EF4-FFF2-40B4-BE49-F238E27FC236}">
                <a16:creationId xmlns:a16="http://schemas.microsoft.com/office/drawing/2014/main" id="{CA823A5D-416C-44C1-BF2C-0DBF64C24FB4}"/>
              </a:ext>
            </a:extLst>
          </p:cNvPr>
          <p:cNvSpPr/>
          <p:nvPr/>
        </p:nvSpPr>
        <p:spPr>
          <a:xfrm>
            <a:off x="5379992" y="5325571"/>
            <a:ext cx="1333945" cy="927612"/>
          </a:xfrm>
          <a:prstGeom prst="round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Product Director review</a:t>
            </a:r>
          </a:p>
        </p:txBody>
      </p:sp>
      <p:sp>
        <p:nvSpPr>
          <p:cNvPr id="22" name="Rectangle: Rounded Corners 21">
            <a:extLst>
              <a:ext uri="{FF2B5EF4-FFF2-40B4-BE49-F238E27FC236}">
                <a16:creationId xmlns:a16="http://schemas.microsoft.com/office/drawing/2014/main" id="{CEB51414-C5D3-4CBC-9242-0276197487EC}"/>
              </a:ext>
            </a:extLst>
          </p:cNvPr>
          <p:cNvSpPr/>
          <p:nvPr/>
        </p:nvSpPr>
        <p:spPr>
          <a:xfrm>
            <a:off x="6812009" y="5325571"/>
            <a:ext cx="1333945" cy="927612"/>
          </a:xfrm>
          <a:prstGeom prst="round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EMT Review</a:t>
            </a:r>
          </a:p>
        </p:txBody>
      </p:sp>
      <p:sp>
        <p:nvSpPr>
          <p:cNvPr id="23" name="Rectangle: Rounded Corners 22">
            <a:extLst>
              <a:ext uri="{FF2B5EF4-FFF2-40B4-BE49-F238E27FC236}">
                <a16:creationId xmlns:a16="http://schemas.microsoft.com/office/drawing/2014/main" id="{B126A2E7-5FFC-4BFB-AF12-FBFC8AD6336C}"/>
              </a:ext>
            </a:extLst>
          </p:cNvPr>
          <p:cNvSpPr/>
          <p:nvPr/>
        </p:nvSpPr>
        <p:spPr>
          <a:xfrm>
            <a:off x="8226026" y="5325571"/>
            <a:ext cx="3336131" cy="8618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NHS Digital - Board</a:t>
            </a:r>
          </a:p>
        </p:txBody>
      </p:sp>
      <p:sp>
        <p:nvSpPr>
          <p:cNvPr id="24" name="Rectangle: Rounded Corners 23">
            <a:extLst>
              <a:ext uri="{FF2B5EF4-FFF2-40B4-BE49-F238E27FC236}">
                <a16:creationId xmlns:a16="http://schemas.microsoft.com/office/drawing/2014/main" id="{2D18C01C-2F83-4B3B-88D3-077E06F2AFB4}"/>
              </a:ext>
            </a:extLst>
          </p:cNvPr>
          <p:cNvSpPr/>
          <p:nvPr/>
        </p:nvSpPr>
        <p:spPr>
          <a:xfrm>
            <a:off x="152401" y="6589287"/>
            <a:ext cx="315718" cy="175178"/>
          </a:xfrm>
          <a:prstGeom prst="round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5" name="Rectangle: Rounded Corners 24">
            <a:extLst>
              <a:ext uri="{FF2B5EF4-FFF2-40B4-BE49-F238E27FC236}">
                <a16:creationId xmlns:a16="http://schemas.microsoft.com/office/drawing/2014/main" id="{A662F54E-6343-427D-95FA-075580328124}"/>
              </a:ext>
            </a:extLst>
          </p:cNvPr>
          <p:cNvSpPr/>
          <p:nvPr/>
        </p:nvSpPr>
        <p:spPr>
          <a:xfrm>
            <a:off x="2647003" y="6588445"/>
            <a:ext cx="315718" cy="175178"/>
          </a:xfrm>
          <a:prstGeom prst="round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6" name="Rectangle: Rounded Corners 25">
            <a:extLst>
              <a:ext uri="{FF2B5EF4-FFF2-40B4-BE49-F238E27FC236}">
                <a16:creationId xmlns:a16="http://schemas.microsoft.com/office/drawing/2014/main" id="{FC41A727-F429-4F1A-ABAB-95D5146892E6}"/>
              </a:ext>
            </a:extLst>
          </p:cNvPr>
          <p:cNvSpPr/>
          <p:nvPr/>
        </p:nvSpPr>
        <p:spPr>
          <a:xfrm>
            <a:off x="1394164" y="6594040"/>
            <a:ext cx="315718" cy="175178"/>
          </a:xfrm>
          <a:prstGeom prst="round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7" name="TextBox 26">
            <a:extLst>
              <a:ext uri="{FF2B5EF4-FFF2-40B4-BE49-F238E27FC236}">
                <a16:creationId xmlns:a16="http://schemas.microsoft.com/office/drawing/2014/main" id="{7B60C479-6EF9-4693-A5A0-C8B3F2821DD8}"/>
              </a:ext>
            </a:extLst>
          </p:cNvPr>
          <p:cNvSpPr txBox="1"/>
          <p:nvPr/>
        </p:nvSpPr>
        <p:spPr>
          <a:xfrm>
            <a:off x="479758" y="6538376"/>
            <a:ext cx="739305" cy="27699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GB" sz="1200" dirty="0"/>
              <a:t>Process</a:t>
            </a:r>
          </a:p>
        </p:txBody>
      </p:sp>
      <p:sp>
        <p:nvSpPr>
          <p:cNvPr id="28" name="TextBox 27">
            <a:extLst>
              <a:ext uri="{FF2B5EF4-FFF2-40B4-BE49-F238E27FC236}">
                <a16:creationId xmlns:a16="http://schemas.microsoft.com/office/drawing/2014/main" id="{8E1AAC40-72C9-476D-AE4D-D4DB831C3333}"/>
              </a:ext>
            </a:extLst>
          </p:cNvPr>
          <p:cNvSpPr txBox="1"/>
          <p:nvPr/>
        </p:nvSpPr>
        <p:spPr>
          <a:xfrm>
            <a:off x="1709882" y="6535054"/>
            <a:ext cx="883575" cy="27699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GB" sz="1200" dirty="0"/>
              <a:t>Document</a:t>
            </a:r>
          </a:p>
        </p:txBody>
      </p:sp>
      <p:sp>
        <p:nvSpPr>
          <p:cNvPr id="29" name="TextBox 28">
            <a:extLst>
              <a:ext uri="{FF2B5EF4-FFF2-40B4-BE49-F238E27FC236}">
                <a16:creationId xmlns:a16="http://schemas.microsoft.com/office/drawing/2014/main" id="{82126EC1-B1FC-4CE2-877B-390DFEDEC7CE}"/>
              </a:ext>
            </a:extLst>
          </p:cNvPr>
          <p:cNvSpPr txBox="1"/>
          <p:nvPr/>
        </p:nvSpPr>
        <p:spPr>
          <a:xfrm>
            <a:off x="2962721" y="6543129"/>
            <a:ext cx="1694695" cy="27699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GB" sz="1200" dirty="0"/>
              <a:t>Governance / Meeting</a:t>
            </a:r>
          </a:p>
        </p:txBody>
      </p:sp>
      <p:sp>
        <p:nvSpPr>
          <p:cNvPr id="30" name="Arrow: Right 29">
            <a:extLst>
              <a:ext uri="{FF2B5EF4-FFF2-40B4-BE49-F238E27FC236}">
                <a16:creationId xmlns:a16="http://schemas.microsoft.com/office/drawing/2014/main" id="{0D0A3779-3DB3-4B0D-9102-502BC6464B37}"/>
              </a:ext>
            </a:extLst>
          </p:cNvPr>
          <p:cNvSpPr/>
          <p:nvPr/>
        </p:nvSpPr>
        <p:spPr>
          <a:xfrm>
            <a:off x="1421792" y="980150"/>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1" name="Arrow: Right 30">
            <a:extLst>
              <a:ext uri="{FF2B5EF4-FFF2-40B4-BE49-F238E27FC236}">
                <a16:creationId xmlns:a16="http://schemas.microsoft.com/office/drawing/2014/main" id="{4F835565-BF50-4588-B7E6-0D447260B869}"/>
              </a:ext>
            </a:extLst>
          </p:cNvPr>
          <p:cNvSpPr/>
          <p:nvPr/>
        </p:nvSpPr>
        <p:spPr>
          <a:xfrm>
            <a:off x="2898167" y="947387"/>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2" name="Arrow: Right 31">
            <a:extLst>
              <a:ext uri="{FF2B5EF4-FFF2-40B4-BE49-F238E27FC236}">
                <a16:creationId xmlns:a16="http://schemas.microsoft.com/office/drawing/2014/main" id="{0463113D-732D-4F40-B232-86946A862B19}"/>
              </a:ext>
            </a:extLst>
          </p:cNvPr>
          <p:cNvSpPr/>
          <p:nvPr/>
        </p:nvSpPr>
        <p:spPr>
          <a:xfrm>
            <a:off x="4374542" y="942661"/>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3" name="Arrow: Right 32">
            <a:extLst>
              <a:ext uri="{FF2B5EF4-FFF2-40B4-BE49-F238E27FC236}">
                <a16:creationId xmlns:a16="http://schemas.microsoft.com/office/drawing/2014/main" id="{861EC300-DA51-458E-AD3D-A223ADCFA824}"/>
              </a:ext>
            </a:extLst>
          </p:cNvPr>
          <p:cNvSpPr/>
          <p:nvPr/>
        </p:nvSpPr>
        <p:spPr>
          <a:xfrm>
            <a:off x="7937265" y="942661"/>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7" name="Arrow: Right 36">
            <a:extLst>
              <a:ext uri="{FF2B5EF4-FFF2-40B4-BE49-F238E27FC236}">
                <a16:creationId xmlns:a16="http://schemas.microsoft.com/office/drawing/2014/main" id="{DAEB64A3-9933-43F7-944E-12C418380B31}"/>
              </a:ext>
            </a:extLst>
          </p:cNvPr>
          <p:cNvSpPr/>
          <p:nvPr/>
        </p:nvSpPr>
        <p:spPr>
          <a:xfrm rot="5400000">
            <a:off x="9756167" y="1462381"/>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8" name="Arrow: Right 37">
            <a:extLst>
              <a:ext uri="{FF2B5EF4-FFF2-40B4-BE49-F238E27FC236}">
                <a16:creationId xmlns:a16="http://schemas.microsoft.com/office/drawing/2014/main" id="{1A576662-72B4-4A69-931A-4EA736C32AA6}"/>
              </a:ext>
            </a:extLst>
          </p:cNvPr>
          <p:cNvSpPr/>
          <p:nvPr/>
        </p:nvSpPr>
        <p:spPr>
          <a:xfrm rot="5400000">
            <a:off x="9731943" y="2595856"/>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9" name="Arrow: Right 38">
            <a:extLst>
              <a:ext uri="{FF2B5EF4-FFF2-40B4-BE49-F238E27FC236}">
                <a16:creationId xmlns:a16="http://schemas.microsoft.com/office/drawing/2014/main" id="{2DE1D109-49AD-45D3-ADA9-E4DB43A11D12}"/>
              </a:ext>
            </a:extLst>
          </p:cNvPr>
          <p:cNvSpPr/>
          <p:nvPr/>
        </p:nvSpPr>
        <p:spPr>
          <a:xfrm rot="5400000">
            <a:off x="9731943" y="3714481"/>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40" name="Arrow: Right 39">
            <a:extLst>
              <a:ext uri="{FF2B5EF4-FFF2-40B4-BE49-F238E27FC236}">
                <a16:creationId xmlns:a16="http://schemas.microsoft.com/office/drawing/2014/main" id="{96B25C5A-CFEB-4ADF-99E0-796D3142DDC7}"/>
              </a:ext>
            </a:extLst>
          </p:cNvPr>
          <p:cNvSpPr/>
          <p:nvPr/>
        </p:nvSpPr>
        <p:spPr>
          <a:xfrm rot="5400000">
            <a:off x="1974393" y="3086638"/>
            <a:ext cx="3595460" cy="480164"/>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41" name="Arrow: Right 40">
            <a:extLst>
              <a:ext uri="{FF2B5EF4-FFF2-40B4-BE49-F238E27FC236}">
                <a16:creationId xmlns:a16="http://schemas.microsoft.com/office/drawing/2014/main" id="{CA896817-AB51-4599-93A0-CDB749F2CCA8}"/>
              </a:ext>
            </a:extLst>
          </p:cNvPr>
          <p:cNvSpPr/>
          <p:nvPr/>
        </p:nvSpPr>
        <p:spPr>
          <a:xfrm>
            <a:off x="6600825" y="5604711"/>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42" name="Arrow: Right 41">
            <a:extLst>
              <a:ext uri="{FF2B5EF4-FFF2-40B4-BE49-F238E27FC236}">
                <a16:creationId xmlns:a16="http://schemas.microsoft.com/office/drawing/2014/main" id="{9967DC45-2FBA-4F61-8E91-E8610E714A0A}"/>
              </a:ext>
            </a:extLst>
          </p:cNvPr>
          <p:cNvSpPr/>
          <p:nvPr/>
        </p:nvSpPr>
        <p:spPr>
          <a:xfrm>
            <a:off x="5224693" y="5574892"/>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43" name="Arrow: Right 42">
            <a:extLst>
              <a:ext uri="{FF2B5EF4-FFF2-40B4-BE49-F238E27FC236}">
                <a16:creationId xmlns:a16="http://schemas.microsoft.com/office/drawing/2014/main" id="{56C5AE1B-16B6-47B6-801E-779B8290722E}"/>
              </a:ext>
            </a:extLst>
          </p:cNvPr>
          <p:cNvSpPr/>
          <p:nvPr/>
        </p:nvSpPr>
        <p:spPr>
          <a:xfrm>
            <a:off x="8081878" y="5604091"/>
            <a:ext cx="324296" cy="369332"/>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44" name="Title 1">
            <a:extLst>
              <a:ext uri="{FF2B5EF4-FFF2-40B4-BE49-F238E27FC236}">
                <a16:creationId xmlns:a16="http://schemas.microsoft.com/office/drawing/2014/main" id="{597BDEBE-AECE-43EB-B877-BCCBBA50B1C5}"/>
              </a:ext>
            </a:extLst>
          </p:cNvPr>
          <p:cNvSpPr txBox="1">
            <a:spLocks/>
          </p:cNvSpPr>
          <p:nvPr/>
        </p:nvSpPr>
        <p:spPr>
          <a:xfrm>
            <a:off x="0" y="-21565"/>
            <a:ext cx="10176000" cy="70609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lvl1pPr algn="ctr" defTabSz="1219170" rtl="0" eaLnBrk="1" latinLnBrk="0" hangingPunct="1">
              <a:spcBef>
                <a:spcPct val="0"/>
              </a:spcBef>
              <a:buNone/>
              <a:defRPr sz="6000" kern="1200">
                <a:solidFill>
                  <a:schemeClr val="accent1"/>
                </a:solidFill>
                <a:latin typeface="+mj-lt"/>
                <a:ea typeface="+mj-ea"/>
                <a:cs typeface="+mj-cs"/>
              </a:defRPr>
            </a:lvl1pPr>
          </a:lstStyle>
          <a:p>
            <a:pPr algn="l"/>
            <a:r>
              <a:rPr lang="en-GB" sz="4000" b="1" dirty="0"/>
              <a:t>  High Level Reporting Process </a:t>
            </a:r>
          </a:p>
        </p:txBody>
      </p:sp>
      <p:sp>
        <p:nvSpPr>
          <p:cNvPr id="45" name="TextBox 44">
            <a:extLst>
              <a:ext uri="{FF2B5EF4-FFF2-40B4-BE49-F238E27FC236}">
                <a16:creationId xmlns:a16="http://schemas.microsoft.com/office/drawing/2014/main" id="{602E360F-65B8-49FB-BEF3-821E69CEE57A}"/>
              </a:ext>
            </a:extLst>
          </p:cNvPr>
          <p:cNvSpPr txBox="1"/>
          <p:nvPr/>
        </p:nvSpPr>
        <p:spPr>
          <a:xfrm>
            <a:off x="2397645" y="2936934"/>
            <a:ext cx="774012"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GB" sz="1200" dirty="0"/>
              <a:t>Working Day 5</a:t>
            </a:r>
          </a:p>
        </p:txBody>
      </p:sp>
      <p:pic>
        <p:nvPicPr>
          <p:cNvPr id="46" name="Picture 45">
            <a:extLst>
              <a:ext uri="{FF2B5EF4-FFF2-40B4-BE49-F238E27FC236}">
                <a16:creationId xmlns:a16="http://schemas.microsoft.com/office/drawing/2014/main" id="{6AF8638C-F640-4723-9320-4B04F5BDD29E}"/>
              </a:ext>
            </a:extLst>
          </p:cNvPr>
          <p:cNvPicPr>
            <a:picLocks noChangeAspect="1"/>
          </p:cNvPicPr>
          <p:nvPr/>
        </p:nvPicPr>
        <p:blipFill>
          <a:blip r:embed="rId3"/>
          <a:stretch>
            <a:fillRect/>
          </a:stretch>
        </p:blipFill>
        <p:spPr>
          <a:xfrm>
            <a:off x="1572080" y="5144590"/>
            <a:ext cx="1281811" cy="680613"/>
          </a:xfrm>
          <a:prstGeom prst="rect">
            <a:avLst/>
          </a:prstGeom>
          <a:ln w="25400">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49" name="Picture 48">
            <a:extLst>
              <a:ext uri="{FF2B5EF4-FFF2-40B4-BE49-F238E27FC236}">
                <a16:creationId xmlns:a16="http://schemas.microsoft.com/office/drawing/2014/main" id="{D3AED651-DE62-4DAF-9487-F368DA91DC55}"/>
              </a:ext>
            </a:extLst>
          </p:cNvPr>
          <p:cNvPicPr>
            <a:picLocks noChangeAspect="1"/>
          </p:cNvPicPr>
          <p:nvPr/>
        </p:nvPicPr>
        <p:blipFill>
          <a:blip r:embed="rId4"/>
          <a:stretch>
            <a:fillRect/>
          </a:stretch>
        </p:blipFill>
        <p:spPr>
          <a:xfrm>
            <a:off x="5552005" y="1389289"/>
            <a:ext cx="1541190" cy="867855"/>
          </a:xfrm>
          <a:prstGeom prst="rect">
            <a:avLst/>
          </a:prstGeom>
          <a:ln w="25400">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3" name="Picture 52">
            <a:extLst>
              <a:ext uri="{FF2B5EF4-FFF2-40B4-BE49-F238E27FC236}">
                <a16:creationId xmlns:a16="http://schemas.microsoft.com/office/drawing/2014/main" id="{D205FA01-FBEC-4732-B01A-0C163ED4F0BC}"/>
              </a:ext>
            </a:extLst>
          </p:cNvPr>
          <p:cNvPicPr>
            <a:picLocks noChangeAspect="1"/>
          </p:cNvPicPr>
          <p:nvPr/>
        </p:nvPicPr>
        <p:blipFill>
          <a:blip r:embed="rId5"/>
          <a:stretch>
            <a:fillRect/>
          </a:stretch>
        </p:blipFill>
        <p:spPr>
          <a:xfrm>
            <a:off x="476581" y="4719189"/>
            <a:ext cx="1281811" cy="767932"/>
          </a:xfrm>
          <a:prstGeom prst="rect">
            <a:avLst/>
          </a:prstGeom>
          <a:ln w="25400">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9" name="Left Brace 8">
            <a:extLst>
              <a:ext uri="{FF2B5EF4-FFF2-40B4-BE49-F238E27FC236}">
                <a16:creationId xmlns:a16="http://schemas.microsoft.com/office/drawing/2014/main" id="{985AB9A7-682F-4078-ABC3-C4AB872A6172}"/>
              </a:ext>
            </a:extLst>
          </p:cNvPr>
          <p:cNvSpPr/>
          <p:nvPr/>
        </p:nvSpPr>
        <p:spPr>
          <a:xfrm>
            <a:off x="7813964" y="1946564"/>
            <a:ext cx="480165" cy="2881745"/>
          </a:xfrm>
          <a:prstGeom prst="leftBrace">
            <a:avLst>
              <a:gd name="adj1" fmla="val 8333"/>
              <a:gd name="adj2" fmla="val 5048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ADAC08D8-5B27-4A20-9861-D703F5D86BA3}"/>
              </a:ext>
            </a:extLst>
          </p:cNvPr>
          <p:cNvSpPr txBox="1"/>
          <p:nvPr/>
        </p:nvSpPr>
        <p:spPr>
          <a:xfrm rot="19231792">
            <a:off x="6137121" y="2890675"/>
            <a:ext cx="2736273" cy="92333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GB" b="1" dirty="0">
                <a:solidFill>
                  <a:srgbClr val="FF0000"/>
                </a:solidFill>
                <a:latin typeface="Bradley Hand ITC" panose="03070402050302030203" pitchFamily="66" charset="0"/>
              </a:rPr>
              <a:t>NHSX new governance proposed to replace these current boards</a:t>
            </a:r>
          </a:p>
        </p:txBody>
      </p:sp>
      <p:sp>
        <p:nvSpPr>
          <p:cNvPr id="47" name="TextBox 46">
            <a:extLst>
              <a:ext uri="{FF2B5EF4-FFF2-40B4-BE49-F238E27FC236}">
                <a16:creationId xmlns:a16="http://schemas.microsoft.com/office/drawing/2014/main" id="{F2252DD0-470D-4904-B822-7BA804C8D88D}"/>
              </a:ext>
            </a:extLst>
          </p:cNvPr>
          <p:cNvSpPr txBox="1"/>
          <p:nvPr/>
        </p:nvSpPr>
        <p:spPr>
          <a:xfrm>
            <a:off x="3841362" y="1590075"/>
            <a:ext cx="802019"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GB" sz="1200" dirty="0"/>
              <a:t>Working Day 6-9</a:t>
            </a:r>
          </a:p>
        </p:txBody>
      </p:sp>
      <p:sp>
        <p:nvSpPr>
          <p:cNvPr id="50" name="TextBox 49">
            <a:extLst>
              <a:ext uri="{FF2B5EF4-FFF2-40B4-BE49-F238E27FC236}">
                <a16:creationId xmlns:a16="http://schemas.microsoft.com/office/drawing/2014/main" id="{66F82D74-D259-4833-98F4-5A735BCADEE4}"/>
              </a:ext>
            </a:extLst>
          </p:cNvPr>
          <p:cNvSpPr txBox="1"/>
          <p:nvPr/>
        </p:nvSpPr>
        <p:spPr>
          <a:xfrm>
            <a:off x="5921590" y="6253183"/>
            <a:ext cx="802019"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GB" sz="1200" dirty="0"/>
              <a:t>Working Day 10</a:t>
            </a:r>
          </a:p>
        </p:txBody>
      </p:sp>
      <p:sp>
        <p:nvSpPr>
          <p:cNvPr id="51" name="TextBox 50">
            <a:extLst>
              <a:ext uri="{FF2B5EF4-FFF2-40B4-BE49-F238E27FC236}">
                <a16:creationId xmlns:a16="http://schemas.microsoft.com/office/drawing/2014/main" id="{1CADF1C1-2A30-4C23-A498-2B4310F54DE7}"/>
              </a:ext>
            </a:extLst>
          </p:cNvPr>
          <p:cNvSpPr txBox="1"/>
          <p:nvPr/>
        </p:nvSpPr>
        <p:spPr>
          <a:xfrm>
            <a:off x="7104250" y="1512967"/>
            <a:ext cx="802019"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GB" sz="1200" dirty="0"/>
              <a:t>Working Day 10</a:t>
            </a:r>
          </a:p>
        </p:txBody>
      </p:sp>
      <p:pic>
        <p:nvPicPr>
          <p:cNvPr id="2050" name="Picture 2" descr="image005">
            <a:extLst>
              <a:ext uri="{FF2B5EF4-FFF2-40B4-BE49-F238E27FC236}">
                <a16:creationId xmlns:a16="http://schemas.microsoft.com/office/drawing/2014/main" id="{D9AAB6C7-02B5-4698-BA99-B2B11CB2A9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614" y="1739206"/>
            <a:ext cx="1309592" cy="1173762"/>
          </a:xfrm>
          <a:prstGeom prst="rect">
            <a:avLst/>
          </a:prstGeom>
          <a:solidFill>
            <a:schemeClr val="bg1"/>
          </a:solidFill>
          <a:ln w="25400">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4" name="Picture 2" descr="image008">
            <a:extLst>
              <a:ext uri="{FF2B5EF4-FFF2-40B4-BE49-F238E27FC236}">
                <a16:creationId xmlns:a16="http://schemas.microsoft.com/office/drawing/2014/main" id="{A378FC6B-6C74-4154-ACEB-0F439F6E5B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401" y="1733965"/>
            <a:ext cx="1448046" cy="1173762"/>
          </a:xfrm>
          <a:prstGeom prst="rect">
            <a:avLst/>
          </a:prstGeom>
          <a:noFill/>
          <a:ln w="25400">
            <a:solidFill>
              <a:schemeClr val="accent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759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1008</Words>
  <Application>Microsoft Office PowerPoint</Application>
  <PresentationFormat>Widescreen</PresentationFormat>
  <Paragraphs>140</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Bradley Hand ITC</vt:lpstr>
      <vt:lpstr>Calibri</vt:lpstr>
      <vt:lpstr>Calibri Light</vt:lpstr>
      <vt:lpstr>Wingdings</vt:lpstr>
      <vt:lpstr>Office Theme</vt:lpstr>
      <vt:lpstr>Meet the BP Team</vt:lpstr>
      <vt:lpstr>CPO Business Partner Role Overview</vt:lpstr>
      <vt:lpstr>PowerPoint Presentation</vt:lpstr>
      <vt:lpstr>  CPO Portfolio Reporting Inputs and Outputs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Griffiths-Burdon</dc:creator>
  <cp:lastModifiedBy>Julie Griffiths-Burdon</cp:lastModifiedBy>
  <cp:revision>2</cp:revision>
  <dcterms:created xsi:type="dcterms:W3CDTF">2020-07-10T08:26:38Z</dcterms:created>
  <dcterms:modified xsi:type="dcterms:W3CDTF">2020-07-10T08:39:28Z</dcterms:modified>
</cp:coreProperties>
</file>