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13C8E-3BAE-4139-8D9B-EA8607A67C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26E27-9882-4E4E-A6F5-9D554986F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25040D-EB28-41DC-BE9F-AD14E897D3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F21BF-20C9-4F8D-BCF5-D9CB0163BC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98032E-D920-4985-9CDE-0BFC2FB8F8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CC5B79-A522-482F-91FA-06C3674955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F95FD9-6889-482F-8B31-592420738B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48FEB-E548-44DF-8FD0-A4886EECF5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D730E6-3911-469E-ABC1-491807B975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4063EE-8D6C-4700-B5AB-40BB28AD96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0F3FDC-DEF4-4FD0-8A08-1601EF4C21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87D996-3583-46D2-858A-67CB1DBADF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A47341-3657-4BD2-B88B-B93A3E760D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AB98A0-21DC-42DC-A266-F920FD8DB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9396F7-B48E-4A77-8E20-5A14E2EBFF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D8F2F5-AC18-4E64-A6DB-70F14BF39B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10E57-1025-45F4-82DB-28A3F0D3C8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BD45BC-20C8-4F18-AB06-040093DDEB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21C3CD-4161-4422-B626-E8885AD81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66D500-36BA-4D8D-B700-405621549B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E9AD10-62C5-41B0-9200-1A84F9B69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68740-DD85-4136-A7A6-0B2CB4D28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052F9-D2B5-4235-9C03-95D9744A9B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DDB9BB-761F-487D-AA45-F613E3DCFD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17AF53-F492-4803-B7F8-79A810363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C1C042-2C0F-466A-B073-EE2A718CBC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F25648-2B61-4224-B0B0-7D54212F3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58D66F-EC0A-4C4C-9EB8-5721B8F3A8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BAC608-4B9F-44D1-B295-BEF40AEBD7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048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6960" y="13262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048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6960" y="304344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BA33B3-5D9C-44A9-8E2E-1E274F19D1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68260D-590A-4114-8390-9B63F4DAAE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88723A-C382-4D5C-9A15-0241698795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56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498DFB-4647-4D44-A696-D88EFB95A0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3AD10C-5B37-46AC-84AD-EE3B2772C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600" y="30434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1CF3C8-7BC8-4BE5-8FBE-949F3900F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2624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70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9D0C1-D18D-4E27-A38D-40CB558AD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A2E205A-A203-46CD-B424-D1B53EBBA9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D90292-0F04-4E97-85C0-7D81E414F5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447000" y="516456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7226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80772-2490-4632-B134-6B01A42658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Binary Search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Inserting a node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First node is always inserted as root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Key of next node is successively compared with root key,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and, if necessary, its left or right descendants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Moving down along left or right sub-tree of root node,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descendant nodes, and so 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095280" y="2540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34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35" name=""/>
          <p:cNvSpPr/>
          <p:nvPr/>
        </p:nvSpPr>
        <p:spPr>
          <a:xfrm flipH="1">
            <a:off x="3344760" y="1811520"/>
            <a:ext cx="15037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Mo</a:t>
            </a:r>
            <a:r>
              <a:rPr b="0" lang="en-US" sz="2400" spc="-1" strike="noStrike">
                <a:latin typeface="Arial"/>
              </a:rPr>
              <a:t>vin</a:t>
            </a:r>
            <a:r>
              <a:rPr b="0" lang="en-US" sz="2400" spc="-1" strike="noStrike">
                <a:latin typeface="Arial"/>
              </a:rPr>
              <a:t>g </a:t>
            </a:r>
            <a:r>
              <a:rPr b="0" lang="en-US" sz="2400" spc="-1" strike="noStrike">
                <a:latin typeface="Arial"/>
              </a:rPr>
              <a:t>do</a:t>
            </a:r>
            <a:r>
              <a:rPr b="0" lang="en-US" sz="2400" spc="-1" strike="noStrike">
                <a:latin typeface="Arial"/>
              </a:rPr>
              <a:t>wn </a:t>
            </a:r>
            <a:r>
              <a:rPr b="0" lang="en-US" sz="2400" spc="-1" strike="noStrike">
                <a:latin typeface="Arial"/>
              </a:rPr>
              <a:t>alo</a:t>
            </a:r>
            <a:r>
              <a:rPr b="0" lang="en-US" sz="2400" spc="-1" strike="noStrike">
                <a:latin typeface="Arial"/>
              </a:rPr>
              <a:t>ng </a:t>
            </a:r>
            <a:r>
              <a:rPr b="0" lang="en-US" sz="2400" spc="-1" strike="noStrike">
                <a:latin typeface="Arial"/>
              </a:rPr>
              <a:t>left </a:t>
            </a:r>
            <a:r>
              <a:rPr b="0" lang="en-US" sz="2400" spc="-1" strike="noStrike">
                <a:latin typeface="Arial"/>
              </a:rPr>
              <a:t>or </a:t>
            </a:r>
            <a:r>
              <a:rPr b="0" lang="en-US" sz="2400" spc="-1" strike="noStrike">
                <a:latin typeface="Arial"/>
              </a:rPr>
              <a:t>rig</a:t>
            </a:r>
            <a:r>
              <a:rPr b="0" lang="en-US" sz="2400" spc="-1" strike="noStrike">
                <a:latin typeface="Arial"/>
              </a:rPr>
              <a:t>ht </a:t>
            </a:r>
            <a:r>
              <a:rPr b="0" lang="en-US" sz="2400" spc="-1" strike="noStrike">
                <a:latin typeface="Arial"/>
              </a:rPr>
              <a:t>su</a:t>
            </a:r>
            <a:r>
              <a:rPr b="0" lang="en-US" sz="2400" spc="-1" strike="noStrike">
                <a:latin typeface="Arial"/>
              </a:rPr>
              <a:t>b-</a:t>
            </a:r>
            <a:r>
              <a:rPr b="0" lang="en-US" sz="2400" spc="-1" strike="noStrike">
                <a:latin typeface="Arial"/>
              </a:rPr>
              <a:t>tre</a:t>
            </a:r>
            <a:r>
              <a:rPr b="0" lang="en-US" sz="2400" spc="-1" strike="noStrike">
                <a:latin typeface="Arial"/>
              </a:rPr>
              <a:t>e </a:t>
            </a:r>
            <a:r>
              <a:rPr b="0" lang="en-US" sz="2400" spc="-1" strike="noStrike">
                <a:latin typeface="Arial"/>
              </a:rPr>
              <a:t>of </a:t>
            </a:r>
            <a:r>
              <a:rPr b="0" lang="en-US" sz="2400" spc="-1" strike="noStrike">
                <a:latin typeface="Arial"/>
              </a:rPr>
              <a:t>roo</a:t>
            </a:r>
            <a:r>
              <a:rPr b="0" lang="en-US" sz="2400" spc="-1" strike="noStrike">
                <a:latin typeface="Arial"/>
              </a:rPr>
              <a:t>t </a:t>
            </a:r>
            <a:r>
              <a:rPr b="0" lang="en-US" sz="2400" spc="-1" strike="noStrike">
                <a:latin typeface="Arial"/>
              </a:rPr>
              <a:t>no</a:t>
            </a:r>
            <a:r>
              <a:rPr b="0" lang="en-US" sz="2400" spc="-1" strike="noStrike">
                <a:latin typeface="Arial"/>
              </a:rPr>
              <a:t>de,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de</a:t>
            </a:r>
            <a:r>
              <a:rPr b="0" lang="en-US" sz="2400" spc="-1" strike="noStrike">
                <a:latin typeface="Arial"/>
              </a:rPr>
              <a:t>sc</a:t>
            </a:r>
            <a:r>
              <a:rPr b="0" lang="en-US" sz="2400" spc="-1" strike="noStrike">
                <a:latin typeface="Arial"/>
              </a:rPr>
              <a:t>en</a:t>
            </a:r>
            <a:r>
              <a:rPr b="0" lang="en-US" sz="2400" spc="-1" strike="noStrike">
                <a:latin typeface="Arial"/>
              </a:rPr>
              <a:t>da</a:t>
            </a:r>
            <a:r>
              <a:rPr b="0" lang="en-US" sz="2400" spc="-1" strike="noStrike">
                <a:latin typeface="Arial"/>
              </a:rPr>
              <a:t>nt </a:t>
            </a:r>
            <a:r>
              <a:rPr b="0" lang="en-US" sz="2400" spc="-1" strike="noStrike">
                <a:latin typeface="Arial"/>
              </a:rPr>
              <a:t>no</a:t>
            </a:r>
            <a:r>
              <a:rPr b="0" lang="en-US" sz="2400" spc="-1" strike="noStrike">
                <a:latin typeface="Arial"/>
              </a:rPr>
              <a:t>de</a:t>
            </a:r>
            <a:r>
              <a:rPr b="0" lang="en-US" sz="2400" spc="-1" strike="noStrike">
                <a:latin typeface="Arial"/>
              </a:rPr>
              <a:t>s, </a:t>
            </a:r>
            <a:r>
              <a:rPr b="0" lang="en-US" sz="2400" spc="-1" strike="noStrike">
                <a:latin typeface="Arial"/>
              </a:rPr>
              <a:t>an</a:t>
            </a:r>
            <a:r>
              <a:rPr b="0" lang="en-US" sz="2400" spc="-1" strike="noStrike">
                <a:latin typeface="Arial"/>
              </a:rPr>
              <a:t>d </a:t>
            </a:r>
            <a:r>
              <a:rPr b="0" lang="en-US" sz="2400" spc="-1" strike="noStrike">
                <a:latin typeface="Arial"/>
              </a:rPr>
              <a:t>so </a:t>
            </a:r>
            <a:r>
              <a:rPr b="0" lang="en-US" sz="2400" spc="-1" strike="noStrike">
                <a:latin typeface="Arial"/>
              </a:rPr>
              <a:t>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09528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40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41" name=""/>
          <p:cNvSpPr/>
          <p:nvPr/>
        </p:nvSpPr>
        <p:spPr>
          <a:xfrm flipH="1">
            <a:off x="3344760" y="1811520"/>
            <a:ext cx="15037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3928320" y="3656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44" name=""/>
          <p:cNvCxnSpPr>
            <a:stCxn id="139" idx="2"/>
            <a:endCxn id="143" idx="0"/>
          </p:cNvCxnSpPr>
          <p:nvPr/>
        </p:nvCxnSpPr>
        <p:spPr>
          <a:xfrm>
            <a:off x="3345480" y="3115080"/>
            <a:ext cx="83340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Moving down along left or right sub-tree of root node,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descendant nodes, and so 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09528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48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3344760" y="1811520"/>
            <a:ext cx="15037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3928320" y="365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52" name=""/>
          <p:cNvCxnSpPr>
            <a:stCxn id="147" idx="2"/>
            <a:endCxn id="151" idx="0"/>
          </p:cNvCxnSpPr>
          <p:nvPr/>
        </p:nvCxnSpPr>
        <p:spPr>
          <a:xfrm>
            <a:off x="3345480" y="3115080"/>
            <a:ext cx="83340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53" name=""/>
          <p:cNvSpPr/>
          <p:nvPr/>
        </p:nvSpPr>
        <p:spPr>
          <a:xfrm>
            <a:off x="2128320" y="3656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54" name=""/>
          <p:cNvCxnSpPr>
            <a:stCxn id="147" idx="2"/>
            <a:endCxn id="153" idx="0"/>
          </p:cNvCxnSpPr>
          <p:nvPr/>
        </p:nvCxnSpPr>
        <p:spPr>
          <a:xfrm flipH="1">
            <a:off x="2378520" y="3115080"/>
            <a:ext cx="96732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Moving down along left or right sub-tree of root node,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descendant nodes, and so 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09528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58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59" name=""/>
          <p:cNvSpPr/>
          <p:nvPr/>
        </p:nvSpPr>
        <p:spPr>
          <a:xfrm flipH="1">
            <a:off x="3344760" y="1811520"/>
            <a:ext cx="15037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928320" y="365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62" name=""/>
          <p:cNvCxnSpPr>
            <a:stCxn id="157" idx="2"/>
            <a:endCxn id="161" idx="0"/>
          </p:cNvCxnSpPr>
          <p:nvPr/>
        </p:nvCxnSpPr>
        <p:spPr>
          <a:xfrm>
            <a:off x="3345480" y="3115080"/>
            <a:ext cx="83340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63" name=""/>
          <p:cNvSpPr/>
          <p:nvPr/>
        </p:nvSpPr>
        <p:spPr>
          <a:xfrm>
            <a:off x="2128320" y="365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64" name=""/>
          <p:cNvCxnSpPr>
            <a:stCxn id="157" idx="2"/>
            <a:endCxn id="163" idx="0"/>
          </p:cNvCxnSpPr>
          <p:nvPr/>
        </p:nvCxnSpPr>
        <p:spPr>
          <a:xfrm flipH="1">
            <a:off x="2378520" y="3115080"/>
            <a:ext cx="96732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65" name=""/>
          <p:cNvSpPr/>
          <p:nvPr/>
        </p:nvSpPr>
        <p:spPr>
          <a:xfrm>
            <a:off x="3064320" y="4736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66" name=""/>
          <p:cNvCxnSpPr>
            <a:stCxn id="163" idx="2"/>
            <a:endCxn id="165" idx="0"/>
          </p:cNvCxnSpPr>
          <p:nvPr/>
        </p:nvCxnSpPr>
        <p:spPr>
          <a:xfrm>
            <a:off x="2378520" y="4231080"/>
            <a:ext cx="936360" cy="505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56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Moving down along left or right sub-tree of root node,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descendant nodes, and so 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4598640" y="1236240"/>
            <a:ext cx="500760" cy="57492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309528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70" name=""/>
          <p:cNvSpPr/>
          <p:nvPr/>
        </p:nvSpPr>
        <p:spPr>
          <a:xfrm>
            <a:off x="5980320" y="2540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16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3344760" y="1811520"/>
            <a:ext cx="150372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4849200" y="1811520"/>
            <a:ext cx="1381680" cy="72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3928320" y="365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74" name=""/>
          <p:cNvCxnSpPr>
            <a:stCxn id="169" idx="2"/>
            <a:endCxn id="173" idx="0"/>
          </p:cNvCxnSpPr>
          <p:nvPr/>
        </p:nvCxnSpPr>
        <p:spPr>
          <a:xfrm>
            <a:off x="3345480" y="3115080"/>
            <a:ext cx="83340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75" name=""/>
          <p:cNvSpPr/>
          <p:nvPr/>
        </p:nvSpPr>
        <p:spPr>
          <a:xfrm>
            <a:off x="2128320" y="365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76" name=""/>
          <p:cNvCxnSpPr>
            <a:stCxn id="169" idx="2"/>
            <a:endCxn id="175" idx="0"/>
          </p:cNvCxnSpPr>
          <p:nvPr/>
        </p:nvCxnSpPr>
        <p:spPr>
          <a:xfrm flipH="1">
            <a:off x="2378520" y="3115080"/>
            <a:ext cx="967320" cy="541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77" name=""/>
          <p:cNvSpPr/>
          <p:nvPr/>
        </p:nvSpPr>
        <p:spPr>
          <a:xfrm>
            <a:off x="3064320" y="4736160"/>
            <a:ext cx="500400" cy="57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78" name=""/>
          <p:cNvCxnSpPr>
            <a:stCxn id="175" idx="2"/>
            <a:endCxn id="177" idx="0"/>
          </p:cNvCxnSpPr>
          <p:nvPr/>
        </p:nvCxnSpPr>
        <p:spPr>
          <a:xfrm>
            <a:off x="2378520" y="4231080"/>
            <a:ext cx="936360" cy="505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79" name=""/>
          <p:cNvSpPr/>
          <p:nvPr/>
        </p:nvSpPr>
        <p:spPr>
          <a:xfrm>
            <a:off x="1084320" y="4736160"/>
            <a:ext cx="500400" cy="57492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  <p:cxnSp>
        <p:nvCxnSpPr>
          <p:cNvPr id="180" name=""/>
          <p:cNvCxnSpPr>
            <a:stCxn id="175" idx="2"/>
            <a:endCxn id="179" idx="0"/>
          </p:cNvCxnSpPr>
          <p:nvPr/>
        </p:nvCxnSpPr>
        <p:spPr>
          <a:xfrm flipH="1">
            <a:off x="1334520" y="4231080"/>
            <a:ext cx="1044360" cy="50544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2024-01-07T13:20:24Z</dcterms:created>
  <dc:creator/>
  <dc:description/>
  <dc:language>en-US</dc:language>
  <cp:lastModifiedBy/>
  <dcterms:modified xsi:type="dcterms:W3CDTF">2024-01-07T13:37:37Z</dcterms:modified>
  <cp:revision>6</cp:revision>
  <dc:subject/>
  <dc:title/>
</cp:coreProperties>
</file>