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27" r:id="rId4"/>
  </p:sldMasterIdLst>
  <p:notesMasterIdLst>
    <p:notesMasterId r:id="rId15"/>
  </p:notesMasterIdLst>
  <p:handoutMasterIdLst>
    <p:handoutMasterId r:id="rId16"/>
  </p:handoutMasterIdLst>
  <p:sldIdLst>
    <p:sldId id="325" r:id="rId5"/>
    <p:sldId id="307" r:id="rId6"/>
    <p:sldId id="324" r:id="rId7"/>
    <p:sldId id="338" r:id="rId8"/>
    <p:sldId id="312" r:id="rId9"/>
    <p:sldId id="339" r:id="rId10"/>
    <p:sldId id="317" r:id="rId11"/>
    <p:sldId id="336" r:id="rId12"/>
    <p:sldId id="334" r:id="rId13"/>
    <p:sldId id="321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5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882" y="10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82" d="100"/>
          <a:sy n="82" d="100"/>
        </p:scale>
        <p:origin x="39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D3A13045-B659-47D0-90C1-79280E91ABCE}" type="datetime1">
              <a:rPr lang="ru-RU" smtClean="0"/>
              <a:t>23.06.2025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C0A24AC-02A6-46A1-A072-EAC8AC25DCA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E3C68B3-F683-4E6C-9836-37FEFF5201AD}" type="datetime1">
              <a:rPr lang="ru-RU" smtClean="0"/>
              <a:pPr/>
              <a:t>23.06.2025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0DC92804-03A6-47F6-A893-4DDB8903A80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219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83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97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6034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206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72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0DC92804-03A6-47F6-A893-4DDB8903A80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362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Times New Roman" panose="02020603050405020304" pitchFamily="18" charset="0"/>
              </a:endParaRPr>
            </a:p>
          </p:txBody>
        </p:sp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 rtlCol="0">
            <a:noAutofit/>
          </a:bodyPr>
          <a:lstStyle>
            <a:lvl1pPr algn="ctr">
              <a:defRPr lang="ru-RU" sz="7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75837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ани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3" y="365760"/>
            <a:ext cx="11067089" cy="1325880"/>
          </a:xfrm>
        </p:spPr>
        <p:txBody>
          <a:bodyPr rtlCol="0" anchor="ctr">
            <a:normAutofit/>
          </a:bodyPr>
          <a:lstStyle>
            <a:lvl1pPr>
              <a:lnSpc>
                <a:spcPts val="2800"/>
              </a:lnSpc>
              <a:spcBef>
                <a:spcPts val="1000"/>
              </a:spcBef>
              <a:defRPr lang="ru-RU" sz="4400" b="0" i="0"/>
            </a:lvl1pPr>
          </a:lstStyle>
          <a:p>
            <a:pPr rtl="0"/>
            <a:r>
              <a:rPr lang="ru-RU" sz="4400"/>
              <a:t>Заголовок слайда 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A6BF945-F985-4A89-9868-A82E90E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A7B33CF-0773-56F3-9F3B-1619AA6667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624" y="2189377"/>
            <a:ext cx="3568990" cy="3517679"/>
          </a:xfrm>
        </p:spPr>
        <p:txBody>
          <a:bodyPr tIns="0" bIns="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Местозаполнитель таблицы 3">
            <a:extLst>
              <a:ext uri="{FF2B5EF4-FFF2-40B4-BE49-F238E27FC236}">
                <a16:creationId xmlns:a16="http://schemas.microsoft.com/office/drawing/2014/main" id="{EB4A43A1-5A81-D0D1-BD71-0485EDDD4CC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501469" y="2189377"/>
            <a:ext cx="6565769" cy="3517686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6A39699-E09B-80CC-75A3-1A20865AB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271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элемента содержимого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 sz="4400"/>
              <a:t>Заголовок слайда 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13657" y="2198914"/>
            <a:ext cx="3970218" cy="3445987"/>
          </a:xfrm>
        </p:spPr>
        <p:txBody>
          <a:bodyPr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1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921213" y="2198914"/>
            <a:ext cx="6154347" cy="3445987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  <a:lvl2pPr>
              <a:defRPr lang="ru-RU" sz="18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1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53A46AB-E26C-4F66-A0B8-4CDBD5F40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82928"/>
            <a:ext cx="699477" cy="1898809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765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61904" cy="1325563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defRPr lang="ru-RU" sz="4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Местозаполнитель таблицы 4">
            <a:extLst>
              <a:ext uri="{FF2B5EF4-FFF2-40B4-BE49-F238E27FC236}">
                <a16:creationId xmlns:a16="http://schemas.microsoft.com/office/drawing/2014/main" id="{402F1FD3-6A03-65D9-EE3B-3A0AE0FD8D8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0688" y="2189377"/>
            <a:ext cx="10661840" cy="3490925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2440937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т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rtlCol="0" anchor="b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 sz="4800"/>
              <a:t>Заголовок слайда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 rtlCol="0">
            <a:noAutofit/>
          </a:bodyPr>
          <a:lstStyle>
            <a:lvl1pPr marL="0" indent="0">
              <a:buNone/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pic>
        <p:nvPicPr>
          <p:cNvPr id="21" name="Графический объект 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rtlCol="0" anchor="ctr" anchorCtr="0">
            <a:normAutofit/>
          </a:bodyPr>
          <a:lstStyle>
            <a:lvl1pPr>
              <a:buNone/>
              <a:defRPr lang="ru-RU" sz="2400"/>
            </a:lvl1pPr>
            <a:lvl2pPr>
              <a:defRPr lang="ru-RU" sz="2400"/>
            </a:lvl2pPr>
            <a:lvl3pPr>
              <a:defRPr lang="ru-RU" sz="2400"/>
            </a:lvl3pPr>
            <a:lvl4pPr>
              <a:defRPr lang="ru-RU" sz="2400"/>
            </a:lvl4pPr>
            <a:lvl5pPr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24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2"/>
            <a:ext cx="5646541" cy="5295371"/>
          </a:xfrm>
        </p:spPr>
        <p:txBody>
          <a:bodyPr rtlCol="0" anchor="ctr" anchorCtr="0">
            <a:normAutofit/>
          </a:bodyPr>
          <a:lstStyle>
            <a:lvl1pPr>
              <a:defRPr lang="ru-RU" sz="4400"/>
            </a:lvl1pPr>
          </a:lstStyle>
          <a:p>
            <a:pPr algn="l" rtl="0">
              <a:lnSpc>
                <a:spcPts val="5800"/>
              </a:lnSpc>
            </a:pPr>
            <a:r>
              <a:rPr lang="ru-RU" sz="4800"/>
              <a:t>Заголовок слайда </a:t>
            </a:r>
          </a:p>
        </p:txBody>
      </p:sp>
      <p:sp>
        <p:nvSpPr>
          <p:cNvPr id="2" name="Рисунок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ru-RU" sz="18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263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C2EA47A-F66B-4005-A5A4-458E90C096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rtlCol="0" anchor="b" anchorCtr="0">
            <a:normAutofit/>
          </a:bodyPr>
          <a:lstStyle>
            <a:lvl1pPr>
              <a:defRPr lang="ru-RU" sz="4400"/>
            </a:lvl1pPr>
          </a:lstStyle>
          <a:p>
            <a:pPr algn="l" rtl="0">
              <a:lnSpc>
                <a:spcPts val="5800"/>
              </a:lnSpc>
            </a:pPr>
            <a:r>
              <a:rPr lang="ru-RU" sz="4800"/>
              <a:t>Заголовок слайда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9415B1A-CA14-E219-0C7F-0B38B1684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83096" y="1"/>
            <a:ext cx="5013088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2BA35BB-6689-91C0-7D75-944092B3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71949B5-8206-3159-8E9E-E95F2A9AA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483096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997BFBC-DA17-6BEB-A937-333E9504D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363569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14">
            <a:extLst>
              <a:ext uri="{FF2B5EF4-FFF2-40B4-BE49-F238E27FC236}">
                <a16:creationId xmlns:a16="http://schemas.microsoft.com/office/drawing/2014/main" id="{DF9A5C70-EFC4-1BAB-285F-B317FAF474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 rtlCol="0"/>
          <a:lstStyle>
            <a:lvl1pPr marL="0" indent="0">
              <a:buNone/>
              <a:defRPr lang="ru-RU"/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073F905-5A3E-F9EB-B095-7A3A17C1E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249" t="13424" r="28018" b="11087"/>
          <a:stretch/>
        </p:blipFill>
        <p:spPr>
          <a:xfrm>
            <a:off x="6472427" y="0"/>
            <a:ext cx="5023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5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вед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77B93E-437F-D9D6-D3D1-6DE5F025A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44200" y="1"/>
            <a:ext cx="75198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74AAE1C-171A-32A3-E6FD-75252CAB8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796" t="12194" r="49125" b="12256"/>
          <a:stretch/>
        </p:blipFill>
        <p:spPr>
          <a:xfrm>
            <a:off x="10732660" y="-5609"/>
            <a:ext cx="763524" cy="6863608"/>
          </a:xfrm>
          <a:prstGeom prst="rect">
            <a:avLst/>
          </a:prstGeom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581E4B7-6D97-63BF-7E87-5E71F8BD8C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9733538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B630934-DBD2-4535-961F-B198ABA2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6" y="2198915"/>
            <a:ext cx="9741183" cy="3345316"/>
          </a:xfrm>
        </p:spPr>
        <p:txBody>
          <a:bodyPr rtlCol="0" anchor="t" anchorCtr="0">
            <a:normAutofit/>
          </a:bodyPr>
          <a:lstStyle>
            <a:lvl1pPr marL="0" indent="0">
              <a:buNone/>
              <a:defRPr lang="ru-RU" sz="1800" baseline="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020D2A6-7700-487F-AC7E-A5A2C30DC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FC30D6A-6415-42E1-89E9-EF806C3FE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05DBF26-BAB3-D5FD-5EA7-310263D4C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940584B-2A03-52F7-B667-9CD1A2BD7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A3C0872-DC48-53B1-8569-7A913D92D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74420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635D700-0F05-E0E7-FB42-2FC890C2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063077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5C00B3F-62BE-8535-5239-46279DF1B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05245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2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B7AE2FB-B934-16AA-2537-04016B7F1A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2897" y="576263"/>
            <a:ext cx="5646541" cy="3304494"/>
          </a:xfrm>
        </p:spPr>
        <p:txBody>
          <a:bodyPr rtlCol="0" anchor="b" anchorCtr="0">
            <a:normAutofit/>
          </a:bodyPr>
          <a:lstStyle>
            <a:lvl1pPr>
              <a:defRPr lang="ru-RU" sz="4400"/>
            </a:lvl1pPr>
          </a:lstStyle>
          <a:p>
            <a:pPr algn="l" rtl="0">
              <a:lnSpc>
                <a:spcPts val="5800"/>
              </a:lnSpc>
            </a:pPr>
            <a:r>
              <a:rPr lang="ru-RU" sz="4800"/>
              <a:t>Заголовок слайда </a:t>
            </a:r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B5241927-0828-2C0E-290E-E82A357BC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2275" y="4148138"/>
            <a:ext cx="5673726" cy="1528762"/>
          </a:xfrm>
        </p:spPr>
        <p:txBody>
          <a:bodyPr rtlCol="0"/>
          <a:lstStyle>
            <a:lvl1pPr marL="0" indent="0">
              <a:buNone/>
              <a:defRPr lang="ru-RU"/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" name="Рисунок 13">
            <a:extLst>
              <a:ext uri="{FF2B5EF4-FFF2-40B4-BE49-F238E27FC236}">
                <a16:creationId xmlns:a16="http://schemas.microsoft.com/office/drawing/2014/main" id="{6379D45C-F78A-E101-CD9D-C98EA6E6C5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83095" y="-1"/>
            <a:ext cx="5013087" cy="6857998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ru-RU" sz="18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A4F6DF6-2D97-1E21-15A5-D0E9397E2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485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8B6FBD3-8FFB-2E51-CAC4-CFB7B5AF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8" y="365125"/>
            <a:ext cx="10660350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2178" y="2198914"/>
            <a:ext cx="5157787" cy="345592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28600">
              <a:spcBef>
                <a:spcPts val="1000"/>
              </a:spcBef>
              <a:defRPr lang="ru-RU" sz="1800"/>
            </a:lvl2pPr>
            <a:lvl3pPr marL="685800">
              <a:spcBef>
                <a:spcPts val="1000"/>
              </a:spcBef>
              <a:defRPr lang="ru-RU" sz="1800"/>
            </a:lvl3pPr>
            <a:lvl4pPr marL="1143000">
              <a:spcBef>
                <a:spcPts val="1000"/>
              </a:spcBef>
              <a:defRPr lang="ru-RU" sz="1800"/>
            </a:lvl4pPr>
            <a:lvl5pPr marL="160020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E620B83B-1673-865A-1958-873C4765EFA0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924741" y="2198913"/>
            <a:ext cx="5157787" cy="345592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28600">
              <a:spcBef>
                <a:spcPts val="1000"/>
              </a:spcBef>
              <a:defRPr lang="ru-RU" sz="1800"/>
            </a:lvl2pPr>
            <a:lvl3pPr marL="685800">
              <a:spcBef>
                <a:spcPts val="1000"/>
              </a:spcBef>
              <a:defRPr lang="ru-RU" sz="1800"/>
            </a:lvl3pPr>
            <a:lvl4pPr marL="1143000">
              <a:spcBef>
                <a:spcPts val="1000"/>
              </a:spcBef>
              <a:defRPr lang="ru-RU" sz="1800"/>
            </a:lvl4pPr>
            <a:lvl5pPr marL="160020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100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два элемента содержимого 2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365125"/>
            <a:ext cx="10654936" cy="1325563"/>
          </a:xfrm>
        </p:spPr>
        <p:txBody>
          <a:bodyPr rtlCol="0">
            <a:normAutofit/>
          </a:bodyPr>
          <a:lstStyle>
            <a:lvl1pPr>
              <a:defRPr lang="ru-RU" sz="4400"/>
            </a:lvl1pPr>
          </a:lstStyle>
          <a:p>
            <a:pPr rtl="0"/>
            <a:r>
              <a:rPr lang="ru-RU" sz="4400"/>
              <a:t>Заголовок слайда 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105342" y="2198914"/>
            <a:ext cx="3970218" cy="3445987"/>
          </a:xfrm>
        </p:spPr>
        <p:txBody>
          <a:bodyPr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400"/>
            </a:lvl3pPr>
            <a:lvl4pPr>
              <a:defRPr lang="ru-RU" sz="1200"/>
            </a:lvl4pPr>
            <a:lvl5pPr>
              <a:defRPr lang="ru-RU" sz="11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B845EA08-ECD8-E8B5-40BF-E899F31509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00C4E27-95CA-78A5-BD7A-6109D75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504656" y="2020824"/>
            <a:ext cx="687343" cy="1896697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8AE4F7BC-B724-2456-4104-1C5E254EEF3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22178" y="2198914"/>
            <a:ext cx="6487908" cy="3455925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28600">
              <a:spcBef>
                <a:spcPts val="1000"/>
              </a:spcBef>
              <a:defRPr lang="ru-RU" sz="1800"/>
            </a:lvl2pPr>
            <a:lvl3pPr marL="685800">
              <a:spcBef>
                <a:spcPts val="1000"/>
              </a:spcBef>
              <a:defRPr lang="ru-RU" sz="1800"/>
            </a:lvl3pPr>
            <a:lvl4pPr marL="1143000">
              <a:spcBef>
                <a:spcPts val="1000"/>
              </a:spcBef>
              <a:defRPr lang="ru-RU" sz="1800"/>
            </a:lvl4pPr>
            <a:lvl5pPr marL="160020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4794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содержимо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561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>
              <a:defRPr lang="ru-RU"/>
            </a:def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9F130D9-40F7-D817-3F42-72C9D5857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43" y="667582"/>
            <a:ext cx="5102717" cy="2482018"/>
          </a:xfrm>
        </p:spPr>
        <p:txBody>
          <a:bodyPr rtlCol="0" anchor="t" anchorCtr="0">
            <a:noAutofit/>
          </a:bodyPr>
          <a:lstStyle>
            <a:lvl1pPr>
              <a:defRPr lang="ru-RU" sz="4400"/>
            </a:lvl1pPr>
          </a:lstStyle>
          <a:p>
            <a:pPr rtl="0"/>
            <a:r>
              <a:rPr lang="ru-RU" sz="4400"/>
              <a:t>Заголовок слайда </a:t>
            </a:r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88A7439-0E5E-18D2-A4C7-D377032ED2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668964" y="667582"/>
            <a:ext cx="5827220" cy="2482018"/>
          </a:xfrm>
        </p:spPr>
        <p:txBody>
          <a:bodyPr tIns="91440" rtlCol="0">
            <a:normAutofit/>
          </a:bodyPr>
          <a:lstStyle>
            <a:lvl1pPr marL="0" indent="0">
              <a:buNone/>
              <a:defRPr lang="ru-RU" sz="1800">
                <a:solidFill>
                  <a:schemeClr val="tx2"/>
                </a:solidFill>
              </a:defRPr>
            </a:lvl1pPr>
            <a:lvl2pPr marL="457200" indent="0">
              <a:buNone/>
              <a:defRPr lang="ru-RU" sz="1800">
                <a:solidFill>
                  <a:schemeClr val="tx2"/>
                </a:solidFill>
              </a:defRPr>
            </a:lvl2pPr>
            <a:lvl3pPr marL="914400" indent="0">
              <a:buNone/>
              <a:defRPr lang="ru-RU" sz="1800">
                <a:solidFill>
                  <a:schemeClr val="tx2"/>
                </a:solidFill>
              </a:defRPr>
            </a:lvl3pPr>
            <a:lvl4pPr marL="1371600" indent="0">
              <a:buNone/>
              <a:defRPr lang="ru-RU" sz="1800">
                <a:solidFill>
                  <a:schemeClr val="tx2"/>
                </a:solidFill>
              </a:defRPr>
            </a:lvl4pPr>
            <a:lvl5pPr marL="1828800" indent="0">
              <a:buNone/>
              <a:defRPr lang="ru-RU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43" y="3362959"/>
            <a:ext cx="11102339" cy="2827459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 algn="ctr">
              <a:buNone/>
              <a:defRPr lang="ru-RU" sz="18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3FB3B490-399A-EF1F-9626-CCCE0F5F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495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 descr="Тэг=ЦветВыделения&#10;Flavor=Light&#10;Целевой объект=линия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 descr="Tag=AccentColor&#10;Flavor=Light&#10;Целевой объект=линия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fld id="{3A4F6043-7A67-491B-98BC-F933DED7226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27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55" r:id="rId3"/>
    <p:sldLayoutId id="2147483845" r:id="rId4"/>
    <p:sldLayoutId id="2147483841" r:id="rId5"/>
    <p:sldLayoutId id="2147483856" r:id="rId6"/>
    <p:sldLayoutId id="2147483832" r:id="rId7"/>
    <p:sldLayoutId id="2147483849" r:id="rId8"/>
    <p:sldLayoutId id="2147483844" r:id="rId9"/>
    <p:sldLayoutId id="2147483854" r:id="rId10"/>
    <p:sldLayoutId id="2147483857" r:id="rId11"/>
    <p:sldLayoutId id="2147483829" r:id="rId12"/>
    <p:sldLayoutId id="214748385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6000" kern="12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lang="ru-RU"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70" y="781060"/>
            <a:ext cx="1433014" cy="8982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000" dirty="0"/>
              <a:t>Титульный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9F259-B620-4C3F-8D98-CCE3CA3B6BA6}"/>
              </a:ext>
            </a:extLst>
          </p:cNvPr>
          <p:cNvSpPr txBox="1"/>
          <p:nvPr/>
        </p:nvSpPr>
        <p:spPr>
          <a:xfrm>
            <a:off x="8062546" y="4640051"/>
            <a:ext cx="3851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Тема: </a:t>
            </a:r>
            <a:r>
              <a:rPr lang="en-US" dirty="0"/>
              <a:t>Web application</a:t>
            </a:r>
          </a:p>
          <a:p>
            <a:r>
              <a:rPr lang="ru-RU" dirty="0"/>
              <a:t>ФИО: Сухинин А.В. РПО/2</a:t>
            </a:r>
          </a:p>
          <a:p>
            <a:r>
              <a:rPr lang="ru-RU" dirty="0"/>
              <a:t>Руководитель: Алхимов В.А</a:t>
            </a:r>
          </a:p>
          <a:p>
            <a:r>
              <a:rPr lang="en-US" dirty="0"/>
              <a:t>IT TOP, 2025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7C12E4-5DEB-4AA7-A145-4DE39927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70" y="2584938"/>
            <a:ext cx="6653050" cy="3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7" y="539496"/>
            <a:ext cx="8756272" cy="234438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7" y="3354749"/>
            <a:ext cx="5228392" cy="258247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7" y="365125"/>
            <a:ext cx="10778937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9" y="2350108"/>
            <a:ext cx="10778221" cy="36094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Цель проекта: организация рабочего процесса </a:t>
            </a:r>
          </a:p>
          <a:p>
            <a:pPr rtl="0"/>
            <a:r>
              <a:rPr lang="ru-RU" dirty="0"/>
              <a:t>Ключевые технологии: программа написана на </a:t>
            </a:r>
            <a:r>
              <a:rPr lang="en-US" dirty="0"/>
              <a:t>Python </a:t>
            </a:r>
            <a:r>
              <a:rPr lang="ru-RU" dirty="0"/>
              <a:t>с использованием </a:t>
            </a:r>
            <a:r>
              <a:rPr lang="en-US" dirty="0"/>
              <a:t>Django</a:t>
            </a:r>
          </a:p>
          <a:p>
            <a:pPr rtl="0"/>
            <a:r>
              <a:rPr lang="ru-RU" dirty="0"/>
              <a:t>Сферы применения: разработка, образование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  <p:sp>
        <p:nvSpPr>
          <p:cNvPr id="39" name="Номер слайда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A4F6043-7A67-491B-98BC-F933DED7226D}" type="slidenum">
              <a:rPr lang="ru-RU" smtClean="0">
                <a:latin typeface="Times New Roman" panose="02020603050405020304" pitchFamily="18" charset="0"/>
              </a:rPr>
              <a:pPr/>
              <a:t>2</a:t>
            </a:fld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76262"/>
            <a:ext cx="5459157" cy="150751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Функциональные требования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82700-D4F3-4089-AAA3-E6F357F6D7FD}"/>
              </a:ext>
            </a:extLst>
          </p:cNvPr>
          <p:cNvSpPr txBox="1"/>
          <p:nvPr/>
        </p:nvSpPr>
        <p:spPr>
          <a:xfrm>
            <a:off x="509954" y="2553824"/>
            <a:ext cx="6101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модули:</a:t>
            </a:r>
          </a:p>
          <a:p>
            <a:r>
              <a:rPr lang="ru-RU" dirty="0"/>
              <a:t>1. Управление пользователями</a:t>
            </a:r>
          </a:p>
          <a:p>
            <a:r>
              <a:rPr lang="ru-RU" dirty="0"/>
              <a:t>2. Управление проектами</a:t>
            </a:r>
          </a:p>
          <a:p>
            <a:r>
              <a:rPr lang="ru-RU" dirty="0"/>
              <a:t>3. Управление задачами</a:t>
            </a:r>
          </a:p>
          <a:p>
            <a:r>
              <a:rPr lang="ru-RU" dirty="0"/>
              <a:t>5. Фильтрация и поиск</a:t>
            </a:r>
          </a:p>
          <a:p>
            <a:endParaRPr lang="ru-RU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0E9310BF-9723-475F-8F24-64E3231A09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C4A5656-CD36-455B-A137-1BAB7DE24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-1"/>
            <a:ext cx="691661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89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7" y="576263"/>
            <a:ext cx="5646541" cy="146355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Функциональность по модулям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4552F1CF-68AA-447B-B5B0-C65BB72A5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2275" y="4148138"/>
            <a:ext cx="5673726" cy="1528762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Пользователи: регистрация, авторизация, профили, права доступа</a:t>
            </a:r>
          </a:p>
          <a:p>
            <a:pPr rtl="0"/>
            <a:r>
              <a:rPr lang="ru-RU" dirty="0"/>
              <a:t>Задачи: приоритеты, статусы, дедлайны, исполнители</a:t>
            </a:r>
          </a:p>
        </p:txBody>
      </p:sp>
    </p:spTree>
    <p:extLst>
      <p:ext uri="{BB962C8B-B14F-4D97-AF65-F5344CB8AC3E}">
        <p14:creationId xmlns:p14="http://schemas.microsoft.com/office/powerpoint/2010/main" val="4045600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91794-986C-4679-93EA-5F3C3EE6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6585291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3600" dirty="0"/>
              <a:t>Нефункциональные требования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403B-F6A5-4855-B204-4A9D1F5B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6" y="2198915"/>
            <a:ext cx="9741183" cy="3345316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Удобства интерфейса (темная тема)</a:t>
            </a:r>
          </a:p>
          <a:p>
            <a:pPr rtl="0"/>
            <a:r>
              <a:rPr lang="ru-RU" dirty="0"/>
              <a:t>Надежность, безопасность, масштабируемость</a:t>
            </a:r>
          </a:p>
          <a:p>
            <a:pPr rtl="0"/>
            <a:r>
              <a:rPr lang="ru-RU" dirty="0"/>
              <a:t>Совместимость с браузерами и </a:t>
            </a:r>
            <a:r>
              <a:rPr lang="en-US" dirty="0"/>
              <a:t>OC</a:t>
            </a:r>
            <a:endParaRPr lang="ru-RU" dirty="0"/>
          </a:p>
          <a:p>
            <a:pPr rtl="0"/>
            <a:r>
              <a:rPr lang="ru-RU" dirty="0"/>
              <a:t>Быстродействие: +- 2 сек. на загрузку </a:t>
            </a:r>
          </a:p>
        </p:txBody>
      </p:sp>
      <p:sp>
        <p:nvSpPr>
          <p:cNvPr id="35" name="Номер слайда 34">
            <a:extLst>
              <a:ext uri="{FF2B5EF4-FFF2-40B4-BE49-F238E27FC236}">
                <a16:creationId xmlns:a16="http://schemas.microsoft.com/office/drawing/2014/main" id="{253F77DE-9A00-003D-3E35-AA011DA6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2AD73156-2390-BB42-48B5-818ECA165475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A4F6043-7A67-491B-98BC-F933DED7226D}" type="slidenum">
              <a:rPr lang="ru-RU" smtClean="0">
                <a:latin typeface="Times New Roman" panose="02020603050405020304" pitchFamily="18" charset="0"/>
              </a:rPr>
              <a:pPr/>
              <a:t>5</a:t>
            </a:fld>
            <a:endParaRPr lang="ru-R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2BAD7B4-5997-4A95-A2A9-773DF1F4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59" y="523509"/>
            <a:ext cx="5646541" cy="1129445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Архитектура проекта 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6A002-1BEB-AE76-169E-13071F909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559" y="2073153"/>
            <a:ext cx="5673726" cy="152876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MVS</a:t>
            </a:r>
            <a:r>
              <a:rPr lang="ru-RU" dirty="0"/>
              <a:t>-подход</a:t>
            </a:r>
          </a:p>
          <a:p>
            <a:pPr rtl="0"/>
            <a:r>
              <a:rPr lang="ru-RU" dirty="0"/>
              <a:t>Компоненты: </a:t>
            </a:r>
            <a:r>
              <a:rPr lang="en-US" dirty="0"/>
              <a:t>Models</a:t>
            </a:r>
            <a:r>
              <a:rPr lang="ru-RU" dirty="0"/>
              <a:t>, </a:t>
            </a:r>
            <a:r>
              <a:rPr lang="en-US" dirty="0"/>
              <a:t>Views</a:t>
            </a:r>
            <a:r>
              <a:rPr lang="ru-RU" dirty="0"/>
              <a:t>, </a:t>
            </a:r>
            <a:r>
              <a:rPr lang="en-US" dirty="0"/>
              <a:t>Serializes</a:t>
            </a:r>
          </a:p>
          <a:p>
            <a:pPr rtl="0"/>
            <a:r>
              <a:rPr lang="ru-RU" dirty="0"/>
              <a:t>Используемые библиотеки и фреймворки</a:t>
            </a:r>
          </a:p>
        </p:txBody>
      </p:sp>
      <p:pic>
        <p:nvPicPr>
          <p:cNvPr id="11" name="Рисунок 10" descr="Растение в горшке">
            <a:extLst>
              <a:ext uri="{FF2B5EF4-FFF2-40B4-BE49-F238E27FC236}">
                <a16:creationId xmlns:a16="http://schemas.microsoft.com/office/drawing/2014/main" id="{86E0BB36-7BDD-D349-82E5-EF4C5EC28F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3" r="13"/>
          <a:stretch/>
        </p:blipFill>
        <p:spPr>
          <a:xfrm>
            <a:off x="6483095" y="-1"/>
            <a:ext cx="5013087" cy="6857998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17885D-16A6-4047-B874-F17395DA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09" y="0"/>
            <a:ext cx="670279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6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15832-3B88-48CF-8043-95E6A490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660350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Структура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6FF9F1-02F2-4FD4-A3BF-42428815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9" y="1720151"/>
            <a:ext cx="3411268" cy="36933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Основные директории и их роли: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EC64CEEC-83BF-60C7-B00E-F2DE1BC0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84B15D-F2BF-4B25-AE76-D53D50857F61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422178" y="2063490"/>
            <a:ext cx="3138854" cy="170000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2FC7B3-8A7F-40C8-9941-2B698DAF4964}"/>
              </a:ext>
            </a:extLst>
          </p:cNvPr>
          <p:cNvSpPr txBox="1"/>
          <p:nvPr/>
        </p:nvSpPr>
        <p:spPr>
          <a:xfrm>
            <a:off x="4587372" y="1720151"/>
            <a:ext cx="2329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Приложения </a:t>
            </a:r>
            <a:r>
              <a:rPr lang="en-US" dirty="0"/>
              <a:t>Django</a:t>
            </a:r>
            <a:r>
              <a:rPr lang="ru-RU" dirty="0"/>
              <a:t>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231575-0049-4B54-BDE6-29261CB10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926" y="2063490"/>
            <a:ext cx="3138854" cy="17000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39B556-846A-4277-8F0F-DF32DB451334}"/>
              </a:ext>
            </a:extLst>
          </p:cNvPr>
          <p:cNvSpPr txBox="1"/>
          <p:nvPr/>
        </p:nvSpPr>
        <p:spPr>
          <a:xfrm>
            <a:off x="8508504" y="1720151"/>
            <a:ext cx="2329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компоненты: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A63A195-02CA-4DC1-A654-60FBEC9F7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705" y="2063490"/>
            <a:ext cx="3138854" cy="17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8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85544-C200-BEF3-61CE-CCB5EE89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654936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3600" dirty="0"/>
              <a:t>Установка и запуск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3009AC-F174-46B4-AA14-B65E46B37A8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455876" y="2344412"/>
            <a:ext cx="3728732" cy="3504602"/>
          </a:xfrm>
        </p:spPr>
      </p:pic>
      <p:sp>
        <p:nvSpPr>
          <p:cNvPr id="33" name="Номер слайда 32">
            <a:extLst>
              <a:ext uri="{FF2B5EF4-FFF2-40B4-BE49-F238E27FC236}">
                <a16:creationId xmlns:a16="http://schemas.microsoft.com/office/drawing/2014/main" id="{9E4A32E4-179C-6FC0-8A0F-65F163803A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65806B-4BE0-6B7B-FE18-DF2D7567071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22178" y="2198914"/>
            <a:ext cx="6487908" cy="34559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Регистрация, создание проекта, добавление задач</a:t>
            </a:r>
          </a:p>
          <a:p>
            <a:pPr rtl="0"/>
            <a:r>
              <a:rPr lang="ru-RU" dirty="0"/>
              <a:t>Назначение исполнителей, изменение статуса</a:t>
            </a:r>
          </a:p>
          <a:p>
            <a:pPr rtl="0"/>
            <a:r>
              <a:rPr lang="ru-RU" dirty="0"/>
              <a:t>Работа через браузер и админ-панель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36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BDD3376-2BB5-D208-489F-2CF4AEDE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43" y="667582"/>
            <a:ext cx="5102717" cy="248201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2F950D5-0AE0-05E7-665E-387B809FD2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75932" y="675741"/>
            <a:ext cx="5827220" cy="248201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Что сделано:</a:t>
            </a:r>
          </a:p>
          <a:p>
            <a:pPr rtl="0"/>
            <a:r>
              <a:rPr lang="ru-RU" dirty="0"/>
              <a:t>Разработано: Веб-приложение для управления проектами и задачами.</a:t>
            </a:r>
          </a:p>
          <a:p>
            <a:pPr rtl="0"/>
            <a:r>
              <a:rPr lang="ru-RU" dirty="0"/>
              <a:t>Реализованы основные функции: создание проектов, задач, назначение исполнителей.</a:t>
            </a:r>
          </a:p>
          <a:p>
            <a:pPr rtl="0"/>
            <a:r>
              <a:rPr lang="ru-RU" dirty="0"/>
              <a:t>Внедрены: Админ-панель, фильтрация и </a:t>
            </a:r>
            <a:r>
              <a:rPr lang="ru-RU" dirty="0" err="1"/>
              <a:t>коментарии</a:t>
            </a:r>
            <a:endParaRPr lang="ru-RU" dirty="0"/>
          </a:p>
        </p:txBody>
      </p:sp>
      <p:sp>
        <p:nvSpPr>
          <p:cNvPr id="40" name="Номер слайда 39">
            <a:extLst>
              <a:ext uri="{FF2B5EF4-FFF2-40B4-BE49-F238E27FC236}">
                <a16:creationId xmlns:a16="http://schemas.microsoft.com/office/drawing/2014/main" id="{99A3C9AE-6440-E266-03D1-504E4CB4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3A4F6043-7A67-491B-98BC-F933DED7226D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876C9-6903-43A4-B936-6C01D53DE009}"/>
              </a:ext>
            </a:extLst>
          </p:cNvPr>
          <p:cNvSpPr txBox="1"/>
          <p:nvPr/>
        </p:nvSpPr>
        <p:spPr>
          <a:xfrm>
            <a:off x="492369" y="2956168"/>
            <a:ext cx="46159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командной и индивидуальной работы.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Гибкость, масштабируемость, безопасность.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CA9C54-D57F-4C29-9ECB-C829E8AD4F60}"/>
              </a:ext>
            </a:extLst>
          </p:cNvPr>
          <p:cNvSpPr txBox="1"/>
          <p:nvPr/>
        </p:nvSpPr>
        <p:spPr>
          <a:xfrm>
            <a:off x="6013939" y="3694832"/>
            <a:ext cx="61018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стало результатом практического применения знаний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Django, REST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Оно может использоваться как основа для коммерческого или учебного продукта.</a:t>
            </a:r>
          </a:p>
        </p:txBody>
      </p:sp>
    </p:spTree>
    <p:extLst>
      <p:ext uri="{BB962C8B-B14F-4D97-AF65-F5344CB8AC3E}">
        <p14:creationId xmlns:p14="http://schemas.microsoft.com/office/powerpoint/2010/main" val="35360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38807_win32_SL_V9" id="{C7D2D44D-6573-4294-9114-06BEE844F9A8}" vid="{1CF61198-78F4-4F53-A39D-36B52B6A835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66BB56-E71F-413C-A17E-3C61B4BD473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CCFBFAD-0D5C-4560-A0B6-6D94F8C673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6D0E89-8FE5-4564-B75D-6D6A80E9265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264</Words>
  <Application>Microsoft Office PowerPoint</Application>
  <PresentationFormat>Широкоэкранный</PresentationFormat>
  <Paragraphs>64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Dante</vt:lpstr>
      <vt:lpstr>Helvetica Neue Medium</vt:lpstr>
      <vt:lpstr>Times New Roman</vt:lpstr>
      <vt:lpstr>Wingdings 2</vt:lpstr>
      <vt:lpstr>OffsetVTI</vt:lpstr>
      <vt:lpstr>Титульный </vt:lpstr>
      <vt:lpstr>Введение</vt:lpstr>
      <vt:lpstr>Функциональные требования</vt:lpstr>
      <vt:lpstr>Функциональность по модулям</vt:lpstr>
      <vt:lpstr>Нефункциональные требования </vt:lpstr>
      <vt:lpstr>Архитектура проекта  </vt:lpstr>
      <vt:lpstr>Структура проекта</vt:lpstr>
      <vt:lpstr>Установка и запуск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2024-01-08T20:32:41Z</dcterms:created>
  <dcterms:modified xsi:type="dcterms:W3CDTF">2025-06-23T05:22:37Z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