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3E7-2BAE-49B5-B248-DA550E2C1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Beskona</a:t>
            </a:r>
            <a:r>
              <a:rPr lang="hr-HR" dirty="0"/>
              <a:t>čni toranj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1F227-3C76-4713-B85C-F64E42CB1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Autori: Lucija Valentić, Iva Tutiš</a:t>
            </a:r>
          </a:p>
        </p:txBody>
      </p:sp>
    </p:spTree>
    <p:extLst>
      <p:ext uri="{BB962C8B-B14F-4D97-AF65-F5344CB8AC3E}">
        <p14:creationId xmlns:p14="http://schemas.microsoft.com/office/powerpoint/2010/main" val="11140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1DBFB-0E45-4DBF-8A7E-9C020B50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DC82D-F72A-4413-9527-EDE0F30B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761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hr-HR" sz="2400" cap="all" dirty="0">
                <a:solidFill>
                  <a:srgbClr val="FF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Naša </a:t>
            </a:r>
            <a:r>
              <a:rPr lang="en-US" sz="2400" cap="all" dirty="0">
                <a:solidFill>
                  <a:srgbClr val="FF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Igra je inspirirana </a:t>
            </a:r>
            <a:r>
              <a:rPr lang="hr-HR" sz="2400" cap="all" dirty="0">
                <a:solidFill>
                  <a:srgbClr val="FF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švedskom igrom „Icy tower”, čiji je prvi nastavak izašao još 2001. godine, ali je postala svjetski popularna ranih 2010.-ih godina, kada je izašao drugi nastavak.</a:t>
            </a:r>
            <a:endParaRPr lang="en-US" sz="2400" cap="all" dirty="0">
              <a:solidFill>
                <a:srgbClr val="FFFF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94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DA3D8-13F4-4089-920D-DECF1C6C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Osnovna pravila igre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DF621-9DCF-41C5-BB97-0131D107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8775"/>
            <a:ext cx="10544175" cy="4800599"/>
          </a:xfrm>
        </p:spPr>
        <p:txBody>
          <a:bodyPr>
            <a:normAutofit lnSpcReduction="10000"/>
          </a:bodyPr>
          <a:lstStyle/>
          <a:p>
            <a:r>
              <a:rPr lang="hr-HR" b="0" i="0" dirty="0">
                <a:solidFill>
                  <a:srgbClr val="4D4E53"/>
                </a:solidFill>
                <a:effectLst/>
                <a:latin typeface="Times New Roman" panose="02020603050405020304" pitchFamily="18" charset="0"/>
              </a:rPr>
              <a:t>Igrač mora cijelo vrijeme skakati sa platforme na višu platformu u tornju</a:t>
            </a:r>
          </a:p>
          <a:p>
            <a:r>
              <a:rPr lang="hr-HR" dirty="0">
                <a:solidFill>
                  <a:srgbClr val="4D4E53"/>
                </a:solidFill>
                <a:latin typeface="Times New Roman" panose="02020603050405020304" pitchFamily="18" charset="0"/>
              </a:rPr>
              <a:t>Cilj igre je što kasnije „umrijeti”</a:t>
            </a:r>
            <a:r>
              <a:rPr lang="hr-HR" b="0" i="0" dirty="0">
                <a:solidFill>
                  <a:srgbClr val="4D4E53"/>
                </a:solidFill>
                <a:effectLst/>
                <a:latin typeface="Times New Roman" panose="02020603050405020304" pitchFamily="18" charset="0"/>
              </a:rPr>
              <a:t> i skupiti što više bodove</a:t>
            </a:r>
          </a:p>
          <a:p>
            <a:r>
              <a:rPr lang="hr-HR" dirty="0">
                <a:solidFill>
                  <a:srgbClr val="4D4E53"/>
                </a:solidFill>
                <a:latin typeface="Times New Roman" panose="02020603050405020304" pitchFamily="18" charset="0"/>
              </a:rPr>
              <a:t>Bodovi se dobivaju</a:t>
            </a:r>
          </a:p>
          <a:p>
            <a:pPr lvl="1"/>
            <a:r>
              <a:rPr lang="hr-HR" b="0" i="0" dirty="0">
                <a:solidFill>
                  <a:srgbClr val="4D4E53"/>
                </a:solidFill>
                <a:effectLst/>
                <a:latin typeface="Times New Roman" panose="02020603050405020304" pitchFamily="18" charset="0"/>
              </a:rPr>
              <a:t>Penjanjem na novu najvišu platformu</a:t>
            </a:r>
          </a:p>
          <a:p>
            <a:pPr lvl="1"/>
            <a:r>
              <a:rPr lang="hr-HR" b="0" i="0" dirty="0">
                <a:solidFill>
                  <a:srgbClr val="4D4E53"/>
                </a:solidFill>
                <a:effectLst/>
                <a:latin typeface="Times New Roman" panose="02020603050405020304" pitchFamily="18" charset="0"/>
              </a:rPr>
              <a:t>Skupljanjem novćića </a:t>
            </a:r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koji nastaju na mjestima ubijenih neprijatelja</a:t>
            </a:r>
          </a:p>
          <a:p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 Gubi se:</a:t>
            </a:r>
          </a:p>
          <a:p>
            <a:pPr lvl="1"/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Dodirivanjem neprijatelja</a:t>
            </a:r>
          </a:p>
          <a:p>
            <a:pPr lvl="1"/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Gubljenjem svih života (npr. boss nas upuca više puta)</a:t>
            </a:r>
          </a:p>
          <a:p>
            <a:pPr lvl="1"/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Padom ispod razine donjeg dijela platforme (npr promašenim skokom na platformu)</a:t>
            </a:r>
          </a:p>
          <a:p>
            <a:r>
              <a:rPr lang="hr-HR" b="0" i="0" dirty="0">
                <a:solidFill>
                  <a:srgbClr val="4D4E53"/>
                </a:solidFill>
                <a:effectLst/>
                <a:latin typeface="Times New Roman" panose="02020603050405020304" pitchFamily="18" charset="0"/>
              </a:rPr>
              <a:t>Neprijatelji su </a:t>
            </a:r>
          </a:p>
          <a:p>
            <a:pPr lvl="1"/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Obični (enemy): samo stoje na mjestu, igrač ih pucanjem sa „J” i „L” tipkama može ubiti</a:t>
            </a:r>
          </a:p>
          <a:p>
            <a:pPr lvl="1"/>
            <a:r>
              <a:rPr lang="hr-HR" i="0" dirty="0">
                <a:solidFill>
                  <a:srgbClr val="4D4E53"/>
                </a:solidFill>
                <a:latin typeface="Times New Roman" panose="02020603050405020304" pitchFamily="18" charset="0"/>
              </a:rPr>
              <a:t>Glavni (boss): pucaju na igrača te se pojavljuju tek nakon što igrač postigne određeni broj bodova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7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F9EAC-D34D-4C9F-8CE2-F392289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225"/>
          </a:xfrm>
        </p:spPr>
        <p:txBody>
          <a:bodyPr>
            <a:normAutofit fontScale="90000"/>
          </a:bodyPr>
          <a:lstStyle/>
          <a:p>
            <a:r>
              <a:rPr lang="hr-HR" dirty="0"/>
              <a:t>Ulaz u igru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E759AD-8A22-4DF0-A1A8-CCB2EC6E4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7009" y="1750980"/>
            <a:ext cx="4273846" cy="442122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CB661-3BAA-425F-AE98-F0886BB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85800"/>
            <a:ext cx="5849565" cy="5486399"/>
          </a:xfrm>
        </p:spPr>
        <p:txBody>
          <a:bodyPr>
            <a:normAutofit/>
          </a:bodyPr>
          <a:lstStyle/>
          <a:p>
            <a:r>
              <a:rPr lang="hr-HR" dirty="0"/>
              <a:t>Igra se pokreće kroz VisualStudio ili neki sličan IDE za C#; nakon izgradnje projekta se igra pokreće</a:t>
            </a:r>
          </a:p>
          <a:p>
            <a:r>
              <a:rPr lang="hr-HR" dirty="0"/>
              <a:t>Meni sadrži:</a:t>
            </a:r>
          </a:p>
          <a:p>
            <a:pPr lvl="1"/>
            <a:r>
              <a:rPr lang="hr-HR" b="1" dirty="0"/>
              <a:t>Start</a:t>
            </a:r>
            <a:r>
              <a:rPr lang="hr-HR" dirty="0"/>
              <a:t> tipku za početak igre</a:t>
            </a:r>
          </a:p>
          <a:p>
            <a:pPr lvl="1"/>
            <a:r>
              <a:rPr lang="hr-HR" b="1" dirty="0"/>
              <a:t>Enter Name </a:t>
            </a:r>
            <a:r>
              <a:rPr lang="hr-HR" dirty="0"/>
              <a:t>tipku za upis imena igrača</a:t>
            </a:r>
          </a:p>
          <a:p>
            <a:pPr lvl="1"/>
            <a:r>
              <a:rPr lang="hr-HR" b="1" dirty="0"/>
              <a:t>Highscore</a:t>
            </a:r>
            <a:r>
              <a:rPr lang="hr-HR" dirty="0"/>
              <a:t> tipku koja izlistava top ljestvicu igrača s najboljim highscoreovima</a:t>
            </a:r>
          </a:p>
          <a:p>
            <a:pPr lvl="1"/>
            <a:r>
              <a:rPr lang="hr-HR" b="1" dirty="0"/>
              <a:t>Quit</a:t>
            </a:r>
            <a:r>
              <a:rPr lang="hr-HR" dirty="0"/>
              <a:t> tipku kojom se izlazi iz igre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44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BE81-333C-4D46-A981-6EFC2BE5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Izgled igre pri početku i tokom igre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A5FE70-2959-4CE0-8C92-AA714850D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007" r="2" b="9009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3FDB36-C62C-4DBB-B5A6-862E13C3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47" r="2" b="2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856F89-BEB2-4BC5-97A6-B0DC2A5F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3810" y="4531059"/>
            <a:ext cx="4718989" cy="16834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r-HR" sz="1800" dirty="0"/>
              <a:t>Kontrole</a:t>
            </a:r>
          </a:p>
          <a:p>
            <a:pPr lvl="1"/>
            <a:r>
              <a:rPr lang="hr-HR" sz="1800" dirty="0"/>
              <a:t>Kretanje sa strelicama</a:t>
            </a:r>
          </a:p>
          <a:p>
            <a:pPr lvl="1"/>
            <a:r>
              <a:rPr lang="hr-HR" sz="1800"/>
              <a:t>Pucanje sa J i L </a:t>
            </a:r>
            <a:endParaRPr lang="en-US" sz="1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498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6BE4-CA4A-4CF4-B686-3047FAD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988"/>
            <a:ext cx="9601200" cy="934855"/>
          </a:xfrm>
        </p:spPr>
        <p:txBody>
          <a:bodyPr>
            <a:normAutofit/>
          </a:bodyPr>
          <a:lstStyle/>
          <a:p>
            <a:r>
              <a:rPr lang="hr-HR" dirty="0"/>
              <a:t>Hijerarhijska struktura klasa/interfacea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9ADF6F-5229-4E21-8775-DB053E275BB9}"/>
              </a:ext>
            </a:extLst>
          </p:cNvPr>
          <p:cNvSpPr/>
          <p:nvPr/>
        </p:nvSpPr>
        <p:spPr>
          <a:xfrm>
            <a:off x="4883842" y="1061844"/>
            <a:ext cx="2424315" cy="64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IImageControl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2B12C5-3DE6-4460-B6B9-E064FD26749C}"/>
              </a:ext>
            </a:extLst>
          </p:cNvPr>
          <p:cNvSpPr/>
          <p:nvPr/>
        </p:nvSpPr>
        <p:spPr>
          <a:xfrm>
            <a:off x="1071563" y="2000250"/>
            <a:ext cx="2014537" cy="81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Projectil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F9C40E-55E1-48AB-9FA7-B32BE62ADEF8}"/>
              </a:ext>
            </a:extLst>
          </p:cNvPr>
          <p:cNvSpPr/>
          <p:nvPr/>
        </p:nvSpPr>
        <p:spPr>
          <a:xfrm>
            <a:off x="0" y="3386137"/>
            <a:ext cx="2586037" cy="67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ProjectilShotByBoss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58949-45D8-4A87-9211-A9132DEE3A99}"/>
              </a:ext>
            </a:extLst>
          </p:cNvPr>
          <p:cNvSpPr/>
          <p:nvPr/>
        </p:nvSpPr>
        <p:spPr>
          <a:xfrm>
            <a:off x="0" y="4357688"/>
            <a:ext cx="2586037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ProjectilShotByPlayer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BC137C9-E733-4BBF-A92F-4B625B5E8C5C}"/>
              </a:ext>
            </a:extLst>
          </p:cNvPr>
          <p:cNvCxnSpPr/>
          <p:nvPr/>
        </p:nvCxnSpPr>
        <p:spPr>
          <a:xfrm rot="10800000" flipV="1">
            <a:off x="1871663" y="2814637"/>
            <a:ext cx="957262" cy="57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EB7F736-89DB-4CB0-AAE8-2F070EDFA3C4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1775221" y="3625452"/>
            <a:ext cx="1864521" cy="242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98259B-53C4-4443-A784-AD279D8F06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78832" y="1386386"/>
            <a:ext cx="2805010" cy="613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D15C00-6609-4F4C-B4D6-3C3D50609A2B}"/>
              </a:ext>
            </a:extLst>
          </p:cNvPr>
          <p:cNvSpPr/>
          <p:nvPr/>
        </p:nvSpPr>
        <p:spPr>
          <a:xfrm>
            <a:off x="3481337" y="1995880"/>
            <a:ext cx="2014537" cy="814385"/>
          </a:xfrm>
          <a:prstGeom prst="roundRect">
            <a:avLst>
              <a:gd name="adj" fmla="val 23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Character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C2EF34-4773-4AFE-97D0-7B19AEE519EE}"/>
              </a:ext>
            </a:extLst>
          </p:cNvPr>
          <p:cNvSpPr/>
          <p:nvPr/>
        </p:nvSpPr>
        <p:spPr>
          <a:xfrm>
            <a:off x="3009734" y="3355467"/>
            <a:ext cx="1618973" cy="63789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Player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589238-812A-4D6A-9A5E-A7929A721660}"/>
              </a:ext>
            </a:extLst>
          </p:cNvPr>
          <p:cNvSpPr/>
          <p:nvPr/>
        </p:nvSpPr>
        <p:spPr>
          <a:xfrm>
            <a:off x="3613854" y="4679158"/>
            <a:ext cx="1558219" cy="6857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Enemy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10DE81-A435-4E5D-81C2-E2086A6A8E58}"/>
              </a:ext>
            </a:extLst>
          </p:cNvPr>
          <p:cNvSpPr/>
          <p:nvPr/>
        </p:nvSpPr>
        <p:spPr>
          <a:xfrm>
            <a:off x="2586037" y="5749421"/>
            <a:ext cx="1616450" cy="569906"/>
          </a:xfrm>
          <a:prstGeom prst="roundRect">
            <a:avLst>
              <a:gd name="adj" fmla="val 47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Boss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207F620-9AAD-4328-8398-2F44DED36160}"/>
              </a:ext>
            </a:extLst>
          </p:cNvPr>
          <p:cNvCxnSpPr>
            <a:cxnSpLocks/>
          </p:cNvCxnSpPr>
          <p:nvPr/>
        </p:nvCxnSpPr>
        <p:spPr>
          <a:xfrm rot="5400000">
            <a:off x="3133792" y="2788682"/>
            <a:ext cx="1010042" cy="18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AFC5FD-2B96-45C3-A04E-DE0AA78468EC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4076234" y="3756485"/>
            <a:ext cx="2361411" cy="169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A8C0934-7381-4A0A-9F9D-E8E243D75556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3963017" y="5604427"/>
            <a:ext cx="669418" cy="190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5F4B4C-AFB5-4E3B-A4D3-B0F9265E338E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5400000">
            <a:off x="5149827" y="1049707"/>
            <a:ext cx="284952" cy="1607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B960ED0-2DB5-46D4-AF5B-ABDB52AFF733}"/>
              </a:ext>
            </a:extLst>
          </p:cNvPr>
          <p:cNvSpPr/>
          <p:nvPr/>
        </p:nvSpPr>
        <p:spPr>
          <a:xfrm>
            <a:off x="7186611" y="1995881"/>
            <a:ext cx="1960883" cy="74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Coin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8204D9-455B-4BCD-A56E-8F96E12A1DC7}"/>
              </a:ext>
            </a:extLst>
          </p:cNvPr>
          <p:cNvSpPr/>
          <p:nvPr/>
        </p:nvSpPr>
        <p:spPr>
          <a:xfrm>
            <a:off x="7240265" y="2971189"/>
            <a:ext cx="1960883" cy="814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Menu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30E2E5-EE7F-4B51-96C2-31CD9E17979A}"/>
              </a:ext>
            </a:extLst>
          </p:cNvPr>
          <p:cNvSpPr/>
          <p:nvPr/>
        </p:nvSpPr>
        <p:spPr>
          <a:xfrm>
            <a:off x="7240265" y="4057650"/>
            <a:ext cx="2014537" cy="746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MenuButton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4DB67D-3FA0-493A-B7EF-AABF90F69923}"/>
              </a:ext>
            </a:extLst>
          </p:cNvPr>
          <p:cNvSpPr/>
          <p:nvPr/>
        </p:nvSpPr>
        <p:spPr>
          <a:xfrm>
            <a:off x="7240265" y="5147072"/>
            <a:ext cx="2014537" cy="746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Platform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07C785-C80B-4C2A-9E70-52FF1EBF35B5}"/>
              </a:ext>
            </a:extLst>
          </p:cNvPr>
          <p:cNvSpPr/>
          <p:nvPr/>
        </p:nvSpPr>
        <p:spPr>
          <a:xfrm>
            <a:off x="10096499" y="1995880"/>
            <a:ext cx="1659733" cy="746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Form1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87A61A-6681-47BF-A4E9-7A5B3E8EE46D}"/>
              </a:ext>
            </a:extLst>
          </p:cNvPr>
          <p:cNvSpPr/>
          <p:nvPr/>
        </p:nvSpPr>
        <p:spPr>
          <a:xfrm>
            <a:off x="9872663" y="1061843"/>
            <a:ext cx="2107406" cy="5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Form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C0BB099-238F-4B7B-BB01-960BE6FA8A78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 rot="5400000">
            <a:off x="10714239" y="1783752"/>
            <a:ext cx="4242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889DFD6-E2D7-4300-8AB1-5A61CFDC3D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3406" y="1875763"/>
            <a:ext cx="753270" cy="233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E0EED0C-EDCF-4B1A-AE51-73F18DE48F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837" y="2183312"/>
            <a:ext cx="1686408" cy="625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8FE3792-D5B1-4DB8-903F-1CE1BE9968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0676" y="2589945"/>
            <a:ext cx="2737593" cy="863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6902BEB-87ED-4D05-B66F-C9787DE57D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7052" y="3046668"/>
            <a:ext cx="3809405" cy="1144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9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ACA1-30EC-4200-AC03-E98ACE2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14314"/>
            <a:ext cx="11449050" cy="371474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/>
              <a:t>Igra kroz vrijeme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E846-A5DA-4002-B97A-0D799398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128713"/>
            <a:ext cx="11449050" cy="5614987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U formi postoji glavna funkcija kazaljke („Ticker”), koja poziva funkciju gameTicker u klasi Form1. </a:t>
            </a:r>
          </a:p>
          <a:p>
            <a:r>
              <a:rPr lang="hr-HR" dirty="0"/>
              <a:t>Funkcija gameTicker zatim zaključuje u kojem je stadiju igra i zove Tick (ako je potrebno) nad danim objektima </a:t>
            </a:r>
          </a:p>
          <a:p>
            <a:pPr lvl="1"/>
            <a:r>
              <a:rPr lang="hr-HR" dirty="0"/>
              <a:t>Ako smo u meniju</a:t>
            </a:r>
          </a:p>
          <a:p>
            <a:pPr lvl="2"/>
            <a:r>
              <a:rPr lang="hr-HR" dirty="0"/>
              <a:t>Obnavljamo listu highscore-ova (novi high—score za playera tog imena se upisuje u file 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</a:rPr>
              <a:t>highscoreList.txt</a:t>
            </a:r>
            <a:r>
              <a:rPr lang="hr-HR" dirty="0"/>
              <a:t>) </a:t>
            </a:r>
          </a:p>
          <a:p>
            <a:pPr lvl="2"/>
            <a:r>
              <a:rPr lang="hr-HR" dirty="0"/>
              <a:t>Objekti menija su vidljivi, objekti igre nevidljivi</a:t>
            </a:r>
          </a:p>
          <a:p>
            <a:pPr lvl="2"/>
            <a:r>
              <a:rPr lang="hr-HR" dirty="0"/>
              <a:t>Objekti igre se resetaju (Form1 zove restartGame() funkciju)</a:t>
            </a:r>
          </a:p>
          <a:p>
            <a:pPr lvl="1"/>
            <a:r>
              <a:rPr lang="hr-HR" dirty="0"/>
              <a:t> Ako smo u igri</a:t>
            </a:r>
          </a:p>
          <a:p>
            <a:pPr lvl="2"/>
            <a:r>
              <a:rPr lang="hr-HR" dirty="0"/>
              <a:t>Zove se Tick funkcija nad objektom klase Player</a:t>
            </a:r>
          </a:p>
          <a:p>
            <a:pPr lvl="2"/>
            <a:r>
              <a:rPr lang="hr-HR" dirty="0"/>
              <a:t>Zove se platformTick funkcija nad listom platformi igre</a:t>
            </a:r>
          </a:p>
          <a:p>
            <a:pPr lvl="3"/>
            <a:r>
              <a:rPr lang="hr-HR" dirty="0"/>
              <a:t>Svaka platforma u toj funkciji zove Tick nad svim svojim objektima članovima, koji zovu Tick nad svojim objektima članovima, etc.</a:t>
            </a:r>
          </a:p>
          <a:p>
            <a:r>
              <a:rPr lang="hr-HR" dirty="0"/>
              <a:t>Završno, funkcija GameInvalidate() metodu, koja poziva Paint funkcije nad svim relevantnim elementima u tom trenutku.</a:t>
            </a:r>
          </a:p>
          <a:p>
            <a:r>
              <a:rPr lang="hr-HR" dirty="0"/>
              <a:t>Funkcije koje direktno odgovaraju na sve akcije mišem/tipkovnicom se nalaze u klasi Form1.</a:t>
            </a:r>
          </a:p>
          <a:p>
            <a:r>
              <a:rPr lang="hr-HR" dirty="0"/>
              <a:t>Te funkcije zatim direktno pozivaju izvršenje odgovarajućih promjena nad objektima.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6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E294-A156-4B33-9F34-45B83720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513"/>
          </a:xfrm>
        </p:spPr>
        <p:txBody>
          <a:bodyPr>
            <a:normAutofit fontScale="90000"/>
          </a:bodyPr>
          <a:lstStyle/>
          <a:p>
            <a:r>
              <a:rPr lang="hr-HR" dirty="0"/>
              <a:t>Ključni koncepti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6D5-2ECD-4BDE-8749-AD1E7201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71638"/>
            <a:ext cx="9915525" cy="5029200"/>
          </a:xfrm>
        </p:spPr>
        <p:txBody>
          <a:bodyPr/>
          <a:lstStyle/>
          <a:p>
            <a:r>
              <a:rPr lang="hr-HR" dirty="0"/>
              <a:t>Svaka platforma kao svoje komponente sadrži objekte klase Enemy, Boss i Coin, to jest objekte koji se nalaze na platformi i uvijek kreću u odnosu na nju (ako se kreću).</a:t>
            </a:r>
          </a:p>
          <a:p>
            <a:r>
              <a:rPr lang="hr-HR" dirty="0"/>
              <a:t>Sama igra je zapravo samo lista elemenata klase Platform koja se „vrti” dokle god igra traje (u Form1::platformTick() funkciji), koje se pomiču dolje po y osi pomoću MoveDown() funkcije koja se poziva nad svakom platformom, te ona analogon te funkcije poziva nad svojim objektima. </a:t>
            </a:r>
          </a:p>
          <a:p>
            <a:r>
              <a:rPr lang="hr-HR" dirty="0"/>
              <a:t>Boss i Player sadrže svoje projektile kao objekte, jer se oni ispucavaju/resetiraju (prestaju se prikazivati) isključivo u odnosu na njih.</a:t>
            </a:r>
          </a:p>
          <a:p>
            <a:r>
              <a:rPr lang="hr-HR" dirty="0"/>
              <a:t>Highscore igrača s imenom Ime se upisuje u datoteku, tako da i kroz više pokretanja igre postoji zapis o Vašem high-score-u.</a:t>
            </a:r>
          </a:p>
        </p:txBody>
      </p:sp>
    </p:spTree>
    <p:extLst>
      <p:ext uri="{BB962C8B-B14F-4D97-AF65-F5344CB8AC3E}">
        <p14:creationId xmlns:p14="http://schemas.microsoft.com/office/powerpoint/2010/main" val="185888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A9061-CE7B-4159-8CC0-5A052BF11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4" b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78B5C-2BB3-4301-BF26-07C1AB39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Hvala Vam na pažnji!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09207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Aparajita</vt:lpstr>
      <vt:lpstr>Consolas</vt:lpstr>
      <vt:lpstr>Franklin Gothic Book</vt:lpstr>
      <vt:lpstr>Times New Roman</vt:lpstr>
      <vt:lpstr>Crop</vt:lpstr>
      <vt:lpstr>Beskonačni toranj</vt:lpstr>
      <vt:lpstr>Naša Igra je inspirirana švedskom igrom „Icy tower”, čiji je prvi nastavak izašao još 2001. godine, ali je postala svjetski popularna ranih 2010.-ih godina, kada je izašao drugi nastavak.</vt:lpstr>
      <vt:lpstr>Osnovna pravila igre</vt:lpstr>
      <vt:lpstr>Ulaz u igru</vt:lpstr>
      <vt:lpstr>Izgled igre pri početku i tokom igre</vt:lpstr>
      <vt:lpstr>Hijerarhijska struktura klasa/interfacea</vt:lpstr>
      <vt:lpstr>Igra kroz vrijeme</vt:lpstr>
      <vt:lpstr>Ključni koncepti 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Beskonačni toranj</dc:title>
  <dc:creator>Ivach Nalliah</dc:creator>
  <cp:lastModifiedBy>Ivach Nalliah</cp:lastModifiedBy>
  <cp:revision>1</cp:revision>
  <dcterms:created xsi:type="dcterms:W3CDTF">2021-01-20T21:50:22Z</dcterms:created>
  <dcterms:modified xsi:type="dcterms:W3CDTF">2021-01-20T21:50:55Z</dcterms:modified>
</cp:coreProperties>
</file>