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Fjalla One"/>
      <p:regular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1378A7-96D6-46A3-8A6A-284E8DBA0812}">
  <a:tblStyle styleId="{151378A7-96D6-46A3-8A6A-284E8DBA08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FjallaOne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87486ea0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87486ea0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87486ea0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87486ea0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87486ea0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87486ea0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87486ea0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87486ea0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87486ea0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87486ea0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b258641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b258641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4988644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4988644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988644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988644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87486ea0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87486ea0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7486ea0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7486ea0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4988644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4988644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87486e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87486e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87486ea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87486ea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87486ea0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87486ea0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88025" y="1585175"/>
            <a:ext cx="3538500" cy="14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888025" y="3410400"/>
            <a:ext cx="35385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295625" y="1337500"/>
            <a:ext cx="4131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4775750" y="3146250"/>
            <a:ext cx="3651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1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890300" y="1810363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2" type="title"/>
          </p:nvPr>
        </p:nvSpPr>
        <p:spPr>
          <a:xfrm>
            <a:off x="989738" y="202937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90300" y="21571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3" type="title"/>
          </p:nvPr>
        </p:nvSpPr>
        <p:spPr>
          <a:xfrm>
            <a:off x="4917450" y="1810363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7330050" y="202937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4917450" y="21571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6" type="title"/>
          </p:nvPr>
        </p:nvSpPr>
        <p:spPr>
          <a:xfrm>
            <a:off x="1890100" y="338352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7" type="title"/>
          </p:nvPr>
        </p:nvSpPr>
        <p:spPr>
          <a:xfrm>
            <a:off x="989738" y="360202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1890100" y="3730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4917250" y="338352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3" type="title"/>
          </p:nvPr>
        </p:nvSpPr>
        <p:spPr>
          <a:xfrm>
            <a:off x="7329901" y="360202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4917250" y="3730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2890975"/>
            <a:ext cx="9144000" cy="22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290025" y="1882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796100" y="597675"/>
            <a:ext cx="5551800" cy="12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720000" y="2722300"/>
            <a:ext cx="2907600" cy="12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717475" y="1215625"/>
            <a:ext cx="3386700" cy="10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720000" y="2789400"/>
            <a:ext cx="24213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720000" y="3212425"/>
            <a:ext cx="24213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3" type="title"/>
          </p:nvPr>
        </p:nvSpPr>
        <p:spPr>
          <a:xfrm>
            <a:off x="3361363" y="2789400"/>
            <a:ext cx="24213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6"/>
          <p:cNvSpPr txBox="1"/>
          <p:nvPr>
            <p:ph idx="4" type="subTitle"/>
          </p:nvPr>
        </p:nvSpPr>
        <p:spPr>
          <a:xfrm>
            <a:off x="3361362" y="3212425"/>
            <a:ext cx="24213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5" type="title"/>
          </p:nvPr>
        </p:nvSpPr>
        <p:spPr>
          <a:xfrm>
            <a:off x="6002725" y="2789400"/>
            <a:ext cx="24213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6"/>
          <p:cNvSpPr txBox="1"/>
          <p:nvPr>
            <p:ph idx="6" type="subTitle"/>
          </p:nvPr>
        </p:nvSpPr>
        <p:spPr>
          <a:xfrm>
            <a:off x="6002725" y="3212425"/>
            <a:ext cx="24213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4867175" y="4600550"/>
            <a:ext cx="4276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0" y="4600550"/>
            <a:ext cx="720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title"/>
          </p:nvPr>
        </p:nvSpPr>
        <p:spPr>
          <a:xfrm>
            <a:off x="1488910" y="1654388"/>
            <a:ext cx="26847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488910" y="200122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3" type="title"/>
          </p:nvPr>
        </p:nvSpPr>
        <p:spPr>
          <a:xfrm>
            <a:off x="4972631" y="1654397"/>
            <a:ext cx="26850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5431331" y="200122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5" type="title"/>
          </p:nvPr>
        </p:nvSpPr>
        <p:spPr>
          <a:xfrm>
            <a:off x="1488910" y="3449813"/>
            <a:ext cx="26847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7"/>
          <p:cNvSpPr txBox="1"/>
          <p:nvPr>
            <p:ph idx="6" type="subTitle"/>
          </p:nvPr>
        </p:nvSpPr>
        <p:spPr>
          <a:xfrm>
            <a:off x="1488910" y="3796750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7" type="title"/>
          </p:nvPr>
        </p:nvSpPr>
        <p:spPr>
          <a:xfrm>
            <a:off x="4972631" y="3449856"/>
            <a:ext cx="26850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17"/>
          <p:cNvSpPr txBox="1"/>
          <p:nvPr>
            <p:ph idx="8" type="subTitle"/>
          </p:nvPr>
        </p:nvSpPr>
        <p:spPr>
          <a:xfrm>
            <a:off x="5431331" y="379677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title"/>
          </p:nvPr>
        </p:nvSpPr>
        <p:spPr>
          <a:xfrm>
            <a:off x="720000" y="19824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3" type="title"/>
          </p:nvPr>
        </p:nvSpPr>
        <p:spPr>
          <a:xfrm>
            <a:off x="3403800" y="19824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4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5" type="title"/>
          </p:nvPr>
        </p:nvSpPr>
        <p:spPr>
          <a:xfrm>
            <a:off x="720000" y="37717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18"/>
          <p:cNvSpPr txBox="1"/>
          <p:nvPr>
            <p:ph idx="6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7" type="title"/>
          </p:nvPr>
        </p:nvSpPr>
        <p:spPr>
          <a:xfrm>
            <a:off x="3403800" y="37717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8"/>
          <p:cNvSpPr txBox="1"/>
          <p:nvPr>
            <p:ph idx="8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9" type="title"/>
          </p:nvPr>
        </p:nvSpPr>
        <p:spPr>
          <a:xfrm>
            <a:off x="6067975" y="19824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8"/>
          <p:cNvSpPr txBox="1"/>
          <p:nvPr>
            <p:ph idx="13" type="subTitle"/>
          </p:nvPr>
        </p:nvSpPr>
        <p:spPr>
          <a:xfrm>
            <a:off x="6067975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4" type="title"/>
          </p:nvPr>
        </p:nvSpPr>
        <p:spPr>
          <a:xfrm>
            <a:off x="6067975" y="377177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15" type="subTitle"/>
          </p:nvPr>
        </p:nvSpPr>
        <p:spPr>
          <a:xfrm>
            <a:off x="6067975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/>
        </p:nvSpPr>
        <p:spPr>
          <a:xfrm>
            <a:off x="0" y="0"/>
            <a:ext cx="133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7808700" y="0"/>
            <a:ext cx="133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732450" y="3892239"/>
            <a:ext cx="23364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3403800" y="3892239"/>
            <a:ext cx="23364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6075150" y="3892239"/>
            <a:ext cx="23364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hasCustomPrompt="1" idx="4" type="title"/>
          </p:nvPr>
        </p:nvSpPr>
        <p:spPr>
          <a:xfrm>
            <a:off x="720000" y="3377975"/>
            <a:ext cx="2361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/>
          <p:nvPr>
            <p:ph hasCustomPrompt="1" idx="5" type="title"/>
          </p:nvPr>
        </p:nvSpPr>
        <p:spPr>
          <a:xfrm>
            <a:off x="3391350" y="3377975"/>
            <a:ext cx="2361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/>
          <p:nvPr>
            <p:ph hasCustomPrompt="1" idx="6" type="title"/>
          </p:nvPr>
        </p:nvSpPr>
        <p:spPr>
          <a:xfrm>
            <a:off x="6062700" y="3377975"/>
            <a:ext cx="2361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720000" y="2745375"/>
            <a:ext cx="2947200" cy="10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720000" y="1194000"/>
            <a:ext cx="29472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1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4836550" y="2723700"/>
            <a:ext cx="2947200" cy="10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4836550" y="1247125"/>
            <a:ext cx="1827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2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2" type="title"/>
          </p:nvPr>
        </p:nvSpPr>
        <p:spPr>
          <a:xfrm>
            <a:off x="5785325" y="1662574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5785325" y="1968538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3" type="title"/>
          </p:nvPr>
        </p:nvSpPr>
        <p:spPr>
          <a:xfrm>
            <a:off x="5785325" y="3419474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23"/>
          <p:cNvSpPr txBox="1"/>
          <p:nvPr>
            <p:ph idx="4" type="subTitle"/>
          </p:nvPr>
        </p:nvSpPr>
        <p:spPr>
          <a:xfrm>
            <a:off x="5785325" y="3725438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2" type="title"/>
          </p:nvPr>
        </p:nvSpPr>
        <p:spPr>
          <a:xfrm>
            <a:off x="1185826" y="1998975"/>
            <a:ext cx="25806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1185850" y="2420646"/>
            <a:ext cx="2580600" cy="17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3" type="title"/>
          </p:nvPr>
        </p:nvSpPr>
        <p:spPr>
          <a:xfrm>
            <a:off x="5377555" y="1998975"/>
            <a:ext cx="25806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24"/>
          <p:cNvSpPr txBox="1"/>
          <p:nvPr>
            <p:ph idx="4" type="subTitle"/>
          </p:nvPr>
        </p:nvSpPr>
        <p:spPr>
          <a:xfrm>
            <a:off x="5377575" y="2420646"/>
            <a:ext cx="2580600" cy="17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title"/>
          </p:nvPr>
        </p:nvSpPr>
        <p:spPr>
          <a:xfrm>
            <a:off x="888823" y="2366904"/>
            <a:ext cx="61308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888825" y="1540410"/>
            <a:ext cx="61308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3" type="title"/>
          </p:nvPr>
        </p:nvSpPr>
        <p:spPr>
          <a:xfrm>
            <a:off x="2124314" y="4130551"/>
            <a:ext cx="61308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25"/>
          <p:cNvSpPr txBox="1"/>
          <p:nvPr>
            <p:ph idx="4" type="subTitle"/>
          </p:nvPr>
        </p:nvSpPr>
        <p:spPr>
          <a:xfrm>
            <a:off x="2124325" y="3310388"/>
            <a:ext cx="6130800" cy="7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2" type="title"/>
          </p:nvPr>
        </p:nvSpPr>
        <p:spPr>
          <a:xfrm>
            <a:off x="1459363" y="167415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1459363" y="2020975"/>
            <a:ext cx="21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title"/>
          </p:nvPr>
        </p:nvSpPr>
        <p:spPr>
          <a:xfrm>
            <a:off x="5538143" y="167415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5538143" y="2020975"/>
            <a:ext cx="21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title"/>
          </p:nvPr>
        </p:nvSpPr>
        <p:spPr>
          <a:xfrm>
            <a:off x="1459363" y="349990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1459363" y="3846825"/>
            <a:ext cx="21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title"/>
          </p:nvPr>
        </p:nvSpPr>
        <p:spPr>
          <a:xfrm>
            <a:off x="5538143" y="349990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" name="Google Shape;170;p26"/>
          <p:cNvSpPr txBox="1"/>
          <p:nvPr>
            <p:ph idx="8" type="subTitle"/>
          </p:nvPr>
        </p:nvSpPr>
        <p:spPr>
          <a:xfrm>
            <a:off x="5538143" y="3846825"/>
            <a:ext cx="21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717475" y="1849660"/>
            <a:ext cx="4786200" cy="20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27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17475" y="2128275"/>
            <a:ext cx="38508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4602325" y="2128275"/>
            <a:ext cx="38241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BLANK_1_1_1_1_1_1_2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0"/>
            <a:ext cx="533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type="ctrTitle"/>
          </p:nvPr>
        </p:nvSpPr>
        <p:spPr>
          <a:xfrm>
            <a:off x="717475" y="512725"/>
            <a:ext cx="35193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717475" y="2090900"/>
            <a:ext cx="35193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29"/>
          <p:cNvSpPr txBox="1"/>
          <p:nvPr/>
        </p:nvSpPr>
        <p:spPr>
          <a:xfrm>
            <a:off x="720000" y="3594600"/>
            <a:ext cx="4613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CRÉDITS: Ce modèle de présentation a été créé par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comprenant des icônes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des infographies et des images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et des illustrations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9"/>
          <p:cNvSpPr txBox="1"/>
          <p:nvPr>
            <p:ph idx="2" type="title"/>
          </p:nvPr>
        </p:nvSpPr>
        <p:spPr>
          <a:xfrm>
            <a:off x="720000" y="1815348"/>
            <a:ext cx="35193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4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4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rot="-5400000">
            <a:off x="-2033250" y="2033550"/>
            <a:ext cx="51432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-5400000">
            <a:off x="6300900" y="2300006"/>
            <a:ext cx="51432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title"/>
          </p:nvPr>
        </p:nvSpPr>
        <p:spPr>
          <a:xfrm>
            <a:off x="1352014" y="2958650"/>
            <a:ext cx="25929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352025" y="3381675"/>
            <a:ext cx="25929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title"/>
          </p:nvPr>
        </p:nvSpPr>
        <p:spPr>
          <a:xfrm>
            <a:off x="5199089" y="2958650"/>
            <a:ext cx="25929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199100" y="3381675"/>
            <a:ext cx="25929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212300" y="1404850"/>
            <a:ext cx="332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212300" y="2112300"/>
            <a:ext cx="33222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-716550" y="1419700"/>
            <a:ext cx="1759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717475" y="1113000"/>
            <a:ext cx="359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6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719725" y="1029488"/>
            <a:ext cx="37068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731782" y="2877013"/>
            <a:ext cx="3682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720000" y="577825"/>
            <a:ext cx="3201900" cy="14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b="1"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ctrTitle"/>
          </p:nvPr>
        </p:nvSpPr>
        <p:spPr>
          <a:xfrm>
            <a:off x="4888025" y="1585175"/>
            <a:ext cx="4102500" cy="14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DANS LA CINEMA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0" y="670675"/>
            <a:ext cx="3802125" cy="38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/>
          <p:nvPr/>
        </p:nvSpPr>
        <p:spPr>
          <a:xfrm>
            <a:off x="5013125" y="3165288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0" y="402425"/>
            <a:ext cx="85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Origine du film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975"/>
            <a:ext cx="4419600" cy="2341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" name="Google Shape;283;p4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{151378A7-96D6-46A3-8A6A-284E8DBA0812}</a:tableStyleId>
              </a:tblPr>
              <a:tblGrid>
                <a:gridCol w="733425"/>
              </a:tblGrid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800" y="1102975"/>
            <a:ext cx="4257675" cy="23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3150" y="3089572"/>
            <a:ext cx="4257675" cy="20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Origine du film</a:t>
            </a:r>
            <a:endParaRPr/>
          </a:p>
        </p:txBody>
      </p:sp>
      <p:graphicFrame>
        <p:nvGraphicFramePr>
          <p:cNvPr id="291" name="Google Shape;291;p4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{151378A7-96D6-46A3-8A6A-284E8DBA0812}</a:tableStyleId>
              </a:tblPr>
              <a:tblGrid>
                <a:gridCol w="733425"/>
              </a:tblGrid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00" y="1116775"/>
            <a:ext cx="8463875" cy="5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2"/>
          <p:cNvSpPr/>
          <p:nvPr/>
        </p:nvSpPr>
        <p:spPr>
          <a:xfrm>
            <a:off x="0" y="4049075"/>
            <a:ext cx="2360400" cy="8634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 txBox="1"/>
          <p:nvPr>
            <p:ph idx="1" type="subTitle"/>
          </p:nvPr>
        </p:nvSpPr>
        <p:spPr>
          <a:xfrm>
            <a:off x="125133" y="4193285"/>
            <a:ext cx="20880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 : 379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Royaume-Uni : 259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Australie : 182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France : 172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5041900" y="2548725"/>
            <a:ext cx="29892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de film</a:t>
            </a:r>
            <a:endParaRPr/>
          </a:p>
        </p:txBody>
      </p:sp>
      <p:sp>
        <p:nvSpPr>
          <p:cNvPr id="300" name="Google Shape;300;p43"/>
          <p:cNvSpPr txBox="1"/>
          <p:nvPr>
            <p:ph idx="2" type="title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anchorCtr="0" anchor="ctr" bIns="91425" lIns="18287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1" name="Google Shape;301;p43"/>
          <p:cNvSpPr txBox="1"/>
          <p:nvPr>
            <p:ph idx="1" type="subTitle"/>
          </p:nvPr>
        </p:nvSpPr>
        <p:spPr>
          <a:xfrm>
            <a:off x="5041900" y="3205775"/>
            <a:ext cx="2687100" cy="9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 type de film devons-nous choisir pour s’assurer la recette la plus importante ?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24679" l="0" r="50729" t="24674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</a:t>
            </a:r>
            <a:r>
              <a:rPr lang="en" sz="3600"/>
              <a:t> de film</a:t>
            </a:r>
            <a:endParaRPr/>
          </a:p>
        </p:txBody>
      </p:sp>
      <p:graphicFrame>
        <p:nvGraphicFramePr>
          <p:cNvPr id="308" name="Google Shape;308;p4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{151378A7-96D6-46A3-8A6A-284E8DBA0812}</a:tableStyleId>
              </a:tblPr>
              <a:tblGrid>
                <a:gridCol w="733425"/>
              </a:tblGrid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175"/>
            <a:ext cx="4020175" cy="20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100" y="1074175"/>
            <a:ext cx="4269750" cy="20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3300" y="2974450"/>
            <a:ext cx="4468725" cy="21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 de film</a:t>
            </a:r>
            <a:endParaRPr/>
          </a:p>
        </p:txBody>
      </p:sp>
      <p:graphicFrame>
        <p:nvGraphicFramePr>
          <p:cNvPr id="317" name="Google Shape;317;p4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{151378A7-96D6-46A3-8A6A-284E8DBA0812}</a:tableStyleId>
              </a:tblPr>
              <a:tblGrid>
                <a:gridCol w="733425"/>
              </a:tblGrid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0" y="1381225"/>
            <a:ext cx="4852425" cy="30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>
            <a:off x="5577046" y="1851825"/>
            <a:ext cx="3231300" cy="1779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 txBox="1"/>
          <p:nvPr>
            <p:ph idx="2" type="title"/>
          </p:nvPr>
        </p:nvSpPr>
        <p:spPr>
          <a:xfrm>
            <a:off x="5748338" y="2071525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de film</a:t>
            </a:r>
            <a:endParaRPr sz="1800"/>
          </a:p>
        </p:txBody>
      </p:sp>
      <p:sp>
        <p:nvSpPr>
          <p:cNvPr id="321" name="Google Shape;321;p45"/>
          <p:cNvSpPr txBox="1"/>
          <p:nvPr>
            <p:ph idx="1" type="subTitle"/>
          </p:nvPr>
        </p:nvSpPr>
        <p:spPr>
          <a:xfrm>
            <a:off x="5748354" y="2418350"/>
            <a:ext cx="2858400" cy="10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types de film qui ont, en moyenne,les recettes les plus importantes, sont les films d’animation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/>
          <p:nvPr/>
        </p:nvSpPr>
        <p:spPr>
          <a:xfrm flipH="1">
            <a:off x="4879498" y="3306375"/>
            <a:ext cx="4264500" cy="11187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6"/>
          <p:cNvSpPr/>
          <p:nvPr/>
        </p:nvSpPr>
        <p:spPr>
          <a:xfrm rot="10800000">
            <a:off x="4879275" y="1510888"/>
            <a:ext cx="4263600" cy="11187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6"/>
          <p:cNvSpPr/>
          <p:nvPr/>
        </p:nvSpPr>
        <p:spPr>
          <a:xfrm>
            <a:off x="153" y="3306375"/>
            <a:ext cx="4264500" cy="11187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6"/>
          <p:cNvSpPr/>
          <p:nvPr/>
        </p:nvSpPr>
        <p:spPr>
          <a:xfrm flipH="1" rot="10800000">
            <a:off x="3" y="1510888"/>
            <a:ext cx="4264500" cy="11187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1" name="Google Shape;331;p46"/>
          <p:cNvSpPr txBox="1"/>
          <p:nvPr>
            <p:ph idx="2" type="title"/>
          </p:nvPr>
        </p:nvSpPr>
        <p:spPr>
          <a:xfrm>
            <a:off x="1488910" y="1654388"/>
            <a:ext cx="26847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ou Court ?</a:t>
            </a:r>
            <a:endParaRPr/>
          </a:p>
        </p:txBody>
      </p:sp>
      <p:sp>
        <p:nvSpPr>
          <p:cNvPr id="332" name="Google Shape;332;p46"/>
          <p:cNvSpPr txBox="1"/>
          <p:nvPr>
            <p:ph idx="1" type="subTitle"/>
          </p:nvPr>
        </p:nvSpPr>
        <p:spPr>
          <a:xfrm>
            <a:off x="1488910" y="200122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</p:txBody>
      </p:sp>
      <p:sp>
        <p:nvSpPr>
          <p:cNvPr id="333" name="Google Shape;333;p46"/>
          <p:cNvSpPr txBox="1"/>
          <p:nvPr>
            <p:ph idx="3" type="title"/>
          </p:nvPr>
        </p:nvSpPr>
        <p:spPr>
          <a:xfrm>
            <a:off x="4972631" y="1654397"/>
            <a:ext cx="26850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Fréquentation</a:t>
            </a:r>
            <a:endParaRPr/>
          </a:p>
        </p:txBody>
      </p:sp>
      <p:sp>
        <p:nvSpPr>
          <p:cNvPr id="334" name="Google Shape;334;p46"/>
          <p:cNvSpPr txBox="1"/>
          <p:nvPr>
            <p:ph idx="4" type="subTitle"/>
          </p:nvPr>
        </p:nvSpPr>
        <p:spPr>
          <a:xfrm>
            <a:off x="5431331" y="200122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période avant les fêtes de Noël semblent être la plus propice</a:t>
            </a:r>
            <a:endParaRPr/>
          </a:p>
        </p:txBody>
      </p:sp>
      <p:sp>
        <p:nvSpPr>
          <p:cNvPr id="335" name="Google Shape;335;p46"/>
          <p:cNvSpPr txBox="1"/>
          <p:nvPr>
            <p:ph idx="5" type="title"/>
          </p:nvPr>
        </p:nvSpPr>
        <p:spPr>
          <a:xfrm>
            <a:off x="1488900" y="3449825"/>
            <a:ext cx="27756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Origine du film</a:t>
            </a:r>
            <a:endParaRPr/>
          </a:p>
        </p:txBody>
      </p:sp>
      <p:sp>
        <p:nvSpPr>
          <p:cNvPr id="336" name="Google Shape;336;p46"/>
          <p:cNvSpPr txBox="1"/>
          <p:nvPr>
            <p:ph idx="6" type="subTitle"/>
          </p:nvPr>
        </p:nvSpPr>
        <p:spPr>
          <a:xfrm>
            <a:off x="1488910" y="3796750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USA, Royaume-Uni, Australie, France</a:t>
            </a:r>
            <a:endParaRPr/>
          </a:p>
        </p:txBody>
      </p:sp>
      <p:sp>
        <p:nvSpPr>
          <p:cNvPr id="337" name="Google Shape;337;p46"/>
          <p:cNvSpPr txBox="1"/>
          <p:nvPr>
            <p:ph idx="7" type="title"/>
          </p:nvPr>
        </p:nvSpPr>
        <p:spPr>
          <a:xfrm>
            <a:off x="4972631" y="3449856"/>
            <a:ext cx="26850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de film</a:t>
            </a:r>
            <a:endParaRPr/>
          </a:p>
        </p:txBody>
      </p:sp>
      <p:sp>
        <p:nvSpPr>
          <p:cNvPr id="338" name="Google Shape;338;p46"/>
          <p:cNvSpPr txBox="1"/>
          <p:nvPr>
            <p:ph idx="8" type="subTitle"/>
          </p:nvPr>
        </p:nvSpPr>
        <p:spPr>
          <a:xfrm>
            <a:off x="5431331" y="3796775"/>
            <a:ext cx="222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films d’animation</a:t>
            </a: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720000" y="171113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7733825" y="171113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/>
          <p:nvPr/>
        </p:nvSpPr>
        <p:spPr>
          <a:xfrm>
            <a:off x="720000" y="350662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6"/>
          <p:cNvSpPr/>
          <p:nvPr/>
        </p:nvSpPr>
        <p:spPr>
          <a:xfrm>
            <a:off x="7733825" y="350662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46"/>
          <p:cNvGrpSpPr/>
          <p:nvPr/>
        </p:nvGrpSpPr>
        <p:grpSpPr>
          <a:xfrm>
            <a:off x="844373" y="3643759"/>
            <a:ext cx="447166" cy="444212"/>
            <a:chOff x="-59470075" y="3308975"/>
            <a:chExt cx="318200" cy="316075"/>
          </a:xfrm>
        </p:grpSpPr>
        <p:sp>
          <p:nvSpPr>
            <p:cNvPr id="344" name="Google Shape;344;p46"/>
            <p:cNvSpPr/>
            <p:nvPr/>
          </p:nvSpPr>
          <p:spPr>
            <a:xfrm>
              <a:off x="-59403925" y="3522625"/>
              <a:ext cx="21275" cy="20500"/>
            </a:xfrm>
            <a:custGeom>
              <a:rect b="b" l="l" r="r" t="t"/>
              <a:pathLst>
                <a:path extrusionOk="0" h="820" w="851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-5936217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-5932122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-5927947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-59470075" y="3418825"/>
              <a:ext cx="317425" cy="206225"/>
            </a:xfrm>
            <a:custGeom>
              <a:rect b="b" l="l" r="r" t="t"/>
              <a:pathLst>
                <a:path extrusionOk="0" h="8249" w="12697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-5923852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-59292875" y="3308975"/>
              <a:ext cx="106350" cy="41400"/>
            </a:xfrm>
            <a:custGeom>
              <a:rect b="b" l="l" r="r" t="t"/>
              <a:pathLst>
                <a:path extrusionOk="0" h="1656" w="4254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-59214100" y="3371400"/>
              <a:ext cx="62225" cy="68550"/>
            </a:xfrm>
            <a:custGeom>
              <a:rect b="b" l="l" r="r" t="t"/>
              <a:pathLst>
                <a:path extrusionOk="0" h="2742" w="2489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-59297600" y="3392600"/>
              <a:ext cx="62250" cy="48150"/>
            </a:xfrm>
            <a:custGeom>
              <a:rect b="b" l="l" r="r" t="t"/>
              <a:pathLst>
                <a:path extrusionOk="0" h="1926" w="249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6"/>
          <p:cNvGrpSpPr/>
          <p:nvPr/>
        </p:nvGrpSpPr>
        <p:grpSpPr>
          <a:xfrm>
            <a:off x="7856410" y="1863113"/>
            <a:ext cx="447162" cy="414249"/>
            <a:chOff x="4266025" y="3609275"/>
            <a:chExt cx="299325" cy="277275"/>
          </a:xfrm>
        </p:grpSpPr>
        <p:sp>
          <p:nvSpPr>
            <p:cNvPr id="354" name="Google Shape;354;p46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46"/>
          <p:cNvGrpSpPr/>
          <p:nvPr/>
        </p:nvGrpSpPr>
        <p:grpSpPr>
          <a:xfrm>
            <a:off x="842580" y="1845862"/>
            <a:ext cx="447165" cy="448750"/>
            <a:chOff x="4991425" y="3234750"/>
            <a:chExt cx="296175" cy="297225"/>
          </a:xfrm>
        </p:grpSpPr>
        <p:sp>
          <p:nvSpPr>
            <p:cNvPr id="357" name="Google Shape;357;p46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46"/>
          <p:cNvGrpSpPr/>
          <p:nvPr/>
        </p:nvGrpSpPr>
        <p:grpSpPr>
          <a:xfrm>
            <a:off x="7856332" y="3718212"/>
            <a:ext cx="447161" cy="295273"/>
            <a:chOff x="5358450" y="4015675"/>
            <a:chExt cx="289875" cy="191425"/>
          </a:xfrm>
        </p:grpSpPr>
        <p:sp>
          <p:nvSpPr>
            <p:cNvPr id="364" name="Google Shape;364;p46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1212300" y="1404850"/>
            <a:ext cx="332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1212300" y="2112300"/>
            <a:ext cx="33222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 type de film devons-nous sortir et à quelle période afin de s’assurer les recettes les plus importantes ?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325" y="910650"/>
            <a:ext cx="3322200" cy="33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/>
          <p:nvPr/>
        </p:nvSpPr>
        <p:spPr>
          <a:xfrm>
            <a:off x="7329900" y="195467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7329900" y="352732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0" y="195467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0" y="352732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1890300" y="2038963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ou Court ?</a:t>
            </a:r>
            <a:endParaRPr/>
          </a:p>
        </p:txBody>
      </p:sp>
      <p:sp>
        <p:nvSpPr>
          <p:cNvPr id="218" name="Google Shape;218;p34"/>
          <p:cNvSpPr txBox="1"/>
          <p:nvPr>
            <p:ph idx="2" type="title"/>
          </p:nvPr>
        </p:nvSpPr>
        <p:spPr>
          <a:xfrm>
            <a:off x="989738" y="202937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9" name="Google Shape;219;p34"/>
          <p:cNvSpPr txBox="1"/>
          <p:nvPr>
            <p:ph idx="3" type="title"/>
          </p:nvPr>
        </p:nvSpPr>
        <p:spPr>
          <a:xfrm>
            <a:off x="4917450" y="2038963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Fréquentation</a:t>
            </a:r>
            <a:endParaRPr/>
          </a:p>
        </p:txBody>
      </p:sp>
      <p:sp>
        <p:nvSpPr>
          <p:cNvPr id="220" name="Google Shape;220;p34"/>
          <p:cNvSpPr txBox="1"/>
          <p:nvPr>
            <p:ph idx="4" type="title"/>
          </p:nvPr>
        </p:nvSpPr>
        <p:spPr>
          <a:xfrm>
            <a:off x="7330050" y="202937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1" name="Google Shape;221;p34"/>
          <p:cNvSpPr txBox="1"/>
          <p:nvPr>
            <p:ph idx="6" type="title"/>
          </p:nvPr>
        </p:nvSpPr>
        <p:spPr>
          <a:xfrm>
            <a:off x="1890100" y="361212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Origine du film</a:t>
            </a:r>
            <a:endParaRPr/>
          </a:p>
        </p:txBody>
      </p:sp>
      <p:sp>
        <p:nvSpPr>
          <p:cNvPr id="222" name="Google Shape;222;p34"/>
          <p:cNvSpPr txBox="1"/>
          <p:nvPr>
            <p:ph idx="7" type="title"/>
          </p:nvPr>
        </p:nvSpPr>
        <p:spPr>
          <a:xfrm>
            <a:off x="989738" y="360202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3" name="Google Shape;223;p34"/>
          <p:cNvSpPr txBox="1"/>
          <p:nvPr>
            <p:ph idx="9" type="title"/>
          </p:nvPr>
        </p:nvSpPr>
        <p:spPr>
          <a:xfrm>
            <a:off x="4917250" y="3612125"/>
            <a:ext cx="23364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de film</a:t>
            </a:r>
            <a:endParaRPr/>
          </a:p>
        </p:txBody>
      </p:sp>
      <p:sp>
        <p:nvSpPr>
          <p:cNvPr id="224" name="Google Shape;224;p34"/>
          <p:cNvSpPr txBox="1"/>
          <p:nvPr>
            <p:ph idx="13" type="title"/>
          </p:nvPr>
        </p:nvSpPr>
        <p:spPr>
          <a:xfrm>
            <a:off x="7329901" y="3602025"/>
            <a:ext cx="82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3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DES CONTENUS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5041900" y="2548725"/>
            <a:ext cx="29892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ou Court ?</a:t>
            </a:r>
            <a:endParaRPr/>
          </a:p>
        </p:txBody>
      </p:sp>
      <p:sp>
        <p:nvSpPr>
          <p:cNvPr id="231" name="Google Shape;231;p35"/>
          <p:cNvSpPr txBox="1"/>
          <p:nvPr>
            <p:ph idx="2" type="title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anchorCtr="0" anchor="ctr" bIns="91425" lIns="18287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24679" l="0" r="50729" t="24674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ou court ?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" y="1429200"/>
            <a:ext cx="41910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/>
          <p:nvPr/>
        </p:nvSpPr>
        <p:spPr>
          <a:xfrm>
            <a:off x="5634596" y="1780700"/>
            <a:ext cx="3231300" cy="1779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>
            <p:ph idx="2" type="title"/>
          </p:nvPr>
        </p:nvSpPr>
        <p:spPr>
          <a:xfrm>
            <a:off x="5805888" y="200040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Entrées</a:t>
            </a:r>
            <a:endParaRPr sz="1800"/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5805904" y="2347225"/>
            <a:ext cx="2858400" cy="10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nombre d’entrées pour les longs métrages est bien plus important que pour les courts métrages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5041900" y="2548725"/>
            <a:ext cx="29892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Fréquentation</a:t>
            </a:r>
            <a:endParaRPr/>
          </a:p>
        </p:txBody>
      </p:sp>
      <p:sp>
        <p:nvSpPr>
          <p:cNvPr id="247" name="Google Shape;247;p37"/>
          <p:cNvSpPr txBox="1"/>
          <p:nvPr>
            <p:ph idx="2" type="title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anchorCtr="0" anchor="ctr" bIns="91425" lIns="18287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7"/>
          <p:cNvSpPr txBox="1"/>
          <p:nvPr>
            <p:ph idx="1" type="subTitle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 devons-nous sortir le film ?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24679" l="0" r="50729" t="24674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Fréquentation par mois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160550"/>
            <a:ext cx="42481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275" y="1170125"/>
            <a:ext cx="4125825" cy="19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3800" y="3213325"/>
            <a:ext cx="4214250" cy="1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Fréquentation par semaine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175"/>
            <a:ext cx="4619625" cy="23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25" y="1074175"/>
            <a:ext cx="4524375" cy="22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50" y="3385900"/>
            <a:ext cx="4619625" cy="18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/>
          <p:nvPr/>
        </p:nvSpPr>
        <p:spPr>
          <a:xfrm>
            <a:off x="5356346" y="3329450"/>
            <a:ext cx="3231300" cy="1779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 txBox="1"/>
          <p:nvPr>
            <p:ph idx="2" type="title"/>
          </p:nvPr>
        </p:nvSpPr>
        <p:spPr>
          <a:xfrm>
            <a:off x="5527638" y="3549150"/>
            <a:ext cx="2146500" cy="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Fréquentation</a:t>
            </a:r>
            <a:endParaRPr sz="1800"/>
          </a:p>
        </p:txBody>
      </p:sp>
      <p:sp>
        <p:nvSpPr>
          <p:cNvPr id="268" name="Google Shape;268;p39"/>
          <p:cNvSpPr txBox="1"/>
          <p:nvPr>
            <p:ph idx="1" type="subTitle"/>
          </p:nvPr>
        </p:nvSpPr>
        <p:spPr>
          <a:xfrm>
            <a:off x="5527654" y="3895975"/>
            <a:ext cx="2858400" cy="10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caractéristiques sont au plus haut durant le mois de décembre ainsi qu’en février et mars. Il serait intéressant de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5041900" y="2548725"/>
            <a:ext cx="29892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Origine du film</a:t>
            </a:r>
            <a:endParaRPr/>
          </a:p>
        </p:txBody>
      </p:sp>
      <p:sp>
        <p:nvSpPr>
          <p:cNvPr id="274" name="Google Shape;274;p40"/>
          <p:cNvSpPr txBox="1"/>
          <p:nvPr>
            <p:ph idx="2" type="title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anchorCtr="0" anchor="ctr" bIns="91425" lIns="18287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" name="Google Shape;275;p40"/>
          <p:cNvSpPr txBox="1"/>
          <p:nvPr>
            <p:ph idx="1" type="subTitle"/>
          </p:nvPr>
        </p:nvSpPr>
        <p:spPr>
          <a:xfrm>
            <a:off x="5041900" y="3205775"/>
            <a:ext cx="2687100" cy="9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 pays produit les films avec le plus d’entrées (et donc de recettes)</a:t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 rotWithShape="1">
          <a:blip r:embed="rId3">
            <a:alphaModFix/>
          </a:blip>
          <a:srcRect b="24679" l="0" r="50729" t="24674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Management by Slidesgo">
  <a:themeElements>
    <a:clrScheme name="Simple Light">
      <a:dk1>
        <a:srgbClr val="263238"/>
      </a:dk1>
      <a:lt1>
        <a:srgbClr val="F5F5F5"/>
      </a:lt1>
      <a:dk2>
        <a:srgbClr val="92E3A9"/>
      </a:dk2>
      <a:lt2>
        <a:srgbClr val="C8F1D4"/>
      </a:lt2>
      <a:accent1>
        <a:srgbClr val="455A6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