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1" r:id="rId6"/>
    <p:sldId id="267" r:id="rId7"/>
    <p:sldId id="263" r:id="rId8"/>
    <p:sldId id="259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 autoAdjust="0"/>
    <p:restoredTop sz="89413" autoAdjust="0"/>
  </p:normalViewPr>
  <p:slideViewPr>
    <p:cSldViewPr snapToGrid="0">
      <p:cViewPr varScale="1">
        <p:scale>
          <a:sx n="104" d="100"/>
          <a:sy n="104" d="100"/>
        </p:scale>
        <p:origin x="195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8ADC-AE49-42B8-9769-B6B926F43AA5}" type="datetimeFigureOut">
              <a:rPr lang="hu-HU" smtClean="0"/>
              <a:pPr/>
              <a:t>2015. 12. 04.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91F55-2511-41A7-900B-A176D00A746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637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9963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993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Sorrendet megcseréltem : első</a:t>
            </a:r>
            <a:r>
              <a:rPr lang="hu-HU" baseline="0" dirty="0" smtClean="0"/>
              <a:t> kettő bekezdés a tied lesz kifejteni, második kettő az enyém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366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Sorrendet megcseréltem : első</a:t>
            </a:r>
            <a:r>
              <a:rPr lang="hu-HU" baseline="0" dirty="0" smtClean="0"/>
              <a:t> kettő bekezdés a tied lesz kifejteni, második kettő az enyém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634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455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2448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91F55-2511-41A7-900B-A176D00A7461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421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4326-A15A-45D2-9085-89C07A191685}" type="datetime1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13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CA25-09B9-4F0A-9C24-198A934AFBC6}" type="datetime1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3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3AB2-74ED-41E8-B025-91CECFDBFED3}" type="datetime1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2B5-BC31-496B-8D20-8E74245151B6}" type="datetime1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5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F7FA-03BD-40D7-82E7-FF9D68E9F59A}" type="datetime1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14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2E62-3562-4F1D-B3C1-8AF7409F065F}" type="datetime1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7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6980-5A65-47C4-B3C0-241201D956ED}" type="datetime1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6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23A5-3B7B-4561-8DB0-7889E66546BF}" type="datetime1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1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ED7A-9553-435C-82B4-826585E2C2BC}" type="datetime1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6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3578ED8-9EF8-4FC4-823C-0D9CE8A9762A}" type="datetime1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6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ADA6-96E4-4C79-891B-E2341617D898}" type="datetime1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4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789971-A914-4738-8901-A785D4408FA3}" type="datetime1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1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b="1" dirty="0"/>
              <a:t>Online projekt menedzsment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 smtClean="0"/>
              <a:t>Készítette: Turcsán </a:t>
            </a:r>
            <a:r>
              <a:rPr lang="hu-HU" dirty="0" err="1" smtClean="0"/>
              <a:t>csaba</a:t>
            </a:r>
            <a:r>
              <a:rPr lang="hu-HU" dirty="0" smtClean="0"/>
              <a:t>, </a:t>
            </a:r>
            <a:r>
              <a:rPr lang="hu-HU" dirty="0" err="1" smtClean="0"/>
              <a:t>valyon</a:t>
            </a:r>
            <a:r>
              <a:rPr lang="hu-HU" dirty="0" smtClean="0"/>
              <a:t> </a:t>
            </a:r>
            <a:r>
              <a:rPr lang="hu-HU" dirty="0" err="1" smtClean="0"/>
              <a:t>balázs</a:t>
            </a:r>
            <a:endParaRPr lang="hu-HU" dirty="0" smtClean="0"/>
          </a:p>
          <a:p>
            <a:pPr algn="ctr"/>
            <a:r>
              <a:rPr lang="hu-HU" dirty="0" smtClean="0"/>
              <a:t>Konzulens: </a:t>
            </a:r>
            <a:r>
              <a:rPr lang="hu-HU" dirty="0" err="1" smtClean="0"/>
              <a:t>dr.lengyel</a:t>
            </a:r>
            <a:r>
              <a:rPr lang="hu-HU" dirty="0" smtClean="0"/>
              <a:t> </a:t>
            </a:r>
            <a:r>
              <a:rPr lang="hu-HU" dirty="0" err="1" smtClean="0"/>
              <a:t>lászló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42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Kérdések?</a:t>
            </a:r>
            <a:endParaRPr lang="hu-HU" dirty="0"/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017520"/>
          </a:xfrm>
        </p:spPr>
        <p:txBody>
          <a:bodyPr/>
          <a:lstStyle/>
          <a:p>
            <a:pPr marL="150876" lvl="1" indent="0" algn="ctr">
              <a:lnSpc>
                <a:spcPct val="300000"/>
              </a:lnSpc>
              <a:buNone/>
            </a:pPr>
            <a:r>
              <a:rPr lang="hu-HU" sz="3200" dirty="0"/>
              <a:t>Köszönjük a figyelmet!</a:t>
            </a:r>
          </a:p>
          <a:p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Eredeti kihívás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60" y="1930400"/>
            <a:ext cx="4706689" cy="3703782"/>
          </a:xfrm>
        </p:spPr>
        <p:txBody>
          <a:bodyPr>
            <a:normAutofit fontScale="92500" lnSpcReduction="10000"/>
          </a:bodyPr>
          <a:lstStyle/>
          <a:p>
            <a:pPr lvl="1" algn="just">
              <a:lnSpc>
                <a:spcPct val="150000"/>
              </a:lnSpc>
            </a:pPr>
            <a:r>
              <a:rPr lang="hu-HU" sz="1800" dirty="0"/>
              <a:t>Microsoft </a:t>
            </a:r>
            <a:r>
              <a:rPr lang="hu-HU" sz="1800" dirty="0" err="1"/>
              <a:t>Excel-ben</a:t>
            </a:r>
            <a:r>
              <a:rPr lang="hu-HU" sz="1800" dirty="0"/>
              <a:t> tárolt projekt adatok, akár bonyolult makrók is</a:t>
            </a:r>
          </a:p>
          <a:p>
            <a:pPr lvl="1" algn="just">
              <a:lnSpc>
                <a:spcPct val="150000"/>
              </a:lnSpc>
            </a:pPr>
            <a:r>
              <a:rPr lang="hu-HU" sz="1800" dirty="0"/>
              <a:t>Lokálisan tárolt adatfájlok </a:t>
            </a:r>
            <a:r>
              <a:rPr lang="hu-HU" sz="1800" dirty="0">
                <a:sym typeface="Wingdings" pitchFamily="2" charset="2"/>
              </a:rPr>
              <a:t> </a:t>
            </a:r>
            <a:r>
              <a:rPr lang="hu-HU" sz="1800" dirty="0"/>
              <a:t>manuálisan el kell küldeni mindig </a:t>
            </a:r>
            <a:r>
              <a:rPr lang="hu-HU" sz="1800" dirty="0">
                <a:sym typeface="Wingdings" pitchFamily="2" charset="2"/>
              </a:rPr>
              <a:t> </a:t>
            </a:r>
            <a:r>
              <a:rPr lang="hu-HU" sz="1800" dirty="0"/>
              <a:t>több lépéses megosztás</a:t>
            </a:r>
          </a:p>
          <a:p>
            <a:pPr lvl="1" algn="just">
              <a:lnSpc>
                <a:spcPct val="150000"/>
              </a:lnSpc>
            </a:pPr>
            <a:r>
              <a:rPr lang="hu-HU" sz="1800" dirty="0" err="1"/>
              <a:t>Cloud-alapú</a:t>
            </a:r>
            <a:r>
              <a:rPr lang="hu-HU" sz="1800" dirty="0"/>
              <a:t> tárolás könnyít a dolgon, de a megnyitás problémás</a:t>
            </a:r>
          </a:p>
          <a:p>
            <a:pPr lvl="1" algn="just">
              <a:lnSpc>
                <a:spcPct val="150000"/>
              </a:lnSpc>
            </a:pPr>
            <a:r>
              <a:rPr lang="hu-HU" sz="1800" dirty="0">
                <a:sym typeface="Wingdings" panose="05000000000000000000" pitchFamily="2" charset="2"/>
              </a:rPr>
              <a:t>Microsoft Excel vagy Open Office szükséges kliens gépen, minden platformon, külön kell telepíteni</a:t>
            </a:r>
          </a:p>
          <a:p>
            <a:pPr lvl="1"/>
            <a:endParaRPr lang="hu-HU" dirty="0" smtClean="0">
              <a:sym typeface="Wingdings" panose="05000000000000000000" pitchFamily="2" charset="2"/>
            </a:endParaRP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386" y="2241551"/>
            <a:ext cx="2785376" cy="267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2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</a:t>
            </a:r>
            <a:r>
              <a:rPr lang="hu-HU" baseline="-25000" dirty="0" smtClean="0"/>
              <a:t>1</a:t>
            </a:r>
            <a:endParaRPr lang="hu-HU" baseline="-25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61" y="1939636"/>
            <a:ext cx="7543799" cy="4036291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hu-HU" dirty="0" err="1">
                <a:sym typeface="Wingdings" panose="05000000000000000000" pitchFamily="2" charset="2"/>
              </a:rPr>
              <a:t>Webalkalmazás</a:t>
            </a:r>
            <a:r>
              <a:rPr lang="hu-HU" dirty="0">
                <a:sym typeface="Wingdings" panose="05000000000000000000" pitchFamily="2" charset="2"/>
              </a:rPr>
              <a:t> a projekt megjelenítéséhez és szerkesztéséhez</a:t>
            </a:r>
          </a:p>
          <a:p>
            <a:pPr lvl="1" algn="just">
              <a:lnSpc>
                <a:spcPct val="150000"/>
              </a:lnSpc>
            </a:pPr>
            <a:r>
              <a:rPr lang="hu-HU" dirty="0">
                <a:sym typeface="Wingdings" panose="05000000000000000000" pitchFamily="2" charset="2"/>
              </a:rPr>
              <a:t>Saját fájlformátum, JSON alapon (könnyű feldolgozás, </a:t>
            </a:r>
            <a:r>
              <a:rPr lang="hu-HU" dirty="0" err="1">
                <a:sym typeface="Wingdings" panose="05000000000000000000" pitchFamily="2" charset="2"/>
              </a:rPr>
              <a:t>platformfüggetlen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hu-HU" dirty="0" err="1">
                <a:sym typeface="Wingdings" panose="05000000000000000000" pitchFamily="2" charset="2"/>
              </a:rPr>
              <a:t>Google</a:t>
            </a:r>
            <a:r>
              <a:rPr lang="hu-HU" dirty="0">
                <a:sym typeface="Wingdings" panose="05000000000000000000" pitchFamily="2" charset="2"/>
              </a:rPr>
              <a:t> Drive alapú fájl tárolás, könnyű megosztás, automatikus </a:t>
            </a:r>
            <a:r>
              <a:rPr lang="hu-HU" dirty="0" err="1">
                <a:sym typeface="Wingdings" panose="05000000000000000000" pitchFamily="2" charset="2"/>
              </a:rPr>
              <a:t>replikáció</a:t>
            </a:r>
            <a:r>
              <a:rPr lang="hu-HU" dirty="0">
                <a:sym typeface="Wingdings" panose="05000000000000000000" pitchFamily="2" charset="2"/>
              </a:rPr>
              <a:t> (backup)</a:t>
            </a:r>
          </a:p>
          <a:p>
            <a:pPr lvl="1" algn="just">
              <a:lnSpc>
                <a:spcPct val="150000"/>
              </a:lnSpc>
            </a:pPr>
            <a:r>
              <a:rPr lang="hu-HU" dirty="0" err="1">
                <a:sym typeface="Wingdings" panose="05000000000000000000" pitchFamily="2" charset="2"/>
              </a:rPr>
              <a:t>Chrome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App</a:t>
            </a:r>
            <a:r>
              <a:rPr lang="hu-HU" dirty="0">
                <a:sym typeface="Wingdings" panose="05000000000000000000" pitchFamily="2" charset="2"/>
              </a:rPr>
              <a:t> drive integrációval  nincs szükség lokálisan telepített alkalmazásra, csak egy böngészőre</a:t>
            </a:r>
          </a:p>
          <a:p>
            <a:pPr lvl="1" algn="just">
              <a:lnSpc>
                <a:spcPct val="150000"/>
              </a:lnSpc>
            </a:pPr>
            <a:r>
              <a:rPr lang="hu-HU" dirty="0">
                <a:sym typeface="Wingdings" panose="05000000000000000000" pitchFamily="2" charset="2"/>
              </a:rPr>
              <a:t>Minden operációs rendszer alól elérhető böngészővel</a:t>
            </a:r>
          </a:p>
          <a:p>
            <a:pPr lvl="1" algn="just">
              <a:lnSpc>
                <a:spcPct val="150000"/>
              </a:lnSpc>
            </a:pPr>
            <a:r>
              <a:rPr lang="hu-HU" dirty="0">
                <a:sym typeface="Wingdings" panose="05000000000000000000" pitchFamily="2" charset="2"/>
              </a:rPr>
              <a:t>Ingyenes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7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</a:t>
            </a:r>
            <a:r>
              <a:rPr lang="hu-HU" baseline="-25000" dirty="0" smtClean="0"/>
              <a:t>2</a:t>
            </a:r>
            <a:endParaRPr lang="hu-HU" baseline="-2500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1924584"/>
            <a:ext cx="6580606" cy="39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0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Megoldás: </a:t>
            </a:r>
            <a:r>
              <a:rPr lang="hu-HU" dirty="0" err="1" smtClean="0"/>
              <a:t>Webalkalmazás</a:t>
            </a:r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822961" y="1847274"/>
            <a:ext cx="7543799" cy="2390050"/>
          </a:xfrm>
          <a:prstGeom prst="rect">
            <a:avLst/>
          </a:prstGeom>
        </p:spPr>
        <p:txBody>
          <a:bodyPr vert="horz" lIns="0" tIns="34290" rIns="0" bIns="3429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hu-HU" sz="2000" dirty="0" err="1">
                <a:sym typeface="Wingdings" panose="05000000000000000000" pitchFamily="2" charset="2"/>
              </a:rPr>
              <a:t>Angularjs-alapú</a:t>
            </a:r>
            <a:r>
              <a:rPr lang="hu-HU" sz="2000" dirty="0">
                <a:sym typeface="Wingdings" panose="05000000000000000000" pitchFamily="2" charset="2"/>
              </a:rPr>
              <a:t> valós idejű, kétirányú adatkötés</a:t>
            </a:r>
          </a:p>
          <a:p>
            <a:pPr lvl="1" algn="just"/>
            <a:r>
              <a:rPr lang="hu-HU" sz="2000" dirty="0">
                <a:sym typeface="Wingdings" panose="05000000000000000000" pitchFamily="2" charset="2"/>
              </a:rPr>
              <a:t>Tárolt adatok: projekt tulajdonságok, elvégzendő feladatok, kockázatok</a:t>
            </a:r>
          </a:p>
          <a:p>
            <a:pPr lvl="1" algn="just"/>
            <a:r>
              <a:rPr lang="hu-HU" sz="2000" dirty="0" err="1">
                <a:sym typeface="Wingdings" panose="05000000000000000000" pitchFamily="2" charset="2"/>
              </a:rPr>
              <a:t>Gant-chart</a:t>
            </a:r>
            <a:r>
              <a:rPr lang="hu-HU" sz="2000" dirty="0">
                <a:sym typeface="Wingdings" panose="05000000000000000000" pitchFamily="2" charset="2"/>
              </a:rPr>
              <a:t> megjelenítésben a feladatok (</a:t>
            </a:r>
            <a:r>
              <a:rPr lang="hu-HU" sz="2000" dirty="0" err="1">
                <a:sym typeface="Wingdings" panose="05000000000000000000" pitchFamily="2" charset="2"/>
              </a:rPr>
              <a:t>tasks</a:t>
            </a:r>
            <a:r>
              <a:rPr lang="hu-HU" sz="2000" dirty="0">
                <a:sym typeface="Wingdings" panose="05000000000000000000" pitchFamily="2" charset="2"/>
              </a:rPr>
              <a:t>)</a:t>
            </a:r>
          </a:p>
          <a:p>
            <a:pPr lvl="1" algn="just"/>
            <a:r>
              <a:rPr lang="hu-HU" sz="2000" dirty="0">
                <a:sym typeface="Wingdings" panose="05000000000000000000" pitchFamily="2" charset="2"/>
              </a:rPr>
              <a:t>Kockázatok felvétele prioritás szintekkel (</a:t>
            </a:r>
            <a:r>
              <a:rPr lang="hu-HU" sz="2000" dirty="0" err="1">
                <a:sym typeface="Wingdings" panose="05000000000000000000" pitchFamily="2" charset="2"/>
              </a:rPr>
              <a:t>risks</a:t>
            </a:r>
            <a:r>
              <a:rPr lang="hu-HU" sz="2000" dirty="0">
                <a:sym typeface="Wingdings" panose="05000000000000000000" pitchFamily="2" charset="2"/>
              </a:rPr>
              <a:t>)</a:t>
            </a:r>
          </a:p>
          <a:p>
            <a:pPr lvl="1" algn="just"/>
            <a:r>
              <a:rPr lang="hu-HU" sz="2000" dirty="0">
                <a:sym typeface="Wingdings" panose="05000000000000000000" pitchFamily="2" charset="2"/>
              </a:rPr>
              <a:t>Költségbecslés számítás órabér alapján, kliens oldali üzleti logika taszkok alapján</a:t>
            </a:r>
          </a:p>
          <a:p>
            <a:pPr lvl="2" algn="just"/>
            <a:r>
              <a:rPr lang="hu-HU" sz="1200" dirty="0">
                <a:sym typeface="Wingdings" panose="05000000000000000000" pitchFamily="2" charset="2"/>
              </a:rPr>
              <a:t>Minimálisan szükséges idő, Legkorábbi kezdési idő (EST), legkésőbbi befejezési idő (LCT) és tartalékidő alapján is</a:t>
            </a:r>
          </a:p>
          <a:p>
            <a:pPr lvl="1" algn="just"/>
            <a:endParaRPr lang="hu-HU" sz="1650" dirty="0">
              <a:sym typeface="Wingdings" panose="05000000000000000000" pitchFamily="2" charset="2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04" b="27169"/>
          <a:stretch/>
        </p:blipFill>
        <p:spPr>
          <a:xfrm>
            <a:off x="457200" y="4237323"/>
            <a:ext cx="8170607" cy="13467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Költségbecslés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822961" y="1939636"/>
            <a:ext cx="4718619" cy="3249678"/>
          </a:xfrm>
          <a:prstGeom prst="rect">
            <a:avLst/>
          </a:prstGeom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hu-HU" dirty="0">
                <a:sym typeface="Wingdings" panose="05000000000000000000" pitchFamily="2" charset="2"/>
              </a:rPr>
              <a:t>A projekt feladatainak adataiból diagramok generálódnak az átláthatóság növelése érdekében</a:t>
            </a:r>
          </a:p>
          <a:p>
            <a:pPr lvl="1" algn="just"/>
            <a:r>
              <a:rPr lang="hu-HU" dirty="0">
                <a:sym typeface="Wingdings" panose="05000000000000000000" pitchFamily="2" charset="2"/>
              </a:rPr>
              <a:t>Órabér megadásával az egyes projektek hossza alapján összesített becsléseket számol</a:t>
            </a:r>
          </a:p>
          <a:p>
            <a:pPr lvl="1" algn="just"/>
            <a:r>
              <a:rPr lang="hu-HU" dirty="0">
                <a:sym typeface="Wingdings" panose="05000000000000000000" pitchFamily="2" charset="2"/>
              </a:rPr>
              <a:t>Napi 8 óra munkaórával készül az idő becslés</a:t>
            </a:r>
          </a:p>
          <a:p>
            <a:pPr lvl="1" algn="just"/>
            <a:r>
              <a:rPr lang="hu-HU" dirty="0">
                <a:sym typeface="Wingdings" panose="05000000000000000000" pitchFamily="2" charset="2"/>
              </a:rPr>
              <a:t>Minimálisan szükséges idő alapján (</a:t>
            </a:r>
            <a:r>
              <a:rPr lang="hu-HU" dirty="0" err="1">
                <a:sym typeface="Wingdings" panose="05000000000000000000" pitchFamily="2" charset="2"/>
              </a:rPr>
              <a:t>required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pPr lvl="1" algn="just"/>
            <a:r>
              <a:rPr lang="hu-HU" dirty="0">
                <a:sym typeface="Wingdings" panose="05000000000000000000" pitchFamily="2" charset="2"/>
              </a:rPr>
              <a:t>Maximálisan szükséges idő alapján (EST-LCT)</a:t>
            </a:r>
          </a:p>
          <a:p>
            <a:pPr lvl="1" algn="just"/>
            <a:r>
              <a:rPr lang="hu-HU" dirty="0">
                <a:sym typeface="Wingdings" panose="05000000000000000000" pitchFamily="2" charset="2"/>
              </a:rPr>
              <a:t>A lehetséges problémákból, csúszásokból adódó </a:t>
            </a:r>
            <a:r>
              <a:rPr lang="hu-HU" i="1" dirty="0">
                <a:sym typeface="Wingdings" panose="05000000000000000000" pitchFamily="2" charset="2"/>
              </a:rPr>
              <a:t>tartalékidő</a:t>
            </a:r>
            <a:r>
              <a:rPr lang="hu-HU" dirty="0">
                <a:sym typeface="Wingdings" panose="05000000000000000000" pitchFamily="2" charset="2"/>
              </a:rPr>
              <a:t> mekkora költségtöbbletet jelent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59" y="4022317"/>
            <a:ext cx="2705853" cy="1952198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77"/>
          <a:stretch/>
        </p:blipFill>
        <p:spPr>
          <a:xfrm>
            <a:off x="5821635" y="2199684"/>
            <a:ext cx="2500703" cy="1385002"/>
          </a:xfrm>
          <a:prstGeom prst="rect">
            <a:avLst/>
          </a:prstGeom>
        </p:spPr>
      </p:pic>
      <p:pic>
        <p:nvPicPr>
          <p:cNvPr id="8" name="Tartalom hely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665" y="5224864"/>
            <a:ext cx="2057210" cy="797291"/>
          </a:xfrm>
          <a:prstGeom prst="rect">
            <a:avLst/>
          </a:prstGeom>
        </p:spPr>
      </p:pic>
      <p:sp>
        <p:nvSpPr>
          <p:cNvPr id="9" name="Jobbra nyíl 8"/>
          <p:cNvSpPr/>
          <p:nvPr/>
        </p:nvSpPr>
        <p:spPr>
          <a:xfrm>
            <a:off x="1200888" y="5631880"/>
            <a:ext cx="1174531" cy="35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dirty="0"/>
              <a:t>EST-LCT</a:t>
            </a:r>
            <a:endParaRPr lang="hu-HU" sz="1350" dirty="0"/>
          </a:p>
        </p:txBody>
      </p:sp>
    </p:spTree>
    <p:extLst>
      <p:ext uri="{BB962C8B-B14F-4D97-AF65-F5344CB8AC3E}">
        <p14:creationId xmlns:p14="http://schemas.microsoft.com/office/powerpoint/2010/main" val="68613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Google</a:t>
            </a:r>
            <a:r>
              <a:rPr lang="hu-HU" dirty="0" smtClean="0"/>
              <a:t> API és </a:t>
            </a:r>
            <a:r>
              <a:rPr lang="hu-HU" dirty="0" err="1" smtClean="0"/>
              <a:t>autentikáció</a:t>
            </a:r>
            <a:endParaRPr lang="hu-HU" dirty="0"/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822961" y="1911927"/>
            <a:ext cx="7539989" cy="3916218"/>
          </a:xfrm>
        </p:spPr>
        <p:txBody>
          <a:bodyPr>
            <a:noAutofit/>
          </a:bodyPr>
          <a:lstStyle/>
          <a:p>
            <a:pPr lvl="1" algn="just"/>
            <a:r>
              <a:rPr lang="hu-HU" dirty="0">
                <a:sym typeface="Wingdings" panose="05000000000000000000" pitchFamily="2" charset="2"/>
              </a:rPr>
              <a:t>REST API a </a:t>
            </a:r>
            <a:r>
              <a:rPr lang="hu-HU" dirty="0" err="1">
                <a:sym typeface="Wingdings" panose="05000000000000000000" pitchFamily="2" charset="2"/>
              </a:rPr>
              <a:t>Google</a:t>
            </a:r>
            <a:r>
              <a:rPr lang="hu-HU" dirty="0">
                <a:sym typeface="Wingdings" panose="05000000000000000000" pitchFamily="2" charset="2"/>
              </a:rPr>
              <a:t> szolgáltatásokhoz (drive v2)</a:t>
            </a:r>
          </a:p>
          <a:p>
            <a:pPr lvl="1" algn="just"/>
            <a:r>
              <a:rPr lang="hu-HU" dirty="0">
                <a:sym typeface="Wingdings" panose="05000000000000000000" pitchFamily="2" charset="2"/>
              </a:rPr>
              <a:t>API használathoz kell egyedi alkalmazás azonosító</a:t>
            </a:r>
          </a:p>
          <a:p>
            <a:pPr lvl="2" algn="just"/>
            <a:r>
              <a:rPr lang="hu-HU" sz="1600" dirty="0" err="1" smtClean="0">
                <a:sym typeface="Wingdings" panose="05000000000000000000" pitchFamily="2" charset="2"/>
              </a:rPr>
              <a:t>OAuth</a:t>
            </a:r>
            <a:r>
              <a:rPr lang="hu-HU" sz="1600" dirty="0" smtClean="0">
                <a:sym typeface="Wingdings" panose="05000000000000000000" pitchFamily="2" charset="2"/>
              </a:rPr>
              <a:t> v2 </a:t>
            </a:r>
            <a:r>
              <a:rPr lang="hu-HU" sz="1600" dirty="0" err="1" smtClean="0">
                <a:sym typeface="Wingdings" panose="05000000000000000000" pitchFamily="2" charset="2"/>
              </a:rPr>
              <a:t>autentikáció</a:t>
            </a:r>
            <a:r>
              <a:rPr lang="hu-HU" sz="1600" dirty="0" smtClean="0">
                <a:sym typeface="Wingdings" panose="05000000000000000000" pitchFamily="2" charset="2"/>
              </a:rPr>
              <a:t>, végig titkosított adatfolyam</a:t>
            </a:r>
          </a:p>
          <a:p>
            <a:pPr lvl="2" algn="just"/>
            <a:r>
              <a:rPr lang="hu-HU" sz="1600" dirty="0" smtClean="0">
                <a:sym typeface="Wingdings" panose="05000000000000000000" pitchFamily="2" charset="2"/>
              </a:rPr>
              <a:t>Access </a:t>
            </a:r>
            <a:r>
              <a:rPr lang="hu-HU" sz="1600" dirty="0" err="1" smtClean="0">
                <a:sym typeface="Wingdings" panose="05000000000000000000" pitchFamily="2" charset="2"/>
              </a:rPr>
              <a:t>Token</a:t>
            </a:r>
            <a:r>
              <a:rPr lang="hu-HU" sz="1600" dirty="0" smtClean="0">
                <a:sym typeface="Wingdings" panose="05000000000000000000" pitchFamily="2" charset="2"/>
              </a:rPr>
              <a:t> alapú</a:t>
            </a:r>
          </a:p>
          <a:p>
            <a:pPr lvl="1" algn="just"/>
            <a:r>
              <a:rPr lang="hu-HU" dirty="0">
                <a:sym typeface="Wingdings" panose="05000000000000000000" pitchFamily="2" charset="2"/>
              </a:rPr>
              <a:t>Szolgáltatáseléréshez hagyományos </a:t>
            </a:r>
            <a:r>
              <a:rPr lang="hu-HU" dirty="0" err="1">
                <a:sym typeface="Wingdings" panose="05000000000000000000" pitchFamily="2" charset="2"/>
              </a:rPr>
              <a:t>Google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autentikáció</a:t>
            </a:r>
            <a:endParaRPr lang="hu-HU" dirty="0">
              <a:sym typeface="Wingdings" panose="05000000000000000000" pitchFamily="2" charset="2"/>
            </a:endParaRPr>
          </a:p>
          <a:p>
            <a:pPr lvl="2" algn="just"/>
            <a:r>
              <a:rPr lang="hu-HU" sz="1600" dirty="0" smtClean="0">
                <a:sym typeface="Wingdings" panose="05000000000000000000" pitchFamily="2" charset="2"/>
              </a:rPr>
              <a:t>Felhasználónév / jelszó</a:t>
            </a:r>
          </a:p>
          <a:p>
            <a:pPr lvl="1" algn="just"/>
            <a:r>
              <a:rPr lang="hu-HU" dirty="0">
                <a:sym typeface="Wingdings" panose="05000000000000000000" pitchFamily="2" charset="2"/>
              </a:rPr>
              <a:t>Jelenleg nagyon (borzasztóan) sok konfigurációt igényel: </a:t>
            </a:r>
          </a:p>
          <a:p>
            <a:pPr lvl="2" algn="just"/>
            <a:r>
              <a:rPr lang="hu-HU" sz="1600" dirty="0" err="1" smtClean="0">
                <a:sym typeface="Wingdings" panose="05000000000000000000" pitchFamily="2" charset="2"/>
              </a:rPr>
              <a:t>Google</a:t>
            </a:r>
            <a:r>
              <a:rPr lang="hu-HU" sz="1600" dirty="0" smtClean="0">
                <a:sym typeface="Wingdings" panose="05000000000000000000" pitchFamily="2" charset="2"/>
              </a:rPr>
              <a:t> </a:t>
            </a:r>
            <a:r>
              <a:rPr lang="hu-HU" sz="1600" dirty="0" err="1" smtClean="0">
                <a:sym typeface="Wingdings" panose="05000000000000000000" pitchFamily="2" charset="2"/>
              </a:rPr>
              <a:t>Developer</a:t>
            </a:r>
            <a:r>
              <a:rPr lang="hu-HU" sz="1600" dirty="0" smtClean="0">
                <a:sym typeface="Wingdings" panose="05000000000000000000" pitchFamily="2" charset="2"/>
              </a:rPr>
              <a:t> </a:t>
            </a:r>
            <a:r>
              <a:rPr lang="hu-HU" sz="1600" dirty="0" err="1" smtClean="0">
                <a:sym typeface="Wingdings" panose="05000000000000000000" pitchFamily="2" charset="2"/>
              </a:rPr>
              <a:t>Console</a:t>
            </a:r>
            <a:r>
              <a:rPr lang="hu-HU" sz="1600" dirty="0" smtClean="0">
                <a:sym typeface="Wingdings" panose="05000000000000000000" pitchFamily="2" charset="2"/>
              </a:rPr>
              <a:t> – API beállítások és </a:t>
            </a:r>
            <a:r>
              <a:rPr lang="hu-HU" sz="1600" dirty="0" err="1" smtClean="0">
                <a:sym typeface="Wingdings" panose="05000000000000000000" pitchFamily="2" charset="2"/>
              </a:rPr>
              <a:t>azonosítóigénylés</a:t>
            </a:r>
            <a:endParaRPr lang="hu-HU" sz="1600" dirty="0">
              <a:sym typeface="Wingdings" panose="05000000000000000000" pitchFamily="2" charset="2"/>
            </a:endParaRPr>
          </a:p>
          <a:p>
            <a:pPr lvl="2" algn="just"/>
            <a:r>
              <a:rPr lang="hu-HU" sz="1600" dirty="0" err="1" smtClean="0">
                <a:sym typeface="Wingdings" panose="05000000000000000000" pitchFamily="2" charset="2"/>
              </a:rPr>
              <a:t>Google</a:t>
            </a:r>
            <a:r>
              <a:rPr lang="hu-HU" sz="1600" dirty="0" smtClean="0">
                <a:sym typeface="Wingdings" panose="05000000000000000000" pitchFamily="2" charset="2"/>
              </a:rPr>
              <a:t> </a:t>
            </a:r>
            <a:r>
              <a:rPr lang="hu-HU" sz="1600" dirty="0" err="1" smtClean="0">
                <a:sym typeface="Wingdings" panose="05000000000000000000" pitchFamily="2" charset="2"/>
              </a:rPr>
              <a:t>Chrome</a:t>
            </a:r>
            <a:r>
              <a:rPr lang="hu-HU" sz="1600" dirty="0" smtClean="0">
                <a:sym typeface="Wingdings" panose="05000000000000000000" pitchFamily="2" charset="2"/>
              </a:rPr>
              <a:t> </a:t>
            </a:r>
            <a:r>
              <a:rPr lang="hu-HU" sz="1600" dirty="0" err="1" smtClean="0">
                <a:sym typeface="Wingdings" panose="05000000000000000000" pitchFamily="2" charset="2"/>
              </a:rPr>
              <a:t>Webstore</a:t>
            </a:r>
            <a:r>
              <a:rPr lang="hu-HU" sz="1600" dirty="0" smtClean="0">
                <a:sym typeface="Wingdings" panose="05000000000000000000" pitchFamily="2" charset="2"/>
              </a:rPr>
              <a:t> </a:t>
            </a:r>
            <a:r>
              <a:rPr lang="hu-HU" sz="1600" dirty="0" err="1" smtClean="0">
                <a:sym typeface="Wingdings" panose="05000000000000000000" pitchFamily="2" charset="2"/>
              </a:rPr>
              <a:t>Developer</a:t>
            </a:r>
            <a:r>
              <a:rPr lang="hu-HU" sz="1600" dirty="0" smtClean="0">
                <a:sym typeface="Wingdings" panose="05000000000000000000" pitchFamily="2" charset="2"/>
              </a:rPr>
              <a:t> </a:t>
            </a:r>
            <a:r>
              <a:rPr lang="hu-HU" sz="1600" dirty="0" err="1" smtClean="0">
                <a:sym typeface="Wingdings" panose="05000000000000000000" pitchFamily="2" charset="2"/>
              </a:rPr>
              <a:t>Dashboard</a:t>
            </a:r>
            <a:r>
              <a:rPr lang="hu-HU" sz="1600" dirty="0" smtClean="0">
                <a:sym typeface="Wingdings" panose="05000000000000000000" pitchFamily="2" charset="2"/>
              </a:rPr>
              <a:t> – A konkrét </a:t>
            </a:r>
            <a:r>
              <a:rPr lang="hu-HU" sz="1600" dirty="0" err="1" smtClean="0">
                <a:sym typeface="Wingdings" panose="05000000000000000000" pitchFamily="2" charset="2"/>
              </a:rPr>
              <a:t>app</a:t>
            </a:r>
            <a:r>
              <a:rPr lang="hu-HU" sz="1600" dirty="0" smtClean="0">
                <a:sym typeface="Wingdings" panose="05000000000000000000" pitchFamily="2" charset="2"/>
              </a:rPr>
              <a:t> itt kerül regisztrálásra</a:t>
            </a:r>
          </a:p>
          <a:p>
            <a:pPr lvl="2" algn="just"/>
            <a:r>
              <a:rPr lang="hu-HU" sz="1600" dirty="0">
                <a:sym typeface="Wingdings" panose="05000000000000000000" pitchFamily="2" charset="2"/>
              </a:rPr>
              <a:t>T</a:t>
            </a:r>
            <a:r>
              <a:rPr lang="hu-HU" sz="1600" dirty="0" smtClean="0">
                <a:sym typeface="Wingdings" panose="05000000000000000000" pitchFamily="2" charset="2"/>
              </a:rPr>
              <a:t>ovábbi konfigurációs fájlok (</a:t>
            </a:r>
            <a:r>
              <a:rPr lang="hu-HU" sz="1600" dirty="0" err="1" smtClean="0">
                <a:sym typeface="Wingdings" panose="05000000000000000000" pitchFamily="2" charset="2"/>
              </a:rPr>
              <a:t>manifest</a:t>
            </a:r>
            <a:r>
              <a:rPr lang="hu-HU" sz="1600" dirty="0" smtClean="0">
                <a:sym typeface="Wingdings" panose="05000000000000000000" pitchFamily="2" charset="2"/>
              </a:rPr>
              <a:t>), </a:t>
            </a:r>
            <a:r>
              <a:rPr lang="hu-HU" sz="1600" dirty="0" err="1" smtClean="0">
                <a:sym typeface="Wingdings" panose="05000000000000000000" pitchFamily="2" charset="2"/>
              </a:rPr>
              <a:t>javascript-ben</a:t>
            </a:r>
            <a:r>
              <a:rPr lang="hu-HU" sz="1600" dirty="0" smtClean="0">
                <a:sym typeface="Wingdings" panose="05000000000000000000" pitchFamily="2" charset="2"/>
              </a:rPr>
              <a:t> egyéb konfigurációs beállításokat át kell adni </a:t>
            </a:r>
          </a:p>
          <a:p>
            <a:pPr lvl="1" algn="just"/>
            <a:r>
              <a:rPr lang="hu-HU" i="1" dirty="0">
                <a:sym typeface="Wingdings" panose="05000000000000000000" pitchFamily="2" charset="2"/>
              </a:rPr>
              <a:t>A </a:t>
            </a:r>
            <a:r>
              <a:rPr lang="hu-HU" i="1" dirty="0" err="1">
                <a:sym typeface="Wingdings" panose="05000000000000000000" pitchFamily="2" charset="2"/>
              </a:rPr>
              <a:t>Google</a:t>
            </a:r>
            <a:r>
              <a:rPr lang="hu-HU" i="1" dirty="0">
                <a:sym typeface="Wingdings" panose="05000000000000000000" pitchFamily="2" charset="2"/>
              </a:rPr>
              <a:t> </a:t>
            </a:r>
            <a:r>
              <a:rPr lang="hu-HU" i="1" dirty="0" err="1">
                <a:sym typeface="Wingdings" panose="05000000000000000000" pitchFamily="2" charset="2"/>
              </a:rPr>
              <a:t>API-t</a:t>
            </a:r>
            <a:r>
              <a:rPr lang="hu-HU" i="1" dirty="0">
                <a:sym typeface="Wingdings" panose="05000000000000000000" pitchFamily="2" charset="2"/>
              </a:rPr>
              <a:t> és konfigurációs felületet most alakították át, így nagyon kevés naprakész dokumentáció. Beállítani nehéz,de a felhasználói élmény viszont jó!</a:t>
            </a:r>
          </a:p>
          <a:p>
            <a:pPr lvl="1" algn="just"/>
            <a:endParaRPr lang="hu-HU" sz="2000" dirty="0" smtClean="0">
              <a:sym typeface="Wingdings" panose="05000000000000000000" pitchFamily="2" charset="2"/>
            </a:endParaRPr>
          </a:p>
          <a:p>
            <a:pPr algn="just"/>
            <a:endParaRPr lang="hu-HU" sz="2400" dirty="0" smtClean="0">
              <a:sym typeface="Wingdings" panose="05000000000000000000" pitchFamily="2" charset="2"/>
            </a:endParaRPr>
          </a:p>
          <a:p>
            <a:pPr algn="just">
              <a:buNone/>
            </a:pPr>
            <a:endParaRPr lang="hu-HU" sz="2400" dirty="0" smtClean="0">
              <a:sym typeface="Wingdings" panose="05000000000000000000" pitchFamily="2" charset="2"/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Google</a:t>
            </a:r>
            <a:r>
              <a:rPr lang="hu-HU" dirty="0" smtClean="0"/>
              <a:t> Drive Integráció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81051" y="1948873"/>
            <a:ext cx="4448174" cy="4082472"/>
          </a:xfrm>
        </p:spPr>
        <p:txBody>
          <a:bodyPr>
            <a:normAutofit/>
          </a:bodyPr>
          <a:lstStyle/>
          <a:p>
            <a:pPr lvl="1" algn="just"/>
            <a:r>
              <a:rPr lang="hu-HU" dirty="0">
                <a:sym typeface="Wingdings" panose="05000000000000000000" pitchFamily="2" charset="2"/>
              </a:rPr>
              <a:t>Külön beállítás az alkalmazás </a:t>
            </a:r>
            <a:r>
              <a:rPr lang="hu-HU" dirty="0" err="1">
                <a:sym typeface="Wingdings" panose="05000000000000000000" pitchFamily="2" charset="2"/>
              </a:rPr>
              <a:t>manifest</a:t>
            </a:r>
            <a:r>
              <a:rPr lang="hu-HU" dirty="0">
                <a:sym typeface="Wingdings" panose="05000000000000000000" pitchFamily="2" charset="2"/>
              </a:rPr>
              <a:t> fájljában</a:t>
            </a:r>
          </a:p>
          <a:p>
            <a:pPr lvl="1" algn="just"/>
            <a:r>
              <a:rPr lang="hu-HU" dirty="0" err="1">
                <a:sym typeface="Wingdings" panose="05000000000000000000" pitchFamily="2" charset="2"/>
              </a:rPr>
              <a:t>Google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Developer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Console-on</a:t>
            </a:r>
            <a:r>
              <a:rPr lang="hu-HU" dirty="0">
                <a:sym typeface="Wingdings" panose="05000000000000000000" pitchFamily="2" charset="2"/>
              </a:rPr>
              <a:t> sok kiegészítő beállítás a jogosultságokról</a:t>
            </a:r>
          </a:p>
          <a:p>
            <a:pPr lvl="1" algn="just"/>
            <a:r>
              <a:rPr lang="hu-HU" dirty="0">
                <a:sym typeface="Wingdings" panose="05000000000000000000" pitchFamily="2" charset="2"/>
              </a:rPr>
              <a:t>A projekt fájl társítható az alkalmazáshoz </a:t>
            </a:r>
            <a:r>
              <a:rPr lang="hu-HU" dirty="0" err="1">
                <a:sym typeface="Wingdings" panose="05000000000000000000" pitchFamily="2" charset="2"/>
              </a:rPr>
              <a:t>Google</a:t>
            </a:r>
            <a:r>
              <a:rPr lang="hu-HU" dirty="0">
                <a:sym typeface="Wingdings" panose="05000000000000000000" pitchFamily="2" charset="2"/>
              </a:rPr>
              <a:t> Drive-on</a:t>
            </a:r>
            <a:endParaRPr lang="hu-HU" sz="2000" dirty="0" smtClean="0">
              <a:sym typeface="Wingdings" panose="05000000000000000000" pitchFamily="2" charset="2"/>
            </a:endParaRPr>
          </a:p>
          <a:p>
            <a:pPr lvl="1" algn="just"/>
            <a:r>
              <a:rPr lang="hu-HU" dirty="0">
                <a:sym typeface="Wingdings" panose="05000000000000000000" pitchFamily="2" charset="2"/>
              </a:rPr>
              <a:t>Alapértelmezetten az alkalmazás fogja megnyitni</a:t>
            </a:r>
          </a:p>
          <a:p>
            <a:pPr lvl="1" algn="just"/>
            <a:r>
              <a:rPr lang="hu-HU" dirty="0">
                <a:sym typeface="Wingdings" panose="05000000000000000000" pitchFamily="2" charset="2"/>
              </a:rPr>
              <a:t>Az alkalmazás egy saját szerverről fut, ahova átirányít a Drive és GET paraméterként átadja a fájl azonosítót, amely alapján az alkalmazás letöltheti az adatokat Drive-ról</a:t>
            </a:r>
          </a:p>
          <a:p>
            <a:pPr lvl="1" algn="just"/>
            <a:r>
              <a:rPr lang="hu-HU" dirty="0" err="1">
                <a:sym typeface="Wingdings" panose="05000000000000000000" pitchFamily="2" charset="2"/>
              </a:rPr>
              <a:t>Heroku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cloud-ban</a:t>
            </a:r>
            <a:r>
              <a:rPr lang="hu-HU" dirty="0">
                <a:sym typeface="Wingdings" panose="05000000000000000000" pitchFamily="2" charset="2"/>
              </a:rPr>
              <a:t> fut egy </a:t>
            </a:r>
            <a:r>
              <a:rPr lang="hu-HU" dirty="0" err="1">
                <a:sym typeface="Wingdings" panose="05000000000000000000" pitchFamily="2" charset="2"/>
              </a:rPr>
              <a:t>NodeJS</a:t>
            </a:r>
            <a:r>
              <a:rPr lang="hu-HU" dirty="0">
                <a:sym typeface="Wingdings" panose="05000000000000000000" pitchFamily="2" charset="2"/>
              </a:rPr>
              <a:t> server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085" y="2696602"/>
            <a:ext cx="3035675" cy="23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3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lehetőségek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dirty="0"/>
              <a:t>További projekt költségvetés számítási lehetőségek hozzáadása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dirty="0"/>
              <a:t>Komplexebb becslések és kimutatások készítése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dirty="0" err="1"/>
              <a:t>Reszponzív</a:t>
            </a:r>
            <a:r>
              <a:rPr lang="hu-HU" dirty="0"/>
              <a:t> mobil nézet: jelenleg csak </a:t>
            </a:r>
            <a:r>
              <a:rPr lang="hu-HU" dirty="0" err="1"/>
              <a:t>tablet</a:t>
            </a:r>
            <a:r>
              <a:rPr lang="hu-HU" dirty="0"/>
              <a:t> és nagy felbontásra (</a:t>
            </a:r>
            <a:r>
              <a:rPr lang="hu-HU" dirty="0" err="1"/>
              <a:t>gant-chart</a:t>
            </a:r>
            <a:r>
              <a:rPr lang="hu-HU" dirty="0"/>
              <a:t> átalakítását igényelné)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dirty="0"/>
              <a:t>További projekt paraméterek hozzáadása: projekt célja, leírása, fázisok stb..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hu-HU" dirty="0" smtClean="0"/>
          </a:p>
          <a:p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Online Projekt Management - Turcsán Csaba, Valyon Balázs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</TotalTime>
  <Words>575</Words>
  <Application>Microsoft Office PowerPoint</Application>
  <PresentationFormat>Diavetítés a képernyőre (4:3 oldalarány)</PresentationFormat>
  <Paragraphs>85</Paragraphs>
  <Slides>10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Courier New</vt:lpstr>
      <vt:lpstr>Wingdings</vt:lpstr>
      <vt:lpstr>Retrospektív</vt:lpstr>
      <vt:lpstr>Online projekt menedzsment</vt:lpstr>
      <vt:lpstr>Eredeti kihívás</vt:lpstr>
      <vt:lpstr>Megoldás1</vt:lpstr>
      <vt:lpstr>Megoldás2</vt:lpstr>
      <vt:lpstr>Megoldás: Webalkalmazás</vt:lpstr>
      <vt:lpstr>Költségbecslés</vt:lpstr>
      <vt:lpstr>Google API és autentikáció</vt:lpstr>
      <vt:lpstr>Google Drive Integráció</vt:lpstr>
      <vt:lpstr>További lehetőségek</vt:lpstr>
      <vt:lpstr>Kérdések?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projekt menedzsment</dc:title>
  <dc:creator>Valyon Balázs</dc:creator>
  <cp:lastModifiedBy>Valyon Balázs</cp:lastModifiedBy>
  <cp:revision>47</cp:revision>
  <dcterms:created xsi:type="dcterms:W3CDTF">2015-11-30T22:10:49Z</dcterms:created>
  <dcterms:modified xsi:type="dcterms:W3CDTF">2015-12-03T23:23:03Z</dcterms:modified>
</cp:coreProperties>
</file>