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46C117F-5CCF-4837-BE5F-2B92066CAFAF}"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4EB90BD-B6CE-46B7-997F-7313B992CCDC}"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DB9D11F-B188-461D-B23F-39381795C052}"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2E6D8D9-55A2-4063-B0F3-121F44549695}"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B24536-994D-4021-A283-9F449C0DB509}"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BBB78-C96F-47B7-AB17-D852CA960AC9}"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0578ACC-22D6-47C1-A373-4FD133E34F3C}"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331444B-B92B-4E27-8C94-BB93EAF5CB18}"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63EFA5E-FA76-400D-B3DC-F0BA90E6D107}"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rp.baden-wuerttemberg.de/themen/bildung/lehrer/unterricht/faecher/seiten/gemeinschaftskun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irtschaftslexikon.gabler.de/definition/wirtschaft-540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3DD62-636B-47E5-A34E-D9B2C9471A28}"/>
              </a:ext>
            </a:extLst>
          </p:cNvPr>
          <p:cNvSpPr>
            <a:spLocks noGrp="1"/>
          </p:cNvSpPr>
          <p:nvPr>
            <p:ph type="ctrTitle"/>
          </p:nvPr>
        </p:nvSpPr>
        <p:spPr/>
        <p:txBody>
          <a:bodyPr/>
          <a:lstStyle/>
          <a:p>
            <a:r>
              <a:rPr lang="de-DE" dirty="0"/>
              <a:t>Das musst du wissen, sagt</a:t>
            </a:r>
          </a:p>
        </p:txBody>
      </p:sp>
      <p:sp>
        <p:nvSpPr>
          <p:cNvPr id="3" name="Untertitel 2">
            <a:extLst>
              <a:ext uri="{FF2B5EF4-FFF2-40B4-BE49-F238E27FC236}">
                <a16:creationId xmlns:a16="http://schemas.microsoft.com/office/drawing/2014/main" id="{44C4DE13-FD1D-4AA6-BA4D-A730B756D7BC}"/>
              </a:ext>
            </a:extLst>
          </p:cNvPr>
          <p:cNvSpPr>
            <a:spLocks noGrp="1"/>
          </p:cNvSpPr>
          <p:nvPr>
            <p:ph type="subTitle" idx="1"/>
          </p:nvPr>
        </p:nvSpPr>
        <p:spPr/>
        <p:txBody>
          <a:bodyPr>
            <a:normAutofit/>
          </a:bodyPr>
          <a:lstStyle/>
          <a:p>
            <a:r>
              <a:rPr lang="de-DE" sz="2800" dirty="0"/>
              <a:t>Herr Ockert</a:t>
            </a:r>
          </a:p>
        </p:txBody>
      </p:sp>
    </p:spTree>
    <p:extLst>
      <p:ext uri="{BB962C8B-B14F-4D97-AF65-F5344CB8AC3E}">
        <p14:creationId xmlns:p14="http://schemas.microsoft.com/office/powerpoint/2010/main" val="239897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7A757-4407-465B-85B5-C01E363C2C7D}"/>
              </a:ext>
            </a:extLst>
          </p:cNvPr>
          <p:cNvSpPr>
            <a:spLocks noGrp="1"/>
          </p:cNvSpPr>
          <p:nvPr>
            <p:ph type="title"/>
          </p:nvPr>
        </p:nvSpPr>
        <p:spPr/>
        <p:txBody>
          <a:bodyPr/>
          <a:lstStyle/>
          <a:p>
            <a:r>
              <a:rPr lang="de-DE" dirty="0"/>
              <a:t>Wirtschaftskompetenz Bildungsplan</a:t>
            </a:r>
          </a:p>
        </p:txBody>
      </p:sp>
      <p:sp>
        <p:nvSpPr>
          <p:cNvPr id="3" name="Inhaltsplatzhalter 2">
            <a:extLst>
              <a:ext uri="{FF2B5EF4-FFF2-40B4-BE49-F238E27FC236}">
                <a16:creationId xmlns:a16="http://schemas.microsoft.com/office/drawing/2014/main" id="{0DD023E1-6A0C-49BC-8512-0CA708225350}"/>
              </a:ext>
            </a:extLst>
          </p:cNvPr>
          <p:cNvSpPr>
            <a:spLocks noGrp="1"/>
          </p:cNvSpPr>
          <p:nvPr>
            <p:ph idx="1"/>
          </p:nvPr>
        </p:nvSpPr>
        <p:spPr>
          <a:xfrm>
            <a:off x="680321" y="2336873"/>
            <a:ext cx="9613861" cy="3599316"/>
          </a:xfrm>
        </p:spPr>
        <p:txBody>
          <a:bodyPr/>
          <a:lstStyle/>
          <a:p>
            <a:r>
              <a:rPr lang="de-DE" sz="2000" b="1" dirty="0"/>
              <a:t>Der vorliegende Bildungsplan Wirtschaftskompetenz </a:t>
            </a:r>
            <a:r>
              <a:rPr lang="de-DE" b="1" dirty="0"/>
              <a:t>fördert Handlungskompetenz, </a:t>
            </a:r>
            <a:r>
              <a:rPr lang="de-DE" sz="2000" b="1" dirty="0"/>
              <a:t>welche die Schülerinnen und Schüler in die Lage versetzt, </a:t>
            </a:r>
            <a:r>
              <a:rPr lang="de-DE" b="1" dirty="0"/>
              <a:t>Lebenssituationen als Beschäftigte, Konsumenten, Staatsbürger und Selbstständige zu bewältigen.</a:t>
            </a:r>
            <a:endParaRPr lang="de-DE" dirty="0"/>
          </a:p>
        </p:txBody>
      </p:sp>
      <p:pic>
        <p:nvPicPr>
          <p:cNvPr id="7" name="Grafik 6">
            <a:extLst>
              <a:ext uri="{FF2B5EF4-FFF2-40B4-BE49-F238E27FC236}">
                <a16:creationId xmlns:a16="http://schemas.microsoft.com/office/drawing/2014/main" id="{8D6BA660-DD60-4B2C-A5CA-F634DAA63CED}"/>
              </a:ext>
            </a:extLst>
          </p:cNvPr>
          <p:cNvPicPr/>
          <p:nvPr/>
        </p:nvPicPr>
        <p:blipFill>
          <a:blip r:embed="rId2">
            <a:extLst>
              <a:ext uri="{28A0092B-C50C-407E-A947-70E740481C1C}">
                <a14:useLocalDpi xmlns:a14="http://schemas.microsoft.com/office/drawing/2010/main" val="0"/>
              </a:ext>
            </a:extLst>
          </a:blip>
          <a:stretch>
            <a:fillRect/>
          </a:stretch>
        </p:blipFill>
        <p:spPr>
          <a:xfrm>
            <a:off x="2290353" y="3892113"/>
            <a:ext cx="6200504" cy="2769943"/>
          </a:xfrm>
          <a:prstGeom prst="rect">
            <a:avLst/>
          </a:prstGeom>
        </p:spPr>
      </p:pic>
    </p:spTree>
    <p:extLst>
      <p:ext uri="{BB962C8B-B14F-4D97-AF65-F5344CB8AC3E}">
        <p14:creationId xmlns:p14="http://schemas.microsoft.com/office/powerpoint/2010/main" val="7513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2BE90-0136-4F01-B7E1-9EC0A9958227}"/>
              </a:ext>
            </a:extLst>
          </p:cNvPr>
          <p:cNvSpPr>
            <a:spLocks noGrp="1"/>
          </p:cNvSpPr>
          <p:nvPr>
            <p:ph type="title"/>
          </p:nvPr>
        </p:nvSpPr>
        <p:spPr/>
        <p:txBody>
          <a:bodyPr/>
          <a:lstStyle/>
          <a:p>
            <a:r>
              <a:rPr lang="de-DE" dirty="0"/>
              <a:t>Was ist Gemeinschaftskunde</a:t>
            </a:r>
          </a:p>
        </p:txBody>
      </p:sp>
      <p:sp>
        <p:nvSpPr>
          <p:cNvPr id="3" name="Inhaltsplatzhalter 2">
            <a:extLst>
              <a:ext uri="{FF2B5EF4-FFF2-40B4-BE49-F238E27FC236}">
                <a16:creationId xmlns:a16="http://schemas.microsoft.com/office/drawing/2014/main" id="{C7E9AD4D-C469-4E6D-B839-98070942D7ED}"/>
              </a:ext>
            </a:extLst>
          </p:cNvPr>
          <p:cNvSpPr>
            <a:spLocks noGrp="1"/>
          </p:cNvSpPr>
          <p:nvPr>
            <p:ph idx="1"/>
          </p:nvPr>
        </p:nvSpPr>
        <p:spPr>
          <a:xfrm>
            <a:off x="680321" y="2336872"/>
            <a:ext cx="9613861" cy="4409368"/>
          </a:xfrm>
        </p:spPr>
        <p:txBody>
          <a:bodyPr>
            <a:normAutofit fontScale="70000" lnSpcReduction="20000"/>
          </a:bodyPr>
          <a:lstStyle/>
          <a:p>
            <a:pPr>
              <a:lnSpc>
                <a:spcPct val="120000"/>
              </a:lnSpc>
            </a:pPr>
            <a:r>
              <a:rPr lang="de-DE" sz="1500" b="1" dirty="0"/>
              <a:t>Das Fach mit Verfassungsrang (</a:t>
            </a:r>
            <a:r>
              <a:rPr lang="de-DE" sz="1500" b="1" u="sng" dirty="0">
                <a:hlinkClick r:id="rId2"/>
              </a:rPr>
              <a:t>https://rp.baden-wuerttemberg.de/themen/bildung/lehrer/unterricht/faecher/seiten/gemeinschaftskunde/</a:t>
            </a:r>
            <a:r>
              <a:rPr lang="de-DE" sz="1500" b="1" dirty="0"/>
              <a:t> )</a:t>
            </a:r>
            <a:endParaRPr lang="de-DE" sz="1500" dirty="0"/>
          </a:p>
          <a:p>
            <a:pPr>
              <a:lnSpc>
                <a:spcPct val="120000"/>
              </a:lnSpc>
            </a:pPr>
            <a:r>
              <a:rPr lang="de-DE" sz="1900" b="1" dirty="0"/>
              <a:t>Artikel 21 der Landesverfassung Baden-Württemberg lautet:</a:t>
            </a:r>
            <a:endParaRPr lang="de-DE" sz="1900" dirty="0"/>
          </a:p>
          <a:p>
            <a:pPr lvl="0">
              <a:lnSpc>
                <a:spcPct val="120000"/>
              </a:lnSpc>
            </a:pPr>
            <a:r>
              <a:rPr lang="de-DE" sz="1700" b="1" dirty="0"/>
              <a:t>(1) Die Jugend ist in den Schulen zu freien und verantwortungsfreudigen Bürgern zu erziehen und an der Gestaltung des Schullebens zu beteiligen.</a:t>
            </a:r>
            <a:endParaRPr lang="de-DE" sz="1700" dirty="0"/>
          </a:p>
          <a:p>
            <a:pPr lvl="0">
              <a:lnSpc>
                <a:spcPct val="120000"/>
              </a:lnSpc>
            </a:pPr>
            <a:r>
              <a:rPr lang="de-DE" sz="1700" b="1" dirty="0"/>
              <a:t>(2) In allen Schulen ist Gemeinschaftskunde ordentliches Lehrfach.</a:t>
            </a:r>
            <a:endParaRPr lang="de-DE" sz="1700" dirty="0"/>
          </a:p>
          <a:p>
            <a:pPr>
              <a:lnSpc>
                <a:spcPct val="120000"/>
              </a:lnSpc>
            </a:pPr>
            <a:r>
              <a:rPr lang="de-DE" sz="2200" dirty="0"/>
              <a:t>Das Fach Gemeinschaftskunde genießt damit </a:t>
            </a:r>
            <a:r>
              <a:rPr lang="de-DE" sz="2600" b="1" u="sng" dirty="0"/>
              <a:t>als einziges Schulfach in Baden-Württemberg Verfassungsrang</a:t>
            </a:r>
            <a:r>
              <a:rPr lang="de-DE" sz="2300" u="sng" dirty="0"/>
              <a:t> </a:t>
            </a:r>
            <a:r>
              <a:rPr lang="de-DE" sz="2200" dirty="0"/>
              <a:t>und leistet einen wichtigen Beitrag zur Werteerziehung und normativen Orientierung und schafft auf der Grundlage solider Kenntnisse die Voraussetzungen für eine aktive Teilnahme am politischen </a:t>
            </a:r>
            <a:r>
              <a:rPr lang="de-DE" sz="2200" dirty="0" err="1"/>
              <a:t>Geschehenin</a:t>
            </a:r>
            <a:r>
              <a:rPr lang="de-DE" sz="2200" b="1" u="sng" dirty="0"/>
              <a:t>. </a:t>
            </a:r>
            <a:r>
              <a:rPr lang="de-DE" sz="2600" b="1" u="sng" dirty="0"/>
              <a:t>Im Unterricht werden die Schülerinnen und Schüler befähigt, Einsichten  in politische, wirtschaftliche, gesellschaftliche und rechtliche Zusammenhänge zu gewinnen</a:t>
            </a:r>
            <a:r>
              <a:rPr lang="de-DE" sz="2600" b="1" dirty="0"/>
              <a:t>.</a:t>
            </a:r>
          </a:p>
          <a:p>
            <a:pPr>
              <a:lnSpc>
                <a:spcPct val="120000"/>
              </a:lnSpc>
            </a:pPr>
            <a:r>
              <a:rPr lang="de-DE" sz="2200" dirty="0"/>
              <a:t>Sie sollen sich dabei ihrer </a:t>
            </a:r>
            <a:r>
              <a:rPr lang="de-DE" sz="2600" b="1" u="sng" dirty="0"/>
              <a:t>Rechte und Pflichten bewusst </a:t>
            </a:r>
            <a:r>
              <a:rPr lang="de-DE" sz="2200" b="1" dirty="0"/>
              <a:t>werden</a:t>
            </a:r>
            <a:r>
              <a:rPr lang="de-DE" sz="2200" dirty="0"/>
              <a:t>, eigene Interessen vertreten können und selbstständig denkende, </a:t>
            </a:r>
            <a:r>
              <a:rPr lang="de-DE" sz="2600" b="1" u="sng" dirty="0"/>
              <a:t>rational urteilende und sozial verantwortlich handelnde Staatsbürgerinnen und Staatsbürger</a:t>
            </a:r>
            <a:r>
              <a:rPr lang="de-DE" sz="2600" b="1" dirty="0"/>
              <a:t> </a:t>
            </a:r>
            <a:r>
              <a:rPr lang="de-DE" sz="2200" dirty="0"/>
              <a:t>werden, die die Regeln für ein rationales und gewaltfreies Austragen politischer Konflikte kennen und achten.</a:t>
            </a:r>
            <a:endParaRPr lang="de-DE" sz="2200" b="1" dirty="0"/>
          </a:p>
        </p:txBody>
      </p:sp>
      <p:pic>
        <p:nvPicPr>
          <p:cNvPr id="4" name="Grafik 3">
            <a:extLst>
              <a:ext uri="{FF2B5EF4-FFF2-40B4-BE49-F238E27FC236}">
                <a16:creationId xmlns:a16="http://schemas.microsoft.com/office/drawing/2014/main" id="{A781C62A-5D6D-4DD2-8D4D-779CA98AEB16}"/>
              </a:ext>
            </a:extLst>
          </p:cNvPr>
          <p:cNvPicPr>
            <a:picLocks noChangeAspect="1"/>
          </p:cNvPicPr>
          <p:nvPr/>
        </p:nvPicPr>
        <p:blipFill>
          <a:blip r:embed="rId3"/>
          <a:stretch>
            <a:fillRect/>
          </a:stretch>
        </p:blipFill>
        <p:spPr>
          <a:xfrm>
            <a:off x="9647464" y="489023"/>
            <a:ext cx="2476500" cy="1847850"/>
          </a:xfrm>
          <a:prstGeom prst="rect">
            <a:avLst/>
          </a:prstGeom>
        </p:spPr>
      </p:pic>
    </p:spTree>
    <p:extLst>
      <p:ext uri="{BB962C8B-B14F-4D97-AF65-F5344CB8AC3E}">
        <p14:creationId xmlns:p14="http://schemas.microsoft.com/office/powerpoint/2010/main" val="354310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5A0FB-5BA4-40C0-A623-563A4E9B3E80}"/>
              </a:ext>
            </a:extLst>
          </p:cNvPr>
          <p:cNvSpPr>
            <a:spLocks noGrp="1"/>
          </p:cNvSpPr>
          <p:nvPr>
            <p:ph type="title"/>
          </p:nvPr>
        </p:nvSpPr>
        <p:spPr/>
        <p:txBody>
          <a:bodyPr/>
          <a:lstStyle/>
          <a:p>
            <a:r>
              <a:rPr lang="de-DE" dirty="0"/>
              <a:t>Gemeinschaftskunde Bildungsplan</a:t>
            </a:r>
          </a:p>
        </p:txBody>
      </p:sp>
      <p:sp>
        <p:nvSpPr>
          <p:cNvPr id="3" name="Inhaltsplatzhalter 2">
            <a:extLst>
              <a:ext uri="{FF2B5EF4-FFF2-40B4-BE49-F238E27FC236}">
                <a16:creationId xmlns:a16="http://schemas.microsoft.com/office/drawing/2014/main" id="{1F726A6C-F1D7-41F4-BA40-3BAB9CAE8ADA}"/>
              </a:ext>
            </a:extLst>
          </p:cNvPr>
          <p:cNvSpPr>
            <a:spLocks noGrp="1"/>
          </p:cNvSpPr>
          <p:nvPr>
            <p:ph idx="1"/>
          </p:nvPr>
        </p:nvSpPr>
        <p:spPr>
          <a:xfrm>
            <a:off x="680322" y="2336873"/>
            <a:ext cx="6417164" cy="3599316"/>
          </a:xfrm>
        </p:spPr>
        <p:txBody>
          <a:bodyPr>
            <a:normAutofit/>
          </a:bodyPr>
          <a:lstStyle/>
          <a:p>
            <a:pPr>
              <a:lnSpc>
                <a:spcPct val="100000"/>
              </a:lnSpc>
            </a:pPr>
            <a:r>
              <a:rPr lang="de-DE" sz="2000" dirty="0"/>
              <a:t>Daneben erwerben die Schüler auch eine Reihe </a:t>
            </a:r>
            <a:r>
              <a:rPr lang="de-DE" b="1" dirty="0"/>
              <a:t>methodischer Kompetenzen</a:t>
            </a:r>
            <a:r>
              <a:rPr lang="de-DE" sz="2000" b="1" dirty="0"/>
              <a:t>. Sie lernen u. a. den </a:t>
            </a:r>
            <a:r>
              <a:rPr lang="de-DE" b="1" u="sng" dirty="0"/>
              <a:t>Umgang mit Texten</a:t>
            </a:r>
            <a:r>
              <a:rPr lang="de-DE" sz="2000" b="1" dirty="0"/>
              <a:t>, üben die </a:t>
            </a:r>
            <a:r>
              <a:rPr lang="de-DE" b="1" u="sng" dirty="0"/>
              <a:t>Beschaffung von Informationen</a:t>
            </a:r>
            <a:r>
              <a:rPr lang="de-DE" sz="2000" b="1" dirty="0"/>
              <a:t> ein, </a:t>
            </a:r>
            <a:r>
              <a:rPr lang="de-DE" b="1" u="sng" dirty="0"/>
              <a:t>analysieren Tabellen</a:t>
            </a:r>
            <a:r>
              <a:rPr lang="de-DE" sz="2000" b="1" dirty="0"/>
              <a:t>, </a:t>
            </a:r>
            <a:r>
              <a:rPr lang="de-DE" b="1" u="sng" dirty="0"/>
              <a:t>Schaubilde</a:t>
            </a:r>
            <a:r>
              <a:rPr lang="de-DE" sz="2000" b="1" u="sng" dirty="0"/>
              <a:t>r</a:t>
            </a:r>
            <a:r>
              <a:rPr lang="de-DE" sz="2000" b="1" dirty="0"/>
              <a:t> sowie </a:t>
            </a:r>
            <a:r>
              <a:rPr lang="de-DE" b="1" u="sng" dirty="0"/>
              <a:t>Statistiken</a:t>
            </a:r>
            <a:r>
              <a:rPr lang="de-DE" b="1" dirty="0"/>
              <a:t> und </a:t>
            </a:r>
            <a:r>
              <a:rPr lang="de-DE" b="1" u="sng" dirty="0"/>
              <a:t>visualisieren Arbeitsergebnisse</a:t>
            </a:r>
            <a:r>
              <a:rPr lang="de-DE" sz="2000" b="1" u="sng" dirty="0"/>
              <a:t>.</a:t>
            </a:r>
            <a:r>
              <a:rPr lang="de-DE" sz="2000" u="sng" dirty="0"/>
              <a:t> </a:t>
            </a:r>
            <a:r>
              <a:rPr lang="de-DE" sz="2000" dirty="0"/>
              <a:t>Die Berufs- und Studienwahl hat für den Lebensentwurf und das Selbstwertgefühl der Jugendlichen eine herausragende Bedeutung.</a:t>
            </a:r>
          </a:p>
        </p:txBody>
      </p:sp>
      <p:pic>
        <p:nvPicPr>
          <p:cNvPr id="4" name="Grafik 3">
            <a:extLst>
              <a:ext uri="{FF2B5EF4-FFF2-40B4-BE49-F238E27FC236}">
                <a16:creationId xmlns:a16="http://schemas.microsoft.com/office/drawing/2014/main" id="{0624E2CD-0D4A-41D2-BF23-E0807A497652}"/>
              </a:ext>
            </a:extLst>
          </p:cNvPr>
          <p:cNvPicPr>
            <a:picLocks noChangeAspect="1"/>
          </p:cNvPicPr>
          <p:nvPr/>
        </p:nvPicPr>
        <p:blipFill>
          <a:blip r:embed="rId2"/>
          <a:stretch>
            <a:fillRect/>
          </a:stretch>
        </p:blipFill>
        <p:spPr>
          <a:xfrm>
            <a:off x="7240538" y="2036524"/>
            <a:ext cx="4712616" cy="4743099"/>
          </a:xfrm>
          <a:prstGeom prst="rect">
            <a:avLst/>
          </a:prstGeom>
        </p:spPr>
      </p:pic>
    </p:spTree>
    <p:extLst>
      <p:ext uri="{BB962C8B-B14F-4D97-AF65-F5344CB8AC3E}">
        <p14:creationId xmlns:p14="http://schemas.microsoft.com/office/powerpoint/2010/main" val="152309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FBE17E-0D45-40B1-AB93-0860A32936DC}"/>
              </a:ext>
            </a:extLst>
          </p:cNvPr>
          <p:cNvSpPr>
            <a:spLocks noGrp="1"/>
          </p:cNvSpPr>
          <p:nvPr>
            <p:ph type="title"/>
          </p:nvPr>
        </p:nvSpPr>
        <p:spPr/>
        <p:txBody>
          <a:bodyPr/>
          <a:lstStyle/>
          <a:p>
            <a:r>
              <a:rPr lang="de-DE" dirty="0"/>
              <a:t>Regeln</a:t>
            </a:r>
          </a:p>
        </p:txBody>
      </p:sp>
      <p:sp>
        <p:nvSpPr>
          <p:cNvPr id="3" name="Inhaltsplatzhalter 2">
            <a:extLst>
              <a:ext uri="{FF2B5EF4-FFF2-40B4-BE49-F238E27FC236}">
                <a16:creationId xmlns:a16="http://schemas.microsoft.com/office/drawing/2014/main" id="{7DEF1CA7-77EC-4395-96F1-7700F5D7B2B8}"/>
              </a:ext>
            </a:extLst>
          </p:cNvPr>
          <p:cNvSpPr>
            <a:spLocks noGrp="1"/>
          </p:cNvSpPr>
          <p:nvPr>
            <p:ph idx="1"/>
          </p:nvPr>
        </p:nvSpPr>
        <p:spPr>
          <a:xfrm>
            <a:off x="680321" y="2336872"/>
            <a:ext cx="9613861" cy="3921687"/>
          </a:xfrm>
        </p:spPr>
        <p:txBody>
          <a:bodyPr>
            <a:normAutofit fontScale="85000" lnSpcReduction="10000"/>
          </a:bodyPr>
          <a:lstStyle/>
          <a:p>
            <a:pPr>
              <a:lnSpc>
                <a:spcPct val="110000"/>
              </a:lnSpc>
            </a:pPr>
            <a:r>
              <a:rPr lang="de-DE" sz="2600" dirty="0"/>
              <a:t>Fehlzeiten die in </a:t>
            </a:r>
            <a:r>
              <a:rPr lang="de-DE" sz="2600" dirty="0" err="1"/>
              <a:t>Webuntis</a:t>
            </a:r>
            <a:r>
              <a:rPr lang="de-DE" sz="2600" dirty="0"/>
              <a:t> stehen, müssen über das </a:t>
            </a:r>
            <a:r>
              <a:rPr lang="de-DE" sz="2600" dirty="0" err="1"/>
              <a:t>Verwaltungs</a:t>
            </a:r>
            <a:r>
              <a:rPr lang="de-DE" sz="2600" dirty="0"/>
              <a:t> Portal entschuldigt werden. (</a:t>
            </a:r>
            <a:r>
              <a:rPr lang="de-DE" sz="2600" b="1" dirty="0"/>
              <a:t>Nur bei Attestpflicht auch per Mail)</a:t>
            </a:r>
            <a:endParaRPr lang="de-DE" sz="2600" dirty="0"/>
          </a:p>
          <a:p>
            <a:pPr>
              <a:lnSpc>
                <a:spcPct val="110000"/>
              </a:lnSpc>
            </a:pPr>
            <a:r>
              <a:rPr lang="de-DE" sz="2600" dirty="0"/>
              <a:t>Solltest du bei Klassenarbeiten </a:t>
            </a:r>
            <a:r>
              <a:rPr lang="de-DE" sz="2600" b="1" u="sng" dirty="0"/>
              <a:t>fehlen</a:t>
            </a:r>
            <a:r>
              <a:rPr lang="de-DE" sz="2600" dirty="0"/>
              <a:t>, musst du dich über das</a:t>
            </a:r>
            <a:r>
              <a:rPr lang="de-DE" sz="2600" b="1" dirty="0"/>
              <a:t> </a:t>
            </a:r>
            <a:r>
              <a:rPr lang="de-DE" sz="2600" b="1" dirty="0" err="1"/>
              <a:t>VWPortal</a:t>
            </a:r>
            <a:r>
              <a:rPr lang="de-DE" sz="2600" b="1" dirty="0"/>
              <a:t> entschuldigen </a:t>
            </a:r>
            <a:r>
              <a:rPr lang="de-DE" sz="2600" dirty="0"/>
              <a:t>und</a:t>
            </a:r>
            <a:r>
              <a:rPr lang="de-DE" sz="2600" b="1" dirty="0"/>
              <a:t> </a:t>
            </a:r>
            <a:r>
              <a:rPr lang="de-DE" sz="2600" dirty="0"/>
              <a:t>dabei den entsprechenden </a:t>
            </a:r>
            <a:r>
              <a:rPr lang="de-DE" sz="2600" b="1" u="sng" dirty="0"/>
              <a:t>Fachlehrer</a:t>
            </a:r>
            <a:r>
              <a:rPr lang="de-DE" sz="2600" dirty="0"/>
              <a:t> auswählen. </a:t>
            </a:r>
            <a:r>
              <a:rPr lang="de-DE" sz="2600" b="1" dirty="0"/>
              <a:t>Ansonsten bist du unentschuldigt und bekommst die Note 6,0.</a:t>
            </a:r>
            <a:endParaRPr lang="de-DE" sz="2600" dirty="0"/>
          </a:p>
          <a:p>
            <a:pPr>
              <a:lnSpc>
                <a:spcPct val="110000"/>
              </a:lnSpc>
            </a:pPr>
            <a:r>
              <a:rPr lang="de-DE" sz="2600" b="1" dirty="0"/>
              <a:t>Nachschreibtermine </a:t>
            </a:r>
            <a:r>
              <a:rPr lang="de-DE" sz="2600" dirty="0"/>
              <a:t>finden grundsätzlich in der nächsten Stunde statt, für diese muss man sich dementsprechend auch ordnungsgemäß entschuldigen. </a:t>
            </a:r>
          </a:p>
          <a:p>
            <a:pPr>
              <a:lnSpc>
                <a:spcPct val="110000"/>
              </a:lnSpc>
            </a:pPr>
            <a:r>
              <a:rPr lang="de-DE" sz="2600" b="1" dirty="0"/>
              <a:t>Klassenarbeiten zählen 2/3 und Mündlich (Eindruck) 1/3. (Jeweils eine Note pro Halbjahr)</a:t>
            </a:r>
            <a:endParaRPr lang="de-DE" sz="2600" dirty="0"/>
          </a:p>
          <a:p>
            <a:endParaRPr lang="de-DE" dirty="0"/>
          </a:p>
          <a:p>
            <a:pPr marL="0" indent="0">
              <a:buNone/>
            </a:pPr>
            <a:endParaRPr lang="de-DE" dirty="0"/>
          </a:p>
        </p:txBody>
      </p:sp>
      <p:pic>
        <p:nvPicPr>
          <p:cNvPr id="4" name="Grafik 3">
            <a:extLst>
              <a:ext uri="{FF2B5EF4-FFF2-40B4-BE49-F238E27FC236}">
                <a16:creationId xmlns:a16="http://schemas.microsoft.com/office/drawing/2014/main" id="{D923DCD8-D7C5-44AE-A4AB-1C72CA421113}"/>
              </a:ext>
            </a:extLst>
          </p:cNvPr>
          <p:cNvPicPr>
            <a:picLocks noChangeAspect="1"/>
          </p:cNvPicPr>
          <p:nvPr/>
        </p:nvPicPr>
        <p:blipFill>
          <a:blip r:embed="rId2"/>
          <a:stretch>
            <a:fillRect/>
          </a:stretch>
        </p:blipFill>
        <p:spPr>
          <a:xfrm>
            <a:off x="10833464" y="663300"/>
            <a:ext cx="1131570" cy="1270348"/>
          </a:xfrm>
          <a:prstGeom prst="rect">
            <a:avLst/>
          </a:prstGeom>
        </p:spPr>
      </p:pic>
    </p:spTree>
    <p:extLst>
      <p:ext uri="{BB962C8B-B14F-4D97-AF65-F5344CB8AC3E}">
        <p14:creationId xmlns:p14="http://schemas.microsoft.com/office/powerpoint/2010/main" val="51697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3F3C0-A08F-40ED-B530-D335F8436F25}"/>
              </a:ext>
            </a:extLst>
          </p:cNvPr>
          <p:cNvSpPr>
            <a:spLocks noGrp="1"/>
          </p:cNvSpPr>
          <p:nvPr>
            <p:ph type="title"/>
          </p:nvPr>
        </p:nvSpPr>
        <p:spPr/>
        <p:txBody>
          <a:bodyPr/>
          <a:lstStyle/>
          <a:p>
            <a:r>
              <a:rPr lang="de-DE" dirty="0"/>
              <a:t>Verhaltensregeln im Unterricht</a:t>
            </a:r>
          </a:p>
        </p:txBody>
      </p:sp>
      <p:sp>
        <p:nvSpPr>
          <p:cNvPr id="3" name="Inhaltsplatzhalter 2">
            <a:extLst>
              <a:ext uri="{FF2B5EF4-FFF2-40B4-BE49-F238E27FC236}">
                <a16:creationId xmlns:a16="http://schemas.microsoft.com/office/drawing/2014/main" id="{B567F001-7BFE-428D-81A3-B0D190D1BE84}"/>
              </a:ext>
            </a:extLst>
          </p:cNvPr>
          <p:cNvSpPr>
            <a:spLocks noGrp="1"/>
          </p:cNvSpPr>
          <p:nvPr>
            <p:ph idx="1"/>
          </p:nvPr>
        </p:nvSpPr>
        <p:spPr>
          <a:xfrm>
            <a:off x="680321" y="2336872"/>
            <a:ext cx="9613861" cy="3942007"/>
          </a:xfrm>
        </p:spPr>
        <p:txBody>
          <a:bodyPr/>
          <a:lstStyle/>
          <a:p>
            <a:r>
              <a:rPr lang="de-DE" sz="3200" dirty="0"/>
              <a:t>Kopfhörer jeglicher Art sind vor dem Unterricht von Herrn Ockert zu entfernen.</a:t>
            </a:r>
          </a:p>
          <a:p>
            <a:r>
              <a:rPr lang="de-DE" sz="3200" dirty="0"/>
              <a:t>Weitere elektronische Gerät dürfen nur zum Einsatz kommen, sofern sie dem Unterricht behilflich sind.</a:t>
            </a:r>
          </a:p>
          <a:p>
            <a:r>
              <a:rPr lang="de-DE" sz="3200" dirty="0"/>
              <a:t>Wer mit dem Arbeitsauftrag fertig ist, kann sich ruhig mit etwas anderem beschäftigen, sofern dabei Mitschüler nicht gestört werden.</a:t>
            </a:r>
          </a:p>
          <a:p>
            <a:endParaRPr lang="de-DE" dirty="0"/>
          </a:p>
        </p:txBody>
      </p:sp>
      <p:pic>
        <p:nvPicPr>
          <p:cNvPr id="4" name="Grafik 3">
            <a:extLst>
              <a:ext uri="{FF2B5EF4-FFF2-40B4-BE49-F238E27FC236}">
                <a16:creationId xmlns:a16="http://schemas.microsoft.com/office/drawing/2014/main" id="{E83F38E0-D319-4208-B0A5-68B17626057C}"/>
              </a:ext>
            </a:extLst>
          </p:cNvPr>
          <p:cNvPicPr>
            <a:picLocks noChangeAspect="1"/>
          </p:cNvPicPr>
          <p:nvPr/>
        </p:nvPicPr>
        <p:blipFill>
          <a:blip r:embed="rId2"/>
          <a:stretch>
            <a:fillRect/>
          </a:stretch>
        </p:blipFill>
        <p:spPr>
          <a:xfrm>
            <a:off x="10702834" y="614224"/>
            <a:ext cx="1358945" cy="1358945"/>
          </a:xfrm>
          <a:prstGeom prst="rect">
            <a:avLst/>
          </a:prstGeom>
        </p:spPr>
      </p:pic>
    </p:spTree>
    <p:extLst>
      <p:ext uri="{BB962C8B-B14F-4D97-AF65-F5344CB8AC3E}">
        <p14:creationId xmlns:p14="http://schemas.microsoft.com/office/powerpoint/2010/main" val="320039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C899E-CBE7-438D-ABF9-F59063AB61D6}"/>
              </a:ext>
            </a:extLst>
          </p:cNvPr>
          <p:cNvSpPr>
            <a:spLocks noGrp="1"/>
          </p:cNvSpPr>
          <p:nvPr>
            <p:ph type="title"/>
          </p:nvPr>
        </p:nvSpPr>
        <p:spPr/>
        <p:txBody>
          <a:bodyPr/>
          <a:lstStyle/>
          <a:p>
            <a:r>
              <a:rPr lang="de-DE" dirty="0"/>
              <a:t>Wichtige Operatoren bei Klassenarbeiten</a:t>
            </a:r>
          </a:p>
        </p:txBody>
      </p:sp>
      <p:sp>
        <p:nvSpPr>
          <p:cNvPr id="3" name="Inhaltsplatzhalter 2">
            <a:extLst>
              <a:ext uri="{FF2B5EF4-FFF2-40B4-BE49-F238E27FC236}">
                <a16:creationId xmlns:a16="http://schemas.microsoft.com/office/drawing/2014/main" id="{1F4483E0-7C07-4B12-AB88-71E85A88FDEC}"/>
              </a:ext>
            </a:extLst>
          </p:cNvPr>
          <p:cNvSpPr>
            <a:spLocks noGrp="1"/>
          </p:cNvSpPr>
          <p:nvPr>
            <p:ph idx="1"/>
          </p:nvPr>
        </p:nvSpPr>
        <p:spPr>
          <a:xfrm>
            <a:off x="680321" y="2345580"/>
            <a:ext cx="9613861" cy="4203265"/>
          </a:xfrm>
        </p:spPr>
        <p:txBody>
          <a:bodyPr>
            <a:normAutofit fontScale="55000" lnSpcReduction="20000"/>
          </a:bodyPr>
          <a:lstStyle/>
          <a:p>
            <a:pPr>
              <a:lnSpc>
                <a:spcPct val="120000"/>
              </a:lnSpc>
            </a:pPr>
            <a:r>
              <a:rPr lang="de-DE" sz="3600" b="1" u="sng" dirty="0"/>
              <a:t>Nennen/Angeben/Ordne zu (0,5 Punkte)</a:t>
            </a:r>
            <a:r>
              <a:rPr lang="de-DE" sz="3600" b="1" dirty="0"/>
              <a:t>:</a:t>
            </a:r>
            <a:r>
              <a:rPr lang="de-DE" sz="3600" dirty="0"/>
              <a:t> wesentliche Infos/ Punkte/ Gründe aufzählen </a:t>
            </a:r>
            <a:r>
              <a:rPr lang="de-DE" sz="3600" b="1" u="sng" dirty="0"/>
              <a:t>(Stichworte)</a:t>
            </a:r>
            <a:endParaRPr lang="de-DE" sz="3600" dirty="0"/>
          </a:p>
          <a:p>
            <a:pPr>
              <a:lnSpc>
                <a:spcPct val="120000"/>
              </a:lnSpc>
            </a:pPr>
            <a:r>
              <a:rPr lang="de-DE" sz="3600" dirty="0"/>
              <a:t>Sollten z.B.  „</a:t>
            </a:r>
            <a:r>
              <a:rPr lang="de-DE" sz="3600" b="1" dirty="0"/>
              <a:t>zwei</a:t>
            </a:r>
            <a:r>
              <a:rPr lang="de-DE" sz="3600" dirty="0"/>
              <a:t> Nennungen/Erklärungen“ gefragt sein, werden diese wie folgt durchnummeriert: </a:t>
            </a:r>
          </a:p>
          <a:p>
            <a:r>
              <a:rPr lang="de-DE" sz="3600" b="1" dirty="0"/>
              <a:t>1.</a:t>
            </a:r>
            <a:endParaRPr lang="de-DE" sz="3600" dirty="0"/>
          </a:p>
          <a:p>
            <a:r>
              <a:rPr lang="de-DE" sz="3600" b="1" dirty="0"/>
              <a:t>2.</a:t>
            </a:r>
            <a:endParaRPr lang="de-DE" sz="3600" dirty="0"/>
          </a:p>
          <a:p>
            <a:r>
              <a:rPr lang="de-DE" sz="3600" dirty="0"/>
              <a:t>=&gt; Weitere „zusätzliche“ Antworten werden </a:t>
            </a:r>
            <a:r>
              <a:rPr lang="de-DE" sz="3600" strike="sngStrike" dirty="0"/>
              <a:t>gestrichen/nicht beachtet</a:t>
            </a:r>
          </a:p>
          <a:p>
            <a:endParaRPr lang="de-DE" sz="3600" dirty="0"/>
          </a:p>
          <a:p>
            <a:pPr>
              <a:lnSpc>
                <a:spcPct val="120000"/>
              </a:lnSpc>
            </a:pPr>
            <a:r>
              <a:rPr lang="de-DE" sz="3600" b="1" u="sng" dirty="0"/>
              <a:t>Erklären (1 Punkt</a:t>
            </a:r>
            <a:r>
              <a:rPr lang="de-DE" sz="3600" b="1" dirty="0"/>
              <a:t>):</a:t>
            </a:r>
            <a:r>
              <a:rPr lang="de-DE" sz="3600" dirty="0"/>
              <a:t> einen Sachverhalt/Aussage klar und verständlich machen </a:t>
            </a:r>
            <a:r>
              <a:rPr lang="de-DE" sz="3600" b="1" dirty="0"/>
              <a:t>(in ganzen Sätzen)</a:t>
            </a:r>
            <a:endParaRPr lang="de-DE" sz="3600" dirty="0"/>
          </a:p>
          <a:p>
            <a:r>
              <a:rPr lang="de-DE" sz="3600" b="1" u="sng" dirty="0"/>
              <a:t>Erläutern (1,5 Punkte</a:t>
            </a:r>
            <a:r>
              <a:rPr lang="de-DE" sz="3600" b="1" dirty="0"/>
              <a:t>): </a:t>
            </a:r>
            <a:r>
              <a:rPr lang="de-DE" sz="3600" dirty="0"/>
              <a:t>Wie </a:t>
            </a:r>
            <a:r>
              <a:rPr lang="de-DE" sz="3600" b="1" dirty="0"/>
              <a:t>„erklären“,</a:t>
            </a:r>
            <a:r>
              <a:rPr lang="de-DE" sz="3600" dirty="0"/>
              <a:t> aber mit </a:t>
            </a:r>
            <a:r>
              <a:rPr lang="de-DE" sz="3600" b="1" dirty="0"/>
              <a:t>Beispiel </a:t>
            </a:r>
            <a:r>
              <a:rPr lang="de-DE" sz="3600" dirty="0"/>
              <a:t>verdeutlichen</a:t>
            </a:r>
          </a:p>
          <a:p>
            <a:endParaRPr lang="de-DE" dirty="0"/>
          </a:p>
        </p:txBody>
      </p:sp>
      <p:pic>
        <p:nvPicPr>
          <p:cNvPr id="4" name="Grafik 3">
            <a:extLst>
              <a:ext uri="{FF2B5EF4-FFF2-40B4-BE49-F238E27FC236}">
                <a16:creationId xmlns:a16="http://schemas.microsoft.com/office/drawing/2014/main" id="{5C3A7F28-4FA2-4930-A83F-2D4019DC4906}"/>
              </a:ext>
            </a:extLst>
          </p:cNvPr>
          <p:cNvPicPr>
            <a:picLocks noChangeAspect="1"/>
          </p:cNvPicPr>
          <p:nvPr/>
        </p:nvPicPr>
        <p:blipFill>
          <a:blip r:embed="rId2"/>
          <a:stretch>
            <a:fillRect/>
          </a:stretch>
        </p:blipFill>
        <p:spPr>
          <a:xfrm>
            <a:off x="10108830" y="557347"/>
            <a:ext cx="2303251" cy="1532709"/>
          </a:xfrm>
          <a:prstGeom prst="rect">
            <a:avLst/>
          </a:prstGeom>
        </p:spPr>
      </p:pic>
    </p:spTree>
    <p:extLst>
      <p:ext uri="{BB962C8B-B14F-4D97-AF65-F5344CB8AC3E}">
        <p14:creationId xmlns:p14="http://schemas.microsoft.com/office/powerpoint/2010/main" val="41833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221E13-624B-4D09-9A39-EFB7BBA6A470}"/>
              </a:ext>
            </a:extLst>
          </p:cNvPr>
          <p:cNvSpPr>
            <a:spLocks noGrp="1"/>
          </p:cNvSpPr>
          <p:nvPr>
            <p:ph type="title"/>
          </p:nvPr>
        </p:nvSpPr>
        <p:spPr/>
        <p:txBody>
          <a:bodyPr/>
          <a:lstStyle/>
          <a:p>
            <a:r>
              <a:rPr lang="de-DE" dirty="0"/>
              <a:t>Weitere Operatoren</a:t>
            </a:r>
          </a:p>
        </p:txBody>
      </p:sp>
      <p:sp>
        <p:nvSpPr>
          <p:cNvPr id="3" name="Inhaltsplatzhalter 2">
            <a:extLst>
              <a:ext uri="{FF2B5EF4-FFF2-40B4-BE49-F238E27FC236}">
                <a16:creationId xmlns:a16="http://schemas.microsoft.com/office/drawing/2014/main" id="{9ACA73B3-26D6-4C39-8D95-ABC6CD47F03A}"/>
              </a:ext>
            </a:extLst>
          </p:cNvPr>
          <p:cNvSpPr>
            <a:spLocks noGrp="1"/>
          </p:cNvSpPr>
          <p:nvPr>
            <p:ph idx="1"/>
          </p:nvPr>
        </p:nvSpPr>
        <p:spPr/>
        <p:txBody>
          <a:bodyPr>
            <a:normAutofit fontScale="77500" lnSpcReduction="20000"/>
          </a:bodyPr>
          <a:lstStyle/>
          <a:p>
            <a:pPr>
              <a:lnSpc>
                <a:spcPct val="120000"/>
              </a:lnSpc>
            </a:pPr>
            <a:r>
              <a:rPr lang="de-DE" b="1" u="sng" dirty="0"/>
              <a:t>Vergleiche:</a:t>
            </a:r>
            <a:r>
              <a:rPr lang="de-DE" u="sng" dirty="0"/>
              <a:t> </a:t>
            </a:r>
            <a:r>
              <a:rPr lang="de-DE" dirty="0"/>
              <a:t>nach vorgegebenen oder selbst gewählten Gesichtspunkten/Merkmalen Gemeinsamkeiten, Ähnlichkeiten und/oder Unterschiede ermitteln und strukturiert darstellen</a:t>
            </a:r>
          </a:p>
          <a:p>
            <a:pPr>
              <a:lnSpc>
                <a:spcPct val="120000"/>
              </a:lnSpc>
            </a:pPr>
            <a:r>
              <a:rPr lang="de-DE" b="1" u="sng" dirty="0"/>
              <a:t>Unterscheiden</a:t>
            </a:r>
            <a:r>
              <a:rPr lang="de-DE" b="1" dirty="0"/>
              <a:t>:</a:t>
            </a:r>
            <a:r>
              <a:rPr lang="de-DE" dirty="0"/>
              <a:t> ein Merkmal finden, in dem eine Sache anders ist als eine andere</a:t>
            </a:r>
          </a:p>
          <a:p>
            <a:pPr>
              <a:lnSpc>
                <a:spcPct val="120000"/>
              </a:lnSpc>
            </a:pPr>
            <a:r>
              <a:rPr lang="de-DE" b="1" u="sng" dirty="0"/>
              <a:t>Skizziere:</a:t>
            </a:r>
            <a:r>
              <a:rPr lang="de-DE" u="sng" dirty="0"/>
              <a:t> </a:t>
            </a:r>
            <a:r>
              <a:rPr lang="de-DE" dirty="0"/>
              <a:t>in groben Zügen wesentliche Merkmale verdeutlichen </a:t>
            </a:r>
            <a:r>
              <a:rPr lang="de-DE" b="1" dirty="0"/>
              <a:t>(grafisch)</a:t>
            </a:r>
            <a:endParaRPr lang="de-DE" dirty="0"/>
          </a:p>
          <a:p>
            <a:pPr>
              <a:lnSpc>
                <a:spcPct val="120000"/>
              </a:lnSpc>
            </a:pPr>
            <a:r>
              <a:rPr lang="de-DE" b="1" u="sng" dirty="0"/>
              <a:t>Berechne:</a:t>
            </a:r>
            <a:r>
              <a:rPr lang="de-DE" u="sng" dirty="0"/>
              <a:t> </a:t>
            </a:r>
            <a:r>
              <a:rPr lang="de-DE" dirty="0"/>
              <a:t>strukturiert und nachvollziehbar den </a:t>
            </a:r>
            <a:r>
              <a:rPr lang="de-DE" b="1" dirty="0"/>
              <a:t>Rechenweg</a:t>
            </a:r>
            <a:r>
              <a:rPr lang="de-DE" dirty="0"/>
              <a:t> aufzeigen</a:t>
            </a:r>
          </a:p>
          <a:p>
            <a:pPr>
              <a:lnSpc>
                <a:spcPct val="120000"/>
              </a:lnSpc>
            </a:pPr>
            <a:r>
              <a:rPr lang="de-DE" b="1" u="sng" dirty="0"/>
              <a:t>Definiere:</a:t>
            </a:r>
            <a:r>
              <a:rPr lang="de-DE" u="sng" dirty="0"/>
              <a:t> </a:t>
            </a:r>
            <a:r>
              <a:rPr lang="de-DE" dirty="0"/>
              <a:t>exakte Begriffsbestimmung unter Nennung eines Oberbegriffs und Festlegung typischer Merkmale</a:t>
            </a:r>
          </a:p>
          <a:p>
            <a:pPr>
              <a:lnSpc>
                <a:spcPct val="120000"/>
              </a:lnSpc>
            </a:pPr>
            <a:r>
              <a:rPr lang="de-DE" b="1" u="sng" dirty="0"/>
              <a:t>Begründen</a:t>
            </a:r>
            <a:r>
              <a:rPr lang="de-DE" b="1" dirty="0"/>
              <a:t>:</a:t>
            </a:r>
            <a:r>
              <a:rPr lang="de-DE" dirty="0"/>
              <a:t> Argumente/Gründe für eine Entscheidung/ Meinung angeben</a:t>
            </a:r>
          </a:p>
        </p:txBody>
      </p:sp>
      <p:pic>
        <p:nvPicPr>
          <p:cNvPr id="4" name="Grafik 3">
            <a:extLst>
              <a:ext uri="{FF2B5EF4-FFF2-40B4-BE49-F238E27FC236}">
                <a16:creationId xmlns:a16="http://schemas.microsoft.com/office/drawing/2014/main" id="{FA1E54E1-9016-45C2-BD79-7413CC4B1180}"/>
              </a:ext>
            </a:extLst>
          </p:cNvPr>
          <p:cNvPicPr>
            <a:picLocks noChangeAspect="1"/>
          </p:cNvPicPr>
          <p:nvPr/>
        </p:nvPicPr>
        <p:blipFill>
          <a:blip r:embed="rId2"/>
          <a:stretch>
            <a:fillRect/>
          </a:stretch>
        </p:blipFill>
        <p:spPr>
          <a:xfrm>
            <a:off x="10911839" y="599657"/>
            <a:ext cx="973727" cy="1388079"/>
          </a:xfrm>
          <a:prstGeom prst="rect">
            <a:avLst/>
          </a:prstGeom>
        </p:spPr>
      </p:pic>
    </p:spTree>
    <p:extLst>
      <p:ext uri="{BB962C8B-B14F-4D97-AF65-F5344CB8AC3E}">
        <p14:creationId xmlns:p14="http://schemas.microsoft.com/office/powerpoint/2010/main" val="242296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2FB4776-4343-45C2-8E04-297A20307012}"/>
              </a:ext>
            </a:extLst>
          </p:cNvPr>
          <p:cNvSpPr>
            <a:spLocks noGrp="1"/>
          </p:cNvSpPr>
          <p:nvPr>
            <p:ph idx="1"/>
          </p:nvPr>
        </p:nvSpPr>
        <p:spPr>
          <a:xfrm>
            <a:off x="680321" y="2293330"/>
            <a:ext cx="9613861" cy="4255516"/>
          </a:xfrm>
        </p:spPr>
        <p:txBody>
          <a:bodyPr>
            <a:normAutofit/>
          </a:bodyPr>
          <a:lstStyle/>
          <a:p>
            <a:r>
              <a:rPr lang="de-DE" dirty="0"/>
              <a:t>Aufbau eines </a:t>
            </a:r>
            <a:r>
              <a:rPr lang="de-DE" b="1" u="sng" dirty="0"/>
              <a:t>Arguments:</a:t>
            </a:r>
            <a:endParaRPr lang="de-DE" dirty="0"/>
          </a:p>
          <a:p>
            <a:pPr lvl="0"/>
            <a:r>
              <a:rPr lang="de-DE" b="1" dirty="0"/>
              <a:t>1. Behauptung </a:t>
            </a:r>
            <a:r>
              <a:rPr lang="de-DE" dirty="0"/>
              <a:t>Hier wird kurz, möglichst in einem Satz,                  eine Behauptung aufgestellt.</a:t>
            </a:r>
          </a:p>
          <a:p>
            <a:pPr lvl="0"/>
            <a:r>
              <a:rPr lang="de-DE" b="1" dirty="0"/>
              <a:t>2. Begründung </a:t>
            </a:r>
            <a:r>
              <a:rPr lang="de-DE" dirty="0"/>
              <a:t>Hier wird allgemein erklärt, warum man die Behauptung vertritt. Sinnvollerweise wird die Behauptung mit der Begründung durch Konjunktionen wie weil, da, zumal, denn …verbunden. </a:t>
            </a:r>
          </a:p>
          <a:p>
            <a:pPr lvl="0"/>
            <a:r>
              <a:rPr lang="de-DE" b="1" dirty="0"/>
              <a:t>3. Beispiel </a:t>
            </a:r>
            <a:r>
              <a:rPr lang="de-DE" dirty="0"/>
              <a:t>Das Beispiel bringt einen konkret formulierten Beleg für die Relevanz der Behauptung. Es hilft, die Behauptung zu veranschaulichen.</a:t>
            </a:r>
          </a:p>
          <a:p>
            <a:endParaRPr lang="de-DE" dirty="0"/>
          </a:p>
        </p:txBody>
      </p:sp>
      <p:pic>
        <p:nvPicPr>
          <p:cNvPr id="5" name="Grafik 4">
            <a:extLst>
              <a:ext uri="{FF2B5EF4-FFF2-40B4-BE49-F238E27FC236}">
                <a16:creationId xmlns:a16="http://schemas.microsoft.com/office/drawing/2014/main" id="{CF50900E-3A7C-4918-971F-A1062DC7C6A3}"/>
              </a:ext>
            </a:extLst>
          </p:cNvPr>
          <p:cNvPicPr>
            <a:picLocks noChangeAspect="1"/>
          </p:cNvPicPr>
          <p:nvPr/>
        </p:nvPicPr>
        <p:blipFill>
          <a:blip r:embed="rId2"/>
          <a:stretch>
            <a:fillRect/>
          </a:stretch>
        </p:blipFill>
        <p:spPr>
          <a:xfrm>
            <a:off x="9279251" y="170086"/>
            <a:ext cx="2834371" cy="2834371"/>
          </a:xfrm>
          <a:prstGeom prst="rect">
            <a:avLst/>
          </a:prstGeom>
        </p:spPr>
      </p:pic>
    </p:spTree>
    <p:extLst>
      <p:ext uri="{BB962C8B-B14F-4D97-AF65-F5344CB8AC3E}">
        <p14:creationId xmlns:p14="http://schemas.microsoft.com/office/powerpoint/2010/main" val="29395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90AF0-FD7B-4C75-929E-F8E71ED8F396}"/>
              </a:ext>
            </a:extLst>
          </p:cNvPr>
          <p:cNvSpPr>
            <a:spLocks noGrp="1"/>
          </p:cNvSpPr>
          <p:nvPr>
            <p:ph type="title"/>
          </p:nvPr>
        </p:nvSpPr>
        <p:spPr/>
        <p:txBody>
          <a:bodyPr/>
          <a:lstStyle/>
          <a:p>
            <a:r>
              <a:rPr lang="de-DE" dirty="0"/>
              <a:t>Karikatur</a:t>
            </a:r>
          </a:p>
        </p:txBody>
      </p:sp>
      <p:sp>
        <p:nvSpPr>
          <p:cNvPr id="3" name="Inhaltsplatzhalter 2">
            <a:extLst>
              <a:ext uri="{FF2B5EF4-FFF2-40B4-BE49-F238E27FC236}">
                <a16:creationId xmlns:a16="http://schemas.microsoft.com/office/drawing/2014/main" id="{42DBBD02-DBE4-4E37-BDAB-FA5FDFF5F094}"/>
              </a:ext>
            </a:extLst>
          </p:cNvPr>
          <p:cNvSpPr>
            <a:spLocks noGrp="1"/>
          </p:cNvSpPr>
          <p:nvPr>
            <p:ph idx="1"/>
          </p:nvPr>
        </p:nvSpPr>
        <p:spPr>
          <a:xfrm>
            <a:off x="680321" y="2336872"/>
            <a:ext cx="9613861" cy="4267127"/>
          </a:xfrm>
        </p:spPr>
        <p:txBody>
          <a:bodyPr>
            <a:normAutofit fontScale="70000" lnSpcReduction="20000"/>
          </a:bodyPr>
          <a:lstStyle/>
          <a:p>
            <a:pPr>
              <a:lnSpc>
                <a:spcPct val="120000"/>
              </a:lnSpc>
            </a:pPr>
            <a:r>
              <a:rPr lang="de-DE" sz="3300" b="1" dirty="0"/>
              <a:t>1. Beschreibung (1 Punkt)</a:t>
            </a:r>
            <a:endParaRPr lang="de-DE" sz="3300" dirty="0"/>
          </a:p>
          <a:p>
            <a:pPr>
              <a:lnSpc>
                <a:spcPct val="120000"/>
              </a:lnSpc>
            </a:pPr>
            <a:r>
              <a:rPr lang="de-DE" dirty="0"/>
              <a:t>Beschreibe möglichst genau jene Details, die du in Schritt 2 deutest.</a:t>
            </a:r>
          </a:p>
          <a:p>
            <a:pPr>
              <a:lnSpc>
                <a:spcPct val="120000"/>
              </a:lnSpc>
            </a:pPr>
            <a:r>
              <a:rPr lang="de-DE" dirty="0"/>
              <a:t>(Die Szenerie, die Personen, die Handlung, Worte, den Stil der Zeichnung,                                            Name des Zeichners, Erscheinungsdatum und -ort) </a:t>
            </a:r>
          </a:p>
          <a:p>
            <a:pPr>
              <a:lnSpc>
                <a:spcPct val="120000"/>
              </a:lnSpc>
            </a:pPr>
            <a:r>
              <a:rPr lang="de-DE" sz="3300" b="1" dirty="0"/>
              <a:t>2. Deutung (2 Punkte)</a:t>
            </a:r>
            <a:endParaRPr lang="de-DE" sz="3300" dirty="0"/>
          </a:p>
          <a:p>
            <a:pPr>
              <a:lnSpc>
                <a:spcPct val="120000"/>
              </a:lnSpc>
            </a:pPr>
            <a:r>
              <a:rPr lang="de-DE" dirty="0"/>
              <a:t>Deute die in Schritt 1 beschriebenen relevanten Elemente der Karikatur, indem du die Aussage der Karikatur erläuterst. (Wen stellen die Personen dar? Evtl.: Was symbolisieren die Gegenstände? Auf welches aktuelle Problem nimmt der Zeichner Bezug? Welche Kernaussage macht die Karikatur? Was genau kritisiert er? Für welche Position ergreift er Partei?)</a:t>
            </a:r>
          </a:p>
          <a:p>
            <a:pPr>
              <a:lnSpc>
                <a:spcPct val="120000"/>
              </a:lnSpc>
            </a:pPr>
            <a:r>
              <a:rPr lang="de-DE" sz="2900" b="1" dirty="0"/>
              <a:t>3. Beurteilung (2 Punkte)</a:t>
            </a:r>
            <a:endParaRPr lang="de-DE" sz="2900" dirty="0"/>
          </a:p>
          <a:p>
            <a:pPr>
              <a:lnSpc>
                <a:spcPct val="120000"/>
              </a:lnSpc>
            </a:pPr>
            <a:r>
              <a:rPr lang="de-DE" dirty="0"/>
              <a:t>Beurteile die dargestellte Kritik unter Einbeziehung des </a:t>
            </a:r>
            <a:r>
              <a:rPr lang="de-DE" b="1" dirty="0"/>
              <a:t>realen Hintergrunds</a:t>
            </a:r>
            <a:r>
              <a:rPr lang="de-DE" dirty="0"/>
              <a:t>. (Teilst du die Sichtweise des Karikaturisten oder bist du anderer Meinung?)</a:t>
            </a:r>
          </a:p>
          <a:p>
            <a:endParaRPr lang="de-DE" dirty="0"/>
          </a:p>
        </p:txBody>
      </p:sp>
      <p:pic>
        <p:nvPicPr>
          <p:cNvPr id="4" name="Grafik 3">
            <a:extLst>
              <a:ext uri="{FF2B5EF4-FFF2-40B4-BE49-F238E27FC236}">
                <a16:creationId xmlns:a16="http://schemas.microsoft.com/office/drawing/2014/main" id="{5308EBDE-BB6A-485A-A1A3-10568D54C1BB}"/>
              </a:ext>
            </a:extLst>
          </p:cNvPr>
          <p:cNvPicPr>
            <a:picLocks noChangeAspect="1"/>
          </p:cNvPicPr>
          <p:nvPr/>
        </p:nvPicPr>
        <p:blipFill>
          <a:blip r:embed="rId2"/>
          <a:stretch>
            <a:fillRect/>
          </a:stretch>
        </p:blipFill>
        <p:spPr>
          <a:xfrm>
            <a:off x="8647611" y="92451"/>
            <a:ext cx="3474721" cy="3873460"/>
          </a:xfrm>
          <a:prstGeom prst="rect">
            <a:avLst/>
          </a:prstGeom>
        </p:spPr>
      </p:pic>
    </p:spTree>
    <p:extLst>
      <p:ext uri="{BB962C8B-B14F-4D97-AF65-F5344CB8AC3E}">
        <p14:creationId xmlns:p14="http://schemas.microsoft.com/office/powerpoint/2010/main" val="100403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22ED3D-FD66-43D6-A58F-FF14A5A92DED}"/>
              </a:ext>
            </a:extLst>
          </p:cNvPr>
          <p:cNvSpPr>
            <a:spLocks noGrp="1"/>
          </p:cNvSpPr>
          <p:nvPr>
            <p:ph type="title"/>
          </p:nvPr>
        </p:nvSpPr>
        <p:spPr/>
        <p:txBody>
          <a:bodyPr/>
          <a:lstStyle/>
          <a:p>
            <a:r>
              <a:rPr lang="de-DE" dirty="0"/>
              <a:t>Schaubild</a:t>
            </a:r>
          </a:p>
        </p:txBody>
      </p:sp>
      <p:sp>
        <p:nvSpPr>
          <p:cNvPr id="3" name="Inhaltsplatzhalter 2">
            <a:extLst>
              <a:ext uri="{FF2B5EF4-FFF2-40B4-BE49-F238E27FC236}">
                <a16:creationId xmlns:a16="http://schemas.microsoft.com/office/drawing/2014/main" id="{51249D2F-C9B4-4A3F-A8B8-C77A3803CC07}"/>
              </a:ext>
            </a:extLst>
          </p:cNvPr>
          <p:cNvSpPr>
            <a:spLocks noGrp="1"/>
          </p:cNvSpPr>
          <p:nvPr>
            <p:ph idx="1"/>
          </p:nvPr>
        </p:nvSpPr>
        <p:spPr/>
        <p:txBody>
          <a:bodyPr/>
          <a:lstStyle/>
          <a:p>
            <a:r>
              <a:rPr lang="de-DE" b="1" u="sng" dirty="0"/>
              <a:t>Beschreibung</a:t>
            </a:r>
            <a:r>
              <a:rPr lang="de-DE" b="1" dirty="0"/>
              <a:t>:</a:t>
            </a:r>
            <a:r>
              <a:rPr lang="de-DE" dirty="0"/>
              <a:t> </a:t>
            </a:r>
          </a:p>
          <a:p>
            <a:r>
              <a:rPr lang="de-DE" dirty="0"/>
              <a:t>Titel,  Maßeinheiten,  Thema,  Art der Darstellung</a:t>
            </a:r>
          </a:p>
          <a:p>
            <a:r>
              <a:rPr lang="de-DE" dirty="0"/>
              <a:t>Spitzenwerte/Tiefstwerte oder Tendenzen </a:t>
            </a:r>
          </a:p>
          <a:p>
            <a:r>
              <a:rPr lang="de-DE" b="1" u="sng" dirty="0"/>
              <a:t>Interpretation</a:t>
            </a:r>
            <a:r>
              <a:rPr lang="de-DE" b="1" dirty="0"/>
              <a:t>: </a:t>
            </a:r>
            <a:endParaRPr lang="de-DE" dirty="0"/>
          </a:p>
          <a:p>
            <a:r>
              <a:rPr lang="de-DE" dirty="0"/>
              <a:t>Ausführliche Erläuterung/Begründung warum die Linien/Balken so verlaufen</a:t>
            </a:r>
          </a:p>
          <a:p>
            <a:r>
              <a:rPr lang="de-DE" dirty="0"/>
              <a:t>Fazit/Schlussfolgerung (wertende Zusammenfassung)</a:t>
            </a:r>
          </a:p>
        </p:txBody>
      </p:sp>
      <p:pic>
        <p:nvPicPr>
          <p:cNvPr id="4" name="Grafik 3">
            <a:extLst>
              <a:ext uri="{FF2B5EF4-FFF2-40B4-BE49-F238E27FC236}">
                <a16:creationId xmlns:a16="http://schemas.microsoft.com/office/drawing/2014/main" id="{9ACE56CE-A959-44CB-B33B-887217E3272E}"/>
              </a:ext>
            </a:extLst>
          </p:cNvPr>
          <p:cNvPicPr>
            <a:picLocks noChangeAspect="1"/>
          </p:cNvPicPr>
          <p:nvPr/>
        </p:nvPicPr>
        <p:blipFill>
          <a:blip r:embed="rId2"/>
          <a:stretch>
            <a:fillRect/>
          </a:stretch>
        </p:blipFill>
        <p:spPr>
          <a:xfrm>
            <a:off x="8354933" y="95794"/>
            <a:ext cx="3760594" cy="3823063"/>
          </a:xfrm>
          <a:prstGeom prst="rect">
            <a:avLst/>
          </a:prstGeom>
        </p:spPr>
      </p:pic>
    </p:spTree>
    <p:extLst>
      <p:ext uri="{BB962C8B-B14F-4D97-AF65-F5344CB8AC3E}">
        <p14:creationId xmlns:p14="http://schemas.microsoft.com/office/powerpoint/2010/main" val="25732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4B0C3-E090-4566-8DA9-67C7374E58B8}"/>
              </a:ext>
            </a:extLst>
          </p:cNvPr>
          <p:cNvSpPr>
            <a:spLocks noGrp="1"/>
          </p:cNvSpPr>
          <p:nvPr>
            <p:ph type="title"/>
          </p:nvPr>
        </p:nvSpPr>
        <p:spPr/>
        <p:txBody>
          <a:bodyPr/>
          <a:lstStyle/>
          <a:p>
            <a:r>
              <a:rPr lang="de-DE" dirty="0"/>
              <a:t>Was ist Wirtschaft?</a:t>
            </a:r>
          </a:p>
        </p:txBody>
      </p:sp>
      <p:sp>
        <p:nvSpPr>
          <p:cNvPr id="3" name="Inhaltsplatzhalter 2">
            <a:extLst>
              <a:ext uri="{FF2B5EF4-FFF2-40B4-BE49-F238E27FC236}">
                <a16:creationId xmlns:a16="http://schemas.microsoft.com/office/drawing/2014/main" id="{25C68C94-3B55-4832-8011-D59DD53787A3}"/>
              </a:ext>
            </a:extLst>
          </p:cNvPr>
          <p:cNvSpPr>
            <a:spLocks noGrp="1"/>
          </p:cNvSpPr>
          <p:nvPr>
            <p:ph idx="1"/>
          </p:nvPr>
        </p:nvSpPr>
        <p:spPr/>
        <p:txBody>
          <a:bodyPr>
            <a:normAutofit/>
          </a:bodyPr>
          <a:lstStyle/>
          <a:p>
            <a:r>
              <a:rPr lang="de-DE" sz="2000" dirty="0"/>
              <a:t>Definition:  (</a:t>
            </a:r>
            <a:r>
              <a:rPr lang="de-DE" sz="2000" u="sng" dirty="0">
                <a:hlinkClick r:id="rId2"/>
              </a:rPr>
              <a:t>https://wirtschaftslexikon.gabler.de/definition/wirtschaft-54080</a:t>
            </a:r>
            <a:r>
              <a:rPr lang="de-DE" sz="2000" dirty="0"/>
              <a:t> )</a:t>
            </a:r>
          </a:p>
          <a:p>
            <a:r>
              <a:rPr lang="de-DE" sz="2600" b="1" dirty="0"/>
              <a:t>Die Wirtschaft, auch Ökonomie genannt, besteht aus Einrichtungen, Maschinen und Personen, die Angebot und Nachfrage generieren und regulieren</a:t>
            </a:r>
            <a:r>
              <a:rPr lang="de-DE" b="1" dirty="0"/>
              <a:t>.</a:t>
            </a:r>
          </a:p>
          <a:p>
            <a:pPr marL="0" indent="0">
              <a:buNone/>
            </a:pPr>
            <a:r>
              <a:rPr lang="de-DE" sz="1800" dirty="0"/>
              <a:t>Einrichtungen sind Unternehmen bzw. Betriebe und Haushalte. Maschinen unterstützen und ersetzen auf Produktion, Transformation, Konsumation und Distribution von Gütern zielende Aktivitäten von Arbeitskräften, Mittelsmännern und Endkunden. Diese erhalten oder entrichten Geld für Erstellung, Vermittlung und Anforderung respektive Erwerb oder tauschen ihre Eigentümer und Leistungen aus.</a:t>
            </a:r>
          </a:p>
          <a:p>
            <a:endParaRPr lang="de-DE" dirty="0"/>
          </a:p>
        </p:txBody>
      </p:sp>
      <p:pic>
        <p:nvPicPr>
          <p:cNvPr id="4" name="Grafik 3">
            <a:extLst>
              <a:ext uri="{FF2B5EF4-FFF2-40B4-BE49-F238E27FC236}">
                <a16:creationId xmlns:a16="http://schemas.microsoft.com/office/drawing/2014/main" id="{0AAE8F8B-07B1-4101-A10E-456E998A7B31}"/>
              </a:ext>
            </a:extLst>
          </p:cNvPr>
          <p:cNvPicPr>
            <a:picLocks noChangeAspect="1"/>
          </p:cNvPicPr>
          <p:nvPr/>
        </p:nvPicPr>
        <p:blipFill>
          <a:blip r:embed="rId3"/>
          <a:stretch>
            <a:fillRect/>
          </a:stretch>
        </p:blipFill>
        <p:spPr>
          <a:xfrm>
            <a:off x="9344025" y="493597"/>
            <a:ext cx="2847975" cy="1600200"/>
          </a:xfrm>
          <a:prstGeom prst="rect">
            <a:avLst/>
          </a:prstGeom>
        </p:spPr>
      </p:pic>
    </p:spTree>
    <p:extLst>
      <p:ext uri="{BB962C8B-B14F-4D97-AF65-F5344CB8AC3E}">
        <p14:creationId xmlns:p14="http://schemas.microsoft.com/office/powerpoint/2010/main" val="12924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942</Words>
  <Application>Microsoft Office PowerPoint</Application>
  <PresentationFormat>Breitbild</PresentationFormat>
  <Paragraphs>61</Paragraphs>
  <Slides>12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Arial</vt:lpstr>
      <vt:lpstr>Trebuchet MS</vt:lpstr>
      <vt:lpstr>Berlin</vt:lpstr>
      <vt:lpstr>Das musst du wissen, sagt</vt:lpstr>
      <vt:lpstr>Regeln</vt:lpstr>
      <vt:lpstr>Verhaltensregeln im Unterricht</vt:lpstr>
      <vt:lpstr>Wichtige Operatoren bei Klassenarbeiten</vt:lpstr>
      <vt:lpstr>Weitere Operatoren</vt:lpstr>
      <vt:lpstr>PowerPoint-Präsentation</vt:lpstr>
      <vt:lpstr>Karikatur</vt:lpstr>
      <vt:lpstr>Schaubild</vt:lpstr>
      <vt:lpstr>Was ist Wirtschaft?</vt:lpstr>
      <vt:lpstr>Wirtschaftskompetenz Bildungsplan</vt:lpstr>
      <vt:lpstr>Was ist Gemeinschaftskunde</vt:lpstr>
      <vt:lpstr>Gemeinschaftskunde Bildungsplan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musst du wissen, sagt</dc:title>
  <dc:creator>Carsten Ockert</dc:creator>
  <cp:lastModifiedBy>Carsten Ockert</cp:lastModifiedBy>
  <cp:revision>23</cp:revision>
  <dcterms:created xsi:type="dcterms:W3CDTF">2023-09-07T12:48:48Z</dcterms:created>
  <dcterms:modified xsi:type="dcterms:W3CDTF">2023-09-11T06:24:08Z</dcterms:modified>
</cp:coreProperties>
</file>