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6"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0327" autoAdjust="0"/>
  </p:normalViewPr>
  <p:slideViewPr>
    <p:cSldViewPr snapToGrid="0">
      <p:cViewPr>
        <p:scale>
          <a:sx n="75" d="100"/>
          <a:sy n="75" d="100"/>
        </p:scale>
        <p:origin x="883"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44E5D-BAFB-4A93-A820-6E084C86DD4F}" type="datetimeFigureOut">
              <a:rPr lang="de-DE" smtClean="0"/>
              <a:t>26.09.2022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CC47F-3B51-43BA-B218-21B6A13C1E42}" type="slidenum">
              <a:rPr lang="de-DE" smtClean="0"/>
              <a:t>‹Nr.›</a:t>
            </a:fld>
            <a:endParaRPr lang="de-DE"/>
          </a:p>
        </p:txBody>
      </p:sp>
    </p:spTree>
    <p:extLst>
      <p:ext uri="{BB962C8B-B14F-4D97-AF65-F5344CB8AC3E}">
        <p14:creationId xmlns:p14="http://schemas.microsoft.com/office/powerpoint/2010/main" val="107624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Delegieren: Abgeben von Aufgaben und Zuständigkeiten an nachgeordnete Abteilungen und Stellen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benötigt Frau Kerner von Herrn Schäuble, damit sie ihm die Aufgaben abnehmen kann? </a:t>
            </a:r>
            <a:r>
              <a:rPr lang="de-DE" dirty="0">
                <a:sym typeface="Wingdings" panose="05000000000000000000" pitchFamily="2" charset="2"/>
              </a:rPr>
              <a:t> Vollmacht</a:t>
            </a:r>
            <a:endParaRPr lang="de-DE" dirty="0"/>
          </a:p>
          <a:p>
            <a:endParaRPr lang="de-DE" dirty="0"/>
          </a:p>
        </p:txBody>
      </p:sp>
      <p:sp>
        <p:nvSpPr>
          <p:cNvPr id="4" name="Foliennummernplatzhalter 3"/>
          <p:cNvSpPr>
            <a:spLocks noGrp="1"/>
          </p:cNvSpPr>
          <p:nvPr>
            <p:ph type="sldNum" sz="quarter" idx="5"/>
          </p:nvPr>
        </p:nvSpPr>
        <p:spPr/>
        <p:txBody>
          <a:bodyPr/>
          <a:lstStyle/>
          <a:p>
            <a:fld id="{A05CC47F-3B51-43BA-B218-21B6A13C1E42}" type="slidenum">
              <a:rPr lang="de-DE" smtClean="0"/>
              <a:t>1</a:t>
            </a:fld>
            <a:endParaRPr lang="de-DE"/>
          </a:p>
        </p:txBody>
      </p:sp>
    </p:spTree>
    <p:extLst>
      <p:ext uri="{BB962C8B-B14F-4D97-AF65-F5344CB8AC3E}">
        <p14:creationId xmlns:p14="http://schemas.microsoft.com/office/powerpoint/2010/main" val="3693622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05CC47F-3B51-43BA-B218-21B6A13C1E42}" type="slidenum">
              <a:rPr lang="de-DE" smtClean="0"/>
              <a:t>2</a:t>
            </a:fld>
            <a:endParaRPr lang="de-DE"/>
          </a:p>
        </p:txBody>
      </p:sp>
    </p:spTree>
    <p:extLst>
      <p:ext uri="{BB962C8B-B14F-4D97-AF65-F5344CB8AC3E}">
        <p14:creationId xmlns:p14="http://schemas.microsoft.com/office/powerpoint/2010/main" val="208709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05CC47F-3B51-43BA-B218-21B6A13C1E42}" type="slidenum">
              <a:rPr lang="de-DE" smtClean="0"/>
              <a:t>3</a:t>
            </a:fld>
            <a:endParaRPr lang="de-DE"/>
          </a:p>
        </p:txBody>
      </p:sp>
    </p:spTree>
    <p:extLst>
      <p:ext uri="{BB962C8B-B14F-4D97-AF65-F5344CB8AC3E}">
        <p14:creationId xmlns:p14="http://schemas.microsoft.com/office/powerpoint/2010/main" val="373409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CE310-6B62-734E-33A0-2990513EF8D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7208DE1-B9B9-8E25-7B9B-6F097D06E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C87EEF2-2D36-0A13-9352-832C7C43855E}"/>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5" name="Fußzeilenplatzhalter 4">
            <a:extLst>
              <a:ext uri="{FF2B5EF4-FFF2-40B4-BE49-F238E27FC236}">
                <a16:creationId xmlns:a16="http://schemas.microsoft.com/office/drawing/2014/main" id="{8889CC5C-6CBB-4647-E094-F4BB9AC76C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E420FA5-528C-FC72-C756-51433B8097DF}"/>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396188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F7A92-8728-1187-9B22-A595ADFC78A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993EB4C-ED57-E262-7590-8CD533F87AA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BD0A91B-7299-C3BB-F541-EC66E4CFEAFD}"/>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5" name="Fußzeilenplatzhalter 4">
            <a:extLst>
              <a:ext uri="{FF2B5EF4-FFF2-40B4-BE49-F238E27FC236}">
                <a16:creationId xmlns:a16="http://schemas.microsoft.com/office/drawing/2014/main" id="{D6F573E2-044E-0CD7-F45B-27ED7B99447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3DE8F5-08EF-34D4-7BFB-25E15D37DF1A}"/>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346543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F2F14E4-96AA-9A2D-F943-99117E2778F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CCB868A-FA3A-2431-0B4D-EB3FDD18AF1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BA0D94F-FEA9-BA48-510A-CD2A9E14F958}"/>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5" name="Fußzeilenplatzhalter 4">
            <a:extLst>
              <a:ext uri="{FF2B5EF4-FFF2-40B4-BE49-F238E27FC236}">
                <a16:creationId xmlns:a16="http://schemas.microsoft.com/office/drawing/2014/main" id="{E5691921-E091-2509-967E-D559D10856B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FA29D52-882B-CCA4-26F3-2F63BBDC17D9}"/>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266600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CBEE3-5F0F-CBFF-6CE9-BFEA3DFB061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7434E7-F89E-19AA-1EEC-C91A9E78F09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6AC44EE-BF8A-5854-CB20-8ED22F9DC661}"/>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5" name="Fußzeilenplatzhalter 4">
            <a:extLst>
              <a:ext uri="{FF2B5EF4-FFF2-40B4-BE49-F238E27FC236}">
                <a16:creationId xmlns:a16="http://schemas.microsoft.com/office/drawing/2014/main" id="{98068D8E-3FE5-852C-60F8-DD2F5BAB318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BC65F9B-66C4-CC20-B49A-C0BE3F0913A2}"/>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20643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D1DD42-678B-83E8-E915-E5A313E9133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C0DBA3C-972A-5BD3-66C6-3B144EE60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93E11B5-1F9E-86F4-3CEC-9A5842E6C146}"/>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5" name="Fußzeilenplatzhalter 4">
            <a:extLst>
              <a:ext uri="{FF2B5EF4-FFF2-40B4-BE49-F238E27FC236}">
                <a16:creationId xmlns:a16="http://schemas.microsoft.com/office/drawing/2014/main" id="{51420A8A-6F69-8B73-BE25-7276DEB8FA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BB3B3A5-41B3-E8E3-A804-E5E6622153F8}"/>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37389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2ACC58-B1EF-01B7-8151-3323871D577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BC8A5D9-357A-854E-13CB-0B5489087E0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B9E9E16-ABCD-3615-7EA9-B642C368079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01B250D-1D5A-57D6-B390-E06193D2330F}"/>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6" name="Fußzeilenplatzhalter 5">
            <a:extLst>
              <a:ext uri="{FF2B5EF4-FFF2-40B4-BE49-F238E27FC236}">
                <a16:creationId xmlns:a16="http://schemas.microsoft.com/office/drawing/2014/main" id="{91168567-F29C-0D3C-535B-7DE41FD320C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C2101C4-2747-695B-CFF5-EEA08738210D}"/>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172922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AEA06E-F4BE-9F77-32AF-A3252DF12A5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68393D1-A83A-2C86-A92E-DF1B6C869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C06BF9C-B4FB-D44B-07D2-15B1CA3E40D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AC9968C-61F2-7A3A-3596-F9ED572AF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CD6378-CF39-018D-3C9B-1CD2BF2BB5B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3F2F1D7-0B20-13CD-7B40-5EAD10BA8C14}"/>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8" name="Fußzeilenplatzhalter 7">
            <a:extLst>
              <a:ext uri="{FF2B5EF4-FFF2-40B4-BE49-F238E27FC236}">
                <a16:creationId xmlns:a16="http://schemas.microsoft.com/office/drawing/2014/main" id="{70EB13A4-C13B-87D6-85A3-45963DE6246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78C4A0C-94C6-0CBD-04F4-43E0B955C955}"/>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158116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C508D6-403D-FA4F-EE93-4F0C6936C83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BDE415F-835D-5D7E-5817-52E988BE4CA7}"/>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4" name="Fußzeilenplatzhalter 3">
            <a:extLst>
              <a:ext uri="{FF2B5EF4-FFF2-40B4-BE49-F238E27FC236}">
                <a16:creationId xmlns:a16="http://schemas.microsoft.com/office/drawing/2014/main" id="{166BD554-1EB6-4DDD-5AEA-9B708FC4534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ACBBF8F-39D0-5CA1-1044-18A84C12D92B}"/>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105258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D204CF2-71BD-F643-F3BF-7B25FA3610F5}"/>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3" name="Fußzeilenplatzhalter 2">
            <a:extLst>
              <a:ext uri="{FF2B5EF4-FFF2-40B4-BE49-F238E27FC236}">
                <a16:creationId xmlns:a16="http://schemas.microsoft.com/office/drawing/2014/main" id="{B43DA57C-437E-3928-6C15-69574AFEE30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49F907C-0E0E-A111-F99E-48BBEEC387A7}"/>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364831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94D42C-7AFA-51FF-E32B-E9542D4A276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EA8AFA0-0FD0-735E-71DC-BE0179BA2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62D1A9D-4924-E320-23D8-59F43F9EE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5D22B22-4A26-9269-983C-9F84C1BA9600}"/>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6" name="Fußzeilenplatzhalter 5">
            <a:extLst>
              <a:ext uri="{FF2B5EF4-FFF2-40B4-BE49-F238E27FC236}">
                <a16:creationId xmlns:a16="http://schemas.microsoft.com/office/drawing/2014/main" id="{E0F2F551-A82C-71CA-2416-1978A43A543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4DC0726-C133-F4DB-7158-AF519815A6CA}"/>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318315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276739-1BC8-E8F5-D445-5FDBFDA55FA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AA0E5C2-99F1-B9CE-0A41-CF150E296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141F019-6AD4-402C-79FF-6AB910B63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603118-5FF5-A712-FB38-DB7F1910A12B}"/>
              </a:ext>
            </a:extLst>
          </p:cNvPr>
          <p:cNvSpPr>
            <a:spLocks noGrp="1"/>
          </p:cNvSpPr>
          <p:nvPr>
            <p:ph type="dt" sz="half" idx="10"/>
          </p:nvPr>
        </p:nvSpPr>
        <p:spPr/>
        <p:txBody>
          <a:bodyPr/>
          <a:lstStyle/>
          <a:p>
            <a:fld id="{F11F36FE-F708-4B59-A1FE-4817A0A2AC29}" type="datetimeFigureOut">
              <a:rPr lang="de-DE" smtClean="0"/>
              <a:t>26.09.2022</a:t>
            </a:fld>
            <a:endParaRPr lang="de-DE"/>
          </a:p>
        </p:txBody>
      </p:sp>
      <p:sp>
        <p:nvSpPr>
          <p:cNvPr id="6" name="Fußzeilenplatzhalter 5">
            <a:extLst>
              <a:ext uri="{FF2B5EF4-FFF2-40B4-BE49-F238E27FC236}">
                <a16:creationId xmlns:a16="http://schemas.microsoft.com/office/drawing/2014/main" id="{EE36BF32-4227-E724-1B22-5AF54F95818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D9FDC4C-31F5-3FCF-6BD1-7B0A13F5CABA}"/>
              </a:ext>
            </a:extLst>
          </p:cNvPr>
          <p:cNvSpPr>
            <a:spLocks noGrp="1"/>
          </p:cNvSpPr>
          <p:nvPr>
            <p:ph type="sldNum" sz="quarter" idx="12"/>
          </p:nvPr>
        </p:nvSpPr>
        <p:spPr/>
        <p:txBody>
          <a:bodyPr/>
          <a:lstStyle/>
          <a:p>
            <a:fld id="{7C6599A7-C43C-49A9-BED1-397F2C3A58E1}" type="slidenum">
              <a:rPr lang="de-DE" smtClean="0"/>
              <a:t>‹Nr.›</a:t>
            </a:fld>
            <a:endParaRPr lang="de-DE"/>
          </a:p>
        </p:txBody>
      </p:sp>
    </p:spTree>
    <p:extLst>
      <p:ext uri="{BB962C8B-B14F-4D97-AF65-F5344CB8AC3E}">
        <p14:creationId xmlns:p14="http://schemas.microsoft.com/office/powerpoint/2010/main" val="42169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D227B6-E7C1-F78F-2B05-DB91B2B7C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0800206-6510-F200-3DCA-D40CEF7BD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AE4A759-609E-F665-0669-B336048AF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F36FE-F708-4B59-A1FE-4817A0A2AC29}" type="datetimeFigureOut">
              <a:rPr lang="de-DE" smtClean="0"/>
              <a:t>26.09.2022</a:t>
            </a:fld>
            <a:endParaRPr lang="de-DE"/>
          </a:p>
        </p:txBody>
      </p:sp>
      <p:sp>
        <p:nvSpPr>
          <p:cNvPr id="5" name="Fußzeilenplatzhalter 4">
            <a:extLst>
              <a:ext uri="{FF2B5EF4-FFF2-40B4-BE49-F238E27FC236}">
                <a16:creationId xmlns:a16="http://schemas.microsoft.com/office/drawing/2014/main" id="{01BFD79A-BE6B-5245-8C7C-D9DF4BD688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8E78DA2-7108-AC1D-4F38-FCC48F2E4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599A7-C43C-49A9-BED1-397F2C3A58E1}" type="slidenum">
              <a:rPr lang="de-DE" smtClean="0"/>
              <a:t>‹Nr.›</a:t>
            </a:fld>
            <a:endParaRPr lang="de-DE"/>
          </a:p>
        </p:txBody>
      </p:sp>
    </p:spTree>
    <p:extLst>
      <p:ext uri="{BB962C8B-B14F-4D97-AF65-F5344CB8AC3E}">
        <p14:creationId xmlns:p14="http://schemas.microsoft.com/office/powerpoint/2010/main" val="361586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758A952B-9DCA-072E-7763-0C03E8E41A3E}"/>
              </a:ext>
            </a:extLst>
          </p:cNvPr>
          <p:cNvPicPr>
            <a:picLocks noChangeAspect="1"/>
          </p:cNvPicPr>
          <p:nvPr/>
        </p:nvPicPr>
        <p:blipFill>
          <a:blip r:embed="rId3"/>
          <a:stretch>
            <a:fillRect/>
          </a:stretch>
        </p:blipFill>
        <p:spPr>
          <a:xfrm>
            <a:off x="7816645" y="1027906"/>
            <a:ext cx="4375355" cy="5042783"/>
          </a:xfrm>
          <a:prstGeom prst="rect">
            <a:avLst/>
          </a:prstGeom>
        </p:spPr>
      </p:pic>
      <p:sp>
        <p:nvSpPr>
          <p:cNvPr id="12" name="Textfeld 11">
            <a:extLst>
              <a:ext uri="{FF2B5EF4-FFF2-40B4-BE49-F238E27FC236}">
                <a16:creationId xmlns:a16="http://schemas.microsoft.com/office/drawing/2014/main" id="{8C118D34-5F88-7247-CDF4-F2C903CFB4DB}"/>
              </a:ext>
            </a:extLst>
          </p:cNvPr>
          <p:cNvSpPr txBox="1"/>
          <p:nvPr/>
        </p:nvSpPr>
        <p:spPr>
          <a:xfrm>
            <a:off x="585925" y="6176963"/>
            <a:ext cx="4616389" cy="369332"/>
          </a:xfrm>
          <a:prstGeom prst="rect">
            <a:avLst/>
          </a:prstGeom>
          <a:noFill/>
        </p:spPr>
        <p:txBody>
          <a:bodyPr wrap="square" rtlCol="0">
            <a:spAutoFit/>
          </a:bodyPr>
          <a:lstStyle/>
          <a:p>
            <a:r>
              <a:rPr lang="de-DE" dirty="0"/>
              <a:t>Herr Schäuble, Inhaber eines IT-Unternehmens</a:t>
            </a:r>
          </a:p>
        </p:txBody>
      </p:sp>
      <p:sp>
        <p:nvSpPr>
          <p:cNvPr id="13" name="Textfeld 12">
            <a:extLst>
              <a:ext uri="{FF2B5EF4-FFF2-40B4-BE49-F238E27FC236}">
                <a16:creationId xmlns:a16="http://schemas.microsoft.com/office/drawing/2014/main" id="{A8BB11E9-77B8-6386-9DD2-3900FDD6E404}"/>
              </a:ext>
            </a:extLst>
          </p:cNvPr>
          <p:cNvSpPr txBox="1"/>
          <p:nvPr/>
        </p:nvSpPr>
        <p:spPr>
          <a:xfrm>
            <a:off x="7396634" y="6176963"/>
            <a:ext cx="4616389" cy="369332"/>
          </a:xfrm>
          <a:prstGeom prst="rect">
            <a:avLst/>
          </a:prstGeom>
          <a:noFill/>
        </p:spPr>
        <p:txBody>
          <a:bodyPr wrap="square" rtlCol="0">
            <a:spAutoFit/>
          </a:bodyPr>
          <a:lstStyle/>
          <a:p>
            <a:r>
              <a:rPr lang="de-DE" dirty="0"/>
              <a:t>Frau Kerner, Angestellte von Herrn Schäuble</a:t>
            </a:r>
          </a:p>
        </p:txBody>
      </p:sp>
      <p:grpSp>
        <p:nvGrpSpPr>
          <p:cNvPr id="14" name="Gruppieren 13">
            <a:extLst>
              <a:ext uri="{FF2B5EF4-FFF2-40B4-BE49-F238E27FC236}">
                <a16:creationId xmlns:a16="http://schemas.microsoft.com/office/drawing/2014/main" id="{405F1517-85A6-9299-932C-A1C2DFF880EA}"/>
              </a:ext>
            </a:extLst>
          </p:cNvPr>
          <p:cNvGrpSpPr/>
          <p:nvPr/>
        </p:nvGrpSpPr>
        <p:grpSpPr>
          <a:xfrm>
            <a:off x="178977" y="1219969"/>
            <a:ext cx="5305425" cy="4956994"/>
            <a:chOff x="178977" y="1219969"/>
            <a:chExt cx="5305425" cy="4956994"/>
          </a:xfrm>
        </p:grpSpPr>
        <p:pic>
          <p:nvPicPr>
            <p:cNvPr id="5" name="Grafik 4">
              <a:extLst>
                <a:ext uri="{FF2B5EF4-FFF2-40B4-BE49-F238E27FC236}">
                  <a16:creationId xmlns:a16="http://schemas.microsoft.com/office/drawing/2014/main" id="{F56DFC67-50C9-960C-EB8B-AE171B5F1AB7}"/>
                </a:ext>
              </a:extLst>
            </p:cNvPr>
            <p:cNvPicPr>
              <a:picLocks noChangeAspect="1"/>
            </p:cNvPicPr>
            <p:nvPr/>
          </p:nvPicPr>
          <p:blipFill rotWithShape="1">
            <a:blip r:embed="rId4"/>
            <a:srcRect t="5378"/>
            <a:stretch/>
          </p:blipFill>
          <p:spPr>
            <a:xfrm>
              <a:off x="178977" y="1219969"/>
              <a:ext cx="5305425" cy="4956994"/>
            </a:xfrm>
            <a:prstGeom prst="rect">
              <a:avLst/>
            </a:prstGeom>
          </p:spPr>
        </p:pic>
        <p:pic>
          <p:nvPicPr>
            <p:cNvPr id="1026" name="Picture 2" descr="28,989 It Logo Stock Vector Illustration and Royalty Free It Logo Clipart">
              <a:extLst>
                <a:ext uri="{FF2B5EF4-FFF2-40B4-BE49-F238E27FC236}">
                  <a16:creationId xmlns:a16="http://schemas.microsoft.com/office/drawing/2014/main" id="{EA69A60E-E49E-EE5D-6DD8-81713474AD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336" y="4496849"/>
              <a:ext cx="1795566" cy="114118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Sprechblase: rechteckig mit abgerundeten Ecken 8">
            <a:extLst>
              <a:ext uri="{FF2B5EF4-FFF2-40B4-BE49-F238E27FC236}">
                <a16:creationId xmlns:a16="http://schemas.microsoft.com/office/drawing/2014/main" id="{F42DE619-E456-0966-7FCB-6DF79BCD60FB}"/>
              </a:ext>
            </a:extLst>
          </p:cNvPr>
          <p:cNvSpPr/>
          <p:nvPr/>
        </p:nvSpPr>
        <p:spPr>
          <a:xfrm>
            <a:off x="2334827" y="300407"/>
            <a:ext cx="8477435" cy="984281"/>
          </a:xfrm>
          <a:prstGeom prst="wedgeRoundRectCallout">
            <a:avLst>
              <a:gd name="adj1" fmla="val -37065"/>
              <a:gd name="adj2" fmla="val 13285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Arial" panose="020B0604020202020204" pitchFamily="34" charset="0"/>
                <a:cs typeface="Arial" panose="020B0604020202020204" pitchFamily="34" charset="0"/>
              </a:rPr>
              <a:t>Waren bestellen, Rechnungen überweisen, und, und, und …</a:t>
            </a:r>
            <a:br>
              <a:rPr lang="de-DE" dirty="0">
                <a:solidFill>
                  <a:schemeClr val="tx1"/>
                </a:solidFill>
                <a:latin typeface="Arial" panose="020B0604020202020204" pitchFamily="34" charset="0"/>
                <a:cs typeface="Arial" panose="020B0604020202020204" pitchFamily="34" charset="0"/>
              </a:rPr>
            </a:br>
            <a:r>
              <a:rPr lang="de-DE" dirty="0">
                <a:solidFill>
                  <a:schemeClr val="tx1"/>
                </a:solidFill>
                <a:latin typeface="Arial" panose="020B0604020202020204" pitchFamily="34" charset="0"/>
                <a:cs typeface="Arial" panose="020B0604020202020204" pitchFamily="34" charset="0"/>
              </a:rPr>
              <a:t>Ich habe im Moment so viel zu erledigen! Ich weiß fast gar nicht mehr, wo mir der Kopf steht… Wie soll ich das alles bloß schaffen?</a:t>
            </a:r>
          </a:p>
        </p:txBody>
      </p:sp>
      <p:sp>
        <p:nvSpPr>
          <p:cNvPr id="10" name="Sprechblase: rechteckig mit abgerundeten Ecken 9">
            <a:extLst>
              <a:ext uri="{FF2B5EF4-FFF2-40B4-BE49-F238E27FC236}">
                <a16:creationId xmlns:a16="http://schemas.microsoft.com/office/drawing/2014/main" id="{DF033C5F-5C05-E527-8B35-72432BE21242}"/>
              </a:ext>
            </a:extLst>
          </p:cNvPr>
          <p:cNvSpPr/>
          <p:nvPr/>
        </p:nvSpPr>
        <p:spPr>
          <a:xfrm>
            <a:off x="5571886" y="1443592"/>
            <a:ext cx="2157274" cy="1622026"/>
          </a:xfrm>
          <a:prstGeom prst="wedgeRoundRectCallout">
            <a:avLst>
              <a:gd name="adj1" fmla="val 102089"/>
              <a:gd name="adj2" fmla="val -6689"/>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Arial" panose="020B0604020202020204" pitchFamily="34" charset="0"/>
                <a:cs typeface="Arial" panose="020B0604020202020204" pitchFamily="34" charset="0"/>
              </a:rPr>
              <a:t>Ich habe noch Zeit. Kann ich Ihnen einige Aufgaben abnehmen? </a:t>
            </a:r>
          </a:p>
        </p:txBody>
      </p:sp>
      <p:sp>
        <p:nvSpPr>
          <p:cNvPr id="11" name="Sprechblase: rechteckig mit abgerundeten Ecken 10">
            <a:extLst>
              <a:ext uri="{FF2B5EF4-FFF2-40B4-BE49-F238E27FC236}">
                <a16:creationId xmlns:a16="http://schemas.microsoft.com/office/drawing/2014/main" id="{AB2A333B-165D-71EC-A9CD-4AC57B8BEA3F}"/>
              </a:ext>
            </a:extLst>
          </p:cNvPr>
          <p:cNvSpPr/>
          <p:nvPr/>
        </p:nvSpPr>
        <p:spPr>
          <a:xfrm>
            <a:off x="5435602" y="3224523"/>
            <a:ext cx="2157274" cy="2952440"/>
          </a:xfrm>
          <a:prstGeom prst="wedgeRoundRectCallout">
            <a:avLst>
              <a:gd name="adj1" fmla="val -150279"/>
              <a:gd name="adj2" fmla="val -5323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Arial" panose="020B0604020202020204" pitchFamily="34" charset="0"/>
                <a:cs typeface="Arial" panose="020B0604020202020204" pitchFamily="34" charset="0"/>
              </a:rPr>
              <a:t>Das wäre eine große Hilfe!!! </a:t>
            </a:r>
            <a:br>
              <a:rPr lang="de-DE" dirty="0">
                <a:solidFill>
                  <a:schemeClr val="tx1"/>
                </a:solidFill>
                <a:latin typeface="Arial" panose="020B0604020202020204" pitchFamily="34" charset="0"/>
                <a:cs typeface="Arial" panose="020B0604020202020204" pitchFamily="34" charset="0"/>
              </a:rPr>
            </a:br>
            <a:r>
              <a:rPr lang="de-DE" dirty="0">
                <a:solidFill>
                  <a:schemeClr val="tx1"/>
                </a:solidFill>
                <a:latin typeface="Arial" panose="020B0604020202020204" pitchFamily="34" charset="0"/>
                <a:cs typeface="Arial" panose="020B0604020202020204" pitchFamily="34" charset="0"/>
              </a:rPr>
              <a:t>Ich muss aber noch mit der Rechtsabteilung telefonieren, was ich </a:t>
            </a:r>
            <a:r>
              <a:rPr lang="de-DE" u="sng" dirty="0">
                <a:solidFill>
                  <a:schemeClr val="tx1"/>
                </a:solidFill>
                <a:latin typeface="Arial" panose="020B0604020202020204" pitchFamily="34" charset="0"/>
                <a:cs typeface="Arial" panose="020B0604020202020204" pitchFamily="34" charset="0"/>
              </a:rPr>
              <a:t>delegieren</a:t>
            </a:r>
            <a:r>
              <a:rPr lang="de-DE" dirty="0">
                <a:solidFill>
                  <a:schemeClr val="tx1"/>
                </a:solidFill>
                <a:latin typeface="Arial" panose="020B0604020202020204" pitchFamily="34" charset="0"/>
                <a:cs typeface="Arial" panose="020B0604020202020204" pitchFamily="34" charset="0"/>
              </a:rPr>
              <a:t> darf und was Sie von mir dafür benötigen.</a:t>
            </a:r>
          </a:p>
        </p:txBody>
      </p:sp>
    </p:spTree>
    <p:extLst>
      <p:ext uri="{BB962C8B-B14F-4D97-AF65-F5344CB8AC3E}">
        <p14:creationId xmlns:p14="http://schemas.microsoft.com/office/powerpoint/2010/main" val="352310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F6E925-5057-0A34-E49B-7F1F6F7D5512}"/>
              </a:ext>
            </a:extLst>
          </p:cNvPr>
          <p:cNvSpPr>
            <a:spLocks noGrp="1"/>
          </p:cNvSpPr>
          <p:nvPr>
            <p:ph type="title"/>
          </p:nvPr>
        </p:nvSpPr>
        <p:spPr/>
        <p:txBody>
          <a:bodyPr/>
          <a:lstStyle/>
          <a:p>
            <a:pPr algn="ctr"/>
            <a:r>
              <a:rPr lang="de-DE" b="1" dirty="0">
                <a:latin typeface="Arial" panose="020B0604020202020204" pitchFamily="34" charset="0"/>
                <a:cs typeface="Arial" panose="020B0604020202020204" pitchFamily="34" charset="0"/>
              </a:rPr>
              <a:t>Vollmachten in der Unternehmung</a:t>
            </a:r>
            <a:endParaRPr lang="de-DE" dirty="0"/>
          </a:p>
        </p:txBody>
      </p:sp>
      <p:sp>
        <p:nvSpPr>
          <p:cNvPr id="3" name="Inhaltsplatzhalter 2">
            <a:extLst>
              <a:ext uri="{FF2B5EF4-FFF2-40B4-BE49-F238E27FC236}">
                <a16:creationId xmlns:a16="http://schemas.microsoft.com/office/drawing/2014/main" id="{BE210078-358E-AA0A-FB87-A355F392570E}"/>
              </a:ext>
            </a:extLst>
          </p:cNvPr>
          <p:cNvSpPr>
            <a:spLocks noGrp="1"/>
          </p:cNvSpPr>
          <p:nvPr>
            <p:ph idx="1"/>
          </p:nvPr>
        </p:nvSpPr>
        <p:spPr/>
        <p:txBody>
          <a:bodyPr/>
          <a:lstStyle/>
          <a:p>
            <a:pPr marL="0" indent="0" algn="ctr">
              <a:buNone/>
            </a:pPr>
            <a:r>
              <a:rPr lang="de-DE" sz="2000" dirty="0">
                <a:effectLst/>
                <a:latin typeface="Arial" panose="020B0604020202020204" pitchFamily="34" charset="0"/>
                <a:ea typeface="Calibri" panose="020F0502020204030204" pitchFamily="34" charset="0"/>
                <a:cs typeface="Times New Roman" panose="02020603050405020304" pitchFamily="18" charset="0"/>
              </a:rPr>
              <a:t>Mit zunehmender Unternehmensgröße steigt die Anzahl der zu treffenden Entscheidungen an. Da immer mehr Aufgaben an unterschiedliche Mitarbeiter delegiert (übergeben) werden, müssen diese mit entsprechenden Entscheidungskompetenzen ausgerüstet werden. Dieses entlastet die Geschäftsführung, da diese sich nicht in jedem Entscheidungsfall selbst um eine Lösung bemühen muss. In welchem Umfang Entscheidungen ohne Rücksprache mit der Unternehmensleitung getroffen werden können, hängt von der jeweiligen </a:t>
            </a:r>
            <a:r>
              <a:rPr lang="de-DE" sz="2000" dirty="0" err="1">
                <a:effectLst/>
                <a:latin typeface="Arial" panose="020B0604020202020204" pitchFamily="34" charset="0"/>
                <a:ea typeface="Calibri" panose="020F0502020204030204" pitchFamily="34" charset="0"/>
                <a:cs typeface="Times New Roman" panose="02020603050405020304" pitchFamily="18" charset="0"/>
              </a:rPr>
              <a:t>Vollmachtsform</a:t>
            </a:r>
            <a:r>
              <a:rPr lang="de-DE" sz="2000" dirty="0">
                <a:effectLst/>
                <a:latin typeface="Arial" panose="020B0604020202020204" pitchFamily="34" charset="0"/>
                <a:ea typeface="Calibri" panose="020F0502020204030204" pitchFamily="34" charset="0"/>
                <a:cs typeface="Times New Roman" panose="02020603050405020304" pitchFamily="18" charset="0"/>
              </a:rPr>
              <a:t> ab.</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a:p>
        </p:txBody>
      </p:sp>
      <p:pic>
        <p:nvPicPr>
          <p:cNvPr id="5" name="Grafik 4">
            <a:extLst>
              <a:ext uri="{FF2B5EF4-FFF2-40B4-BE49-F238E27FC236}">
                <a16:creationId xmlns:a16="http://schemas.microsoft.com/office/drawing/2014/main" id="{2EDCAA70-53D4-4755-7A0A-F578C5BDB6FE}"/>
              </a:ext>
            </a:extLst>
          </p:cNvPr>
          <p:cNvPicPr>
            <a:picLocks noChangeAspect="1"/>
          </p:cNvPicPr>
          <p:nvPr/>
        </p:nvPicPr>
        <p:blipFill>
          <a:blip r:embed="rId3"/>
          <a:stretch>
            <a:fillRect/>
          </a:stretch>
        </p:blipFill>
        <p:spPr>
          <a:xfrm>
            <a:off x="866775" y="3987800"/>
            <a:ext cx="10487025" cy="2324100"/>
          </a:xfrm>
          <a:prstGeom prst="rect">
            <a:avLst/>
          </a:prstGeom>
        </p:spPr>
      </p:pic>
    </p:spTree>
    <p:extLst>
      <p:ext uri="{BB962C8B-B14F-4D97-AF65-F5344CB8AC3E}">
        <p14:creationId xmlns:p14="http://schemas.microsoft.com/office/powerpoint/2010/main" val="146947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38D8A-3F2E-F249-1D2A-854617D70992}"/>
              </a:ext>
            </a:extLst>
          </p:cNvPr>
          <p:cNvSpPr>
            <a:spLocks noGrp="1"/>
          </p:cNvSpPr>
          <p:nvPr>
            <p:ph type="ctrTitle"/>
          </p:nvPr>
        </p:nvSpPr>
        <p:spPr/>
        <p:txBody>
          <a:bodyPr/>
          <a:lstStyle/>
          <a:p>
            <a:r>
              <a:rPr lang="de-DE" b="1" dirty="0">
                <a:latin typeface="Arial" panose="020B0604020202020204" pitchFamily="34" charset="0"/>
                <a:cs typeface="Arial" panose="020B0604020202020204" pitchFamily="34" charset="0"/>
              </a:rPr>
              <a:t>Vollmachten in der Unternehmung</a:t>
            </a:r>
          </a:p>
        </p:txBody>
      </p:sp>
      <p:sp>
        <p:nvSpPr>
          <p:cNvPr id="3" name="Untertitel 2">
            <a:extLst>
              <a:ext uri="{FF2B5EF4-FFF2-40B4-BE49-F238E27FC236}">
                <a16:creationId xmlns:a16="http://schemas.microsoft.com/office/drawing/2014/main" id="{65A1F71C-E79C-23E4-671C-30E42699148D}"/>
              </a:ext>
            </a:extLst>
          </p:cNvPr>
          <p:cNvSpPr>
            <a:spLocks noGrp="1"/>
          </p:cNvSpPr>
          <p:nvPr>
            <p:ph type="subTitle" idx="1"/>
          </p:nvPr>
        </p:nvSpPr>
        <p:spPr>
          <a:xfrm>
            <a:off x="1524000" y="4023360"/>
            <a:ext cx="9144000" cy="2011680"/>
          </a:xfrm>
        </p:spPr>
        <p:txBody>
          <a:bodyPr>
            <a:normAutofit/>
          </a:bodyPr>
          <a:lstStyle/>
          <a:p>
            <a:r>
              <a:rPr lang="de-DE" sz="2800" dirty="0">
                <a:latin typeface="Arial" panose="020B0604020202020204" pitchFamily="34" charset="0"/>
                <a:cs typeface="Arial" panose="020B0604020202020204" pitchFamily="34" charset="0"/>
              </a:rPr>
              <a:t>Was darf der Inhaber Herr Schäuble der Angestellten Frau Kerner alles </a:t>
            </a:r>
            <a:r>
              <a:rPr lang="de-DE" sz="2800" u="sng" dirty="0">
                <a:latin typeface="Arial" panose="020B0604020202020204" pitchFamily="34" charset="0"/>
                <a:cs typeface="Arial" panose="020B0604020202020204" pitchFamily="34" charset="0"/>
              </a:rPr>
              <a:t>delegieren</a:t>
            </a:r>
            <a:r>
              <a:rPr lang="de-DE" sz="2800" dirty="0">
                <a:latin typeface="Arial" panose="020B0604020202020204" pitchFamily="34" charset="0"/>
                <a:cs typeface="Arial" panose="020B0604020202020204" pitchFamily="34" charset="0"/>
              </a:rPr>
              <a:t>? </a:t>
            </a:r>
          </a:p>
          <a:p>
            <a:r>
              <a:rPr lang="de-DE" sz="2800" dirty="0">
                <a:latin typeface="Arial" panose="020B0604020202020204" pitchFamily="34" charset="0"/>
                <a:cs typeface="Arial" panose="020B0604020202020204" pitchFamily="34" charset="0"/>
              </a:rPr>
              <a:t>Welche rechtlichen Voraussetzungen müssen hierfür vorliegen, dass er das machen kann?</a:t>
            </a:r>
          </a:p>
        </p:txBody>
      </p:sp>
    </p:spTree>
    <p:extLst>
      <p:ext uri="{BB962C8B-B14F-4D97-AF65-F5344CB8AC3E}">
        <p14:creationId xmlns:p14="http://schemas.microsoft.com/office/powerpoint/2010/main" val="413543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4EC88D-D568-17AD-F612-B0D465DB5FBD}"/>
              </a:ext>
            </a:extLst>
          </p:cNvPr>
          <p:cNvSpPr>
            <a:spLocks noGrp="1"/>
          </p:cNvSpPr>
          <p:nvPr>
            <p:ph type="title"/>
          </p:nvPr>
        </p:nvSpPr>
        <p:spPr>
          <a:xfrm>
            <a:off x="838200" y="365126"/>
            <a:ext cx="10515600" cy="843940"/>
          </a:xfrm>
        </p:spPr>
        <p:txBody>
          <a:bodyPr/>
          <a:lstStyle/>
          <a:p>
            <a:pPr algn="ctr"/>
            <a:r>
              <a:rPr lang="de-DE" b="1" dirty="0">
                <a:latin typeface="Arial" panose="020B0604020202020204" pitchFamily="34" charset="0"/>
                <a:cs typeface="Arial" panose="020B0604020202020204" pitchFamily="34" charset="0"/>
              </a:rPr>
              <a:t>Arbeitsauftrag</a:t>
            </a:r>
          </a:p>
        </p:txBody>
      </p:sp>
      <p:pic>
        <p:nvPicPr>
          <p:cNvPr id="4" name="Grafik 3">
            <a:extLst>
              <a:ext uri="{FF2B5EF4-FFF2-40B4-BE49-F238E27FC236}">
                <a16:creationId xmlns:a16="http://schemas.microsoft.com/office/drawing/2014/main" id="{C698561E-6B81-92DB-2F52-D09220D29813}"/>
              </a:ext>
            </a:extLst>
          </p:cNvPr>
          <p:cNvPicPr>
            <a:picLocks noChangeAspect="1"/>
          </p:cNvPicPr>
          <p:nvPr/>
        </p:nvPicPr>
        <p:blipFill>
          <a:blip r:embed="rId2"/>
          <a:stretch>
            <a:fillRect/>
          </a:stretch>
        </p:blipFill>
        <p:spPr>
          <a:xfrm>
            <a:off x="1478281" y="1366494"/>
            <a:ext cx="9423400" cy="2088383"/>
          </a:xfrm>
          <a:prstGeom prst="rect">
            <a:avLst/>
          </a:prstGeom>
        </p:spPr>
      </p:pic>
      <p:pic>
        <p:nvPicPr>
          <p:cNvPr id="8" name="Grafik 7">
            <a:extLst>
              <a:ext uri="{FF2B5EF4-FFF2-40B4-BE49-F238E27FC236}">
                <a16:creationId xmlns:a16="http://schemas.microsoft.com/office/drawing/2014/main" id="{A2285516-7BE3-212E-DDAD-B544C95F42DA}"/>
              </a:ext>
            </a:extLst>
          </p:cNvPr>
          <p:cNvPicPr>
            <a:picLocks noChangeAspect="1"/>
          </p:cNvPicPr>
          <p:nvPr/>
        </p:nvPicPr>
        <p:blipFill>
          <a:blip r:embed="rId3"/>
          <a:stretch>
            <a:fillRect/>
          </a:stretch>
        </p:blipFill>
        <p:spPr>
          <a:xfrm>
            <a:off x="460161" y="2410685"/>
            <a:ext cx="1018120" cy="1109568"/>
          </a:xfrm>
          <a:prstGeom prst="rect">
            <a:avLst/>
          </a:prstGeom>
        </p:spPr>
      </p:pic>
      <p:pic>
        <p:nvPicPr>
          <p:cNvPr id="9" name="Grafik 8">
            <a:extLst>
              <a:ext uri="{FF2B5EF4-FFF2-40B4-BE49-F238E27FC236}">
                <a16:creationId xmlns:a16="http://schemas.microsoft.com/office/drawing/2014/main" id="{7246111C-509C-FC7A-9D56-835A50C00EBE}"/>
              </a:ext>
            </a:extLst>
          </p:cNvPr>
          <p:cNvPicPr>
            <a:picLocks noChangeAspect="1"/>
          </p:cNvPicPr>
          <p:nvPr/>
        </p:nvPicPr>
        <p:blipFill>
          <a:blip r:embed="rId3"/>
          <a:stretch>
            <a:fillRect/>
          </a:stretch>
        </p:blipFill>
        <p:spPr>
          <a:xfrm>
            <a:off x="10844740" y="2527018"/>
            <a:ext cx="1018120" cy="1109568"/>
          </a:xfrm>
          <a:prstGeom prst="rect">
            <a:avLst/>
          </a:prstGeom>
        </p:spPr>
      </p:pic>
      <p:sp>
        <p:nvSpPr>
          <p:cNvPr id="10" name="Pfeil: nach unten 9">
            <a:extLst>
              <a:ext uri="{FF2B5EF4-FFF2-40B4-BE49-F238E27FC236}">
                <a16:creationId xmlns:a16="http://schemas.microsoft.com/office/drawing/2014/main" id="{503724BE-C2EE-9ABE-51A3-1CD939A61C8A}"/>
              </a:ext>
            </a:extLst>
          </p:cNvPr>
          <p:cNvSpPr/>
          <p:nvPr/>
        </p:nvSpPr>
        <p:spPr>
          <a:xfrm>
            <a:off x="3001617" y="3289852"/>
            <a:ext cx="675861" cy="34673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A14DE3E9-5D0A-153F-B177-F09BD4D98E2F}"/>
              </a:ext>
            </a:extLst>
          </p:cNvPr>
          <p:cNvSpPr/>
          <p:nvPr/>
        </p:nvSpPr>
        <p:spPr>
          <a:xfrm>
            <a:off x="2286000" y="3636586"/>
            <a:ext cx="2057400" cy="438457"/>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Nextcloud</a:t>
            </a:r>
            <a:r>
              <a:rPr lang="de-DE" dirty="0">
                <a:solidFill>
                  <a:schemeClr val="tx1"/>
                </a:solidFill>
              </a:rPr>
              <a:t>: Datei 01</a:t>
            </a:r>
          </a:p>
        </p:txBody>
      </p:sp>
      <p:sp>
        <p:nvSpPr>
          <p:cNvPr id="12" name="Rechteck: abgerundete Ecken 11">
            <a:extLst>
              <a:ext uri="{FF2B5EF4-FFF2-40B4-BE49-F238E27FC236}">
                <a16:creationId xmlns:a16="http://schemas.microsoft.com/office/drawing/2014/main" id="{B30B3361-E505-90EB-F44D-423711558455}"/>
              </a:ext>
            </a:extLst>
          </p:cNvPr>
          <p:cNvSpPr/>
          <p:nvPr/>
        </p:nvSpPr>
        <p:spPr>
          <a:xfrm>
            <a:off x="7944679" y="3636586"/>
            <a:ext cx="2057400" cy="438457"/>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Nextcloud</a:t>
            </a:r>
            <a:r>
              <a:rPr lang="de-DE" dirty="0">
                <a:solidFill>
                  <a:schemeClr val="tx1"/>
                </a:solidFill>
              </a:rPr>
              <a:t>: Datei 02</a:t>
            </a:r>
          </a:p>
        </p:txBody>
      </p:sp>
      <p:sp>
        <p:nvSpPr>
          <p:cNvPr id="13" name="Pfeil: nach unten 12">
            <a:extLst>
              <a:ext uri="{FF2B5EF4-FFF2-40B4-BE49-F238E27FC236}">
                <a16:creationId xmlns:a16="http://schemas.microsoft.com/office/drawing/2014/main" id="{3EDD4BD8-51BF-E5C7-4B6D-D35D35D7226B}"/>
              </a:ext>
            </a:extLst>
          </p:cNvPr>
          <p:cNvSpPr/>
          <p:nvPr/>
        </p:nvSpPr>
        <p:spPr>
          <a:xfrm>
            <a:off x="8633063" y="3265572"/>
            <a:ext cx="675861" cy="34673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1F31EAC1-60A3-A33D-EBFB-57A8ACF5239F}"/>
              </a:ext>
            </a:extLst>
          </p:cNvPr>
          <p:cNvSpPr/>
          <p:nvPr/>
        </p:nvSpPr>
        <p:spPr>
          <a:xfrm rot="5400000">
            <a:off x="5867256" y="-1310009"/>
            <a:ext cx="457488" cy="109697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 name="Grafik 14" descr="Ein Bild, das Text, ClipArt enthält.&#10;&#10;Automatisch generierte Beschreibung">
            <a:extLst>
              <a:ext uri="{FF2B5EF4-FFF2-40B4-BE49-F238E27FC236}">
                <a16:creationId xmlns:a16="http://schemas.microsoft.com/office/drawing/2014/main" id="{58045B7E-983B-0452-922D-BE04C6E801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0353" y="4384498"/>
            <a:ext cx="1354815" cy="914500"/>
          </a:xfrm>
          <a:prstGeom prst="rect">
            <a:avLst/>
          </a:prstGeom>
          <a:noFill/>
        </p:spPr>
      </p:pic>
      <p:sp>
        <p:nvSpPr>
          <p:cNvPr id="16" name="Textfeld 15">
            <a:extLst>
              <a:ext uri="{FF2B5EF4-FFF2-40B4-BE49-F238E27FC236}">
                <a16:creationId xmlns:a16="http://schemas.microsoft.com/office/drawing/2014/main" id="{996C649C-FFF6-9516-139B-5D5C85779943}"/>
              </a:ext>
            </a:extLst>
          </p:cNvPr>
          <p:cNvSpPr txBox="1"/>
          <p:nvPr/>
        </p:nvSpPr>
        <p:spPr>
          <a:xfrm>
            <a:off x="2774541" y="5271818"/>
            <a:ext cx="6830879" cy="1015663"/>
          </a:xfrm>
          <a:prstGeom prst="rect">
            <a:avLst/>
          </a:prstGeom>
          <a:noFill/>
        </p:spPr>
        <p:txBody>
          <a:bodyPr wrap="square" rtlCol="0">
            <a:spAutoFit/>
          </a:bodyPr>
          <a:lstStyle/>
          <a:p>
            <a:pPr algn="ctr"/>
            <a:r>
              <a:rPr lang="de-DE" sz="2000" b="1" dirty="0">
                <a:latin typeface="Arial" panose="020B0604020202020204" pitchFamily="34" charset="0"/>
                <a:cs typeface="Arial" panose="020B0604020202020204" pitchFamily="34" charset="0"/>
              </a:rPr>
              <a:t>Austausch über Möglichkeiten von Vollmachten: Ergänzung der jeweiligen Datei, die nicht selbst bearbeitet wurde</a:t>
            </a:r>
          </a:p>
        </p:txBody>
      </p:sp>
    </p:spTree>
    <p:extLst>
      <p:ext uri="{BB962C8B-B14F-4D97-AF65-F5344CB8AC3E}">
        <p14:creationId xmlns:p14="http://schemas.microsoft.com/office/powerpoint/2010/main" val="7290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Words>
  <Application>Microsoft Office PowerPoint</Application>
  <PresentationFormat>Breitbild</PresentationFormat>
  <Paragraphs>20</Paragraphs>
  <Slides>4</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Calibri Light</vt:lpstr>
      <vt:lpstr>Office</vt:lpstr>
      <vt:lpstr>PowerPoint-Präsentation</vt:lpstr>
      <vt:lpstr>Vollmachten in der Unternehmung</vt:lpstr>
      <vt:lpstr>Vollmachten in der Unternehmung</vt:lpstr>
      <vt:lpstr>Arbeitsauftrag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Hendrik Queck</dc:creator>
  <cp:lastModifiedBy>Hendrik Queck</cp:lastModifiedBy>
  <cp:revision>4</cp:revision>
  <dcterms:created xsi:type="dcterms:W3CDTF">2022-09-26T12:32:08Z</dcterms:created>
  <dcterms:modified xsi:type="dcterms:W3CDTF">2022-09-26T15:11:00Z</dcterms:modified>
</cp:coreProperties>
</file>