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4" r:id="rId3"/>
  </p:sldMasterIdLst>
  <p:notesMasterIdLst>
    <p:notesMasterId r:id="rId7"/>
  </p:notesMasterIdLst>
  <p:sldIdLst>
    <p:sldId id="259" r:id="rId4"/>
    <p:sldId id="298" r:id="rId5"/>
    <p:sldId id="297" r:id="rId6"/>
  </p:sldIdLst>
  <p:sldSz cx="12192000" cy="6858000"/>
  <p:notesSz cx="6888163" cy="100203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AB46"/>
    <a:srgbClr val="404040"/>
    <a:srgbClr val="5A99D3"/>
    <a:srgbClr val="D9222B"/>
    <a:srgbClr val="EEA0A4"/>
    <a:srgbClr val="7CB4FF"/>
    <a:srgbClr val="5A9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60" autoAdjust="0"/>
    <p:restoredTop sz="88317" autoAdjust="0"/>
  </p:normalViewPr>
  <p:slideViewPr>
    <p:cSldViewPr snapToGrid="0">
      <p:cViewPr varScale="1">
        <p:scale>
          <a:sx n="73" d="100"/>
          <a:sy n="73" d="100"/>
        </p:scale>
        <p:origin x="9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4AADFDCC-844D-4D41-80A6-6ED229572449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3372C530-E30B-4BBB-84BD-A5CADFCA9F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93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2C530-E30B-4BBB-84BD-A5CADFCA9F7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015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3.bin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4.bin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565F8-7D1F-4AAB-ACAC-5B9F6CC4D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B239EF-C8BF-4488-A1C4-3598FDAD2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77A891-14F0-4525-9973-05603B9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3335-8FD5-45BC-A3DD-F4FA1BB0561F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11B999-723A-4A4C-9F36-21FE25CB6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1F3A24-B005-4365-8A6F-453868A6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9FFF-D371-4E77-959F-1FF47BA506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57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9AAB3-5EBC-4053-9C7E-3EB118C78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8C702D-B962-4D0D-8B23-C8B60988E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FAF94B-0C33-4FE7-8FEB-C1EE1DB0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3335-8FD5-45BC-A3DD-F4FA1BB0561F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DCD652-B7FA-4214-BDED-D7AEC57B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ECD039-2E7E-413E-99B9-1603293C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9FFF-D371-4E77-959F-1FF47BA506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70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587EE55-C09B-41B1-B90E-9BFA51F2D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F092DD-CA81-4CC7-B082-AF0B52E93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16A995-E568-42C2-A524-B02F3B4E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3335-8FD5-45BC-A3DD-F4FA1BB0561F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3433F4-7683-465D-AA17-C5B20104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142287-E704-424D-B1EF-DB458C97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9FFF-D371-4E77-959F-1FF47BA506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052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>
            <a:extLst>
              <a:ext uri="{FF2B5EF4-FFF2-40B4-BE49-F238E27FC236}">
                <a16:creationId xmlns:a16="http://schemas.microsoft.com/office/drawing/2014/main" id="{9A8CBFD9-D559-4010-BA85-875F117E744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34433" y="6308725"/>
            <a:ext cx="116183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800"/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36BE9984-EA6E-4785-AADD-3779303592E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43051" y="1925638"/>
            <a:ext cx="9120716" cy="4430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de-DE" altLang="de-DE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Wissenschaftliches Arbeiten</a:t>
            </a:r>
          </a:p>
          <a:p>
            <a:pPr algn="ctr">
              <a:lnSpc>
                <a:spcPct val="20000"/>
              </a:lnSpc>
              <a:spcBef>
                <a:spcPct val="50000"/>
              </a:spcBef>
              <a:defRPr/>
            </a:pPr>
            <a:endParaRPr lang="de-DE" altLang="de-DE" sz="3200" dirty="0">
              <a:latin typeface="Arial" charset="0"/>
              <a:cs typeface="Arial" charset="0"/>
            </a:endParaRPr>
          </a:p>
          <a:p>
            <a:pPr algn="ctr">
              <a:spcBef>
                <a:spcPct val="50000"/>
              </a:spcBef>
              <a:defRPr/>
            </a:pPr>
            <a:r>
              <a:rPr lang="de-DE" altLang="de-DE" sz="1800" dirty="0">
                <a:latin typeface="Arial" charset="0"/>
                <a:cs typeface="Arial" charset="0"/>
              </a:rPr>
              <a:t>DHBW Stuttgart</a:t>
            </a:r>
          </a:p>
          <a:p>
            <a:pPr algn="ctr">
              <a:spcBef>
                <a:spcPct val="50000"/>
              </a:spcBef>
              <a:defRPr/>
            </a:pPr>
            <a:r>
              <a:rPr lang="de-DE" altLang="de-DE" sz="1800" b="1" dirty="0">
                <a:latin typeface="Arial" charset="0"/>
                <a:cs typeface="Arial" charset="0"/>
              </a:rPr>
              <a:t>Studiengang: BWL-Dienstleistungsmanagement</a:t>
            </a:r>
          </a:p>
          <a:p>
            <a:pPr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de-DE" altLang="de-DE" sz="1800" dirty="0">
                <a:latin typeface="Arial" charset="0"/>
                <a:cs typeface="Arial" charset="0"/>
              </a:rPr>
              <a:t>1. Semester, 2019</a:t>
            </a:r>
          </a:p>
          <a:p>
            <a:pPr algn="ctr">
              <a:spcBef>
                <a:spcPct val="50000"/>
              </a:spcBef>
              <a:defRPr/>
            </a:pPr>
            <a:r>
              <a:rPr lang="de-DE" sz="2500" b="1" dirty="0">
                <a:latin typeface="Calibri" panose="020F0502020204030204" pitchFamily="34" charset="0"/>
                <a:cs typeface="Calibri" panose="020F0502020204030204" pitchFamily="34" charset="0"/>
              </a:rPr>
              <a:t>WLOG19Gx</a:t>
            </a:r>
          </a:p>
          <a:p>
            <a:pPr algn="ctr">
              <a:spcBef>
                <a:spcPct val="50000"/>
              </a:spcBef>
              <a:defRPr/>
            </a:pPr>
            <a:endParaRPr lang="de-DE" altLang="de-DE" sz="1800" dirty="0">
              <a:latin typeface="Arial" charset="0"/>
              <a:cs typeface="Arial" charset="0"/>
            </a:endParaRPr>
          </a:p>
          <a:p>
            <a:pPr algn="ctr">
              <a:spcBef>
                <a:spcPct val="50000"/>
              </a:spcBef>
              <a:defRPr/>
            </a:pPr>
            <a:endParaRPr lang="de-DE" altLang="de-DE" sz="1800" dirty="0">
              <a:latin typeface="Arial" charset="0"/>
              <a:cs typeface="Arial" charset="0"/>
            </a:endParaRPr>
          </a:p>
          <a:p>
            <a:pPr algn="ctr">
              <a:spcBef>
                <a:spcPct val="50000"/>
              </a:spcBef>
              <a:defRPr/>
            </a:pPr>
            <a:r>
              <a:rPr lang="de-DE" altLang="de-DE" sz="1400" b="1" dirty="0">
                <a:latin typeface="Arial" charset="0"/>
                <a:cs typeface="Arial" charset="0"/>
              </a:rPr>
              <a:t>Vorname Nachname Lehrkraft</a:t>
            </a:r>
          </a:p>
          <a:p>
            <a:pPr algn="ctr">
              <a:spcBef>
                <a:spcPct val="50000"/>
              </a:spcBef>
              <a:defRPr/>
            </a:pP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Mail-Adresse Lehrkraft (ggf. DHBW-Lehremail)</a:t>
            </a:r>
          </a:p>
        </p:txBody>
      </p:sp>
      <p:graphicFrame>
        <p:nvGraphicFramePr>
          <p:cNvPr id="4" name="Object 12">
            <a:extLst>
              <a:ext uri="{FF2B5EF4-FFF2-40B4-BE49-F238E27FC236}">
                <a16:creationId xmlns:a16="http://schemas.microsoft.com/office/drawing/2014/main" id="{C27FDE49-F607-490F-A8F9-20B6319A7F34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9647767" y="122238"/>
          <a:ext cx="237490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-Foto" r:id="rId2" imgW="5144218" imgH="2561905" progId="MSPhotoEd.3">
                  <p:embed/>
                </p:oleObj>
              </mc:Choice>
              <mc:Fallback>
                <p:oleObj name="Photo Editor-Foto" r:id="rId2" imgW="5144218" imgH="2561905" progId="MSPhotoEd.3">
                  <p:embed/>
                  <p:pic>
                    <p:nvPicPr>
                      <p:cNvPr id="4" name="Object 12">
                        <a:extLst>
                          <a:ext uri="{FF2B5EF4-FFF2-40B4-BE49-F238E27FC236}">
                            <a16:creationId xmlns:a16="http://schemas.microsoft.com/office/drawing/2014/main" id="{C27FDE49-F607-490F-A8F9-20B6319A7F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7767" y="122238"/>
                        <a:ext cx="2374900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0907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>
            <a:extLst>
              <a:ext uri="{FF2B5EF4-FFF2-40B4-BE49-F238E27FC236}">
                <a16:creationId xmlns:a16="http://schemas.microsoft.com/office/drawing/2014/main" id="{A251E5F4-8973-4A6E-B283-FF44F7C0EE2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34433" y="6308725"/>
            <a:ext cx="116183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800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4312F27-C1C1-4919-BCE2-3096FFFC282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4434" y="188914"/>
            <a:ext cx="11523133" cy="503237"/>
          </a:xfrm>
          <a:prstGeom prst="rect">
            <a:avLst/>
          </a:prstGeom>
          <a:gradFill rotWithShape="1">
            <a:gsLst>
              <a:gs pos="0">
                <a:srgbClr val="B2B2B2">
                  <a:alpha val="81000"/>
                </a:srgbClr>
              </a:gs>
              <a:gs pos="100000">
                <a:schemeClr val="bg1">
                  <a:alpha val="70000"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de-DE" altLang="de-DE" sz="800"/>
          </a:p>
        </p:txBody>
      </p:sp>
      <p:sp>
        <p:nvSpPr>
          <p:cNvPr id="6" name="Line 14">
            <a:extLst>
              <a:ext uri="{FF2B5EF4-FFF2-40B4-BE49-F238E27FC236}">
                <a16:creationId xmlns:a16="http://schemas.microsoft.com/office/drawing/2014/main" id="{5FB62D31-7EB0-4A1C-BE4B-9C7886D5CC8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34434" y="692150"/>
            <a:ext cx="10274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800"/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71A262BB-6AF8-4D12-BF73-FE086352499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840384" y="6337300"/>
            <a:ext cx="2192867" cy="260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de-DE" altLang="de-DE" sz="1100"/>
              <a:t> Folie </a:t>
            </a:r>
            <a:fld id="{E04068FD-90AD-4877-B240-A9FB5169D2C5}" type="slidenum">
              <a:rPr lang="de-DE" altLang="de-DE" sz="1100" smtClean="0"/>
              <a:pPr algn="r">
                <a:spcBef>
                  <a:spcPct val="50000"/>
                </a:spcBef>
                <a:defRPr/>
              </a:pPr>
              <a:t>‹Nr.›</a:t>
            </a:fld>
            <a:endParaRPr lang="de-DE" altLang="de-DE" sz="1100"/>
          </a:p>
        </p:txBody>
      </p:sp>
      <p:graphicFrame>
        <p:nvGraphicFramePr>
          <p:cNvPr id="8" name="Object 17">
            <a:extLst>
              <a:ext uri="{FF2B5EF4-FFF2-40B4-BE49-F238E27FC236}">
                <a16:creationId xmlns:a16="http://schemas.microsoft.com/office/drawing/2014/main" id="{7C24E903-D78E-4910-AC10-C59096D69B60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9673167" y="115888"/>
          <a:ext cx="237490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-Foto" r:id="rId2" imgW="5144218" imgH="2561905" progId="MSPhotoEd.3">
                  <p:embed/>
                </p:oleObj>
              </mc:Choice>
              <mc:Fallback>
                <p:oleObj name="Photo Editor-Foto" r:id="rId2" imgW="5144218" imgH="2561905" progId="MSPhotoEd.3">
                  <p:embed/>
                  <p:pic>
                    <p:nvPicPr>
                      <p:cNvPr id="8" name="Object 17">
                        <a:extLst>
                          <a:ext uri="{FF2B5EF4-FFF2-40B4-BE49-F238E27FC236}">
                            <a16:creationId xmlns:a16="http://schemas.microsoft.com/office/drawing/2014/main" id="{7C24E903-D78E-4910-AC10-C59096D69B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73167" y="115888"/>
                        <a:ext cx="2374900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37F3A7E-2599-42C1-8461-608EA17F61B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de-DE" altLang="de-DE"/>
              <a:t>Wissenschaftliches Arbeiten</a:t>
            </a:r>
            <a:endParaRPr lang="de-DE" altLang="de-DE" b="1"/>
          </a:p>
        </p:txBody>
      </p:sp>
    </p:spTree>
    <p:extLst>
      <p:ext uri="{BB962C8B-B14F-4D97-AF65-F5344CB8AC3E}">
        <p14:creationId xmlns:p14="http://schemas.microsoft.com/office/powerpoint/2010/main" val="2155836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>
            <a:extLst>
              <a:ext uri="{FF2B5EF4-FFF2-40B4-BE49-F238E27FC236}">
                <a16:creationId xmlns:a16="http://schemas.microsoft.com/office/drawing/2014/main" id="{01C065BD-F2AD-4D3A-8D9F-57F4493233C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34433" y="6308725"/>
            <a:ext cx="116183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800"/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3D35FA9A-0248-47AB-8D95-E16FB3D9FE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4434" y="188914"/>
            <a:ext cx="11523133" cy="503237"/>
          </a:xfrm>
          <a:prstGeom prst="rect">
            <a:avLst/>
          </a:prstGeom>
          <a:gradFill rotWithShape="1">
            <a:gsLst>
              <a:gs pos="0">
                <a:srgbClr val="B2B2B2">
                  <a:alpha val="81000"/>
                </a:srgbClr>
              </a:gs>
              <a:gs pos="100000">
                <a:schemeClr val="bg1">
                  <a:alpha val="70000"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de-DE" altLang="de-DE" sz="800"/>
          </a:p>
        </p:txBody>
      </p:sp>
      <p:sp>
        <p:nvSpPr>
          <p:cNvPr id="4" name="Line 14">
            <a:extLst>
              <a:ext uri="{FF2B5EF4-FFF2-40B4-BE49-F238E27FC236}">
                <a16:creationId xmlns:a16="http://schemas.microsoft.com/office/drawing/2014/main" id="{49E525E9-FE91-4E37-A854-F1B4F8CA27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34434" y="692150"/>
            <a:ext cx="10274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800"/>
          </a:p>
        </p:txBody>
      </p:sp>
      <p:sp>
        <p:nvSpPr>
          <p:cNvPr id="5" name="Text Box 16">
            <a:extLst>
              <a:ext uri="{FF2B5EF4-FFF2-40B4-BE49-F238E27FC236}">
                <a16:creationId xmlns:a16="http://schemas.microsoft.com/office/drawing/2014/main" id="{016DD055-8038-4AEE-B137-6C637DA9626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840384" y="6337300"/>
            <a:ext cx="2192867" cy="260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de-DE" altLang="de-DE" sz="1100"/>
              <a:t> Folie </a:t>
            </a:r>
            <a:fld id="{E40336A8-0A42-496C-B18F-265090640667}" type="slidenum">
              <a:rPr lang="de-DE" altLang="de-DE" sz="1100" smtClean="0"/>
              <a:pPr algn="r">
                <a:spcBef>
                  <a:spcPct val="50000"/>
                </a:spcBef>
                <a:defRPr/>
              </a:pPr>
              <a:t>‹Nr.›</a:t>
            </a:fld>
            <a:endParaRPr lang="de-DE" altLang="de-DE" sz="1100"/>
          </a:p>
        </p:txBody>
      </p:sp>
      <p:graphicFrame>
        <p:nvGraphicFramePr>
          <p:cNvPr id="6" name="Object 17">
            <a:extLst>
              <a:ext uri="{FF2B5EF4-FFF2-40B4-BE49-F238E27FC236}">
                <a16:creationId xmlns:a16="http://schemas.microsoft.com/office/drawing/2014/main" id="{B1E5753D-CB5B-4B4B-9A24-A4A7FD4940FE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9673167" y="115888"/>
          <a:ext cx="237490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-Foto" r:id="rId2" imgW="5144218" imgH="2561905" progId="MSPhotoEd.3">
                  <p:embed/>
                </p:oleObj>
              </mc:Choice>
              <mc:Fallback>
                <p:oleObj name="Photo Editor-Foto" r:id="rId2" imgW="5144218" imgH="2561905" progId="MSPhotoEd.3">
                  <p:embed/>
                  <p:pic>
                    <p:nvPicPr>
                      <p:cNvPr id="6" name="Object 17">
                        <a:extLst>
                          <a:ext uri="{FF2B5EF4-FFF2-40B4-BE49-F238E27FC236}">
                            <a16:creationId xmlns:a16="http://schemas.microsoft.com/office/drawing/2014/main" id="{B1E5753D-CB5B-4B4B-9A24-A4A7FD4940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73167" y="115888"/>
                        <a:ext cx="2374900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>
            <a:extLst>
              <a:ext uri="{FF2B5EF4-FFF2-40B4-BE49-F238E27FC236}">
                <a16:creationId xmlns:a16="http://schemas.microsoft.com/office/drawing/2014/main" id="{C2B17E2C-DBC8-40C1-AFB0-C4E2B0F256B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de-DE" altLang="de-DE"/>
              <a:t>Wissenschaftliches Arbeiten</a:t>
            </a:r>
            <a:endParaRPr lang="de-DE" altLang="de-DE" b="1"/>
          </a:p>
        </p:txBody>
      </p:sp>
    </p:spTree>
    <p:extLst>
      <p:ext uri="{BB962C8B-B14F-4D97-AF65-F5344CB8AC3E}">
        <p14:creationId xmlns:p14="http://schemas.microsoft.com/office/powerpoint/2010/main" val="573251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69A7FC-0F13-4C17-882B-45286804F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1EAA060-2DBA-41CF-A0C6-2C83B7261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80015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A31C0-1FCB-4DD5-AA5F-C3FBF0512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007912-3A7C-46DE-80CA-A33639438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9AFF0F-78F3-4398-AA18-0AB3F3DA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67318"/>
            <a:ext cx="4114800" cy="365125"/>
          </a:xfrm>
        </p:spPr>
        <p:txBody>
          <a:bodyPr/>
          <a:lstStyle/>
          <a:p>
            <a:r>
              <a:rPr lang="de-DE" dirty="0"/>
              <a:t>Müller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0E5AA4-304E-4762-B2FE-EB79B281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1386-66D6-42DE-BC92-BF2F6172D0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896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A30B56-6F47-4802-89CD-E0FC44357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374C37-B3FC-4D57-B0FE-666901B6C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E42965-975C-4F1E-9EEB-1A2E99E0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Müller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611157-5F56-4F25-B092-7C4B96C2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1386-66D6-42DE-BC92-BF2F6172D088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61AD80C-F569-4A4E-9008-B34A4D3D8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2200" y="512763"/>
            <a:ext cx="19145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30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99C33-3360-4E74-904B-4EEB1DD1C41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52C3DB-5AD1-48BA-AD24-9F33E6845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0A3A7F-5FF7-4F79-9237-F04263AAC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486175-E05A-4AED-8C2D-055D337ADC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Müller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A40FF5-CD47-4D26-9B54-C8A2B8DB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1386-66D6-42DE-BC92-BF2F6172D088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F030DA6-ED8A-4BA8-9B8B-CF7195ED7F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39275" y="681037"/>
            <a:ext cx="19145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028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25F37-0D8C-4FA2-9DEC-CF0CFE2D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E8119A-5893-4AEA-96FB-576663A90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C8F4DA-C0B8-42CD-9D62-8BBD01BCB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B3FEE66-401D-4ED0-B56C-AC1C733FF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2469B8D-A223-472F-9A56-EBD6A6D3A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46B950A-B5DF-4471-B332-30A5EBCE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BA31F7-1D2A-4C0D-95A5-5C44DF7C63CD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36F4541-312C-4453-9FE8-F773AAD0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2648AE0-67BF-40C0-AED7-820D02FFE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1386-66D6-42DE-BC92-BF2F6172D0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51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D1B51-85A3-4FC6-9AD5-67AA464CC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F98D8C-8B4E-4CD6-A70A-86F67A6C1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DDED9D-42FA-45C5-8239-373896E0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3335-8FD5-45BC-A3DD-F4FA1BB0561F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171775-0C50-4095-8FE1-7F8CA3E02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9E6DD4-EED6-4315-85EC-EB9DD8B2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9FFF-D371-4E77-959F-1FF47BA506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4664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FAE2E-BA9F-4DA8-8497-4FAEC7F1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8DC494-E0A4-487D-A185-B01D8726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r>
              <a:rPr lang="de-DE" dirty="0"/>
              <a:t>Müller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365390-5749-402D-BF83-64CC046C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1386-66D6-42DE-BC92-BF2F6172D0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2893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5C2480-710B-4111-8140-8BF24DA2B0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BA31F7-1D2A-4C0D-95A5-5C44DF7C63CD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D65F3C-FE2F-4F68-87D9-144AA984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28FF13-2C63-4790-BC68-9B738442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1386-66D6-42DE-BC92-BF2F6172D0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976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CA3DEE-2D08-4BC3-9BF0-4B112269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B6981D-3896-42A7-84B6-26EC3BD56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972AEE-96D5-4C0E-8F5F-F2626799F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C397BF-A3C4-419A-807C-05F3F60B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BA31F7-1D2A-4C0D-95A5-5C44DF7C63CD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A1A7DC-6516-4AC7-B384-B546CBC4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8071C0-45F4-4A8C-A13B-B4FBB1EC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1386-66D6-42DE-BC92-BF2F6172D0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1131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B974D6-9254-48E5-A120-8FF8A235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F25EF8D-6689-452D-A2F4-35AF0848D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0FCC01-CFE3-44FC-9AE9-24B3FA388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52AA13-BF00-4674-800A-4DEDBCF5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BA31F7-1D2A-4C0D-95A5-5C44DF7C63CD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5F8A10-DAD7-4C1D-890B-5416A5D4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E576A4-7AB5-4856-B5EB-B485254F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1386-66D6-42DE-BC92-BF2F6172D0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19533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3C380A-5505-4B5C-8B50-AD72CD70A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2FCCE9-5342-4BC1-A95D-94E0441A0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AD76A9-F2C8-4041-B179-BDB65A1B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BA31F7-1D2A-4C0D-95A5-5C44DF7C63CD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ABDC2B-5CC4-4A7C-8071-847FFB56F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6BBCA6-9C0C-4690-A2DE-6C166B84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1386-66D6-42DE-BC92-BF2F6172D0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815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294F131-0C1A-4516-AB75-625556148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225AEE2-C028-4329-A11D-6BE366C50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59603B-707C-4C77-B152-B520E2BD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BA31F7-1D2A-4C0D-95A5-5C44DF7C63CD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569501-F6BB-4DFC-9575-1432A2296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C9A765-F618-496A-AB08-F633B6C3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1386-66D6-42DE-BC92-BF2F6172D0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34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4F454-793D-4715-9114-BD5A4D6E1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6697C-7331-4DBF-A44C-9B8EFB0B0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9060B4-14E5-48E0-822F-CA1BF71E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3335-8FD5-45BC-A3DD-F4FA1BB0561F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0B057A-F795-4D80-AAE4-B652AE2C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C93650-C67F-4BFD-90A9-132469E9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9FFF-D371-4E77-959F-1FF47BA506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5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FC9D6A-15F7-45BC-8272-5B01C4B6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2AE08D-6DC4-40B4-A057-EE557B9FD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3258DD-9A9E-4EFF-ADD7-0A3DEABB3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FB563C-CDA5-47F5-9D68-88575784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3335-8FD5-45BC-A3DD-F4FA1BB0561F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A80381-5996-45C8-8048-30F8ED56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398636-EFD0-48CB-9EC6-C23C43D1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9FFF-D371-4E77-959F-1FF47BA506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19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65C70-9B80-436E-877B-B59AD6EC9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FE5A4D-8631-43E0-A491-99A560F97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500999-1880-4D7D-99AF-58B5F43AC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F59FEA-AF9D-4035-83E4-F1308A6CC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363D8D-4A2E-43F4-9EE9-92145C0E2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25ED84-E1D5-4790-8F87-B9F62575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3335-8FD5-45BC-A3DD-F4FA1BB0561F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31BBD1-4BA2-4943-926A-DCFCD8CF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BFF5714-7D81-43DE-97FA-65039DEB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9FFF-D371-4E77-959F-1FF47BA506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79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57921-3F2B-4C9E-9BCB-8AD2969E0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34AA97-796B-497C-B8D6-94F5A883D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3335-8FD5-45BC-A3DD-F4FA1BB0561F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4AC18BC-1F3F-45AF-91DF-FDC9FD6A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BA88AD-9AEF-45EA-AD3A-8E6614DA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9FFF-D371-4E77-959F-1FF47BA506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42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39F8875-B71B-4959-9655-3D8F698A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3335-8FD5-45BC-A3DD-F4FA1BB0561F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114C5F6-7131-4BF8-89EA-07517F0A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9DA5E7-0F28-410C-96F4-23740303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9FFF-D371-4E77-959F-1FF47BA506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90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C8E83-6FF2-43BC-BAF1-B87875DE8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67D4DD-DF30-49F7-B988-77855A6C4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CEF6A2-69E1-4DF5-8133-34F848E4F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0EADC5-E0E4-4753-8C3F-F5D49CFB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3335-8FD5-45BC-A3DD-F4FA1BB0561F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2FF6E5-1C77-4078-B705-1F24A0C2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02ED09-CFFF-4F07-AAED-5BA638D5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9FFF-D371-4E77-959F-1FF47BA506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06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7E312E-8113-4089-9DAA-AE198592D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42C5C2-6EF4-4AF1-AC73-8BA01427F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1C7D39-568A-4393-8CF7-83BF051D1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16BBFF-4ED2-4765-B5CF-30619718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3335-8FD5-45BC-A3DD-F4FA1BB0561F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15D531-BB18-4DCE-A4E1-48A9E815F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F403FE-EB80-43AD-A706-96E309DD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9FFF-D371-4E77-959F-1FF47BA506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80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E857350-DAA2-4CDD-B159-FEB5DEC0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31DB3D-F9B5-461E-B27D-E1190D8B7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07C40E-95C0-4B72-80A5-DDD9C9B53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23335-8FD5-45BC-A3DD-F4FA1BB0561F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5EA79A-803A-4C0C-8B7D-291AEF4F5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2D78FD-2CB9-402B-A2BE-776129FA6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99FFF-D371-4E77-959F-1FF47BA506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60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>
            <a:extLst>
              <a:ext uri="{FF2B5EF4-FFF2-40B4-BE49-F238E27FC236}">
                <a16:creationId xmlns:a16="http://schemas.microsoft.com/office/drawing/2014/main" id="{989C28F9-D6C0-4C95-A19C-07FB67EF993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7051" y="6337300"/>
            <a:ext cx="9120716" cy="5207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de-DE" altLang="de-DE"/>
              <a:t>	                Wissenschaftliches Arbeiten</a:t>
            </a:r>
            <a:endParaRPr lang="de-DE" altLang="de-DE" b="1"/>
          </a:p>
        </p:txBody>
      </p:sp>
      <p:sp>
        <p:nvSpPr>
          <p:cNvPr id="1027" name="Line 10">
            <a:extLst>
              <a:ext uri="{FF2B5EF4-FFF2-40B4-BE49-F238E27FC236}">
                <a16:creationId xmlns:a16="http://schemas.microsoft.com/office/drawing/2014/main" id="{0C123CB8-2BCC-46D2-A792-AC44766A9FB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34433" y="6308725"/>
            <a:ext cx="116183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800"/>
          </a:p>
        </p:txBody>
      </p:sp>
      <p:sp>
        <p:nvSpPr>
          <p:cNvPr id="1028" name="Rectangle 13">
            <a:extLst>
              <a:ext uri="{FF2B5EF4-FFF2-40B4-BE49-F238E27FC236}">
                <a16:creationId xmlns:a16="http://schemas.microsoft.com/office/drawing/2014/main" id="{D92F5D45-92DA-48D4-B828-654F5587CC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4434" y="188914"/>
            <a:ext cx="11523133" cy="503237"/>
          </a:xfrm>
          <a:prstGeom prst="rect">
            <a:avLst/>
          </a:prstGeom>
          <a:gradFill rotWithShape="1">
            <a:gsLst>
              <a:gs pos="0">
                <a:srgbClr val="B2B2B2">
                  <a:alpha val="81000"/>
                </a:srgbClr>
              </a:gs>
              <a:gs pos="100000">
                <a:schemeClr val="bg1">
                  <a:alpha val="70000"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de-DE" altLang="de-DE" sz="800"/>
          </a:p>
        </p:txBody>
      </p:sp>
      <p:sp>
        <p:nvSpPr>
          <p:cNvPr id="2" name="Line 14">
            <a:extLst>
              <a:ext uri="{FF2B5EF4-FFF2-40B4-BE49-F238E27FC236}">
                <a16:creationId xmlns:a16="http://schemas.microsoft.com/office/drawing/2014/main" id="{E3E29D2C-DE0C-4B31-898B-83B1AC2A8AB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34434" y="692150"/>
            <a:ext cx="10274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800"/>
          </a:p>
        </p:txBody>
      </p:sp>
      <p:sp>
        <p:nvSpPr>
          <p:cNvPr id="1030" name="Text Box 16">
            <a:extLst>
              <a:ext uri="{FF2B5EF4-FFF2-40B4-BE49-F238E27FC236}">
                <a16:creationId xmlns:a16="http://schemas.microsoft.com/office/drawing/2014/main" id="{2B1CDA06-A9F9-4E50-A90D-E971E0F5E0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840384" y="6337300"/>
            <a:ext cx="2192867" cy="260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de-DE" altLang="de-DE" sz="1100"/>
              <a:t> Folie </a:t>
            </a:r>
            <a:fld id="{8561B1D5-8479-4949-A7F8-3602486B5A94}" type="slidenum">
              <a:rPr lang="de-DE" altLang="de-DE" sz="1100" smtClean="0"/>
              <a:pPr algn="r">
                <a:spcBef>
                  <a:spcPct val="50000"/>
                </a:spcBef>
                <a:defRPr/>
              </a:pPr>
              <a:t>‹Nr.›</a:t>
            </a:fld>
            <a:endParaRPr lang="de-DE" altLang="de-DE" sz="1100"/>
          </a:p>
        </p:txBody>
      </p:sp>
      <p:graphicFrame>
        <p:nvGraphicFramePr>
          <p:cNvPr id="1031" name="Object 17">
            <a:extLst>
              <a:ext uri="{FF2B5EF4-FFF2-40B4-BE49-F238E27FC236}">
                <a16:creationId xmlns:a16="http://schemas.microsoft.com/office/drawing/2014/main" id="{E91193E6-8315-4924-B1F7-2B38112CC42F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9673167" y="115888"/>
          <a:ext cx="237490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-Foto" r:id="rId5" imgW="5144218" imgH="2561905" progId="MSPhotoEd.3">
                  <p:embed/>
                </p:oleObj>
              </mc:Choice>
              <mc:Fallback>
                <p:oleObj name="Photo Editor-Foto" r:id="rId5" imgW="5144218" imgH="2561905" progId="MSPhotoEd.3">
                  <p:embed/>
                  <p:pic>
                    <p:nvPicPr>
                      <p:cNvPr id="1031" name="Object 17">
                        <a:extLst>
                          <a:ext uri="{FF2B5EF4-FFF2-40B4-BE49-F238E27FC236}">
                            <a16:creationId xmlns:a16="http://schemas.microsoft.com/office/drawing/2014/main" id="{E91193E6-8315-4924-B1F7-2B38112CC4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73167" y="115888"/>
                        <a:ext cx="2374900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247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0D9484F-712B-4F11-AF73-2F133510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94492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3BC12A-9F1C-4164-9044-AAF593E02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76991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DB071A-9D97-44BA-AB68-93FFBFB2C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34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Müller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745447-ED26-4E2F-BFB0-F23042163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B1386-66D6-42DE-BC92-BF2F6172D088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3B30F44-54D0-4CE1-83D9-4312BFC3B4F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267391" y="681037"/>
            <a:ext cx="1914525" cy="752475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7377FA9-7FE7-4F2A-BC5B-2E1825CC29DA}"/>
              </a:ext>
            </a:extLst>
          </p:cNvPr>
          <p:cNvCxnSpPr>
            <a:cxnSpLocks/>
          </p:cNvCxnSpPr>
          <p:nvPr userDrawn="1"/>
        </p:nvCxnSpPr>
        <p:spPr>
          <a:xfrm>
            <a:off x="533400" y="1461222"/>
            <a:ext cx="10515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39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2CB962CF-61A3-4EF9-94F6-7C59B0329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D42E1A-77AC-4D7C-AD91-830DD111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337"/>
            <a:ext cx="10504990" cy="1651404"/>
          </a:xfrm>
        </p:spPr>
        <p:txBody>
          <a:bodyPr>
            <a:normAutofit/>
          </a:bodyPr>
          <a:lstStyle/>
          <a:p>
            <a:r>
              <a:rPr lang="de-DE" sz="3700" b="1" dirty="0"/>
              <a:t>Was verstehen Sie unter dem Begriff „Beschaffung“?</a:t>
            </a:r>
          </a:p>
        </p:txBody>
      </p:sp>
      <p:pic>
        <p:nvPicPr>
          <p:cNvPr id="7" name="Grafik 6" descr="Smartphone">
            <a:extLst>
              <a:ext uri="{FF2B5EF4-FFF2-40B4-BE49-F238E27FC236}">
                <a16:creationId xmlns:a16="http://schemas.microsoft.com/office/drawing/2014/main" id="{1D9EFF34-87A9-42B3-AB22-0B04A3C2C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564764" y="2821632"/>
            <a:ext cx="3172097" cy="317209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414E888-649E-984E-4142-3B51B63B4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707" y="2071741"/>
            <a:ext cx="4671878" cy="467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80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BEC90B-8B72-4D1E-A291-0F0E0F6F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Beschaffungsprozess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A79F61-8FCF-4BE6-A15E-C96FC2349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217"/>
            <a:ext cx="10515600" cy="4525746"/>
          </a:xfrm>
        </p:spPr>
        <p:txBody>
          <a:bodyPr/>
          <a:lstStyle/>
          <a:p>
            <a:pPr marL="0" indent="0">
              <a:buNone/>
            </a:pPr>
            <a:r>
              <a:rPr lang="de-DE" sz="18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Leider gibt es in der Einkaufsabteilung ein totales Durcheinander. Ordnen Sie die Begriffe so, dass ein ordnungsgemäßer Beschaffungsprozess in der richtigen Reihenfolge gewährleistet wird:</a:t>
            </a:r>
          </a:p>
          <a:p>
            <a:pPr marL="0" indent="0">
              <a:buNone/>
            </a:pPr>
            <a:endParaRPr lang="de-DE" sz="18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lussdiagramm: Vorbereitung 3">
            <a:extLst>
              <a:ext uri="{FF2B5EF4-FFF2-40B4-BE49-F238E27FC236}">
                <a16:creationId xmlns:a16="http://schemas.microsoft.com/office/drawing/2014/main" id="{7261075C-2211-4086-97E6-8964A7B1F8A7}"/>
              </a:ext>
            </a:extLst>
          </p:cNvPr>
          <p:cNvSpPr/>
          <p:nvPr/>
        </p:nvSpPr>
        <p:spPr>
          <a:xfrm>
            <a:off x="995482" y="5467538"/>
            <a:ext cx="3209925" cy="575945"/>
          </a:xfrm>
          <a:prstGeom prst="flowChartPreparation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Bedarfsmeldung</a:t>
            </a:r>
            <a:endParaRPr lang="de-DE" sz="120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ctr"/>
            <a:r>
              <a:rPr lang="de-DE" sz="1400" b="1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trifft ein</a:t>
            </a:r>
            <a:endParaRPr lang="de-DE" sz="120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" name="Textfeld 51">
            <a:extLst>
              <a:ext uri="{FF2B5EF4-FFF2-40B4-BE49-F238E27FC236}">
                <a16:creationId xmlns:a16="http://schemas.microsoft.com/office/drawing/2014/main" id="{249BF1A5-0B4B-4E06-9056-101CBEBAA198}"/>
              </a:ext>
            </a:extLst>
          </p:cNvPr>
          <p:cNvSpPr txBox="1"/>
          <p:nvPr/>
        </p:nvSpPr>
        <p:spPr>
          <a:xfrm>
            <a:off x="8172450" y="3821589"/>
            <a:ext cx="3181350" cy="35941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Lieferanten ermitteln</a:t>
            </a:r>
            <a:endParaRPr lang="de-DE" sz="120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6" name="Textfeld 52">
            <a:extLst>
              <a:ext uri="{FF2B5EF4-FFF2-40B4-BE49-F238E27FC236}">
                <a16:creationId xmlns:a16="http://schemas.microsoft.com/office/drawing/2014/main" id="{F6091F05-11D4-407A-9D62-AF6104DFAFBC}"/>
              </a:ext>
            </a:extLst>
          </p:cNvPr>
          <p:cNvSpPr txBox="1"/>
          <p:nvPr/>
        </p:nvSpPr>
        <p:spPr>
          <a:xfrm>
            <a:off x="1151740" y="2768399"/>
            <a:ext cx="3181350" cy="35941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Angebote einholen</a:t>
            </a:r>
            <a:endParaRPr lang="de-DE" sz="120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7" name="Textfeld 53">
            <a:extLst>
              <a:ext uri="{FF2B5EF4-FFF2-40B4-BE49-F238E27FC236}">
                <a16:creationId xmlns:a16="http://schemas.microsoft.com/office/drawing/2014/main" id="{AB49D79E-B7B5-4184-9FA7-BED512AF4CE5}"/>
              </a:ext>
            </a:extLst>
          </p:cNvPr>
          <p:cNvSpPr txBox="1"/>
          <p:nvPr/>
        </p:nvSpPr>
        <p:spPr>
          <a:xfrm>
            <a:off x="4333090" y="5119933"/>
            <a:ext cx="3181350" cy="53975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Angebote vergleichen</a:t>
            </a:r>
            <a:endParaRPr lang="de-DE" sz="120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ctr"/>
            <a:r>
              <a:rPr lang="de-DE" sz="1400" b="1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(Qualitativ und quantitativ)</a:t>
            </a:r>
            <a:endParaRPr lang="de-DE" sz="120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9" name="Textfeld 54">
            <a:extLst>
              <a:ext uri="{FF2B5EF4-FFF2-40B4-BE49-F238E27FC236}">
                <a16:creationId xmlns:a16="http://schemas.microsoft.com/office/drawing/2014/main" id="{44A89191-2F44-402E-9307-3DE8592643DE}"/>
              </a:ext>
            </a:extLst>
          </p:cNvPr>
          <p:cNvSpPr txBox="1"/>
          <p:nvPr/>
        </p:nvSpPr>
        <p:spPr>
          <a:xfrm>
            <a:off x="4723918" y="3215166"/>
            <a:ext cx="3181350" cy="35941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Event. Nachverhandlung</a:t>
            </a:r>
            <a:endParaRPr lang="de-DE" sz="120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0" name="Textfeld 55">
            <a:extLst>
              <a:ext uri="{FF2B5EF4-FFF2-40B4-BE49-F238E27FC236}">
                <a16:creationId xmlns:a16="http://schemas.microsoft.com/office/drawing/2014/main" id="{E1EAC50A-6B6F-4D05-B399-5B069FA09439}"/>
              </a:ext>
            </a:extLst>
          </p:cNvPr>
          <p:cNvSpPr txBox="1"/>
          <p:nvPr/>
        </p:nvSpPr>
        <p:spPr>
          <a:xfrm>
            <a:off x="7769385" y="5843746"/>
            <a:ext cx="3181350" cy="53975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Bestellmenge festlegen</a:t>
            </a:r>
            <a:endParaRPr lang="de-DE" sz="120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ctr"/>
            <a:r>
              <a:rPr lang="de-DE" sz="1400" b="1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(z.B. optimale Bestellmenge)</a:t>
            </a:r>
            <a:endParaRPr lang="de-DE" sz="120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1" name="Textfeld 56">
            <a:extLst>
              <a:ext uri="{FF2B5EF4-FFF2-40B4-BE49-F238E27FC236}">
                <a16:creationId xmlns:a16="http://schemas.microsoft.com/office/drawing/2014/main" id="{FECCCDA4-705D-4AF2-BD11-F40797F325BB}"/>
              </a:ext>
            </a:extLst>
          </p:cNvPr>
          <p:cNvSpPr txBox="1"/>
          <p:nvPr/>
        </p:nvSpPr>
        <p:spPr>
          <a:xfrm>
            <a:off x="710517" y="3730191"/>
            <a:ext cx="3181350" cy="35941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Ware bestellen</a:t>
            </a:r>
            <a:endParaRPr lang="de-DE" sz="120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2" name="Textfeld 57">
            <a:extLst>
              <a:ext uri="{FF2B5EF4-FFF2-40B4-BE49-F238E27FC236}">
                <a16:creationId xmlns:a16="http://schemas.microsoft.com/office/drawing/2014/main" id="{F034222D-D194-49C9-BE8A-2B81643FAE83}"/>
              </a:ext>
            </a:extLst>
          </p:cNvPr>
          <p:cNvSpPr txBox="1"/>
          <p:nvPr/>
        </p:nvSpPr>
        <p:spPr>
          <a:xfrm>
            <a:off x="8282650" y="2755410"/>
            <a:ext cx="3181350" cy="53975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Wareeingang überwachen und Ware prüfen</a:t>
            </a:r>
            <a:endParaRPr lang="de-DE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3" name="Textfeld 58">
            <a:extLst>
              <a:ext uri="{FF2B5EF4-FFF2-40B4-BE49-F238E27FC236}">
                <a16:creationId xmlns:a16="http://schemas.microsoft.com/office/drawing/2014/main" id="{1C860129-BF0A-4A14-8F33-8C53F2E5734C}"/>
              </a:ext>
            </a:extLst>
          </p:cNvPr>
          <p:cNvSpPr txBox="1"/>
          <p:nvPr/>
        </p:nvSpPr>
        <p:spPr>
          <a:xfrm>
            <a:off x="7769385" y="4847373"/>
            <a:ext cx="3181350" cy="35941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Eventuell reklamieren</a:t>
            </a:r>
            <a:endParaRPr lang="de-DE" sz="120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4" name="Textfeld 59">
            <a:extLst>
              <a:ext uri="{FF2B5EF4-FFF2-40B4-BE49-F238E27FC236}">
                <a16:creationId xmlns:a16="http://schemas.microsoft.com/office/drawing/2014/main" id="{E6DD1E59-91A4-4DAC-AF35-13A84233CF06}"/>
              </a:ext>
            </a:extLst>
          </p:cNvPr>
          <p:cNvSpPr txBox="1"/>
          <p:nvPr/>
        </p:nvSpPr>
        <p:spPr>
          <a:xfrm>
            <a:off x="362433" y="4773872"/>
            <a:ext cx="3181350" cy="35941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Rechnung prüfen</a:t>
            </a:r>
            <a:endParaRPr lang="de-DE" sz="120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5" name="Textfeld 60">
            <a:extLst>
              <a:ext uri="{FF2B5EF4-FFF2-40B4-BE49-F238E27FC236}">
                <a16:creationId xmlns:a16="http://schemas.microsoft.com/office/drawing/2014/main" id="{BCA648C6-7660-437F-98B5-33F00EFE9CA4}"/>
              </a:ext>
            </a:extLst>
          </p:cNvPr>
          <p:cNvSpPr txBox="1"/>
          <p:nvPr/>
        </p:nvSpPr>
        <p:spPr>
          <a:xfrm>
            <a:off x="2586882" y="6279828"/>
            <a:ext cx="3181350" cy="35941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Zahlung veranlassen</a:t>
            </a:r>
            <a:endParaRPr lang="de-DE" sz="120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6" name="Flussdiagramm: Vorbereitung 15">
            <a:extLst>
              <a:ext uri="{FF2B5EF4-FFF2-40B4-BE49-F238E27FC236}">
                <a16:creationId xmlns:a16="http://schemas.microsoft.com/office/drawing/2014/main" id="{F56E3853-9513-413F-937C-0589AA6639E2}"/>
              </a:ext>
            </a:extLst>
          </p:cNvPr>
          <p:cNvSpPr/>
          <p:nvPr/>
        </p:nvSpPr>
        <p:spPr>
          <a:xfrm>
            <a:off x="4304515" y="4026709"/>
            <a:ext cx="3209925" cy="575945"/>
          </a:xfrm>
          <a:prstGeom prst="flowChartPreparation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Beschaffungsauftrag abgeschlossen</a:t>
            </a:r>
            <a:endParaRPr lang="de-DE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71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622FA-4041-419F-8D00-931F8915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396"/>
          </a:xfrm>
        </p:spPr>
        <p:txBody>
          <a:bodyPr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Planspiel „Beschaffung“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963C18-5BDD-4AA6-B686-7D911AE36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689" y="1169581"/>
            <a:ext cx="11015330" cy="5007382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Handelsunternehmen: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PCs beschaffen, lagern &amp; verkaufen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u="sng" dirty="0">
                <a:latin typeface="Arial" panose="020B0604020202020204" pitchFamily="34" charset="0"/>
                <a:cs typeface="Arial" panose="020B0604020202020204" pitchFamily="34" charset="0"/>
              </a:rPr>
              <a:t>Externe Faktoren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Kundenaufträge, die eingehen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b="1" u="sng" dirty="0">
                <a:latin typeface="Arial" panose="020B0604020202020204" pitchFamily="34" charset="0"/>
                <a:cs typeface="Arial" panose="020B0604020202020204" pitchFamily="34" charset="0"/>
              </a:rPr>
              <a:t>Ihre Aufgabe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: Bestellzeitpunkt &amp; Bestellmenge von PCs wählen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Lageranfangsbestand in Woche 1: 40 PC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Lagerkosten pro PC und Woche: 2 Euro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Bestellfixe Kosten pro Bestellung: 100 Euro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Lieferzeit bei Bestellung: 3 Wochen [KW 1 </a:t>
            </a:r>
            <a:r>
              <a:rPr lang="de-DE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KW 4]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Entgangener Gewinn pro PC: 70 Euro </a:t>
            </a:r>
            <a:b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(wenn Kundenauftrag nicht erfüllt werden kann)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b="1" u="sng" dirty="0">
                <a:latin typeface="Arial" panose="020B0604020202020204" pitchFamily="34" charset="0"/>
                <a:cs typeface="Arial" panose="020B0604020202020204" pitchFamily="34" charset="0"/>
              </a:rPr>
              <a:t>Ziel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: Kostenminimierung 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geringste Stückkosten = Gewinner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 descr="Lenovo ThinkPad X240 | i7-4600U | 12.5&quot;">
            <a:extLst>
              <a:ext uri="{FF2B5EF4-FFF2-40B4-BE49-F238E27FC236}">
                <a16:creationId xmlns:a16="http://schemas.microsoft.com/office/drawing/2014/main" id="{5054A592-F31A-4596-A840-3B578C39F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101" y="351434"/>
            <a:ext cx="2003626" cy="163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9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Breitbild</PresentationFormat>
  <Paragraphs>32</Paragraphs>
  <Slides>3</Slides>
  <Notes>1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Wingdings</vt:lpstr>
      <vt:lpstr>Office</vt:lpstr>
      <vt:lpstr>2_Standarddesign</vt:lpstr>
      <vt:lpstr>1_Office</vt:lpstr>
      <vt:lpstr>Photo Editor-Foto</vt:lpstr>
      <vt:lpstr>Was verstehen Sie unter dem Begriff „Beschaffung“?</vt:lpstr>
      <vt:lpstr>Beschaffungsprozess</vt:lpstr>
      <vt:lpstr>Planspiel „Beschaffung“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Hendrik Queck</dc:creator>
  <cp:lastModifiedBy>Hendrik Queck</cp:lastModifiedBy>
  <cp:revision>100</cp:revision>
  <cp:lastPrinted>2021-06-16T13:42:32Z</cp:lastPrinted>
  <dcterms:created xsi:type="dcterms:W3CDTF">2021-06-12T15:16:04Z</dcterms:created>
  <dcterms:modified xsi:type="dcterms:W3CDTF">2022-10-06T19:38:54Z</dcterms:modified>
</cp:coreProperties>
</file>