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97" r:id="rId2"/>
    <p:sldId id="374" r:id="rId3"/>
    <p:sldId id="369" r:id="rId4"/>
    <p:sldId id="375" r:id="rId5"/>
    <p:sldId id="371" r:id="rId6"/>
    <p:sldId id="376" r:id="rId7"/>
    <p:sldId id="377" r:id="rId8"/>
    <p:sldId id="379" r:id="rId9"/>
    <p:sldId id="378" r:id="rId10"/>
    <p:sldId id="390" r:id="rId11"/>
    <p:sldId id="380" r:id="rId12"/>
    <p:sldId id="372" r:id="rId13"/>
    <p:sldId id="391" r:id="rId14"/>
    <p:sldId id="381" r:id="rId15"/>
    <p:sldId id="392" r:id="rId16"/>
    <p:sldId id="393" r:id="rId17"/>
    <p:sldId id="394" r:id="rId18"/>
    <p:sldId id="395" r:id="rId19"/>
    <p:sldId id="396" r:id="rId20"/>
    <p:sldId id="397" r:id="rId21"/>
    <p:sldId id="398" r:id="rId22"/>
  </p:sldIdLst>
  <p:sldSz cx="9144000" cy="6858000" type="screen4x3"/>
  <p:notesSz cx="6858000" cy="9945688"/>
  <p:embeddedFontLst>
    <p:embeddedFont>
      <p:font typeface="Arial Narrow" pitchFamily="34" charset="0"/>
      <p:regular r:id="rId25"/>
      <p:bold r:id="rId26"/>
      <p:italic r:id="rId27"/>
      <p:boldItalic r:id="rId28"/>
    </p:embeddedFont>
    <p:embeddedFont>
      <p:font typeface="AngsanaUPC" pitchFamily="18" charset="-34"/>
      <p:regular r:id="rId29"/>
      <p:bold r:id="rId30"/>
      <p:italic r:id="rId31"/>
      <p:boldItalic r:id="rId32"/>
    </p:embeddedFont>
    <p:embeddedFont>
      <p:font typeface="Tahoma" pitchFamily="34" charset="0"/>
      <p:regular r:id="rId33"/>
      <p:bold r:id="rId34"/>
    </p:embeddedFont>
  </p:embeddedFontLst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CC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66FF"/>
    <a:srgbClr val="3333FF"/>
    <a:srgbClr val="0000CC"/>
    <a:srgbClr val="3333CC"/>
    <a:srgbClr val="CC3300"/>
    <a:srgbClr val="FF9900"/>
    <a:srgbClr val="00FF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228" autoAdjust="0"/>
  </p:normalViewPr>
  <p:slideViewPr>
    <p:cSldViewPr>
      <p:cViewPr>
        <p:scale>
          <a:sx n="80" d="100"/>
          <a:sy n="80" d="100"/>
        </p:scale>
        <p:origin x="-15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t" anchorCtr="0" compatLnSpc="1">
            <a:prstTxWarp prst="textNoShape">
              <a:avLst/>
            </a:prstTxWarp>
          </a:bodyPr>
          <a:lstStyle>
            <a:lvl1pPr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DE" dirty="0"/>
              <a:t>Wireless LAN: </a:t>
            </a:r>
            <a:r>
              <a:rPr lang="de-DE" dirty="0" smtClean="0"/>
              <a:t>Einführung in die Verschlüsselung</a:t>
            </a:r>
            <a:endParaRPr lang="de-DE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113" y="0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t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CA6E3F24-FCEE-45DF-8CCC-22E0E4E25211}" type="datetime1">
              <a:rPr lang="de-DE"/>
              <a:pPr>
                <a:defRPr/>
              </a:pPr>
              <a:t>25.11.2012</a:t>
            </a:fld>
            <a:endParaRPr lang="de-D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b" anchorCtr="0" compatLnSpc="1">
            <a:prstTxWarp prst="textNoShape">
              <a:avLst/>
            </a:prstTxWarp>
          </a:bodyPr>
          <a:lstStyle>
            <a:lvl1pPr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DE"/>
              <a:t>© IT-Team, Elektronikschule Tettnang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113" y="9448404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b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22BC715-DAED-4D8D-B91A-ABBA52AFA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t" anchorCtr="0" compatLnSpc="1">
            <a:prstTxWarp prst="textNoShape">
              <a:avLst/>
            </a:prstTxWarp>
          </a:bodyPr>
          <a:lstStyle>
            <a:lvl1pPr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/>
              <a:t>Wireless LAN: Grundlagen, Normen, Topologien und Geräte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923" y="0"/>
            <a:ext cx="2971982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t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9FB9494-C800-4862-9DB0-9BABEFA7EA21}" type="datetime1">
              <a:rPr lang="de-DE"/>
              <a:pPr>
                <a:defRPr/>
              </a:pPr>
              <a:t>25.11.2012</a:t>
            </a:fld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7713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348" y="4724203"/>
            <a:ext cx="5485305" cy="44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102"/>
            <a:ext cx="2970888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b" anchorCtr="0" compatLnSpc="1">
            <a:prstTxWarp prst="textNoShape">
              <a:avLst/>
            </a:prstTxWarp>
          </a:bodyPr>
          <a:lstStyle>
            <a:lvl1pPr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/>
              <a:t>© IT-Team, Elektronikschule Tettnang</a:t>
            </a: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923" y="9446102"/>
            <a:ext cx="2971982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8" tIns="45999" rIns="91998" bIns="45999" numCol="1" anchor="b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7266EB-6219-492E-8B53-2B4B81DA0E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18413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1pPr>
            <a:lvl2pPr marL="742950" indent="-28575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3pPr>
            <a:lvl4pPr marL="16002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4pPr>
            <a:lvl5pPr marL="20574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5pPr>
            <a:lvl6pPr marL="25146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6pPr>
            <a:lvl7pPr marL="29718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7pPr>
            <a:lvl8pPr marL="34290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8pPr>
            <a:lvl9pPr marL="38862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de-DE" sz="1200" b="0" smtClean="0">
                <a:solidFill>
                  <a:schemeClr val="tx1"/>
                </a:solidFill>
                <a:latin typeface="Times New Roman" pitchFamily="18" charset="0"/>
              </a:rPr>
              <a:t>Wireless LAN: Grundlagen, Normen, Topologien und Geräte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1pPr>
            <a:lvl2pPr marL="742950" indent="-28575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3pPr>
            <a:lvl4pPr marL="16002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4pPr>
            <a:lvl5pPr marL="20574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5pPr>
            <a:lvl6pPr marL="25146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6pPr>
            <a:lvl7pPr marL="29718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7pPr>
            <a:lvl8pPr marL="34290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8pPr>
            <a:lvl9pPr marL="38862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8261463-3302-4FB9-9529-CA596B4E139A}" type="datetime1">
              <a:rPr lang="de-DE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25.11.2012</a:t>
            </a:fld>
            <a:endParaRPr lang="de-DE" sz="12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1pPr>
            <a:lvl2pPr marL="742950" indent="-28575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3pPr>
            <a:lvl4pPr marL="16002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4pPr>
            <a:lvl5pPr marL="20574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5pPr>
            <a:lvl6pPr marL="25146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6pPr>
            <a:lvl7pPr marL="29718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7pPr>
            <a:lvl8pPr marL="34290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8pPr>
            <a:lvl9pPr marL="38862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de-DE" sz="1200" b="0" smtClean="0">
                <a:solidFill>
                  <a:schemeClr val="tx1"/>
                </a:solidFill>
                <a:latin typeface="Times New Roman" pitchFamily="18" charset="0"/>
              </a:rPr>
              <a:t>© IT-Team, Elektronikschule Tettnang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1pPr>
            <a:lvl2pPr marL="742950" indent="-28575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3pPr>
            <a:lvl4pPr marL="16002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4pPr>
            <a:lvl5pPr marL="2057400" indent="-228600" defTabSz="920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5pPr>
            <a:lvl6pPr marL="25146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6pPr>
            <a:lvl7pPr marL="29718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7pPr>
            <a:lvl8pPr marL="34290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8pPr>
            <a:lvl9pPr marL="3886200" indent="-228600" defTabSz="920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D9D51819-8764-436E-98CA-75D1B9ECBDE4}" type="slidenum">
              <a:rPr lang="de-DE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de-DE" sz="12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D1B15-C8ED-4ED0-806A-E3C489C6E8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73BBB-6072-4E03-AA20-BEDFCAB4BA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68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F05BD-08A2-47E6-8CA0-4E2BC03822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97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AA6D-333D-41CA-8880-376A8531D5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6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5B536-065D-4F6E-8FA7-53C3B37B40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8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0180B-1055-4197-8EE0-69F2327547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24EB3-34B8-4F5F-B126-287DD28409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99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9316-CEEA-40F4-BB07-6C50D74702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EC6A9-EA65-4045-B133-93719E0B7A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76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2D64-DEEA-48B8-B97A-0A0C4B931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1ADB4-BE00-48CA-ADC4-905FE8C59A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61607-DDE2-4AAF-86A7-3D98182B5C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5AA5-50BE-49A1-8C38-65ECCBE4A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4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3F2DB-8EBE-4952-B7D8-B4AB334296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49ABE7A-698D-43F0-BA46-6CB03B448A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fd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gif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4000" dirty="0" smtClean="0"/>
              <a:t>Einführung </a:t>
            </a:r>
            <a:r>
              <a:rPr lang="de-DE" sz="4000" smtClean="0"/>
              <a:t>in die Verschlüsselung</a:t>
            </a: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962400"/>
            <a:ext cx="6477000" cy="1981200"/>
          </a:xfrm>
          <a:noFill/>
        </p:spPr>
        <p:txBody>
          <a:bodyPr/>
          <a:lstStyle/>
          <a:p>
            <a:pPr eaLnBrk="1" hangingPunct="1"/>
            <a:r>
              <a:rPr lang="de-DE" sz="1800" smtClean="0"/>
              <a:t>IT-Team</a:t>
            </a:r>
          </a:p>
          <a:p>
            <a:pPr eaLnBrk="1" hangingPunct="1"/>
            <a:r>
              <a:rPr lang="de-DE" sz="1800" smtClean="0"/>
              <a:t>Elektronikschule Tettnang</a:t>
            </a:r>
          </a:p>
          <a:p>
            <a:pPr eaLnBrk="1" hangingPunct="1"/>
            <a:r>
              <a:rPr lang="de-DE" sz="1800" smtClean="0"/>
              <a:t>E. Dietrich, A. Grella, H. Müller</a:t>
            </a:r>
          </a:p>
          <a:p>
            <a:pPr eaLnBrk="1" hangingPunct="1"/>
            <a:endParaRPr lang="de-DE" sz="1800" smtClean="0"/>
          </a:p>
          <a:p>
            <a:pPr eaLnBrk="1" hangingPunct="1">
              <a:lnSpc>
                <a:spcPct val="90000"/>
              </a:lnSpc>
            </a:pPr>
            <a:endParaRPr lang="de-DE" sz="160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4150" y="6092825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1pPr>
            <a:lvl2pPr marL="742950" indent="-28575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3pPr>
            <a:lvl4pPr marL="1600200" indent="-22860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4pPr>
            <a:lvl5pPr marL="2057400" indent="-228600" eaLnBrk="0" hangingPunct="0">
              <a:defRPr sz="1400" b="1">
                <a:solidFill>
                  <a:srgbClr val="0033CC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sz="1400" b="1">
                <a:solidFill>
                  <a:srgbClr val="0033CC"/>
                </a:solidFill>
                <a:latin typeface="Arial Narrow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Copyright (©) </a:t>
            </a:r>
            <a:r>
              <a:rPr lang="en-US" sz="1200" b="0" dirty="0" smtClean="0">
                <a:solidFill>
                  <a:schemeClr val="tx1"/>
                </a:solidFill>
                <a:latin typeface="Tahoma" pitchFamily="34" charset="0"/>
              </a:rPr>
              <a:t>2012 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by A. </a:t>
            </a:r>
            <a:r>
              <a:rPr lang="en-US" sz="1200" b="0" dirty="0" err="1">
                <a:solidFill>
                  <a:schemeClr val="tx1"/>
                </a:solidFill>
                <a:latin typeface="Tahoma" pitchFamily="34" charset="0"/>
              </a:rPr>
              <a:t>Grella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, E. </a:t>
            </a:r>
            <a:r>
              <a:rPr lang="en-US" sz="1200" b="0" dirty="0" smtClean="0">
                <a:solidFill>
                  <a:schemeClr val="tx1"/>
                </a:solidFill>
                <a:latin typeface="Tahoma" pitchFamily="34" charset="0"/>
              </a:rPr>
              <a:t>Dietrich, H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. </a:t>
            </a:r>
            <a:r>
              <a:rPr lang="en-US" sz="1200" b="0" dirty="0" smtClean="0">
                <a:solidFill>
                  <a:schemeClr val="tx1"/>
                </a:solidFill>
                <a:latin typeface="Tahoma" pitchFamily="34" charset="0"/>
              </a:rPr>
              <a:t>Mueller. 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Permission is granted to copy, distribute and/or modify this document under the terms of the 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  <a:hlinkClick r:id="rId3"/>
              </a:rPr>
              <a:t>GNU Free Documentation License</a:t>
            </a:r>
            <a:r>
              <a:rPr lang="en-US" sz="1200" b="0" dirty="0">
                <a:solidFill>
                  <a:schemeClr val="tx1"/>
                </a:solidFill>
                <a:latin typeface="Tahoma" pitchFamily="34" charset="0"/>
              </a:rPr>
              <a:t>, Version 1.2 or any later version published by the Free Software Foundation.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Hybride Verfahren </a:t>
            </a:r>
            <a:r>
              <a:rPr lang="de-DE" dirty="0" smtClean="0"/>
              <a:t>(2)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81" y="2861075"/>
            <a:ext cx="1967297" cy="1967297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1319954" y="4419266"/>
            <a:ext cx="792089" cy="1149729"/>
            <a:chOff x="971599" y="4153102"/>
            <a:chExt cx="792089" cy="1149729"/>
          </a:xfrm>
        </p:grpSpPr>
        <p:sp>
          <p:nvSpPr>
            <p:cNvPr id="7" name="Gefaltete Ecke 6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>
              <a:endCxn id="7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feld 15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118287" y="3602546"/>
            <a:ext cx="792089" cy="1149729"/>
            <a:chOff x="971599" y="4153102"/>
            <a:chExt cx="792089" cy="1149729"/>
          </a:xfrm>
        </p:grpSpPr>
        <p:sp>
          <p:nvSpPr>
            <p:cNvPr id="22" name="Gefaltete Ecke 21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>
              <a:endCxn id="22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feld 30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4352956"/>
            <a:ext cx="692807" cy="69280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4536987"/>
            <a:ext cx="914286" cy="9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6999649" y="4419266"/>
            <a:ext cx="792089" cy="1149729"/>
            <a:chOff x="971599" y="4153102"/>
            <a:chExt cx="792089" cy="1149729"/>
          </a:xfrm>
        </p:grpSpPr>
        <p:sp>
          <p:nvSpPr>
            <p:cNvPr id="39" name="Gefaltete Ecke 38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>
              <a:endCxn id="39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feld 47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4008169" y="5136992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007383" y="567201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4536987"/>
            <a:ext cx="914286" cy="914286"/>
          </a:xfrm>
          <a:prstGeom prst="rect">
            <a:avLst/>
          </a:prstGeom>
        </p:spPr>
      </p:pic>
      <p:cxnSp>
        <p:nvCxnSpPr>
          <p:cNvPr id="58" name="Gerade Verbindung mit Pfeil 57"/>
          <p:cNvCxnSpPr/>
          <p:nvPr/>
        </p:nvCxnSpPr>
        <p:spPr bwMode="auto">
          <a:xfrm>
            <a:off x="2174070" y="4947468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mit Pfeil 58"/>
          <p:cNvCxnSpPr/>
          <p:nvPr/>
        </p:nvCxnSpPr>
        <p:spPr bwMode="auto">
          <a:xfrm flipV="1">
            <a:off x="3507234" y="4606636"/>
            <a:ext cx="500935" cy="340832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/>
          <p:nvPr/>
        </p:nvCxnSpPr>
        <p:spPr bwMode="auto">
          <a:xfrm>
            <a:off x="5065224" y="4699359"/>
            <a:ext cx="493222" cy="24810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/>
          <p:nvPr/>
        </p:nvCxnSpPr>
        <p:spPr bwMode="auto">
          <a:xfrm>
            <a:off x="6566558" y="4947468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feld 61"/>
          <p:cNvSpPr txBox="1"/>
          <p:nvPr/>
        </p:nvSpPr>
        <p:spPr>
          <a:xfrm>
            <a:off x="1307013" y="567201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grpSp>
        <p:nvGrpSpPr>
          <p:cNvPr id="66" name="Gruppieren 65"/>
          <p:cNvGrpSpPr/>
          <p:nvPr/>
        </p:nvGrpSpPr>
        <p:grpSpPr>
          <a:xfrm>
            <a:off x="475721" y="1952326"/>
            <a:ext cx="817970" cy="836741"/>
            <a:chOff x="1402084" y="3143153"/>
            <a:chExt cx="817970" cy="836741"/>
          </a:xfrm>
        </p:grpSpPr>
        <p:pic>
          <p:nvPicPr>
            <p:cNvPr id="67" name="Grafik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7919027" y="1916832"/>
            <a:ext cx="817970" cy="836741"/>
            <a:chOff x="7079303" y="3143153"/>
            <a:chExt cx="817970" cy="836741"/>
          </a:xfrm>
        </p:grpSpPr>
        <p:pic>
          <p:nvPicPr>
            <p:cNvPr id="70" name="Grafik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feld 70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pic>
        <p:nvPicPr>
          <p:cNvPr id="7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1184358" y="243852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5" name="Textfeld 74"/>
          <p:cNvSpPr txBox="1"/>
          <p:nvPr/>
        </p:nvSpPr>
        <p:spPr>
          <a:xfrm>
            <a:off x="827584" y="3336792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7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2728029" y="4747452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8" name="Textfeld 77"/>
          <p:cNvSpPr txBox="1"/>
          <p:nvPr/>
        </p:nvSpPr>
        <p:spPr>
          <a:xfrm>
            <a:off x="2371255" y="6001088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79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5864878" y="4747452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feld 79"/>
          <p:cNvSpPr txBox="1"/>
          <p:nvPr/>
        </p:nvSpPr>
        <p:spPr>
          <a:xfrm>
            <a:off x="5508104" y="6001088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81" name="Grafik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2523537"/>
            <a:ext cx="914286" cy="914286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2523537"/>
            <a:ext cx="914286" cy="914286"/>
          </a:xfrm>
          <a:prstGeom prst="rect">
            <a:avLst/>
          </a:prstGeom>
        </p:spPr>
      </p:pic>
      <p:cxnSp>
        <p:nvCxnSpPr>
          <p:cNvPr id="85" name="Gerade Verbindung mit Pfeil 84"/>
          <p:cNvCxnSpPr/>
          <p:nvPr/>
        </p:nvCxnSpPr>
        <p:spPr bwMode="auto">
          <a:xfrm>
            <a:off x="2123728" y="3005091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/>
          <p:cNvCxnSpPr/>
          <p:nvPr/>
        </p:nvCxnSpPr>
        <p:spPr bwMode="auto">
          <a:xfrm flipV="1">
            <a:off x="5110892" y="3005091"/>
            <a:ext cx="447554" cy="216024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Gerade Verbindung mit Pfeil 86"/>
          <p:cNvCxnSpPr/>
          <p:nvPr/>
        </p:nvCxnSpPr>
        <p:spPr bwMode="auto">
          <a:xfrm>
            <a:off x="6566558" y="3005091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5613155" y="3920174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Bob</a:t>
            </a:r>
          </a:p>
        </p:txBody>
      </p:sp>
      <p:pic>
        <p:nvPicPr>
          <p:cNvPr id="89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706188" y="2753924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0" name="Textfeld 89"/>
          <p:cNvSpPr txBox="1"/>
          <p:nvPr/>
        </p:nvSpPr>
        <p:spPr>
          <a:xfrm>
            <a:off x="2416680" y="3928186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  <p:pic>
        <p:nvPicPr>
          <p:cNvPr id="91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62647" y="2736529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7347564" y="243852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3" name="Textfeld 92"/>
          <p:cNvSpPr txBox="1"/>
          <p:nvPr/>
        </p:nvSpPr>
        <p:spPr>
          <a:xfrm>
            <a:off x="6990790" y="3336792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9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4280298" y="2402006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2736643"/>
            <a:ext cx="692807" cy="692807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3923524" y="3408800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507234" y="3005091"/>
            <a:ext cx="422017" cy="216024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Hash-Funktionen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907595"/>
            <a:ext cx="7010400" cy="2894307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Hash-Funktionen (z.B. SHA-1, MD5) sind mathematische </a:t>
            </a:r>
            <a:r>
              <a:rPr lang="de-DE" dirty="0" smtClean="0">
                <a:solidFill>
                  <a:srgbClr val="FF0000"/>
                </a:solidFill>
              </a:rPr>
              <a:t>Einwegfunktionen</a:t>
            </a:r>
            <a:r>
              <a:rPr lang="de-DE" dirty="0" smtClean="0"/>
              <a:t>, die aus einem beliebigen Klartext eine </a:t>
            </a:r>
            <a:r>
              <a:rPr lang="de-DE" dirty="0" smtClean="0">
                <a:solidFill>
                  <a:srgbClr val="FF0000"/>
                </a:solidFill>
              </a:rPr>
              <a:t>Prüfsumme</a:t>
            </a:r>
            <a:r>
              <a:rPr lang="de-DE" dirty="0" smtClean="0"/>
              <a:t> (Hash-Wert, Fingerprint, Message-Digest) </a:t>
            </a:r>
            <a:r>
              <a:rPr lang="de-DE" dirty="0" smtClean="0">
                <a:solidFill>
                  <a:srgbClr val="FF0000"/>
                </a:solidFill>
              </a:rPr>
              <a:t>fester Länge</a:t>
            </a:r>
            <a:r>
              <a:rPr lang="de-DE" dirty="0" smtClean="0"/>
              <a:t> erzeugen.</a:t>
            </a:r>
          </a:p>
          <a:p>
            <a:r>
              <a:rPr lang="de-DE" dirty="0" smtClean="0"/>
              <a:t>Anforderungen an Hash-Funktionen:</a:t>
            </a:r>
          </a:p>
          <a:p>
            <a:pPr lvl="1"/>
            <a:r>
              <a:rPr lang="de-DE" dirty="0" smtClean="0"/>
              <a:t>Kleinste Änderungen am Klartext müssen zu anderen Hash-Werten führen (kollisionsresistent).</a:t>
            </a:r>
          </a:p>
          <a:p>
            <a:pPr lvl="1"/>
            <a:r>
              <a:rPr lang="de-DE" dirty="0" smtClean="0"/>
              <a:t>Der ursprüngliche Klartext darf aus dem Hash-Wert nicht berechenbar sein.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784741" y="5144989"/>
            <a:ext cx="792089" cy="1149729"/>
            <a:chOff x="971599" y="4153102"/>
            <a:chExt cx="792089" cy="1149729"/>
          </a:xfrm>
        </p:grpSpPr>
        <p:sp>
          <p:nvSpPr>
            <p:cNvPr id="7" name="Gefaltete Ecke 6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>
              <a:endCxn id="7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feld 15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Gefaltete Ecke 21"/>
          <p:cNvSpPr/>
          <p:nvPr/>
        </p:nvSpPr>
        <p:spPr bwMode="auto">
          <a:xfrm>
            <a:off x="5583074" y="5470746"/>
            <a:ext cx="792089" cy="555292"/>
          </a:xfrm>
          <a:prstGeom prst="foldedCorner">
            <a:avLst>
              <a:gd name="adj" fmla="val 118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5583074" y="5610740"/>
            <a:ext cx="792089" cy="0"/>
          </a:xfrm>
          <a:prstGeom prst="line">
            <a:avLst/>
          </a:prstGeom>
          <a:noFill/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23"/>
          <p:cNvCxnSpPr/>
          <p:nvPr/>
        </p:nvCxnSpPr>
        <p:spPr bwMode="auto">
          <a:xfrm>
            <a:off x="5583074" y="5754756"/>
            <a:ext cx="792089" cy="8377"/>
          </a:xfrm>
          <a:prstGeom prst="line">
            <a:avLst/>
          </a:prstGeom>
          <a:noFill/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/>
          <p:nvPr/>
        </p:nvCxnSpPr>
        <p:spPr bwMode="auto">
          <a:xfrm>
            <a:off x="5583074" y="5898772"/>
            <a:ext cx="792089" cy="0"/>
          </a:xfrm>
          <a:prstGeom prst="line">
            <a:avLst/>
          </a:prstGeom>
          <a:noFill/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auto">
          <a:xfrm>
            <a:off x="5655081" y="5472369"/>
            <a:ext cx="540" cy="553669"/>
          </a:xfrm>
          <a:prstGeom prst="lin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5655082" y="5509462"/>
            <a:ext cx="648073" cy="104067"/>
          </a:xfrm>
          <a:prstGeom prst="rect">
            <a:avLst/>
          </a:prstGeom>
          <a:noFill/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0af7878ee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655621" y="5641079"/>
            <a:ext cx="648073" cy="104644"/>
          </a:xfrm>
          <a:prstGeom prst="rect">
            <a:avLst/>
          </a:prstGeom>
          <a:noFill/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2c6738e41</a:t>
            </a:r>
            <a:endParaRPr lang="de-DE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655082" y="5794128"/>
            <a:ext cx="648073" cy="104644"/>
          </a:xfrm>
          <a:prstGeom prst="rect">
            <a:avLst/>
          </a:prstGeom>
          <a:noFill/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df73ec1e</a:t>
            </a:r>
            <a:endParaRPr lang="de-DE" sz="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472956" y="6397740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Hash-Wert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3940059" y="4801902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Hash-algorithmus</a:t>
            </a:r>
          </a:p>
        </p:txBody>
      </p:sp>
      <p:cxnSp>
        <p:nvCxnSpPr>
          <p:cNvPr id="67" name="Gerade Verbindung mit Pfeil 66"/>
          <p:cNvCxnSpPr/>
          <p:nvPr/>
        </p:nvCxnSpPr>
        <p:spPr bwMode="auto">
          <a:xfrm>
            <a:off x="3638857" y="5673191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Gerade Verbindung mit Pfeil 67"/>
          <p:cNvCxnSpPr/>
          <p:nvPr/>
        </p:nvCxnSpPr>
        <p:spPr bwMode="auto">
          <a:xfrm>
            <a:off x="4972021" y="5673191"/>
            <a:ext cx="500935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feld 74"/>
          <p:cNvSpPr txBox="1"/>
          <p:nvPr/>
        </p:nvSpPr>
        <p:spPr>
          <a:xfrm>
            <a:off x="2771800" y="6397740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30722" name="Picture 2" descr="C:\Users\Andreas\AppData\Local\Temp\MC90037973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67118">
            <a:off x="3992949" y="5274494"/>
            <a:ext cx="92171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74" y="5071713"/>
            <a:ext cx="874929" cy="122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rafik 1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55" y="3547380"/>
            <a:ext cx="1967297" cy="1967297"/>
          </a:xfrm>
          <a:prstGeom prst="rect">
            <a:avLst/>
          </a:prstGeom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Digitale Signatur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42379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Hash-Wert des Klartextes wird mit Private-Key des Senders verschlüsselt und zusammen mit Nachricht (hier unverschlüsselt) zum Empfänger übertragen.</a:t>
            </a:r>
          </a:p>
          <a:p>
            <a:r>
              <a:rPr lang="de-DE" dirty="0" smtClean="0"/>
              <a:t>Empfänger bildet eigenen Hash-Wert und überprüft, ob entschlüsselter Hash-Wert und eigener Hash-Wert übereinstimmen.</a:t>
            </a:r>
          </a:p>
        </p:txBody>
      </p:sp>
      <p:grpSp>
        <p:nvGrpSpPr>
          <p:cNvPr id="55" name="Gruppieren 54"/>
          <p:cNvGrpSpPr/>
          <p:nvPr/>
        </p:nvGrpSpPr>
        <p:grpSpPr>
          <a:xfrm>
            <a:off x="1413628" y="3859197"/>
            <a:ext cx="792089" cy="1149729"/>
            <a:chOff x="971599" y="4153102"/>
            <a:chExt cx="792089" cy="1149729"/>
          </a:xfrm>
        </p:grpSpPr>
        <p:sp>
          <p:nvSpPr>
            <p:cNvPr id="21" name="Gefaltete Ecke 20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>
              <a:endCxn id="21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44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82" name="Grafik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906080"/>
            <a:ext cx="914286" cy="914286"/>
          </a:xfrm>
          <a:prstGeom prst="rect">
            <a:avLst/>
          </a:prstGeom>
        </p:spPr>
      </p:pic>
      <p:grpSp>
        <p:nvGrpSpPr>
          <p:cNvPr id="84" name="Gruppieren 83"/>
          <p:cNvGrpSpPr/>
          <p:nvPr/>
        </p:nvGrpSpPr>
        <p:grpSpPr>
          <a:xfrm>
            <a:off x="7093323" y="3372094"/>
            <a:ext cx="792089" cy="1149729"/>
            <a:chOff x="971599" y="4153102"/>
            <a:chExt cx="792089" cy="1149729"/>
          </a:xfrm>
        </p:grpSpPr>
        <p:sp>
          <p:nvSpPr>
            <p:cNvPr id="85" name="Gefaltete Ecke 84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86" name="Gerade Verbindung 85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>
              <a:endCxn id="85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Textfeld 93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26" name="Gruppieren 4125"/>
          <p:cNvGrpSpPr/>
          <p:nvPr/>
        </p:nvGrpSpPr>
        <p:grpSpPr>
          <a:xfrm>
            <a:off x="475721" y="3619377"/>
            <a:ext cx="817970" cy="836741"/>
            <a:chOff x="1402084" y="3143153"/>
            <a:chExt cx="817970" cy="836741"/>
          </a:xfrm>
        </p:grpSpPr>
        <p:pic>
          <p:nvPicPr>
            <p:cNvPr id="4100" name="Grafik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5" name="Textfeld 4124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4127" name="Gruppieren 4126"/>
          <p:cNvGrpSpPr/>
          <p:nvPr/>
        </p:nvGrpSpPr>
        <p:grpSpPr>
          <a:xfrm>
            <a:off x="7919027" y="3619377"/>
            <a:ext cx="817970" cy="836741"/>
            <a:chOff x="7079303" y="3143153"/>
            <a:chExt cx="817970" cy="836741"/>
          </a:xfrm>
        </p:grpSpPr>
        <p:pic>
          <p:nvPicPr>
            <p:cNvPr id="4101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feld 127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sp>
        <p:nvSpPr>
          <p:cNvPr id="138" name="Textfeld 137"/>
          <p:cNvSpPr txBox="1"/>
          <p:nvPr/>
        </p:nvSpPr>
        <p:spPr>
          <a:xfrm>
            <a:off x="7101057" y="4624845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4906080"/>
            <a:ext cx="914286" cy="914286"/>
          </a:xfrm>
          <a:prstGeom prst="rect">
            <a:avLst/>
          </a:prstGeom>
        </p:spPr>
      </p:pic>
      <p:cxnSp>
        <p:nvCxnSpPr>
          <p:cNvPr id="152" name="Gerade Verbindung mit Pfeil 151"/>
          <p:cNvCxnSpPr/>
          <p:nvPr/>
        </p:nvCxnSpPr>
        <p:spPr bwMode="auto">
          <a:xfrm>
            <a:off x="2267744" y="4387399"/>
            <a:ext cx="144000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Gerade Verbindung mit Pfeil 156"/>
          <p:cNvCxnSpPr/>
          <p:nvPr/>
        </p:nvCxnSpPr>
        <p:spPr bwMode="auto">
          <a:xfrm>
            <a:off x="5364088" y="4823153"/>
            <a:ext cx="395028" cy="367438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Gerade Verbindung mit Pfeil 157"/>
          <p:cNvCxnSpPr/>
          <p:nvPr/>
        </p:nvCxnSpPr>
        <p:spPr bwMode="auto">
          <a:xfrm>
            <a:off x="5508104" y="4387399"/>
            <a:ext cx="154800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Textfeld 174"/>
          <p:cNvSpPr txBox="1"/>
          <p:nvPr/>
        </p:nvSpPr>
        <p:spPr>
          <a:xfrm>
            <a:off x="1400687" y="5111948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346593" y="6396430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Hash-Wert</a:t>
            </a:r>
          </a:p>
        </p:txBody>
      </p:sp>
      <p:cxnSp>
        <p:nvCxnSpPr>
          <p:cNvPr id="126" name="Gerade Verbindung mit Pfeil 125"/>
          <p:cNvCxnSpPr/>
          <p:nvPr/>
        </p:nvCxnSpPr>
        <p:spPr bwMode="auto">
          <a:xfrm flipV="1">
            <a:off x="2267744" y="5748358"/>
            <a:ext cx="500935" cy="73424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9" name="Picture 2" descr="C:\Users\Andreas\AppData\Local\Temp\MC900379735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976">
            <a:off x="1300544" y="5181968"/>
            <a:ext cx="92171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53786" y="6064369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feld 131"/>
          <p:cNvSpPr txBox="1"/>
          <p:nvPr/>
        </p:nvSpPr>
        <p:spPr>
          <a:xfrm>
            <a:off x="2516811" y="6311413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Alice</a:t>
            </a:r>
          </a:p>
        </p:txBody>
      </p:sp>
      <p:pic>
        <p:nvPicPr>
          <p:cNvPr id="133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807794" y="508023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4" name="Gruppieren 133"/>
          <p:cNvGrpSpPr/>
          <p:nvPr/>
        </p:nvGrpSpPr>
        <p:grpSpPr>
          <a:xfrm>
            <a:off x="4226758" y="3732134"/>
            <a:ext cx="792089" cy="1149729"/>
            <a:chOff x="971599" y="4153102"/>
            <a:chExt cx="792089" cy="1149729"/>
          </a:xfrm>
        </p:grpSpPr>
        <p:sp>
          <p:nvSpPr>
            <p:cNvPr id="135" name="Gefaltete Ecke 134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44" name="Gerade Verbindung 143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Gerade Verbindung 144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145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146"/>
            <p:cNvCxnSpPr>
              <a:endCxn id="135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147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14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14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150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Textfeld 152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65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1298" y="5513699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941628" y="5137151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7" name="Textfeld 166"/>
          <p:cNvSpPr txBox="1"/>
          <p:nvPr/>
        </p:nvSpPr>
        <p:spPr>
          <a:xfrm>
            <a:off x="5652120" y="6311413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Alice</a:t>
            </a:r>
          </a:p>
        </p:txBody>
      </p:sp>
      <p:cxnSp>
        <p:nvCxnSpPr>
          <p:cNvPr id="171" name="Gerade Verbindung mit Pfeil 170"/>
          <p:cNvCxnSpPr/>
          <p:nvPr/>
        </p:nvCxnSpPr>
        <p:spPr bwMode="auto">
          <a:xfrm>
            <a:off x="6533965" y="5687526"/>
            <a:ext cx="500935" cy="73424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2" name="Picture 2" descr="C:\Users\Andreas\AppData\Local\Temp\MC900379735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976">
            <a:off x="6910937" y="4694865"/>
            <a:ext cx="92171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1299" y="6191268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Gerade Verbindung mit Pfeil 162"/>
          <p:cNvCxnSpPr/>
          <p:nvPr/>
        </p:nvCxnSpPr>
        <p:spPr bwMode="auto">
          <a:xfrm flipV="1">
            <a:off x="3502349" y="4884262"/>
            <a:ext cx="362204" cy="28903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feld 173"/>
          <p:cNvSpPr txBox="1"/>
          <p:nvPr/>
        </p:nvSpPr>
        <p:spPr>
          <a:xfrm>
            <a:off x="7056104" y="618040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=</a:t>
            </a:r>
          </a:p>
        </p:txBody>
      </p:sp>
      <p:pic>
        <p:nvPicPr>
          <p:cNvPr id="31746" name="Picture 2" descr="D:\Andreas\Documents\Backupbereich\CCNA\WLAN\Projekt\MC9004414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56" y="6054650"/>
            <a:ext cx="384101" cy="3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4802" y="4642903"/>
            <a:ext cx="576000" cy="80748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04" y="4950642"/>
            <a:ext cx="333661" cy="333661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4094274" y="5316538"/>
            <a:ext cx="1057055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Digitale Signatur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094274" y="3501008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</p:spTree>
    <p:extLst>
      <p:ext uri="{BB962C8B-B14F-4D97-AF65-F5344CB8AC3E}">
        <p14:creationId xmlns:p14="http://schemas.microsoft.com/office/powerpoint/2010/main" val="31214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20926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Authentifizierung, Integritätscheck und </a:t>
            </a:r>
            <a:r>
              <a:rPr lang="de-DE" dirty="0"/>
              <a:t>V</a:t>
            </a:r>
            <a:r>
              <a:rPr lang="de-DE" dirty="0" smtClean="0"/>
              <a:t>ertraulichkeit</a:t>
            </a:r>
            <a:endParaRPr lang="de-DE" dirty="0"/>
          </a:p>
        </p:txBody>
      </p:sp>
      <p:pic>
        <p:nvPicPr>
          <p:cNvPr id="91" name="Grafik 9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81" y="2708920"/>
            <a:ext cx="1967297" cy="1967297"/>
          </a:xfrm>
          <a:prstGeom prst="rect">
            <a:avLst/>
          </a:prstGeom>
        </p:spPr>
      </p:pic>
      <p:grpSp>
        <p:nvGrpSpPr>
          <p:cNvPr id="92" name="Gruppieren 91"/>
          <p:cNvGrpSpPr/>
          <p:nvPr/>
        </p:nvGrpSpPr>
        <p:grpSpPr>
          <a:xfrm>
            <a:off x="1319954" y="3284984"/>
            <a:ext cx="792089" cy="1149729"/>
            <a:chOff x="971599" y="4153102"/>
            <a:chExt cx="792089" cy="1149729"/>
          </a:xfrm>
        </p:grpSpPr>
        <p:sp>
          <p:nvSpPr>
            <p:cNvPr id="93" name="Gefaltete Ecke 92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94" name="Gerade Verbindung 93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>
              <a:endCxn id="93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feld 101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4118287" y="2852936"/>
            <a:ext cx="792089" cy="1149729"/>
            <a:chOff x="971599" y="4153102"/>
            <a:chExt cx="792089" cy="1149729"/>
          </a:xfrm>
        </p:grpSpPr>
        <p:sp>
          <p:nvSpPr>
            <p:cNvPr id="108" name="Gefaltete Ecke 107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Gerade Verbindung 111"/>
            <p:cNvCxnSpPr>
              <a:endCxn id="108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Gerade Verbindung 112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Gerade Verbindung 113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Gerade Verbindung 114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Gerade Verbindung 115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Textfeld 116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22" name="Grafik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3603346"/>
            <a:ext cx="692807" cy="692807"/>
          </a:xfrm>
          <a:prstGeom prst="rect">
            <a:avLst/>
          </a:prstGeom>
        </p:spPr>
      </p:pic>
      <p:pic>
        <p:nvPicPr>
          <p:cNvPr id="123" name="Grafik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3356992"/>
            <a:ext cx="914286" cy="914286"/>
          </a:xfrm>
          <a:prstGeom prst="rect">
            <a:avLst/>
          </a:prstGeom>
        </p:spPr>
      </p:pic>
      <p:grpSp>
        <p:nvGrpSpPr>
          <p:cNvPr id="124" name="Gruppieren 123"/>
          <p:cNvGrpSpPr/>
          <p:nvPr/>
        </p:nvGrpSpPr>
        <p:grpSpPr>
          <a:xfrm>
            <a:off x="6999649" y="3284984"/>
            <a:ext cx="792089" cy="1149729"/>
            <a:chOff x="971599" y="4153102"/>
            <a:chExt cx="792089" cy="1149729"/>
          </a:xfrm>
        </p:grpSpPr>
        <p:sp>
          <p:nvSpPr>
            <p:cNvPr id="125" name="Gefaltete Ecke 124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26" name="Gerade Verbindung 125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Gerade Verbindung 126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rade Verbindung 127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rade Verbindung 128"/>
            <p:cNvCxnSpPr>
              <a:endCxn id="125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129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Gerade Verbindung 130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Gerade Verbindung 131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Gerade Verbindung 132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" name="Textfeld 133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9" name="Textfeld 138"/>
          <p:cNvSpPr txBox="1"/>
          <p:nvPr/>
        </p:nvSpPr>
        <p:spPr>
          <a:xfrm>
            <a:off x="4008169" y="4263566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7007383" y="4537735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141" name="Grafik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3356992"/>
            <a:ext cx="914286" cy="914286"/>
          </a:xfrm>
          <a:prstGeom prst="rect">
            <a:avLst/>
          </a:prstGeom>
        </p:spPr>
      </p:pic>
      <p:cxnSp>
        <p:nvCxnSpPr>
          <p:cNvPr id="142" name="Gerade Verbindung mit Pfeil 141"/>
          <p:cNvCxnSpPr/>
          <p:nvPr/>
        </p:nvCxnSpPr>
        <p:spPr bwMode="auto">
          <a:xfrm>
            <a:off x="2174070" y="3767473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Gerade Verbindung mit Pfeil 142"/>
          <p:cNvCxnSpPr/>
          <p:nvPr/>
        </p:nvCxnSpPr>
        <p:spPr bwMode="auto">
          <a:xfrm flipV="1">
            <a:off x="3463757" y="3326490"/>
            <a:ext cx="544412" cy="38824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Gerade Verbindung mit Pfeil 143"/>
          <p:cNvCxnSpPr/>
          <p:nvPr/>
        </p:nvCxnSpPr>
        <p:spPr bwMode="auto">
          <a:xfrm>
            <a:off x="4931469" y="3375733"/>
            <a:ext cx="681686" cy="33900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Gerade Verbindung mit Pfeil 144"/>
          <p:cNvCxnSpPr/>
          <p:nvPr/>
        </p:nvCxnSpPr>
        <p:spPr bwMode="auto">
          <a:xfrm>
            <a:off x="6566558" y="3767473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Textfeld 145"/>
          <p:cNvSpPr txBox="1"/>
          <p:nvPr/>
        </p:nvSpPr>
        <p:spPr>
          <a:xfrm>
            <a:off x="1307013" y="4581128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grpSp>
        <p:nvGrpSpPr>
          <p:cNvPr id="147" name="Gruppieren 146"/>
          <p:cNvGrpSpPr/>
          <p:nvPr/>
        </p:nvGrpSpPr>
        <p:grpSpPr>
          <a:xfrm>
            <a:off x="475721" y="1304254"/>
            <a:ext cx="817970" cy="836741"/>
            <a:chOff x="1402084" y="3143153"/>
            <a:chExt cx="817970" cy="836741"/>
          </a:xfrm>
        </p:grpSpPr>
        <p:pic>
          <p:nvPicPr>
            <p:cNvPr id="148" name="Grafik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Textfeld 148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7919027" y="1268760"/>
            <a:ext cx="817970" cy="836741"/>
            <a:chOff x="7079303" y="3143153"/>
            <a:chExt cx="817970" cy="836741"/>
          </a:xfrm>
        </p:grpSpPr>
        <p:pic>
          <p:nvPicPr>
            <p:cNvPr id="151" name="Grafik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Textfeld 151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pic>
        <p:nvPicPr>
          <p:cNvPr id="153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1184358" y="179044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4" name="Textfeld 153"/>
          <p:cNvSpPr txBox="1"/>
          <p:nvPr/>
        </p:nvSpPr>
        <p:spPr>
          <a:xfrm>
            <a:off x="827584" y="2688720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155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2699792" y="350100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6" name="Textfeld 155"/>
          <p:cNvSpPr txBox="1"/>
          <p:nvPr/>
        </p:nvSpPr>
        <p:spPr>
          <a:xfrm>
            <a:off x="2371255" y="4696805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15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5868144" y="350100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8" name="Textfeld 157"/>
          <p:cNvSpPr txBox="1"/>
          <p:nvPr/>
        </p:nvSpPr>
        <p:spPr>
          <a:xfrm>
            <a:off x="5508104" y="4696805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159" name="Grafik 1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1875465"/>
            <a:ext cx="914286" cy="914286"/>
          </a:xfrm>
          <a:prstGeom prst="rect">
            <a:avLst/>
          </a:prstGeom>
        </p:spPr>
      </p:pic>
      <p:pic>
        <p:nvPicPr>
          <p:cNvPr id="160" name="Grafik 1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1875465"/>
            <a:ext cx="914286" cy="914286"/>
          </a:xfrm>
          <a:prstGeom prst="rect">
            <a:avLst/>
          </a:prstGeom>
        </p:spPr>
      </p:pic>
      <p:cxnSp>
        <p:nvCxnSpPr>
          <p:cNvPr id="161" name="Gerade Verbindung mit Pfeil 160"/>
          <p:cNvCxnSpPr/>
          <p:nvPr/>
        </p:nvCxnSpPr>
        <p:spPr bwMode="auto">
          <a:xfrm>
            <a:off x="2123728" y="2357019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Gerade Verbindung mit Pfeil 161"/>
          <p:cNvCxnSpPr/>
          <p:nvPr/>
        </p:nvCxnSpPr>
        <p:spPr bwMode="auto">
          <a:xfrm flipV="1">
            <a:off x="4931469" y="2357019"/>
            <a:ext cx="626977" cy="116293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Gerade Verbindung mit Pfeil 162"/>
          <p:cNvCxnSpPr/>
          <p:nvPr/>
        </p:nvCxnSpPr>
        <p:spPr bwMode="auto">
          <a:xfrm>
            <a:off x="6566558" y="2357019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feld 163"/>
          <p:cNvSpPr txBox="1"/>
          <p:nvPr/>
        </p:nvSpPr>
        <p:spPr>
          <a:xfrm>
            <a:off x="5613155" y="1391755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Bob</a:t>
            </a:r>
          </a:p>
        </p:txBody>
      </p:sp>
      <p:pic>
        <p:nvPicPr>
          <p:cNvPr id="165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706188" y="2105852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6" name="Textfeld 165"/>
          <p:cNvSpPr txBox="1"/>
          <p:nvPr/>
        </p:nvSpPr>
        <p:spPr>
          <a:xfrm>
            <a:off x="2416680" y="1399767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  <p:pic>
        <p:nvPicPr>
          <p:cNvPr id="16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62647" y="2088457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7347564" y="179044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9" name="Textfeld 168"/>
          <p:cNvSpPr txBox="1"/>
          <p:nvPr/>
        </p:nvSpPr>
        <p:spPr>
          <a:xfrm>
            <a:off x="6990790" y="2688720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pic>
        <p:nvPicPr>
          <p:cNvPr id="170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rot="16200000" flipH="1" flipV="1">
            <a:off x="4280298" y="1654203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1" name="Grafik 1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1988840"/>
            <a:ext cx="692807" cy="692807"/>
          </a:xfrm>
          <a:prstGeom prst="rect">
            <a:avLst/>
          </a:prstGeom>
        </p:spPr>
      </p:pic>
      <p:sp>
        <p:nvSpPr>
          <p:cNvPr id="172" name="Textfeld 171"/>
          <p:cNvSpPr txBox="1"/>
          <p:nvPr/>
        </p:nvSpPr>
        <p:spPr>
          <a:xfrm>
            <a:off x="3923524" y="2660997"/>
            <a:ext cx="118161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Session-Key</a:t>
            </a:r>
          </a:p>
        </p:txBody>
      </p:sp>
      <p:cxnSp>
        <p:nvCxnSpPr>
          <p:cNvPr id="173" name="Gerade Verbindung mit Pfeil 172"/>
          <p:cNvCxnSpPr/>
          <p:nvPr/>
        </p:nvCxnSpPr>
        <p:spPr bwMode="auto">
          <a:xfrm>
            <a:off x="3507234" y="2357019"/>
            <a:ext cx="611053" cy="116293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4" name="Grafik 1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11" y="4906080"/>
            <a:ext cx="914286" cy="914286"/>
          </a:xfrm>
          <a:prstGeom prst="rect">
            <a:avLst/>
          </a:prstGeom>
        </p:spPr>
      </p:pic>
      <p:pic>
        <p:nvPicPr>
          <p:cNvPr id="176" name="Grafik 1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43" y="4906080"/>
            <a:ext cx="914286" cy="914286"/>
          </a:xfrm>
          <a:prstGeom prst="rect">
            <a:avLst/>
          </a:prstGeom>
        </p:spPr>
      </p:pic>
      <p:cxnSp>
        <p:nvCxnSpPr>
          <p:cNvPr id="177" name="Gerade Verbindung mit Pfeil 176"/>
          <p:cNvCxnSpPr/>
          <p:nvPr/>
        </p:nvCxnSpPr>
        <p:spPr bwMode="auto">
          <a:xfrm>
            <a:off x="5056256" y="4667305"/>
            <a:ext cx="607787" cy="52328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Textfeld 178"/>
          <p:cNvSpPr txBox="1"/>
          <p:nvPr/>
        </p:nvSpPr>
        <p:spPr>
          <a:xfrm>
            <a:off x="251520" y="6021288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Hash-Wert</a:t>
            </a:r>
          </a:p>
        </p:txBody>
      </p:sp>
      <p:cxnSp>
        <p:nvCxnSpPr>
          <p:cNvPr id="180" name="Gerade Verbindung mit Pfeil 179"/>
          <p:cNvCxnSpPr>
            <a:stCxn id="182" idx="2"/>
          </p:cNvCxnSpPr>
          <p:nvPr/>
        </p:nvCxnSpPr>
        <p:spPr bwMode="auto">
          <a:xfrm flipV="1">
            <a:off x="2152829" y="5748359"/>
            <a:ext cx="520777" cy="345945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1" name="Picture 2" descr="C:\Users\Andreas\AppData\Local\Temp\MC900379735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976">
            <a:off x="1205471" y="4777004"/>
            <a:ext cx="92171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58713" y="5689227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feld 182"/>
          <p:cNvSpPr txBox="1"/>
          <p:nvPr/>
        </p:nvSpPr>
        <p:spPr>
          <a:xfrm>
            <a:off x="2421738" y="6311413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Alice</a:t>
            </a:r>
          </a:p>
        </p:txBody>
      </p:sp>
      <p:pic>
        <p:nvPicPr>
          <p:cNvPr id="18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712721" y="5080238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96225" y="5513699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46555" y="5137151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7" name="Textfeld 186"/>
          <p:cNvSpPr txBox="1"/>
          <p:nvPr/>
        </p:nvSpPr>
        <p:spPr>
          <a:xfrm>
            <a:off x="5557047" y="6311413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Alice</a:t>
            </a:r>
          </a:p>
        </p:txBody>
      </p:sp>
      <p:cxnSp>
        <p:nvCxnSpPr>
          <p:cNvPr id="188" name="Gerade Verbindung mit Pfeil 187"/>
          <p:cNvCxnSpPr/>
          <p:nvPr/>
        </p:nvCxnSpPr>
        <p:spPr bwMode="auto">
          <a:xfrm>
            <a:off x="6438892" y="5687526"/>
            <a:ext cx="500935" cy="734249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9" name="Picture 3" descr="D:\Andreas\Documents\Backupbereich\CCNA\WLAN\Projekt\MP90030586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96226" y="6191268"/>
            <a:ext cx="578078" cy="8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Gerade Verbindung mit Pfeil 189"/>
          <p:cNvCxnSpPr/>
          <p:nvPr/>
        </p:nvCxnSpPr>
        <p:spPr bwMode="auto">
          <a:xfrm flipV="1">
            <a:off x="3407276" y="4725112"/>
            <a:ext cx="600893" cy="44819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Textfeld 190"/>
          <p:cNvSpPr txBox="1"/>
          <p:nvPr/>
        </p:nvSpPr>
        <p:spPr>
          <a:xfrm>
            <a:off x="6961031" y="618040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=</a:t>
            </a:r>
          </a:p>
        </p:txBody>
      </p:sp>
      <p:pic>
        <p:nvPicPr>
          <p:cNvPr id="192" name="Picture 2" descr="D:\Andreas\Documents\Backupbereich\CCNA\WLAN\Projekt\MC90044142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83" y="6054650"/>
            <a:ext cx="384101" cy="3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9729" y="4321373"/>
            <a:ext cx="576000" cy="807480"/>
          </a:xfrm>
          <a:prstGeom prst="rect">
            <a:avLst/>
          </a:prstGeom>
        </p:spPr>
      </p:pic>
      <p:pic>
        <p:nvPicPr>
          <p:cNvPr id="194" name="Grafik 19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31" y="4629112"/>
            <a:ext cx="333661" cy="333661"/>
          </a:xfrm>
          <a:prstGeom prst="rect">
            <a:avLst/>
          </a:prstGeom>
        </p:spPr>
      </p:pic>
      <p:sp>
        <p:nvSpPr>
          <p:cNvPr id="195" name="Textfeld 194"/>
          <p:cNvSpPr txBox="1"/>
          <p:nvPr/>
        </p:nvSpPr>
        <p:spPr>
          <a:xfrm>
            <a:off x="3999201" y="4995008"/>
            <a:ext cx="1057055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Digitale Signatur</a:t>
            </a:r>
          </a:p>
        </p:txBody>
      </p:sp>
      <p:pic>
        <p:nvPicPr>
          <p:cNvPr id="205" name="Picture 2" descr="C:\Users\Andreas\AppData\Local\Temp\MC900379735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976">
            <a:off x="6867451" y="4632988"/>
            <a:ext cx="92171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war es eigentlich gedacht!</a:t>
            </a:r>
            <a:endParaRPr lang="de-DE" dirty="0"/>
          </a:p>
        </p:txBody>
      </p:sp>
      <p:sp>
        <p:nvSpPr>
          <p:cNvPr id="79" name="Inhaltsplatzhalter 78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12087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Alice besorgt sich den öffentlichen Schlüssel von Bob.</a:t>
            </a:r>
          </a:p>
          <a:p>
            <a:r>
              <a:rPr lang="de-DE" dirty="0" smtClean="0"/>
              <a:t>Alice verschlüsselt mit dem öffentlichen Schlüssel von Bob ihre Nachricht.</a:t>
            </a:r>
          </a:p>
          <a:p>
            <a:r>
              <a:rPr lang="de-DE" dirty="0" smtClean="0"/>
              <a:t>Nur Bob kann mit seinem privaten Schlüssel die Nachricht entschlüsseln.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82638" y="5936271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Bob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81" y="4135824"/>
            <a:ext cx="1967297" cy="1967297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1319954" y="4447641"/>
            <a:ext cx="792089" cy="1149729"/>
            <a:chOff x="971599" y="4153102"/>
            <a:chExt cx="792089" cy="1149729"/>
          </a:xfrm>
        </p:grpSpPr>
        <p:sp>
          <p:nvSpPr>
            <p:cNvPr id="9" name="Gefaltete Ecke 8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>
              <a:endCxn id="9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feld 17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118287" y="4447641"/>
            <a:ext cx="792089" cy="1149729"/>
            <a:chOff x="971599" y="4153102"/>
            <a:chExt cx="792089" cy="1149729"/>
          </a:xfrm>
        </p:grpSpPr>
        <p:sp>
          <p:nvSpPr>
            <p:cNvPr id="24" name="Gefaltete Ecke 23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>
              <a:endCxn id="24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feld 32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5198051"/>
            <a:ext cx="692807" cy="692807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4565362"/>
            <a:ext cx="914286" cy="914286"/>
          </a:xfrm>
          <a:prstGeom prst="rect">
            <a:avLst/>
          </a:prstGeom>
        </p:spPr>
      </p:pic>
      <p:grpSp>
        <p:nvGrpSpPr>
          <p:cNvPr id="40" name="Gruppieren 39"/>
          <p:cNvGrpSpPr/>
          <p:nvPr/>
        </p:nvGrpSpPr>
        <p:grpSpPr>
          <a:xfrm>
            <a:off x="6999649" y="4447641"/>
            <a:ext cx="792089" cy="1149729"/>
            <a:chOff x="971599" y="4153102"/>
            <a:chExt cx="792089" cy="1149729"/>
          </a:xfrm>
        </p:grpSpPr>
        <p:sp>
          <p:nvSpPr>
            <p:cNvPr id="41" name="Gefaltete Ecke 40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>
              <a:endCxn id="41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feld 49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Textfeld 54"/>
          <p:cNvSpPr txBox="1"/>
          <p:nvPr/>
        </p:nvSpPr>
        <p:spPr>
          <a:xfrm>
            <a:off x="4008169" y="5982087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7007383" y="5700392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475272" y="4104554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Chiffrier-algorithmus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5606604" y="4104554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Dechiffrier-algorithmus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4565362"/>
            <a:ext cx="914286" cy="914286"/>
          </a:xfrm>
          <a:prstGeom prst="rect">
            <a:avLst/>
          </a:prstGeom>
        </p:spPr>
      </p:pic>
      <p:cxnSp>
        <p:nvCxnSpPr>
          <p:cNvPr id="60" name="Gerade Verbindung mit Pfeil 59"/>
          <p:cNvCxnSpPr/>
          <p:nvPr/>
        </p:nvCxnSpPr>
        <p:spPr bwMode="auto">
          <a:xfrm>
            <a:off x="2174070" y="4975843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/>
          <p:nvPr/>
        </p:nvCxnSpPr>
        <p:spPr bwMode="auto">
          <a:xfrm>
            <a:off x="3507234" y="4975843"/>
            <a:ext cx="500935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/>
          <p:nvPr/>
        </p:nvCxnSpPr>
        <p:spPr bwMode="auto">
          <a:xfrm>
            <a:off x="5110892" y="4975843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/>
          <p:nvPr/>
        </p:nvCxnSpPr>
        <p:spPr bwMode="auto">
          <a:xfrm>
            <a:off x="6566558" y="4975843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1307013" y="5700392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65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706188" y="4762009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Textfeld 65"/>
          <p:cNvSpPr txBox="1"/>
          <p:nvPr/>
        </p:nvSpPr>
        <p:spPr>
          <a:xfrm>
            <a:off x="2416680" y="5936271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  <p:pic>
        <p:nvPicPr>
          <p:cNvPr id="6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32130" y="4752626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Gruppieren 68"/>
          <p:cNvGrpSpPr/>
          <p:nvPr/>
        </p:nvGrpSpPr>
        <p:grpSpPr>
          <a:xfrm>
            <a:off x="475721" y="3816522"/>
            <a:ext cx="817970" cy="836741"/>
            <a:chOff x="1402084" y="3143153"/>
            <a:chExt cx="817970" cy="836741"/>
          </a:xfrm>
        </p:grpSpPr>
        <p:pic>
          <p:nvPicPr>
            <p:cNvPr id="70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feld 70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7919027" y="3816522"/>
            <a:ext cx="817970" cy="836741"/>
            <a:chOff x="7079303" y="3143153"/>
            <a:chExt cx="817970" cy="836741"/>
          </a:xfrm>
        </p:grpSpPr>
        <p:pic>
          <p:nvPicPr>
            <p:cNvPr id="73" name="Grafik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feld 73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cxnSp>
        <p:nvCxnSpPr>
          <p:cNvPr id="75" name="Gerade Verbindung mit Pfeil 74"/>
          <p:cNvCxnSpPr/>
          <p:nvPr/>
        </p:nvCxnSpPr>
        <p:spPr bwMode="auto">
          <a:xfrm>
            <a:off x="884706" y="4688514"/>
            <a:ext cx="408985" cy="49178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mit Pfeil 75"/>
          <p:cNvCxnSpPr/>
          <p:nvPr/>
        </p:nvCxnSpPr>
        <p:spPr bwMode="auto">
          <a:xfrm flipV="1">
            <a:off x="8004012" y="4718974"/>
            <a:ext cx="358865" cy="59685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070776" y="286193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006528" y="303201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26767" y="303201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1" name="Textfeld 80"/>
          <p:cNvSpPr txBox="1"/>
          <p:nvPr/>
        </p:nvSpPr>
        <p:spPr>
          <a:xfrm>
            <a:off x="537260" y="2865990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</p:spTree>
    <p:extLst>
      <p:ext uri="{BB962C8B-B14F-4D97-AF65-F5344CB8AC3E}">
        <p14:creationId xmlns:p14="http://schemas.microsoft.com/office/powerpoint/2010/main" val="1577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6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Picture 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88" y="3996820"/>
            <a:ext cx="11588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Rechteck 245"/>
          <p:cNvSpPr/>
          <p:nvPr/>
        </p:nvSpPr>
        <p:spPr bwMode="auto">
          <a:xfrm>
            <a:off x="3404453" y="3990011"/>
            <a:ext cx="1245794" cy="638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  <p:pic>
        <p:nvPicPr>
          <p:cNvPr id="18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1" y="3977673"/>
            <a:ext cx="116352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12" y="3793075"/>
            <a:ext cx="116352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Aber es könnte schlimmsten Falls so aussehen: 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725724" y="6192903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Bob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319954" y="5284862"/>
            <a:ext cx="792089" cy="1149729"/>
            <a:chOff x="971599" y="4153102"/>
            <a:chExt cx="792089" cy="1149729"/>
          </a:xfrm>
        </p:grpSpPr>
        <p:sp>
          <p:nvSpPr>
            <p:cNvPr id="9" name="Gefaltete Ecke 8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>
              <a:endCxn id="9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feld 17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555775" y="3641967"/>
            <a:ext cx="792089" cy="1149729"/>
            <a:chOff x="971599" y="4153102"/>
            <a:chExt cx="792089" cy="1149729"/>
          </a:xfrm>
        </p:grpSpPr>
        <p:sp>
          <p:nvSpPr>
            <p:cNvPr id="24" name="Gefaltete Ecke 23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>
              <a:endCxn id="24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feld 32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4" y="4392377"/>
            <a:ext cx="692807" cy="692807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5402583"/>
            <a:ext cx="914286" cy="914286"/>
          </a:xfrm>
          <a:prstGeom prst="rect">
            <a:avLst/>
          </a:prstGeom>
        </p:spPr>
      </p:pic>
      <p:grpSp>
        <p:nvGrpSpPr>
          <p:cNvPr id="40" name="Gruppieren 39"/>
          <p:cNvGrpSpPr/>
          <p:nvPr/>
        </p:nvGrpSpPr>
        <p:grpSpPr>
          <a:xfrm>
            <a:off x="6999649" y="5284862"/>
            <a:ext cx="792089" cy="1149729"/>
            <a:chOff x="971599" y="4153102"/>
            <a:chExt cx="792089" cy="1149729"/>
          </a:xfrm>
        </p:grpSpPr>
        <p:sp>
          <p:nvSpPr>
            <p:cNvPr id="41" name="Gefaltete Ecke 40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>
              <a:endCxn id="41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feld 49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7007383" y="6537613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5402583"/>
            <a:ext cx="914286" cy="914286"/>
          </a:xfrm>
          <a:prstGeom prst="rect">
            <a:avLst/>
          </a:prstGeom>
        </p:spPr>
      </p:pic>
      <p:cxnSp>
        <p:nvCxnSpPr>
          <p:cNvPr id="60" name="Gerade Verbindung mit Pfeil 59"/>
          <p:cNvCxnSpPr/>
          <p:nvPr/>
        </p:nvCxnSpPr>
        <p:spPr bwMode="auto">
          <a:xfrm>
            <a:off x="2174070" y="5813064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/>
          <p:nvPr/>
        </p:nvCxnSpPr>
        <p:spPr bwMode="auto">
          <a:xfrm flipH="1" flipV="1">
            <a:off x="2940219" y="5059880"/>
            <a:ext cx="1" cy="274183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/>
          <p:nvPr/>
        </p:nvCxnSpPr>
        <p:spPr bwMode="auto">
          <a:xfrm>
            <a:off x="5110892" y="2384434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/>
          <p:nvPr/>
        </p:nvCxnSpPr>
        <p:spPr bwMode="auto">
          <a:xfrm>
            <a:off x="6566558" y="5813064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1307013" y="6537613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3293733" y="6160307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Marvin</a:t>
            </a:r>
          </a:p>
        </p:txBody>
      </p:sp>
      <p:pic>
        <p:nvPicPr>
          <p:cNvPr id="6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32130" y="5589847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Gruppieren 68"/>
          <p:cNvGrpSpPr/>
          <p:nvPr/>
        </p:nvGrpSpPr>
        <p:grpSpPr>
          <a:xfrm>
            <a:off x="475721" y="4653743"/>
            <a:ext cx="817970" cy="836741"/>
            <a:chOff x="1402084" y="3143153"/>
            <a:chExt cx="817970" cy="836741"/>
          </a:xfrm>
        </p:grpSpPr>
        <p:pic>
          <p:nvPicPr>
            <p:cNvPr id="70" name="Grafik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feld 70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7919027" y="4653743"/>
            <a:ext cx="817970" cy="836741"/>
            <a:chOff x="7079303" y="3143153"/>
            <a:chExt cx="817970" cy="836741"/>
          </a:xfrm>
        </p:grpSpPr>
        <p:pic>
          <p:nvPicPr>
            <p:cNvPr id="73" name="Grafik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feld 73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cxnSp>
        <p:nvCxnSpPr>
          <p:cNvPr id="75" name="Gerade Verbindung mit Pfeil 74"/>
          <p:cNvCxnSpPr/>
          <p:nvPr/>
        </p:nvCxnSpPr>
        <p:spPr bwMode="auto">
          <a:xfrm>
            <a:off x="884706" y="5525735"/>
            <a:ext cx="408985" cy="49178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mit Pfeil 75"/>
          <p:cNvCxnSpPr/>
          <p:nvPr/>
        </p:nvCxnSpPr>
        <p:spPr bwMode="auto">
          <a:xfrm flipV="1">
            <a:off x="8004012" y="5556195"/>
            <a:ext cx="358865" cy="59685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070776" y="3699151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006528" y="3869231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21" name="Gruppieren 220"/>
          <p:cNvGrpSpPr/>
          <p:nvPr/>
        </p:nvGrpSpPr>
        <p:grpSpPr>
          <a:xfrm>
            <a:off x="3953480" y="3447815"/>
            <a:ext cx="1258887" cy="1349337"/>
            <a:chOff x="3953480" y="3447815"/>
            <a:chExt cx="1258887" cy="1349337"/>
          </a:xfrm>
        </p:grpSpPr>
        <p:grpSp>
          <p:nvGrpSpPr>
            <p:cNvPr id="132" name="Group 54"/>
            <p:cNvGrpSpPr>
              <a:grpSpLocks noChangeAspect="1"/>
            </p:cNvGrpSpPr>
            <p:nvPr/>
          </p:nvGrpSpPr>
          <p:grpSpPr bwMode="auto">
            <a:xfrm>
              <a:off x="3953480" y="3447815"/>
              <a:ext cx="1258887" cy="944562"/>
              <a:chOff x="4813" y="5185"/>
              <a:chExt cx="2280" cy="1662"/>
            </a:xfrm>
          </p:grpSpPr>
          <p:sp>
            <p:nvSpPr>
              <p:cNvPr id="134" name="Freeform 55"/>
              <p:cNvSpPr>
                <a:spLocks noChangeAspect="1"/>
              </p:cNvSpPr>
              <p:nvPr/>
            </p:nvSpPr>
            <p:spPr bwMode="auto">
              <a:xfrm>
                <a:off x="5778" y="5379"/>
                <a:ext cx="1120" cy="1151"/>
              </a:xfrm>
              <a:custGeom>
                <a:avLst/>
                <a:gdLst>
                  <a:gd name="T0" fmla="*/ 155 w 1120"/>
                  <a:gd name="T1" fmla="*/ 174 h 1151"/>
                  <a:gd name="T2" fmla="*/ 92 w 1120"/>
                  <a:gd name="T3" fmla="*/ 257 h 1151"/>
                  <a:gd name="T4" fmla="*/ 44 w 1120"/>
                  <a:gd name="T5" fmla="*/ 348 h 1151"/>
                  <a:gd name="T6" fmla="*/ 16 w 1120"/>
                  <a:gd name="T7" fmla="*/ 447 h 1151"/>
                  <a:gd name="T8" fmla="*/ 0 w 1120"/>
                  <a:gd name="T9" fmla="*/ 546 h 1151"/>
                  <a:gd name="T10" fmla="*/ 4 w 1120"/>
                  <a:gd name="T11" fmla="*/ 653 h 1151"/>
                  <a:gd name="T12" fmla="*/ 28 w 1120"/>
                  <a:gd name="T13" fmla="*/ 752 h 1151"/>
                  <a:gd name="T14" fmla="*/ 68 w 1120"/>
                  <a:gd name="T15" fmla="*/ 847 h 1151"/>
                  <a:gd name="T16" fmla="*/ 123 w 1120"/>
                  <a:gd name="T17" fmla="*/ 934 h 1151"/>
                  <a:gd name="T18" fmla="*/ 191 w 1120"/>
                  <a:gd name="T19" fmla="*/ 1009 h 1151"/>
                  <a:gd name="T20" fmla="*/ 274 w 1120"/>
                  <a:gd name="T21" fmla="*/ 1068 h 1151"/>
                  <a:gd name="T22" fmla="*/ 366 w 1120"/>
                  <a:gd name="T23" fmla="*/ 1112 h 1151"/>
                  <a:gd name="T24" fmla="*/ 461 w 1120"/>
                  <a:gd name="T25" fmla="*/ 1140 h 1151"/>
                  <a:gd name="T26" fmla="*/ 560 w 1120"/>
                  <a:gd name="T27" fmla="*/ 1151 h 1151"/>
                  <a:gd name="T28" fmla="*/ 664 w 1120"/>
                  <a:gd name="T29" fmla="*/ 1140 h 1151"/>
                  <a:gd name="T30" fmla="*/ 759 w 1120"/>
                  <a:gd name="T31" fmla="*/ 1112 h 1151"/>
                  <a:gd name="T32" fmla="*/ 850 w 1120"/>
                  <a:gd name="T33" fmla="*/ 1068 h 1151"/>
                  <a:gd name="T34" fmla="*/ 930 w 1120"/>
                  <a:gd name="T35" fmla="*/ 1009 h 1151"/>
                  <a:gd name="T36" fmla="*/ 1001 w 1120"/>
                  <a:gd name="T37" fmla="*/ 934 h 1151"/>
                  <a:gd name="T38" fmla="*/ 1057 w 1120"/>
                  <a:gd name="T39" fmla="*/ 847 h 1151"/>
                  <a:gd name="T40" fmla="*/ 1097 w 1120"/>
                  <a:gd name="T41" fmla="*/ 752 h 1151"/>
                  <a:gd name="T42" fmla="*/ 1116 w 1120"/>
                  <a:gd name="T43" fmla="*/ 653 h 1151"/>
                  <a:gd name="T44" fmla="*/ 1120 w 1120"/>
                  <a:gd name="T45" fmla="*/ 546 h 1151"/>
                  <a:gd name="T46" fmla="*/ 1108 w 1120"/>
                  <a:gd name="T47" fmla="*/ 447 h 1151"/>
                  <a:gd name="T48" fmla="*/ 1077 w 1120"/>
                  <a:gd name="T49" fmla="*/ 348 h 1151"/>
                  <a:gd name="T50" fmla="*/ 1029 w 1120"/>
                  <a:gd name="T51" fmla="*/ 257 h 1151"/>
                  <a:gd name="T52" fmla="*/ 965 w 1120"/>
                  <a:gd name="T53" fmla="*/ 174 h 1151"/>
                  <a:gd name="T54" fmla="*/ 890 w 1120"/>
                  <a:gd name="T55" fmla="*/ 107 h 1151"/>
                  <a:gd name="T56" fmla="*/ 807 w 1120"/>
                  <a:gd name="T57" fmla="*/ 55 h 1151"/>
                  <a:gd name="T58" fmla="*/ 711 w 1120"/>
                  <a:gd name="T59" fmla="*/ 16 h 1151"/>
                  <a:gd name="T60" fmla="*/ 612 w 1120"/>
                  <a:gd name="T61" fmla="*/ 0 h 1151"/>
                  <a:gd name="T62" fmla="*/ 513 w 1120"/>
                  <a:gd name="T63" fmla="*/ 0 h 1151"/>
                  <a:gd name="T64" fmla="*/ 413 w 1120"/>
                  <a:gd name="T65" fmla="*/ 16 h 1151"/>
                  <a:gd name="T66" fmla="*/ 318 w 1120"/>
                  <a:gd name="T67" fmla="*/ 55 h 1151"/>
                  <a:gd name="T68" fmla="*/ 231 w 1120"/>
                  <a:gd name="T69" fmla="*/ 107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20" h="1151">
                    <a:moveTo>
                      <a:pt x="302" y="269"/>
                    </a:moveTo>
                    <a:lnTo>
                      <a:pt x="155" y="174"/>
                    </a:lnTo>
                    <a:lnTo>
                      <a:pt x="254" y="320"/>
                    </a:lnTo>
                    <a:lnTo>
                      <a:pt x="92" y="257"/>
                    </a:lnTo>
                    <a:lnTo>
                      <a:pt x="215" y="384"/>
                    </a:lnTo>
                    <a:lnTo>
                      <a:pt x="44" y="348"/>
                    </a:lnTo>
                    <a:lnTo>
                      <a:pt x="187" y="447"/>
                    </a:lnTo>
                    <a:lnTo>
                      <a:pt x="16" y="447"/>
                    </a:lnTo>
                    <a:lnTo>
                      <a:pt x="171" y="518"/>
                    </a:lnTo>
                    <a:lnTo>
                      <a:pt x="0" y="546"/>
                    </a:lnTo>
                    <a:lnTo>
                      <a:pt x="171" y="593"/>
                    </a:lnTo>
                    <a:lnTo>
                      <a:pt x="4" y="653"/>
                    </a:lnTo>
                    <a:lnTo>
                      <a:pt x="179" y="665"/>
                    </a:lnTo>
                    <a:lnTo>
                      <a:pt x="28" y="752"/>
                    </a:lnTo>
                    <a:lnTo>
                      <a:pt x="199" y="732"/>
                    </a:lnTo>
                    <a:lnTo>
                      <a:pt x="68" y="847"/>
                    </a:lnTo>
                    <a:lnTo>
                      <a:pt x="235" y="795"/>
                    </a:lnTo>
                    <a:lnTo>
                      <a:pt x="123" y="934"/>
                    </a:lnTo>
                    <a:lnTo>
                      <a:pt x="278" y="851"/>
                    </a:lnTo>
                    <a:lnTo>
                      <a:pt x="191" y="1009"/>
                    </a:lnTo>
                    <a:lnTo>
                      <a:pt x="330" y="898"/>
                    </a:lnTo>
                    <a:lnTo>
                      <a:pt x="274" y="1068"/>
                    </a:lnTo>
                    <a:lnTo>
                      <a:pt x="389" y="938"/>
                    </a:lnTo>
                    <a:lnTo>
                      <a:pt x="366" y="1112"/>
                    </a:lnTo>
                    <a:lnTo>
                      <a:pt x="457" y="961"/>
                    </a:lnTo>
                    <a:lnTo>
                      <a:pt x="461" y="1140"/>
                    </a:lnTo>
                    <a:lnTo>
                      <a:pt x="525" y="977"/>
                    </a:lnTo>
                    <a:lnTo>
                      <a:pt x="560" y="1151"/>
                    </a:lnTo>
                    <a:lnTo>
                      <a:pt x="596" y="977"/>
                    </a:lnTo>
                    <a:lnTo>
                      <a:pt x="664" y="1140"/>
                    </a:lnTo>
                    <a:lnTo>
                      <a:pt x="668" y="961"/>
                    </a:lnTo>
                    <a:lnTo>
                      <a:pt x="759" y="1112"/>
                    </a:lnTo>
                    <a:lnTo>
                      <a:pt x="731" y="938"/>
                    </a:lnTo>
                    <a:lnTo>
                      <a:pt x="850" y="1068"/>
                    </a:lnTo>
                    <a:lnTo>
                      <a:pt x="791" y="902"/>
                    </a:lnTo>
                    <a:lnTo>
                      <a:pt x="930" y="1009"/>
                    </a:lnTo>
                    <a:lnTo>
                      <a:pt x="846" y="851"/>
                    </a:lnTo>
                    <a:lnTo>
                      <a:pt x="1001" y="934"/>
                    </a:lnTo>
                    <a:lnTo>
                      <a:pt x="890" y="795"/>
                    </a:lnTo>
                    <a:lnTo>
                      <a:pt x="1057" y="847"/>
                    </a:lnTo>
                    <a:lnTo>
                      <a:pt x="922" y="732"/>
                    </a:lnTo>
                    <a:lnTo>
                      <a:pt x="1097" y="752"/>
                    </a:lnTo>
                    <a:lnTo>
                      <a:pt x="946" y="665"/>
                    </a:lnTo>
                    <a:lnTo>
                      <a:pt x="1116" y="653"/>
                    </a:lnTo>
                    <a:lnTo>
                      <a:pt x="954" y="593"/>
                    </a:lnTo>
                    <a:lnTo>
                      <a:pt x="1120" y="546"/>
                    </a:lnTo>
                    <a:lnTo>
                      <a:pt x="950" y="518"/>
                    </a:lnTo>
                    <a:lnTo>
                      <a:pt x="1108" y="447"/>
                    </a:lnTo>
                    <a:lnTo>
                      <a:pt x="934" y="447"/>
                    </a:lnTo>
                    <a:lnTo>
                      <a:pt x="1077" y="348"/>
                    </a:lnTo>
                    <a:lnTo>
                      <a:pt x="906" y="384"/>
                    </a:lnTo>
                    <a:lnTo>
                      <a:pt x="1029" y="257"/>
                    </a:lnTo>
                    <a:lnTo>
                      <a:pt x="870" y="320"/>
                    </a:lnTo>
                    <a:lnTo>
                      <a:pt x="965" y="174"/>
                    </a:lnTo>
                    <a:lnTo>
                      <a:pt x="819" y="269"/>
                    </a:lnTo>
                    <a:lnTo>
                      <a:pt x="890" y="107"/>
                    </a:lnTo>
                    <a:lnTo>
                      <a:pt x="763" y="225"/>
                    </a:lnTo>
                    <a:lnTo>
                      <a:pt x="807" y="55"/>
                    </a:lnTo>
                    <a:lnTo>
                      <a:pt x="699" y="194"/>
                    </a:lnTo>
                    <a:lnTo>
                      <a:pt x="711" y="16"/>
                    </a:lnTo>
                    <a:lnTo>
                      <a:pt x="632" y="178"/>
                    </a:lnTo>
                    <a:lnTo>
                      <a:pt x="612" y="0"/>
                    </a:lnTo>
                    <a:lnTo>
                      <a:pt x="560" y="170"/>
                    </a:lnTo>
                    <a:lnTo>
                      <a:pt x="513" y="0"/>
                    </a:lnTo>
                    <a:lnTo>
                      <a:pt x="493" y="178"/>
                    </a:lnTo>
                    <a:lnTo>
                      <a:pt x="413" y="16"/>
                    </a:lnTo>
                    <a:lnTo>
                      <a:pt x="425" y="194"/>
                    </a:lnTo>
                    <a:lnTo>
                      <a:pt x="318" y="55"/>
                    </a:lnTo>
                    <a:lnTo>
                      <a:pt x="362" y="225"/>
                    </a:lnTo>
                    <a:lnTo>
                      <a:pt x="231" y="107"/>
                    </a:lnTo>
                    <a:lnTo>
                      <a:pt x="302" y="26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56"/>
              <p:cNvSpPr>
                <a:spLocks noChangeAspect="1"/>
              </p:cNvSpPr>
              <p:nvPr/>
            </p:nvSpPr>
            <p:spPr bwMode="auto">
              <a:xfrm>
                <a:off x="5397" y="5474"/>
                <a:ext cx="977" cy="696"/>
              </a:xfrm>
              <a:custGeom>
                <a:avLst/>
                <a:gdLst>
                  <a:gd name="T0" fmla="*/ 0 w 977"/>
                  <a:gd name="T1" fmla="*/ 669 h 696"/>
                  <a:gd name="T2" fmla="*/ 79 w 977"/>
                  <a:gd name="T3" fmla="*/ 696 h 696"/>
                  <a:gd name="T4" fmla="*/ 79 w 977"/>
                  <a:gd name="T5" fmla="*/ 696 h 696"/>
                  <a:gd name="T6" fmla="*/ 91 w 977"/>
                  <a:gd name="T7" fmla="*/ 657 h 696"/>
                  <a:gd name="T8" fmla="*/ 131 w 977"/>
                  <a:gd name="T9" fmla="*/ 578 h 696"/>
                  <a:gd name="T10" fmla="*/ 159 w 977"/>
                  <a:gd name="T11" fmla="*/ 526 h 696"/>
                  <a:gd name="T12" fmla="*/ 191 w 977"/>
                  <a:gd name="T13" fmla="*/ 471 h 696"/>
                  <a:gd name="T14" fmla="*/ 234 w 977"/>
                  <a:gd name="T15" fmla="*/ 415 h 696"/>
                  <a:gd name="T16" fmla="*/ 282 w 977"/>
                  <a:gd name="T17" fmla="*/ 356 h 696"/>
                  <a:gd name="T18" fmla="*/ 337 w 977"/>
                  <a:gd name="T19" fmla="*/ 297 h 696"/>
                  <a:gd name="T20" fmla="*/ 405 w 977"/>
                  <a:gd name="T21" fmla="*/ 241 h 696"/>
                  <a:gd name="T22" fmla="*/ 437 w 977"/>
                  <a:gd name="T23" fmla="*/ 217 h 696"/>
                  <a:gd name="T24" fmla="*/ 477 w 977"/>
                  <a:gd name="T25" fmla="*/ 190 h 696"/>
                  <a:gd name="T26" fmla="*/ 516 w 977"/>
                  <a:gd name="T27" fmla="*/ 170 h 696"/>
                  <a:gd name="T28" fmla="*/ 556 w 977"/>
                  <a:gd name="T29" fmla="*/ 150 h 696"/>
                  <a:gd name="T30" fmla="*/ 600 w 977"/>
                  <a:gd name="T31" fmla="*/ 130 h 696"/>
                  <a:gd name="T32" fmla="*/ 647 w 977"/>
                  <a:gd name="T33" fmla="*/ 115 h 696"/>
                  <a:gd name="T34" fmla="*/ 695 w 977"/>
                  <a:gd name="T35" fmla="*/ 103 h 696"/>
                  <a:gd name="T36" fmla="*/ 747 w 977"/>
                  <a:gd name="T37" fmla="*/ 91 h 696"/>
                  <a:gd name="T38" fmla="*/ 798 w 977"/>
                  <a:gd name="T39" fmla="*/ 83 h 696"/>
                  <a:gd name="T40" fmla="*/ 854 w 977"/>
                  <a:gd name="T41" fmla="*/ 79 h 696"/>
                  <a:gd name="T42" fmla="*/ 910 w 977"/>
                  <a:gd name="T43" fmla="*/ 79 h 696"/>
                  <a:gd name="T44" fmla="*/ 973 w 977"/>
                  <a:gd name="T45" fmla="*/ 83 h 696"/>
                  <a:gd name="T46" fmla="*/ 977 w 977"/>
                  <a:gd name="T47" fmla="*/ 4 h 696"/>
                  <a:gd name="T48" fmla="*/ 977 w 977"/>
                  <a:gd name="T49" fmla="*/ 4 h 696"/>
                  <a:gd name="T50" fmla="*/ 913 w 977"/>
                  <a:gd name="T51" fmla="*/ 0 h 696"/>
                  <a:gd name="T52" fmla="*/ 850 w 977"/>
                  <a:gd name="T53" fmla="*/ 0 h 696"/>
                  <a:gd name="T54" fmla="*/ 790 w 977"/>
                  <a:gd name="T55" fmla="*/ 4 h 696"/>
                  <a:gd name="T56" fmla="*/ 731 w 977"/>
                  <a:gd name="T57" fmla="*/ 12 h 696"/>
                  <a:gd name="T58" fmla="*/ 675 w 977"/>
                  <a:gd name="T59" fmla="*/ 24 h 696"/>
                  <a:gd name="T60" fmla="*/ 624 w 977"/>
                  <a:gd name="T61" fmla="*/ 39 h 696"/>
                  <a:gd name="T62" fmla="*/ 572 w 977"/>
                  <a:gd name="T63" fmla="*/ 55 h 696"/>
                  <a:gd name="T64" fmla="*/ 524 w 977"/>
                  <a:gd name="T65" fmla="*/ 79 h 696"/>
                  <a:gd name="T66" fmla="*/ 477 w 977"/>
                  <a:gd name="T67" fmla="*/ 99 h 696"/>
                  <a:gd name="T68" fmla="*/ 433 w 977"/>
                  <a:gd name="T69" fmla="*/ 126 h 696"/>
                  <a:gd name="T70" fmla="*/ 393 w 977"/>
                  <a:gd name="T71" fmla="*/ 154 h 696"/>
                  <a:gd name="T72" fmla="*/ 353 w 977"/>
                  <a:gd name="T73" fmla="*/ 182 h 696"/>
                  <a:gd name="T74" fmla="*/ 286 w 977"/>
                  <a:gd name="T75" fmla="*/ 241 h 696"/>
                  <a:gd name="T76" fmla="*/ 222 w 977"/>
                  <a:gd name="T77" fmla="*/ 308 h 696"/>
                  <a:gd name="T78" fmla="*/ 167 w 977"/>
                  <a:gd name="T79" fmla="*/ 372 h 696"/>
                  <a:gd name="T80" fmla="*/ 123 w 977"/>
                  <a:gd name="T81" fmla="*/ 435 h 696"/>
                  <a:gd name="T82" fmla="*/ 83 w 977"/>
                  <a:gd name="T83" fmla="*/ 498 h 696"/>
                  <a:gd name="T84" fmla="*/ 55 w 977"/>
                  <a:gd name="T85" fmla="*/ 554 h 696"/>
                  <a:gd name="T86" fmla="*/ 16 w 977"/>
                  <a:gd name="T87" fmla="*/ 637 h 696"/>
                  <a:gd name="T88" fmla="*/ 0 w 977"/>
                  <a:gd name="T89" fmla="*/ 669 h 696"/>
                  <a:gd name="T90" fmla="*/ 0 w 977"/>
                  <a:gd name="T91" fmla="*/ 669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7" h="696">
                    <a:moveTo>
                      <a:pt x="0" y="669"/>
                    </a:moveTo>
                    <a:lnTo>
                      <a:pt x="79" y="696"/>
                    </a:lnTo>
                    <a:lnTo>
                      <a:pt x="91" y="657"/>
                    </a:lnTo>
                    <a:lnTo>
                      <a:pt x="131" y="578"/>
                    </a:lnTo>
                    <a:lnTo>
                      <a:pt x="159" y="526"/>
                    </a:lnTo>
                    <a:lnTo>
                      <a:pt x="191" y="471"/>
                    </a:lnTo>
                    <a:lnTo>
                      <a:pt x="234" y="415"/>
                    </a:lnTo>
                    <a:lnTo>
                      <a:pt x="282" y="356"/>
                    </a:lnTo>
                    <a:lnTo>
                      <a:pt x="337" y="297"/>
                    </a:lnTo>
                    <a:lnTo>
                      <a:pt x="405" y="241"/>
                    </a:lnTo>
                    <a:lnTo>
                      <a:pt x="437" y="217"/>
                    </a:lnTo>
                    <a:lnTo>
                      <a:pt x="477" y="190"/>
                    </a:lnTo>
                    <a:lnTo>
                      <a:pt x="516" y="170"/>
                    </a:lnTo>
                    <a:lnTo>
                      <a:pt x="556" y="150"/>
                    </a:lnTo>
                    <a:lnTo>
                      <a:pt x="600" y="130"/>
                    </a:lnTo>
                    <a:lnTo>
                      <a:pt x="647" y="115"/>
                    </a:lnTo>
                    <a:lnTo>
                      <a:pt x="695" y="103"/>
                    </a:lnTo>
                    <a:lnTo>
                      <a:pt x="747" y="91"/>
                    </a:lnTo>
                    <a:lnTo>
                      <a:pt x="798" y="83"/>
                    </a:lnTo>
                    <a:lnTo>
                      <a:pt x="854" y="79"/>
                    </a:lnTo>
                    <a:lnTo>
                      <a:pt x="910" y="79"/>
                    </a:lnTo>
                    <a:lnTo>
                      <a:pt x="973" y="83"/>
                    </a:lnTo>
                    <a:lnTo>
                      <a:pt x="977" y="4"/>
                    </a:lnTo>
                    <a:lnTo>
                      <a:pt x="913" y="0"/>
                    </a:lnTo>
                    <a:lnTo>
                      <a:pt x="850" y="0"/>
                    </a:lnTo>
                    <a:lnTo>
                      <a:pt x="790" y="4"/>
                    </a:lnTo>
                    <a:lnTo>
                      <a:pt x="731" y="12"/>
                    </a:lnTo>
                    <a:lnTo>
                      <a:pt x="675" y="24"/>
                    </a:lnTo>
                    <a:lnTo>
                      <a:pt x="624" y="39"/>
                    </a:lnTo>
                    <a:lnTo>
                      <a:pt x="572" y="55"/>
                    </a:lnTo>
                    <a:lnTo>
                      <a:pt x="524" y="79"/>
                    </a:lnTo>
                    <a:lnTo>
                      <a:pt x="477" y="99"/>
                    </a:lnTo>
                    <a:lnTo>
                      <a:pt x="433" y="126"/>
                    </a:lnTo>
                    <a:lnTo>
                      <a:pt x="393" y="154"/>
                    </a:lnTo>
                    <a:lnTo>
                      <a:pt x="353" y="182"/>
                    </a:lnTo>
                    <a:lnTo>
                      <a:pt x="286" y="241"/>
                    </a:lnTo>
                    <a:lnTo>
                      <a:pt x="222" y="308"/>
                    </a:lnTo>
                    <a:lnTo>
                      <a:pt x="167" y="372"/>
                    </a:lnTo>
                    <a:lnTo>
                      <a:pt x="123" y="435"/>
                    </a:lnTo>
                    <a:lnTo>
                      <a:pt x="83" y="498"/>
                    </a:lnTo>
                    <a:lnTo>
                      <a:pt x="55" y="554"/>
                    </a:lnTo>
                    <a:lnTo>
                      <a:pt x="16" y="637"/>
                    </a:lnTo>
                    <a:lnTo>
                      <a:pt x="0" y="6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57"/>
              <p:cNvSpPr>
                <a:spLocks noChangeAspect="1"/>
              </p:cNvSpPr>
              <p:nvPr/>
            </p:nvSpPr>
            <p:spPr bwMode="auto">
              <a:xfrm>
                <a:off x="5270" y="6040"/>
                <a:ext cx="123" cy="186"/>
              </a:xfrm>
              <a:custGeom>
                <a:avLst/>
                <a:gdLst>
                  <a:gd name="T0" fmla="*/ 4 w 123"/>
                  <a:gd name="T1" fmla="*/ 27 h 186"/>
                  <a:gd name="T2" fmla="*/ 4 w 123"/>
                  <a:gd name="T3" fmla="*/ 27 h 186"/>
                  <a:gd name="T4" fmla="*/ 28 w 123"/>
                  <a:gd name="T5" fmla="*/ 87 h 186"/>
                  <a:gd name="T6" fmla="*/ 55 w 123"/>
                  <a:gd name="T7" fmla="*/ 134 h 186"/>
                  <a:gd name="T8" fmla="*/ 71 w 123"/>
                  <a:gd name="T9" fmla="*/ 158 h 186"/>
                  <a:gd name="T10" fmla="*/ 91 w 123"/>
                  <a:gd name="T11" fmla="*/ 178 h 186"/>
                  <a:gd name="T12" fmla="*/ 91 w 123"/>
                  <a:gd name="T13" fmla="*/ 178 h 186"/>
                  <a:gd name="T14" fmla="*/ 95 w 123"/>
                  <a:gd name="T15" fmla="*/ 182 h 186"/>
                  <a:gd name="T16" fmla="*/ 103 w 123"/>
                  <a:gd name="T17" fmla="*/ 186 h 186"/>
                  <a:gd name="T18" fmla="*/ 111 w 123"/>
                  <a:gd name="T19" fmla="*/ 182 h 186"/>
                  <a:gd name="T20" fmla="*/ 115 w 123"/>
                  <a:gd name="T21" fmla="*/ 178 h 186"/>
                  <a:gd name="T22" fmla="*/ 115 w 123"/>
                  <a:gd name="T23" fmla="*/ 178 h 186"/>
                  <a:gd name="T24" fmla="*/ 119 w 123"/>
                  <a:gd name="T25" fmla="*/ 170 h 186"/>
                  <a:gd name="T26" fmla="*/ 123 w 123"/>
                  <a:gd name="T27" fmla="*/ 166 h 186"/>
                  <a:gd name="T28" fmla="*/ 119 w 123"/>
                  <a:gd name="T29" fmla="*/ 158 h 186"/>
                  <a:gd name="T30" fmla="*/ 115 w 123"/>
                  <a:gd name="T31" fmla="*/ 150 h 186"/>
                  <a:gd name="T32" fmla="*/ 115 w 123"/>
                  <a:gd name="T33" fmla="*/ 150 h 186"/>
                  <a:gd name="T34" fmla="*/ 103 w 123"/>
                  <a:gd name="T35" fmla="*/ 134 h 186"/>
                  <a:gd name="T36" fmla="*/ 87 w 123"/>
                  <a:gd name="T37" fmla="*/ 111 h 186"/>
                  <a:gd name="T38" fmla="*/ 63 w 123"/>
                  <a:gd name="T39" fmla="*/ 67 h 186"/>
                  <a:gd name="T40" fmla="*/ 39 w 123"/>
                  <a:gd name="T41" fmla="*/ 16 h 186"/>
                  <a:gd name="T42" fmla="*/ 39 w 123"/>
                  <a:gd name="T43" fmla="*/ 16 h 186"/>
                  <a:gd name="T44" fmla="*/ 35 w 123"/>
                  <a:gd name="T45" fmla="*/ 8 h 186"/>
                  <a:gd name="T46" fmla="*/ 28 w 123"/>
                  <a:gd name="T47" fmla="*/ 4 h 186"/>
                  <a:gd name="T48" fmla="*/ 20 w 123"/>
                  <a:gd name="T49" fmla="*/ 0 h 186"/>
                  <a:gd name="T50" fmla="*/ 16 w 123"/>
                  <a:gd name="T51" fmla="*/ 4 h 186"/>
                  <a:gd name="T52" fmla="*/ 16 w 123"/>
                  <a:gd name="T53" fmla="*/ 4 h 186"/>
                  <a:gd name="T54" fmla="*/ 8 w 123"/>
                  <a:gd name="T55" fmla="*/ 8 h 186"/>
                  <a:gd name="T56" fmla="*/ 4 w 123"/>
                  <a:gd name="T57" fmla="*/ 12 h 186"/>
                  <a:gd name="T58" fmla="*/ 0 w 123"/>
                  <a:gd name="T59" fmla="*/ 19 h 186"/>
                  <a:gd name="T60" fmla="*/ 4 w 123"/>
                  <a:gd name="T61" fmla="*/ 27 h 186"/>
                  <a:gd name="T62" fmla="*/ 4 w 123"/>
                  <a:gd name="T63" fmla="*/ 2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" h="186">
                    <a:moveTo>
                      <a:pt x="4" y="27"/>
                    </a:moveTo>
                    <a:lnTo>
                      <a:pt x="4" y="27"/>
                    </a:lnTo>
                    <a:lnTo>
                      <a:pt x="28" y="87"/>
                    </a:lnTo>
                    <a:lnTo>
                      <a:pt x="55" y="134"/>
                    </a:lnTo>
                    <a:lnTo>
                      <a:pt x="71" y="158"/>
                    </a:lnTo>
                    <a:lnTo>
                      <a:pt x="91" y="178"/>
                    </a:lnTo>
                    <a:lnTo>
                      <a:pt x="95" y="182"/>
                    </a:lnTo>
                    <a:lnTo>
                      <a:pt x="103" y="186"/>
                    </a:lnTo>
                    <a:lnTo>
                      <a:pt x="111" y="182"/>
                    </a:lnTo>
                    <a:lnTo>
                      <a:pt x="115" y="178"/>
                    </a:lnTo>
                    <a:lnTo>
                      <a:pt x="119" y="170"/>
                    </a:lnTo>
                    <a:lnTo>
                      <a:pt x="123" y="166"/>
                    </a:lnTo>
                    <a:lnTo>
                      <a:pt x="119" y="158"/>
                    </a:lnTo>
                    <a:lnTo>
                      <a:pt x="115" y="150"/>
                    </a:lnTo>
                    <a:lnTo>
                      <a:pt x="103" y="134"/>
                    </a:lnTo>
                    <a:lnTo>
                      <a:pt x="87" y="111"/>
                    </a:lnTo>
                    <a:lnTo>
                      <a:pt x="63" y="67"/>
                    </a:lnTo>
                    <a:lnTo>
                      <a:pt x="39" y="16"/>
                    </a:lnTo>
                    <a:lnTo>
                      <a:pt x="35" y="8"/>
                    </a:lnTo>
                    <a:lnTo>
                      <a:pt x="28" y="4"/>
                    </a:lnTo>
                    <a:lnTo>
                      <a:pt x="20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4" y="12"/>
                    </a:lnTo>
                    <a:lnTo>
                      <a:pt x="0" y="19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58"/>
              <p:cNvSpPr>
                <a:spLocks noChangeAspect="1"/>
              </p:cNvSpPr>
              <p:nvPr/>
            </p:nvSpPr>
            <p:spPr bwMode="auto">
              <a:xfrm>
                <a:off x="4857" y="5410"/>
                <a:ext cx="913" cy="638"/>
              </a:xfrm>
              <a:custGeom>
                <a:avLst/>
                <a:gdLst>
                  <a:gd name="T0" fmla="*/ 95 w 913"/>
                  <a:gd name="T1" fmla="*/ 337 h 638"/>
                  <a:gd name="T2" fmla="*/ 115 w 913"/>
                  <a:gd name="T3" fmla="*/ 333 h 638"/>
                  <a:gd name="T4" fmla="*/ 127 w 913"/>
                  <a:gd name="T5" fmla="*/ 274 h 638"/>
                  <a:gd name="T6" fmla="*/ 147 w 913"/>
                  <a:gd name="T7" fmla="*/ 218 h 638"/>
                  <a:gd name="T8" fmla="*/ 182 w 913"/>
                  <a:gd name="T9" fmla="*/ 167 h 638"/>
                  <a:gd name="T10" fmla="*/ 226 w 913"/>
                  <a:gd name="T11" fmla="*/ 119 h 638"/>
                  <a:gd name="T12" fmla="*/ 278 w 913"/>
                  <a:gd name="T13" fmla="*/ 80 h 638"/>
                  <a:gd name="T14" fmla="*/ 337 w 913"/>
                  <a:gd name="T15" fmla="*/ 48 h 638"/>
                  <a:gd name="T16" fmla="*/ 405 w 913"/>
                  <a:gd name="T17" fmla="*/ 20 h 638"/>
                  <a:gd name="T18" fmla="*/ 480 w 913"/>
                  <a:gd name="T19" fmla="*/ 4 h 638"/>
                  <a:gd name="T20" fmla="*/ 520 w 913"/>
                  <a:gd name="T21" fmla="*/ 0 h 638"/>
                  <a:gd name="T22" fmla="*/ 599 w 913"/>
                  <a:gd name="T23" fmla="*/ 4 h 638"/>
                  <a:gd name="T24" fmla="*/ 675 w 913"/>
                  <a:gd name="T25" fmla="*/ 16 h 638"/>
                  <a:gd name="T26" fmla="*/ 742 w 913"/>
                  <a:gd name="T27" fmla="*/ 40 h 638"/>
                  <a:gd name="T28" fmla="*/ 798 w 913"/>
                  <a:gd name="T29" fmla="*/ 76 h 638"/>
                  <a:gd name="T30" fmla="*/ 846 w 913"/>
                  <a:gd name="T31" fmla="*/ 119 h 638"/>
                  <a:gd name="T32" fmla="*/ 885 w 913"/>
                  <a:gd name="T33" fmla="*/ 175 h 638"/>
                  <a:gd name="T34" fmla="*/ 905 w 913"/>
                  <a:gd name="T35" fmla="*/ 230 h 638"/>
                  <a:gd name="T36" fmla="*/ 913 w 913"/>
                  <a:gd name="T37" fmla="*/ 262 h 638"/>
                  <a:gd name="T38" fmla="*/ 913 w 913"/>
                  <a:gd name="T39" fmla="*/ 329 h 638"/>
                  <a:gd name="T40" fmla="*/ 893 w 913"/>
                  <a:gd name="T41" fmla="*/ 392 h 638"/>
                  <a:gd name="T42" fmla="*/ 866 w 913"/>
                  <a:gd name="T43" fmla="*/ 448 h 638"/>
                  <a:gd name="T44" fmla="*/ 822 w 913"/>
                  <a:gd name="T45" fmla="*/ 503 h 638"/>
                  <a:gd name="T46" fmla="*/ 766 w 913"/>
                  <a:gd name="T47" fmla="*/ 551 h 638"/>
                  <a:gd name="T48" fmla="*/ 703 w 913"/>
                  <a:gd name="T49" fmla="*/ 586 h 638"/>
                  <a:gd name="T50" fmla="*/ 627 w 913"/>
                  <a:gd name="T51" fmla="*/ 614 h 638"/>
                  <a:gd name="T52" fmla="*/ 548 w 913"/>
                  <a:gd name="T53" fmla="*/ 634 h 638"/>
                  <a:gd name="T54" fmla="*/ 484 w 913"/>
                  <a:gd name="T55" fmla="*/ 638 h 638"/>
                  <a:gd name="T56" fmla="*/ 361 w 913"/>
                  <a:gd name="T57" fmla="*/ 622 h 638"/>
                  <a:gd name="T58" fmla="*/ 254 w 913"/>
                  <a:gd name="T59" fmla="*/ 578 h 638"/>
                  <a:gd name="T60" fmla="*/ 174 w 913"/>
                  <a:gd name="T61" fmla="*/ 511 h 638"/>
                  <a:gd name="T62" fmla="*/ 147 w 913"/>
                  <a:gd name="T63" fmla="*/ 467 h 638"/>
                  <a:gd name="T64" fmla="*/ 127 w 913"/>
                  <a:gd name="T65" fmla="*/ 471 h 638"/>
                  <a:gd name="T66" fmla="*/ 111 w 913"/>
                  <a:gd name="T67" fmla="*/ 475 h 638"/>
                  <a:gd name="T68" fmla="*/ 71 w 913"/>
                  <a:gd name="T69" fmla="*/ 475 h 638"/>
                  <a:gd name="T70" fmla="*/ 35 w 913"/>
                  <a:gd name="T71" fmla="*/ 467 h 638"/>
                  <a:gd name="T72" fmla="*/ 12 w 913"/>
                  <a:gd name="T73" fmla="*/ 448 h 638"/>
                  <a:gd name="T74" fmla="*/ 0 w 913"/>
                  <a:gd name="T75" fmla="*/ 420 h 638"/>
                  <a:gd name="T76" fmla="*/ 0 w 913"/>
                  <a:gd name="T77" fmla="*/ 404 h 638"/>
                  <a:gd name="T78" fmla="*/ 12 w 913"/>
                  <a:gd name="T79" fmla="*/ 376 h 638"/>
                  <a:gd name="T80" fmla="*/ 39 w 913"/>
                  <a:gd name="T81" fmla="*/ 357 h 638"/>
                  <a:gd name="T82" fmla="*/ 75 w 913"/>
                  <a:gd name="T83" fmla="*/ 341 h 638"/>
                  <a:gd name="T84" fmla="*/ 95 w 913"/>
                  <a:gd name="T85" fmla="*/ 3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3" h="638">
                    <a:moveTo>
                      <a:pt x="95" y="337"/>
                    </a:moveTo>
                    <a:lnTo>
                      <a:pt x="95" y="337"/>
                    </a:lnTo>
                    <a:lnTo>
                      <a:pt x="115" y="333"/>
                    </a:lnTo>
                    <a:lnTo>
                      <a:pt x="119" y="305"/>
                    </a:lnTo>
                    <a:lnTo>
                      <a:pt x="127" y="274"/>
                    </a:lnTo>
                    <a:lnTo>
                      <a:pt x="135" y="246"/>
                    </a:lnTo>
                    <a:lnTo>
                      <a:pt x="147" y="218"/>
                    </a:lnTo>
                    <a:lnTo>
                      <a:pt x="162" y="194"/>
                    </a:lnTo>
                    <a:lnTo>
                      <a:pt x="182" y="167"/>
                    </a:lnTo>
                    <a:lnTo>
                      <a:pt x="202" y="143"/>
                    </a:lnTo>
                    <a:lnTo>
                      <a:pt x="226" y="119"/>
                    </a:lnTo>
                    <a:lnTo>
                      <a:pt x="250" y="99"/>
                    </a:lnTo>
                    <a:lnTo>
                      <a:pt x="278" y="80"/>
                    </a:lnTo>
                    <a:lnTo>
                      <a:pt x="305" y="64"/>
                    </a:lnTo>
                    <a:lnTo>
                      <a:pt x="337" y="48"/>
                    </a:lnTo>
                    <a:lnTo>
                      <a:pt x="373" y="32"/>
                    </a:lnTo>
                    <a:lnTo>
                      <a:pt x="405" y="20"/>
                    </a:lnTo>
                    <a:lnTo>
                      <a:pt x="441" y="12"/>
                    </a:lnTo>
                    <a:lnTo>
                      <a:pt x="480" y="4"/>
                    </a:lnTo>
                    <a:lnTo>
                      <a:pt x="520" y="0"/>
                    </a:lnTo>
                    <a:lnTo>
                      <a:pt x="560" y="0"/>
                    </a:lnTo>
                    <a:lnTo>
                      <a:pt x="599" y="4"/>
                    </a:lnTo>
                    <a:lnTo>
                      <a:pt x="635" y="8"/>
                    </a:lnTo>
                    <a:lnTo>
                      <a:pt x="675" y="16"/>
                    </a:lnTo>
                    <a:lnTo>
                      <a:pt x="707" y="28"/>
                    </a:lnTo>
                    <a:lnTo>
                      <a:pt x="742" y="40"/>
                    </a:lnTo>
                    <a:lnTo>
                      <a:pt x="770" y="56"/>
                    </a:lnTo>
                    <a:lnTo>
                      <a:pt x="798" y="76"/>
                    </a:lnTo>
                    <a:lnTo>
                      <a:pt x="826" y="95"/>
                    </a:lnTo>
                    <a:lnTo>
                      <a:pt x="846" y="119"/>
                    </a:lnTo>
                    <a:lnTo>
                      <a:pt x="866" y="147"/>
                    </a:lnTo>
                    <a:lnTo>
                      <a:pt x="885" y="175"/>
                    </a:lnTo>
                    <a:lnTo>
                      <a:pt x="897" y="202"/>
                    </a:lnTo>
                    <a:lnTo>
                      <a:pt x="905" y="230"/>
                    </a:lnTo>
                    <a:lnTo>
                      <a:pt x="913" y="262"/>
                    </a:lnTo>
                    <a:lnTo>
                      <a:pt x="913" y="297"/>
                    </a:lnTo>
                    <a:lnTo>
                      <a:pt x="913" y="329"/>
                    </a:lnTo>
                    <a:lnTo>
                      <a:pt x="905" y="361"/>
                    </a:lnTo>
                    <a:lnTo>
                      <a:pt x="893" y="392"/>
                    </a:lnTo>
                    <a:lnTo>
                      <a:pt x="881" y="420"/>
                    </a:lnTo>
                    <a:lnTo>
                      <a:pt x="866" y="448"/>
                    </a:lnTo>
                    <a:lnTo>
                      <a:pt x="842" y="475"/>
                    </a:lnTo>
                    <a:lnTo>
                      <a:pt x="822" y="503"/>
                    </a:lnTo>
                    <a:lnTo>
                      <a:pt x="794" y="527"/>
                    </a:lnTo>
                    <a:lnTo>
                      <a:pt x="766" y="551"/>
                    </a:lnTo>
                    <a:lnTo>
                      <a:pt x="734" y="570"/>
                    </a:lnTo>
                    <a:lnTo>
                      <a:pt x="703" y="586"/>
                    </a:lnTo>
                    <a:lnTo>
                      <a:pt x="667" y="602"/>
                    </a:lnTo>
                    <a:lnTo>
                      <a:pt x="627" y="614"/>
                    </a:lnTo>
                    <a:lnTo>
                      <a:pt x="591" y="626"/>
                    </a:lnTo>
                    <a:lnTo>
                      <a:pt x="548" y="634"/>
                    </a:lnTo>
                    <a:lnTo>
                      <a:pt x="484" y="638"/>
                    </a:lnTo>
                    <a:lnTo>
                      <a:pt x="421" y="634"/>
                    </a:lnTo>
                    <a:lnTo>
                      <a:pt x="361" y="622"/>
                    </a:lnTo>
                    <a:lnTo>
                      <a:pt x="305" y="606"/>
                    </a:lnTo>
                    <a:lnTo>
                      <a:pt x="254" y="578"/>
                    </a:lnTo>
                    <a:lnTo>
                      <a:pt x="210" y="547"/>
                    </a:lnTo>
                    <a:lnTo>
                      <a:pt x="174" y="511"/>
                    </a:lnTo>
                    <a:lnTo>
                      <a:pt x="158" y="487"/>
                    </a:lnTo>
                    <a:lnTo>
                      <a:pt x="147" y="467"/>
                    </a:lnTo>
                    <a:lnTo>
                      <a:pt x="127" y="471"/>
                    </a:lnTo>
                    <a:lnTo>
                      <a:pt x="111" y="475"/>
                    </a:lnTo>
                    <a:lnTo>
                      <a:pt x="91" y="479"/>
                    </a:lnTo>
                    <a:lnTo>
                      <a:pt x="71" y="475"/>
                    </a:lnTo>
                    <a:lnTo>
                      <a:pt x="51" y="471"/>
                    </a:lnTo>
                    <a:lnTo>
                      <a:pt x="35" y="467"/>
                    </a:lnTo>
                    <a:lnTo>
                      <a:pt x="23" y="456"/>
                    </a:lnTo>
                    <a:lnTo>
                      <a:pt x="12" y="448"/>
                    </a:lnTo>
                    <a:lnTo>
                      <a:pt x="4" y="436"/>
                    </a:lnTo>
                    <a:lnTo>
                      <a:pt x="0" y="420"/>
                    </a:lnTo>
                    <a:lnTo>
                      <a:pt x="0" y="404"/>
                    </a:lnTo>
                    <a:lnTo>
                      <a:pt x="4" y="392"/>
                    </a:lnTo>
                    <a:lnTo>
                      <a:pt x="12" y="376"/>
                    </a:lnTo>
                    <a:lnTo>
                      <a:pt x="23" y="365"/>
                    </a:lnTo>
                    <a:lnTo>
                      <a:pt x="39" y="357"/>
                    </a:lnTo>
                    <a:lnTo>
                      <a:pt x="55" y="345"/>
                    </a:lnTo>
                    <a:lnTo>
                      <a:pt x="75" y="341"/>
                    </a:lnTo>
                    <a:lnTo>
                      <a:pt x="95" y="337"/>
                    </a:ln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59"/>
              <p:cNvSpPr>
                <a:spLocks noChangeAspect="1"/>
              </p:cNvSpPr>
              <p:nvPr/>
            </p:nvSpPr>
            <p:spPr bwMode="auto">
              <a:xfrm>
                <a:off x="5214" y="5406"/>
                <a:ext cx="552" cy="638"/>
              </a:xfrm>
              <a:custGeom>
                <a:avLst/>
                <a:gdLst>
                  <a:gd name="T0" fmla="*/ 346 w 552"/>
                  <a:gd name="T1" fmla="*/ 258 h 638"/>
                  <a:gd name="T2" fmla="*/ 322 w 552"/>
                  <a:gd name="T3" fmla="*/ 175 h 638"/>
                  <a:gd name="T4" fmla="*/ 270 w 552"/>
                  <a:gd name="T5" fmla="*/ 99 h 638"/>
                  <a:gd name="T6" fmla="*/ 195 w 552"/>
                  <a:gd name="T7" fmla="*/ 44 h 638"/>
                  <a:gd name="T8" fmla="*/ 99 w 552"/>
                  <a:gd name="T9" fmla="*/ 8 h 638"/>
                  <a:gd name="T10" fmla="*/ 123 w 552"/>
                  <a:gd name="T11" fmla="*/ 4 h 638"/>
                  <a:gd name="T12" fmla="*/ 163 w 552"/>
                  <a:gd name="T13" fmla="*/ 0 h 638"/>
                  <a:gd name="T14" fmla="*/ 242 w 552"/>
                  <a:gd name="T15" fmla="*/ 0 h 638"/>
                  <a:gd name="T16" fmla="*/ 318 w 552"/>
                  <a:gd name="T17" fmla="*/ 16 h 638"/>
                  <a:gd name="T18" fmla="*/ 381 w 552"/>
                  <a:gd name="T19" fmla="*/ 44 h 638"/>
                  <a:gd name="T20" fmla="*/ 441 w 552"/>
                  <a:gd name="T21" fmla="*/ 80 h 638"/>
                  <a:gd name="T22" fmla="*/ 489 w 552"/>
                  <a:gd name="T23" fmla="*/ 123 h 638"/>
                  <a:gd name="T24" fmla="*/ 524 w 552"/>
                  <a:gd name="T25" fmla="*/ 175 h 638"/>
                  <a:gd name="T26" fmla="*/ 548 w 552"/>
                  <a:gd name="T27" fmla="*/ 234 h 638"/>
                  <a:gd name="T28" fmla="*/ 552 w 552"/>
                  <a:gd name="T29" fmla="*/ 266 h 638"/>
                  <a:gd name="T30" fmla="*/ 552 w 552"/>
                  <a:gd name="T31" fmla="*/ 333 h 638"/>
                  <a:gd name="T32" fmla="*/ 532 w 552"/>
                  <a:gd name="T33" fmla="*/ 392 h 638"/>
                  <a:gd name="T34" fmla="*/ 505 w 552"/>
                  <a:gd name="T35" fmla="*/ 452 h 638"/>
                  <a:gd name="T36" fmla="*/ 457 w 552"/>
                  <a:gd name="T37" fmla="*/ 503 h 638"/>
                  <a:gd name="T38" fmla="*/ 405 w 552"/>
                  <a:gd name="T39" fmla="*/ 551 h 638"/>
                  <a:gd name="T40" fmla="*/ 338 w 552"/>
                  <a:gd name="T41" fmla="*/ 586 h 638"/>
                  <a:gd name="T42" fmla="*/ 266 w 552"/>
                  <a:gd name="T43" fmla="*/ 618 h 638"/>
                  <a:gd name="T44" fmla="*/ 187 w 552"/>
                  <a:gd name="T45" fmla="*/ 634 h 638"/>
                  <a:gd name="T46" fmla="*/ 139 w 552"/>
                  <a:gd name="T47" fmla="*/ 638 h 638"/>
                  <a:gd name="T48" fmla="*/ 44 w 552"/>
                  <a:gd name="T49" fmla="*/ 630 h 638"/>
                  <a:gd name="T50" fmla="*/ 0 w 552"/>
                  <a:gd name="T51" fmla="*/ 622 h 638"/>
                  <a:gd name="T52" fmla="*/ 76 w 552"/>
                  <a:gd name="T53" fmla="*/ 602 h 638"/>
                  <a:gd name="T54" fmla="*/ 147 w 552"/>
                  <a:gd name="T55" fmla="*/ 574 h 638"/>
                  <a:gd name="T56" fmla="*/ 207 w 552"/>
                  <a:gd name="T57" fmla="*/ 535 h 638"/>
                  <a:gd name="T58" fmla="*/ 258 w 552"/>
                  <a:gd name="T59" fmla="*/ 491 h 638"/>
                  <a:gd name="T60" fmla="*/ 302 w 552"/>
                  <a:gd name="T61" fmla="*/ 440 h 638"/>
                  <a:gd name="T62" fmla="*/ 330 w 552"/>
                  <a:gd name="T63" fmla="*/ 380 h 638"/>
                  <a:gd name="T64" fmla="*/ 346 w 552"/>
                  <a:gd name="T65" fmla="*/ 321 h 638"/>
                  <a:gd name="T66" fmla="*/ 346 w 552"/>
                  <a:gd name="T67" fmla="*/ 25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2" h="638">
                    <a:moveTo>
                      <a:pt x="346" y="258"/>
                    </a:moveTo>
                    <a:lnTo>
                      <a:pt x="346" y="258"/>
                    </a:lnTo>
                    <a:lnTo>
                      <a:pt x="338" y="214"/>
                    </a:lnTo>
                    <a:lnTo>
                      <a:pt x="322" y="175"/>
                    </a:lnTo>
                    <a:lnTo>
                      <a:pt x="298" y="135"/>
                    </a:lnTo>
                    <a:lnTo>
                      <a:pt x="270" y="99"/>
                    </a:lnTo>
                    <a:lnTo>
                      <a:pt x="234" y="72"/>
                    </a:lnTo>
                    <a:lnTo>
                      <a:pt x="195" y="44"/>
                    </a:lnTo>
                    <a:lnTo>
                      <a:pt x="151" y="24"/>
                    </a:lnTo>
                    <a:lnTo>
                      <a:pt x="99" y="8"/>
                    </a:lnTo>
                    <a:lnTo>
                      <a:pt x="123" y="4"/>
                    </a:lnTo>
                    <a:lnTo>
                      <a:pt x="163" y="0"/>
                    </a:lnTo>
                    <a:lnTo>
                      <a:pt x="203" y="0"/>
                    </a:lnTo>
                    <a:lnTo>
                      <a:pt x="242" y="0"/>
                    </a:lnTo>
                    <a:lnTo>
                      <a:pt x="278" y="8"/>
                    </a:lnTo>
                    <a:lnTo>
                      <a:pt x="318" y="16"/>
                    </a:lnTo>
                    <a:lnTo>
                      <a:pt x="350" y="28"/>
                    </a:lnTo>
                    <a:lnTo>
                      <a:pt x="381" y="44"/>
                    </a:lnTo>
                    <a:lnTo>
                      <a:pt x="413" y="60"/>
                    </a:lnTo>
                    <a:lnTo>
                      <a:pt x="441" y="80"/>
                    </a:lnTo>
                    <a:lnTo>
                      <a:pt x="469" y="99"/>
                    </a:lnTo>
                    <a:lnTo>
                      <a:pt x="489" y="123"/>
                    </a:lnTo>
                    <a:lnTo>
                      <a:pt x="509" y="147"/>
                    </a:lnTo>
                    <a:lnTo>
                      <a:pt x="524" y="175"/>
                    </a:lnTo>
                    <a:lnTo>
                      <a:pt x="540" y="202"/>
                    </a:lnTo>
                    <a:lnTo>
                      <a:pt x="548" y="234"/>
                    </a:lnTo>
                    <a:lnTo>
                      <a:pt x="552" y="266"/>
                    </a:lnTo>
                    <a:lnTo>
                      <a:pt x="552" y="297"/>
                    </a:lnTo>
                    <a:lnTo>
                      <a:pt x="552" y="333"/>
                    </a:lnTo>
                    <a:lnTo>
                      <a:pt x="544" y="361"/>
                    </a:lnTo>
                    <a:lnTo>
                      <a:pt x="532" y="392"/>
                    </a:lnTo>
                    <a:lnTo>
                      <a:pt x="520" y="424"/>
                    </a:lnTo>
                    <a:lnTo>
                      <a:pt x="505" y="452"/>
                    </a:lnTo>
                    <a:lnTo>
                      <a:pt x="481" y="479"/>
                    </a:lnTo>
                    <a:lnTo>
                      <a:pt x="457" y="503"/>
                    </a:lnTo>
                    <a:lnTo>
                      <a:pt x="433" y="527"/>
                    </a:lnTo>
                    <a:lnTo>
                      <a:pt x="405" y="551"/>
                    </a:lnTo>
                    <a:lnTo>
                      <a:pt x="374" y="570"/>
                    </a:lnTo>
                    <a:lnTo>
                      <a:pt x="338" y="586"/>
                    </a:lnTo>
                    <a:lnTo>
                      <a:pt x="302" y="602"/>
                    </a:lnTo>
                    <a:lnTo>
                      <a:pt x="266" y="618"/>
                    </a:lnTo>
                    <a:lnTo>
                      <a:pt x="227" y="626"/>
                    </a:lnTo>
                    <a:lnTo>
                      <a:pt x="187" y="634"/>
                    </a:lnTo>
                    <a:lnTo>
                      <a:pt x="139" y="638"/>
                    </a:lnTo>
                    <a:lnTo>
                      <a:pt x="91" y="638"/>
                    </a:lnTo>
                    <a:lnTo>
                      <a:pt x="44" y="630"/>
                    </a:lnTo>
                    <a:lnTo>
                      <a:pt x="0" y="622"/>
                    </a:lnTo>
                    <a:lnTo>
                      <a:pt x="40" y="614"/>
                    </a:lnTo>
                    <a:lnTo>
                      <a:pt x="76" y="602"/>
                    </a:lnTo>
                    <a:lnTo>
                      <a:pt x="111" y="590"/>
                    </a:lnTo>
                    <a:lnTo>
                      <a:pt x="147" y="574"/>
                    </a:lnTo>
                    <a:lnTo>
                      <a:pt x="179" y="555"/>
                    </a:lnTo>
                    <a:lnTo>
                      <a:pt x="207" y="535"/>
                    </a:lnTo>
                    <a:lnTo>
                      <a:pt x="234" y="515"/>
                    </a:lnTo>
                    <a:lnTo>
                      <a:pt x="258" y="491"/>
                    </a:lnTo>
                    <a:lnTo>
                      <a:pt x="282" y="464"/>
                    </a:lnTo>
                    <a:lnTo>
                      <a:pt x="302" y="440"/>
                    </a:lnTo>
                    <a:lnTo>
                      <a:pt x="318" y="412"/>
                    </a:lnTo>
                    <a:lnTo>
                      <a:pt x="330" y="380"/>
                    </a:lnTo>
                    <a:lnTo>
                      <a:pt x="342" y="353"/>
                    </a:lnTo>
                    <a:lnTo>
                      <a:pt x="346" y="321"/>
                    </a:lnTo>
                    <a:lnTo>
                      <a:pt x="350" y="289"/>
                    </a:lnTo>
                    <a:lnTo>
                      <a:pt x="346" y="258"/>
                    </a:ln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60"/>
              <p:cNvSpPr>
                <a:spLocks noChangeAspect="1"/>
              </p:cNvSpPr>
              <p:nvPr/>
            </p:nvSpPr>
            <p:spPr bwMode="auto">
              <a:xfrm>
                <a:off x="4833" y="5387"/>
                <a:ext cx="953" cy="676"/>
              </a:xfrm>
              <a:custGeom>
                <a:avLst/>
                <a:gdLst>
                  <a:gd name="T0" fmla="*/ 119 w 953"/>
                  <a:gd name="T1" fmla="*/ 328 h 676"/>
                  <a:gd name="T2" fmla="*/ 131 w 953"/>
                  <a:gd name="T3" fmla="*/ 277 h 676"/>
                  <a:gd name="T4" fmla="*/ 167 w 953"/>
                  <a:gd name="T5" fmla="*/ 297 h 676"/>
                  <a:gd name="T6" fmla="*/ 155 w 953"/>
                  <a:gd name="T7" fmla="*/ 368 h 676"/>
                  <a:gd name="T8" fmla="*/ 87 w 953"/>
                  <a:gd name="T9" fmla="*/ 376 h 676"/>
                  <a:gd name="T10" fmla="*/ 43 w 953"/>
                  <a:gd name="T11" fmla="*/ 411 h 676"/>
                  <a:gd name="T12" fmla="*/ 39 w 953"/>
                  <a:gd name="T13" fmla="*/ 431 h 676"/>
                  <a:gd name="T14" fmla="*/ 55 w 953"/>
                  <a:gd name="T15" fmla="*/ 459 h 676"/>
                  <a:gd name="T16" fmla="*/ 127 w 953"/>
                  <a:gd name="T17" fmla="*/ 471 h 676"/>
                  <a:gd name="T18" fmla="*/ 175 w 953"/>
                  <a:gd name="T19" fmla="*/ 459 h 676"/>
                  <a:gd name="T20" fmla="*/ 194 w 953"/>
                  <a:gd name="T21" fmla="*/ 494 h 676"/>
                  <a:gd name="T22" fmla="*/ 286 w 953"/>
                  <a:gd name="T23" fmla="*/ 581 h 676"/>
                  <a:gd name="T24" fmla="*/ 445 w 953"/>
                  <a:gd name="T25" fmla="*/ 633 h 676"/>
                  <a:gd name="T26" fmla="*/ 564 w 953"/>
                  <a:gd name="T27" fmla="*/ 633 h 676"/>
                  <a:gd name="T28" fmla="*/ 675 w 953"/>
                  <a:gd name="T29" fmla="*/ 605 h 676"/>
                  <a:gd name="T30" fmla="*/ 770 w 953"/>
                  <a:gd name="T31" fmla="*/ 554 h 676"/>
                  <a:gd name="T32" fmla="*/ 846 w 953"/>
                  <a:gd name="T33" fmla="*/ 486 h 676"/>
                  <a:gd name="T34" fmla="*/ 898 w 953"/>
                  <a:gd name="T35" fmla="*/ 407 h 676"/>
                  <a:gd name="T36" fmla="*/ 917 w 953"/>
                  <a:gd name="T37" fmla="*/ 320 h 676"/>
                  <a:gd name="T38" fmla="*/ 909 w 953"/>
                  <a:gd name="T39" fmla="*/ 257 h 676"/>
                  <a:gd name="T40" fmla="*/ 874 w 953"/>
                  <a:gd name="T41" fmla="*/ 178 h 676"/>
                  <a:gd name="T42" fmla="*/ 810 w 953"/>
                  <a:gd name="T43" fmla="*/ 111 h 676"/>
                  <a:gd name="T44" fmla="*/ 723 w 953"/>
                  <a:gd name="T45" fmla="*/ 63 h 676"/>
                  <a:gd name="T46" fmla="*/ 619 w 953"/>
                  <a:gd name="T47" fmla="*/ 39 h 676"/>
                  <a:gd name="T48" fmla="*/ 504 w 953"/>
                  <a:gd name="T49" fmla="*/ 43 h 676"/>
                  <a:gd name="T50" fmla="*/ 385 w 953"/>
                  <a:gd name="T51" fmla="*/ 71 h 676"/>
                  <a:gd name="T52" fmla="*/ 246 w 953"/>
                  <a:gd name="T53" fmla="*/ 166 h 676"/>
                  <a:gd name="T54" fmla="*/ 167 w 953"/>
                  <a:gd name="T55" fmla="*/ 297 h 676"/>
                  <a:gd name="T56" fmla="*/ 131 w 953"/>
                  <a:gd name="T57" fmla="*/ 277 h 676"/>
                  <a:gd name="T58" fmla="*/ 222 w 953"/>
                  <a:gd name="T59" fmla="*/ 134 h 676"/>
                  <a:gd name="T60" fmla="*/ 373 w 953"/>
                  <a:gd name="T61" fmla="*/ 35 h 676"/>
                  <a:gd name="T62" fmla="*/ 500 w 953"/>
                  <a:gd name="T63" fmla="*/ 4 h 676"/>
                  <a:gd name="T64" fmla="*/ 627 w 953"/>
                  <a:gd name="T65" fmla="*/ 4 h 676"/>
                  <a:gd name="T66" fmla="*/ 739 w 953"/>
                  <a:gd name="T67" fmla="*/ 31 h 676"/>
                  <a:gd name="T68" fmla="*/ 838 w 953"/>
                  <a:gd name="T69" fmla="*/ 83 h 676"/>
                  <a:gd name="T70" fmla="*/ 905 w 953"/>
                  <a:gd name="T71" fmla="*/ 158 h 676"/>
                  <a:gd name="T72" fmla="*/ 949 w 953"/>
                  <a:gd name="T73" fmla="*/ 249 h 676"/>
                  <a:gd name="T74" fmla="*/ 953 w 953"/>
                  <a:gd name="T75" fmla="*/ 316 h 676"/>
                  <a:gd name="T76" fmla="*/ 933 w 953"/>
                  <a:gd name="T77" fmla="*/ 415 h 676"/>
                  <a:gd name="T78" fmla="*/ 878 w 953"/>
                  <a:gd name="T79" fmla="*/ 506 h 676"/>
                  <a:gd name="T80" fmla="*/ 798 w 953"/>
                  <a:gd name="T81" fmla="*/ 585 h 676"/>
                  <a:gd name="T82" fmla="*/ 691 w 953"/>
                  <a:gd name="T83" fmla="*/ 641 h 676"/>
                  <a:gd name="T84" fmla="*/ 568 w 953"/>
                  <a:gd name="T85" fmla="*/ 672 h 676"/>
                  <a:gd name="T86" fmla="*/ 441 w 953"/>
                  <a:gd name="T87" fmla="*/ 672 h 676"/>
                  <a:gd name="T88" fmla="*/ 274 w 953"/>
                  <a:gd name="T89" fmla="*/ 617 h 676"/>
                  <a:gd name="T90" fmla="*/ 171 w 953"/>
                  <a:gd name="T91" fmla="*/ 526 h 676"/>
                  <a:gd name="T92" fmla="*/ 131 w 953"/>
                  <a:gd name="T93" fmla="*/ 510 h 676"/>
                  <a:gd name="T94" fmla="*/ 83 w 953"/>
                  <a:gd name="T95" fmla="*/ 510 h 676"/>
                  <a:gd name="T96" fmla="*/ 28 w 953"/>
                  <a:gd name="T97" fmla="*/ 483 h 676"/>
                  <a:gd name="T98" fmla="*/ 0 w 953"/>
                  <a:gd name="T99" fmla="*/ 435 h 676"/>
                  <a:gd name="T100" fmla="*/ 8 w 953"/>
                  <a:gd name="T101" fmla="*/ 399 h 676"/>
                  <a:gd name="T102" fmla="*/ 47 w 953"/>
                  <a:gd name="T103" fmla="*/ 352 h 676"/>
                  <a:gd name="T104" fmla="*/ 115 w 953"/>
                  <a:gd name="T105" fmla="*/ 328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53" h="676">
                    <a:moveTo>
                      <a:pt x="115" y="328"/>
                    </a:moveTo>
                    <a:lnTo>
                      <a:pt x="115" y="328"/>
                    </a:lnTo>
                    <a:lnTo>
                      <a:pt x="119" y="328"/>
                    </a:lnTo>
                    <a:lnTo>
                      <a:pt x="127" y="300"/>
                    </a:lnTo>
                    <a:lnTo>
                      <a:pt x="131" y="277"/>
                    </a:lnTo>
                    <a:lnTo>
                      <a:pt x="167" y="297"/>
                    </a:lnTo>
                    <a:lnTo>
                      <a:pt x="159" y="320"/>
                    </a:lnTo>
                    <a:lnTo>
                      <a:pt x="155" y="348"/>
                    </a:lnTo>
                    <a:lnTo>
                      <a:pt x="155" y="368"/>
                    </a:lnTo>
                    <a:lnTo>
                      <a:pt x="119" y="368"/>
                    </a:lnTo>
                    <a:lnTo>
                      <a:pt x="87" y="376"/>
                    </a:lnTo>
                    <a:lnTo>
                      <a:pt x="59" y="392"/>
                    </a:lnTo>
                    <a:lnTo>
                      <a:pt x="51" y="399"/>
                    </a:lnTo>
                    <a:lnTo>
                      <a:pt x="43" y="411"/>
                    </a:lnTo>
                    <a:lnTo>
                      <a:pt x="39" y="419"/>
                    </a:lnTo>
                    <a:lnTo>
                      <a:pt x="39" y="431"/>
                    </a:lnTo>
                    <a:lnTo>
                      <a:pt x="43" y="439"/>
                    </a:lnTo>
                    <a:lnTo>
                      <a:pt x="47" y="451"/>
                    </a:lnTo>
                    <a:lnTo>
                      <a:pt x="55" y="459"/>
                    </a:lnTo>
                    <a:lnTo>
                      <a:pt x="67" y="463"/>
                    </a:lnTo>
                    <a:lnTo>
                      <a:pt x="95" y="471"/>
                    </a:lnTo>
                    <a:lnTo>
                      <a:pt x="127" y="471"/>
                    </a:lnTo>
                    <a:lnTo>
                      <a:pt x="159" y="463"/>
                    </a:lnTo>
                    <a:lnTo>
                      <a:pt x="175" y="459"/>
                    </a:lnTo>
                    <a:lnTo>
                      <a:pt x="182" y="471"/>
                    </a:lnTo>
                    <a:lnTo>
                      <a:pt x="194" y="494"/>
                    </a:lnTo>
                    <a:lnTo>
                      <a:pt x="210" y="514"/>
                    </a:lnTo>
                    <a:lnTo>
                      <a:pt x="246" y="550"/>
                    </a:lnTo>
                    <a:lnTo>
                      <a:pt x="286" y="581"/>
                    </a:lnTo>
                    <a:lnTo>
                      <a:pt x="333" y="605"/>
                    </a:lnTo>
                    <a:lnTo>
                      <a:pt x="389" y="621"/>
                    </a:lnTo>
                    <a:lnTo>
                      <a:pt x="445" y="633"/>
                    </a:lnTo>
                    <a:lnTo>
                      <a:pt x="504" y="637"/>
                    </a:lnTo>
                    <a:lnTo>
                      <a:pt x="564" y="633"/>
                    </a:lnTo>
                    <a:lnTo>
                      <a:pt x="604" y="625"/>
                    </a:lnTo>
                    <a:lnTo>
                      <a:pt x="639" y="617"/>
                    </a:lnTo>
                    <a:lnTo>
                      <a:pt x="675" y="605"/>
                    </a:lnTo>
                    <a:lnTo>
                      <a:pt x="711" y="589"/>
                    </a:lnTo>
                    <a:lnTo>
                      <a:pt x="743" y="574"/>
                    </a:lnTo>
                    <a:lnTo>
                      <a:pt x="770" y="554"/>
                    </a:lnTo>
                    <a:lnTo>
                      <a:pt x="798" y="534"/>
                    </a:lnTo>
                    <a:lnTo>
                      <a:pt x="826" y="510"/>
                    </a:lnTo>
                    <a:lnTo>
                      <a:pt x="846" y="486"/>
                    </a:lnTo>
                    <a:lnTo>
                      <a:pt x="866" y="463"/>
                    </a:lnTo>
                    <a:lnTo>
                      <a:pt x="882" y="435"/>
                    </a:lnTo>
                    <a:lnTo>
                      <a:pt x="898" y="407"/>
                    </a:lnTo>
                    <a:lnTo>
                      <a:pt x="905" y="380"/>
                    </a:lnTo>
                    <a:lnTo>
                      <a:pt x="913" y="348"/>
                    </a:lnTo>
                    <a:lnTo>
                      <a:pt x="917" y="320"/>
                    </a:lnTo>
                    <a:lnTo>
                      <a:pt x="913" y="289"/>
                    </a:lnTo>
                    <a:lnTo>
                      <a:pt x="909" y="257"/>
                    </a:lnTo>
                    <a:lnTo>
                      <a:pt x="901" y="229"/>
                    </a:lnTo>
                    <a:lnTo>
                      <a:pt x="890" y="202"/>
                    </a:lnTo>
                    <a:lnTo>
                      <a:pt x="874" y="178"/>
                    </a:lnTo>
                    <a:lnTo>
                      <a:pt x="854" y="154"/>
                    </a:lnTo>
                    <a:lnTo>
                      <a:pt x="834" y="130"/>
                    </a:lnTo>
                    <a:lnTo>
                      <a:pt x="810" y="111"/>
                    </a:lnTo>
                    <a:lnTo>
                      <a:pt x="782" y="95"/>
                    </a:lnTo>
                    <a:lnTo>
                      <a:pt x="755" y="79"/>
                    </a:lnTo>
                    <a:lnTo>
                      <a:pt x="723" y="63"/>
                    </a:lnTo>
                    <a:lnTo>
                      <a:pt x="691" y="55"/>
                    </a:lnTo>
                    <a:lnTo>
                      <a:pt x="655" y="47"/>
                    </a:lnTo>
                    <a:lnTo>
                      <a:pt x="619" y="39"/>
                    </a:lnTo>
                    <a:lnTo>
                      <a:pt x="584" y="39"/>
                    </a:lnTo>
                    <a:lnTo>
                      <a:pt x="544" y="39"/>
                    </a:lnTo>
                    <a:lnTo>
                      <a:pt x="504" y="43"/>
                    </a:lnTo>
                    <a:lnTo>
                      <a:pt x="445" y="55"/>
                    </a:lnTo>
                    <a:lnTo>
                      <a:pt x="385" y="71"/>
                    </a:lnTo>
                    <a:lnTo>
                      <a:pt x="333" y="99"/>
                    </a:lnTo>
                    <a:lnTo>
                      <a:pt x="286" y="130"/>
                    </a:lnTo>
                    <a:lnTo>
                      <a:pt x="246" y="166"/>
                    </a:lnTo>
                    <a:lnTo>
                      <a:pt x="210" y="205"/>
                    </a:lnTo>
                    <a:lnTo>
                      <a:pt x="182" y="249"/>
                    </a:lnTo>
                    <a:lnTo>
                      <a:pt x="167" y="297"/>
                    </a:lnTo>
                    <a:lnTo>
                      <a:pt x="131" y="277"/>
                    </a:lnTo>
                    <a:lnTo>
                      <a:pt x="155" y="225"/>
                    </a:lnTo>
                    <a:lnTo>
                      <a:pt x="182" y="178"/>
                    </a:lnTo>
                    <a:lnTo>
                      <a:pt x="222" y="134"/>
                    </a:lnTo>
                    <a:lnTo>
                      <a:pt x="266" y="99"/>
                    </a:lnTo>
                    <a:lnTo>
                      <a:pt x="318" y="63"/>
                    </a:lnTo>
                    <a:lnTo>
                      <a:pt x="373" y="35"/>
                    </a:lnTo>
                    <a:lnTo>
                      <a:pt x="437" y="16"/>
                    </a:lnTo>
                    <a:lnTo>
                      <a:pt x="500" y="4"/>
                    </a:lnTo>
                    <a:lnTo>
                      <a:pt x="544" y="0"/>
                    </a:lnTo>
                    <a:lnTo>
                      <a:pt x="588" y="0"/>
                    </a:lnTo>
                    <a:lnTo>
                      <a:pt x="627" y="4"/>
                    </a:lnTo>
                    <a:lnTo>
                      <a:pt x="667" y="8"/>
                    </a:lnTo>
                    <a:lnTo>
                      <a:pt x="703" y="19"/>
                    </a:lnTo>
                    <a:lnTo>
                      <a:pt x="739" y="31"/>
                    </a:lnTo>
                    <a:lnTo>
                      <a:pt x="774" y="43"/>
                    </a:lnTo>
                    <a:lnTo>
                      <a:pt x="806" y="63"/>
                    </a:lnTo>
                    <a:lnTo>
                      <a:pt x="838" y="83"/>
                    </a:lnTo>
                    <a:lnTo>
                      <a:pt x="862" y="107"/>
                    </a:lnTo>
                    <a:lnTo>
                      <a:pt x="886" y="130"/>
                    </a:lnTo>
                    <a:lnTo>
                      <a:pt x="905" y="158"/>
                    </a:lnTo>
                    <a:lnTo>
                      <a:pt x="925" y="186"/>
                    </a:lnTo>
                    <a:lnTo>
                      <a:pt x="937" y="217"/>
                    </a:lnTo>
                    <a:lnTo>
                      <a:pt x="949" y="249"/>
                    </a:lnTo>
                    <a:lnTo>
                      <a:pt x="953" y="285"/>
                    </a:lnTo>
                    <a:lnTo>
                      <a:pt x="953" y="316"/>
                    </a:lnTo>
                    <a:lnTo>
                      <a:pt x="953" y="352"/>
                    </a:lnTo>
                    <a:lnTo>
                      <a:pt x="945" y="384"/>
                    </a:lnTo>
                    <a:lnTo>
                      <a:pt x="933" y="415"/>
                    </a:lnTo>
                    <a:lnTo>
                      <a:pt x="917" y="447"/>
                    </a:lnTo>
                    <a:lnTo>
                      <a:pt x="901" y="479"/>
                    </a:lnTo>
                    <a:lnTo>
                      <a:pt x="878" y="506"/>
                    </a:lnTo>
                    <a:lnTo>
                      <a:pt x="854" y="534"/>
                    </a:lnTo>
                    <a:lnTo>
                      <a:pt x="826" y="562"/>
                    </a:lnTo>
                    <a:lnTo>
                      <a:pt x="798" y="585"/>
                    </a:lnTo>
                    <a:lnTo>
                      <a:pt x="762" y="605"/>
                    </a:lnTo>
                    <a:lnTo>
                      <a:pt x="731" y="625"/>
                    </a:lnTo>
                    <a:lnTo>
                      <a:pt x="691" y="641"/>
                    </a:lnTo>
                    <a:lnTo>
                      <a:pt x="651" y="653"/>
                    </a:lnTo>
                    <a:lnTo>
                      <a:pt x="612" y="665"/>
                    </a:lnTo>
                    <a:lnTo>
                      <a:pt x="568" y="672"/>
                    </a:lnTo>
                    <a:lnTo>
                      <a:pt x="504" y="676"/>
                    </a:lnTo>
                    <a:lnTo>
                      <a:pt x="441" y="672"/>
                    </a:lnTo>
                    <a:lnTo>
                      <a:pt x="381" y="661"/>
                    </a:lnTo>
                    <a:lnTo>
                      <a:pt x="325" y="641"/>
                    </a:lnTo>
                    <a:lnTo>
                      <a:pt x="274" y="617"/>
                    </a:lnTo>
                    <a:lnTo>
                      <a:pt x="226" y="585"/>
                    </a:lnTo>
                    <a:lnTo>
                      <a:pt x="186" y="546"/>
                    </a:lnTo>
                    <a:lnTo>
                      <a:pt x="171" y="526"/>
                    </a:lnTo>
                    <a:lnTo>
                      <a:pt x="155" y="502"/>
                    </a:lnTo>
                    <a:lnTo>
                      <a:pt x="131" y="510"/>
                    </a:lnTo>
                    <a:lnTo>
                      <a:pt x="107" y="510"/>
                    </a:lnTo>
                    <a:lnTo>
                      <a:pt x="83" y="510"/>
                    </a:lnTo>
                    <a:lnTo>
                      <a:pt x="63" y="502"/>
                    </a:lnTo>
                    <a:lnTo>
                      <a:pt x="43" y="494"/>
                    </a:lnTo>
                    <a:lnTo>
                      <a:pt x="28" y="483"/>
                    </a:lnTo>
                    <a:lnTo>
                      <a:pt x="16" y="471"/>
                    </a:lnTo>
                    <a:lnTo>
                      <a:pt x="4" y="455"/>
                    </a:lnTo>
                    <a:lnTo>
                      <a:pt x="0" y="435"/>
                    </a:lnTo>
                    <a:lnTo>
                      <a:pt x="4" y="415"/>
                    </a:lnTo>
                    <a:lnTo>
                      <a:pt x="8" y="399"/>
                    </a:lnTo>
                    <a:lnTo>
                      <a:pt x="16" y="384"/>
                    </a:lnTo>
                    <a:lnTo>
                      <a:pt x="32" y="368"/>
                    </a:lnTo>
                    <a:lnTo>
                      <a:pt x="47" y="352"/>
                    </a:lnTo>
                    <a:lnTo>
                      <a:pt x="67" y="344"/>
                    </a:lnTo>
                    <a:lnTo>
                      <a:pt x="87" y="336"/>
                    </a:lnTo>
                    <a:lnTo>
                      <a:pt x="115" y="3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61"/>
              <p:cNvSpPr>
                <a:spLocks noChangeAspect="1"/>
              </p:cNvSpPr>
              <p:nvPr/>
            </p:nvSpPr>
            <p:spPr bwMode="auto">
              <a:xfrm>
                <a:off x="5234" y="6075"/>
                <a:ext cx="516" cy="772"/>
              </a:xfrm>
              <a:custGeom>
                <a:avLst/>
                <a:gdLst>
                  <a:gd name="T0" fmla="*/ 226 w 516"/>
                  <a:gd name="T1" fmla="*/ 0 h 772"/>
                  <a:gd name="T2" fmla="*/ 226 w 516"/>
                  <a:gd name="T3" fmla="*/ 0 h 772"/>
                  <a:gd name="T4" fmla="*/ 214 w 516"/>
                  <a:gd name="T5" fmla="*/ 0 h 772"/>
                  <a:gd name="T6" fmla="*/ 199 w 516"/>
                  <a:gd name="T7" fmla="*/ 4 h 772"/>
                  <a:gd name="T8" fmla="*/ 175 w 516"/>
                  <a:gd name="T9" fmla="*/ 16 h 772"/>
                  <a:gd name="T10" fmla="*/ 147 w 516"/>
                  <a:gd name="T11" fmla="*/ 32 h 772"/>
                  <a:gd name="T12" fmla="*/ 107 w 516"/>
                  <a:gd name="T13" fmla="*/ 60 h 772"/>
                  <a:gd name="T14" fmla="*/ 56 w 516"/>
                  <a:gd name="T15" fmla="*/ 103 h 772"/>
                  <a:gd name="T16" fmla="*/ 0 w 516"/>
                  <a:gd name="T17" fmla="*/ 159 h 772"/>
                  <a:gd name="T18" fmla="*/ 0 w 516"/>
                  <a:gd name="T19" fmla="*/ 159 h 772"/>
                  <a:gd name="T20" fmla="*/ 12 w 516"/>
                  <a:gd name="T21" fmla="*/ 202 h 772"/>
                  <a:gd name="T22" fmla="*/ 48 w 516"/>
                  <a:gd name="T23" fmla="*/ 329 h 772"/>
                  <a:gd name="T24" fmla="*/ 111 w 516"/>
                  <a:gd name="T25" fmla="*/ 523 h 772"/>
                  <a:gd name="T26" fmla="*/ 155 w 516"/>
                  <a:gd name="T27" fmla="*/ 641 h 772"/>
                  <a:gd name="T28" fmla="*/ 203 w 516"/>
                  <a:gd name="T29" fmla="*/ 772 h 772"/>
                  <a:gd name="T30" fmla="*/ 516 w 516"/>
                  <a:gd name="T31" fmla="*/ 772 h 772"/>
                  <a:gd name="T32" fmla="*/ 516 w 516"/>
                  <a:gd name="T33" fmla="*/ 772 h 772"/>
                  <a:gd name="T34" fmla="*/ 449 w 516"/>
                  <a:gd name="T35" fmla="*/ 554 h 772"/>
                  <a:gd name="T36" fmla="*/ 377 w 516"/>
                  <a:gd name="T37" fmla="*/ 349 h 772"/>
                  <a:gd name="T38" fmla="*/ 342 w 516"/>
                  <a:gd name="T39" fmla="*/ 254 h 772"/>
                  <a:gd name="T40" fmla="*/ 306 w 516"/>
                  <a:gd name="T41" fmla="*/ 163 h 772"/>
                  <a:gd name="T42" fmla="*/ 266 w 516"/>
                  <a:gd name="T43" fmla="*/ 79 h 772"/>
                  <a:gd name="T44" fmla="*/ 226 w 516"/>
                  <a:gd name="T45" fmla="*/ 0 h 772"/>
                  <a:gd name="T46" fmla="*/ 226 w 516"/>
                  <a:gd name="T4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6" h="772">
                    <a:moveTo>
                      <a:pt x="226" y="0"/>
                    </a:moveTo>
                    <a:lnTo>
                      <a:pt x="226" y="0"/>
                    </a:lnTo>
                    <a:lnTo>
                      <a:pt x="214" y="0"/>
                    </a:lnTo>
                    <a:lnTo>
                      <a:pt x="199" y="4"/>
                    </a:lnTo>
                    <a:lnTo>
                      <a:pt x="175" y="16"/>
                    </a:lnTo>
                    <a:lnTo>
                      <a:pt x="147" y="32"/>
                    </a:lnTo>
                    <a:lnTo>
                      <a:pt x="107" y="60"/>
                    </a:lnTo>
                    <a:lnTo>
                      <a:pt x="56" y="103"/>
                    </a:lnTo>
                    <a:lnTo>
                      <a:pt x="0" y="159"/>
                    </a:lnTo>
                    <a:lnTo>
                      <a:pt x="12" y="202"/>
                    </a:lnTo>
                    <a:lnTo>
                      <a:pt x="48" y="329"/>
                    </a:lnTo>
                    <a:lnTo>
                      <a:pt x="111" y="523"/>
                    </a:lnTo>
                    <a:lnTo>
                      <a:pt x="155" y="641"/>
                    </a:lnTo>
                    <a:lnTo>
                      <a:pt x="203" y="772"/>
                    </a:lnTo>
                    <a:lnTo>
                      <a:pt x="516" y="772"/>
                    </a:lnTo>
                    <a:lnTo>
                      <a:pt x="449" y="554"/>
                    </a:lnTo>
                    <a:lnTo>
                      <a:pt x="377" y="349"/>
                    </a:lnTo>
                    <a:lnTo>
                      <a:pt x="342" y="254"/>
                    </a:lnTo>
                    <a:lnTo>
                      <a:pt x="306" y="163"/>
                    </a:lnTo>
                    <a:lnTo>
                      <a:pt x="266" y="79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62"/>
              <p:cNvSpPr>
                <a:spLocks noChangeAspect="1"/>
              </p:cNvSpPr>
              <p:nvPr/>
            </p:nvSpPr>
            <p:spPr bwMode="auto">
              <a:xfrm>
                <a:off x="5369" y="6214"/>
                <a:ext cx="107" cy="186"/>
              </a:xfrm>
              <a:custGeom>
                <a:avLst/>
                <a:gdLst>
                  <a:gd name="T0" fmla="*/ 0 w 107"/>
                  <a:gd name="T1" fmla="*/ 0 h 186"/>
                  <a:gd name="T2" fmla="*/ 56 w 107"/>
                  <a:gd name="T3" fmla="*/ 35 h 186"/>
                  <a:gd name="T4" fmla="*/ 107 w 107"/>
                  <a:gd name="T5" fmla="*/ 186 h 186"/>
                  <a:gd name="T6" fmla="*/ 0 w 107"/>
                  <a:gd name="T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186">
                    <a:moveTo>
                      <a:pt x="0" y="0"/>
                    </a:moveTo>
                    <a:lnTo>
                      <a:pt x="56" y="35"/>
                    </a:lnTo>
                    <a:lnTo>
                      <a:pt x="107" y="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63"/>
              <p:cNvSpPr>
                <a:spLocks noChangeAspect="1"/>
              </p:cNvSpPr>
              <p:nvPr/>
            </p:nvSpPr>
            <p:spPr bwMode="auto">
              <a:xfrm>
                <a:off x="5445" y="6182"/>
                <a:ext cx="83" cy="178"/>
              </a:xfrm>
              <a:custGeom>
                <a:avLst/>
                <a:gdLst>
                  <a:gd name="T0" fmla="*/ 3 w 83"/>
                  <a:gd name="T1" fmla="*/ 0 h 178"/>
                  <a:gd name="T2" fmla="*/ 0 w 83"/>
                  <a:gd name="T3" fmla="*/ 56 h 178"/>
                  <a:gd name="T4" fmla="*/ 83 w 83"/>
                  <a:gd name="T5" fmla="*/ 178 h 178"/>
                  <a:gd name="T6" fmla="*/ 3 w 83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78">
                    <a:moveTo>
                      <a:pt x="3" y="0"/>
                    </a:moveTo>
                    <a:lnTo>
                      <a:pt x="0" y="56"/>
                    </a:lnTo>
                    <a:lnTo>
                      <a:pt x="83" y="17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64"/>
              <p:cNvSpPr>
                <a:spLocks noChangeAspect="1"/>
              </p:cNvSpPr>
              <p:nvPr/>
            </p:nvSpPr>
            <p:spPr bwMode="auto">
              <a:xfrm>
                <a:off x="4813" y="5185"/>
                <a:ext cx="1112" cy="637"/>
              </a:xfrm>
              <a:custGeom>
                <a:avLst/>
                <a:gdLst>
                  <a:gd name="T0" fmla="*/ 206 w 1112"/>
                  <a:gd name="T1" fmla="*/ 119 h 637"/>
                  <a:gd name="T2" fmla="*/ 167 w 1112"/>
                  <a:gd name="T3" fmla="*/ 158 h 637"/>
                  <a:gd name="T4" fmla="*/ 59 w 1112"/>
                  <a:gd name="T5" fmla="*/ 194 h 637"/>
                  <a:gd name="T6" fmla="*/ 0 w 1112"/>
                  <a:gd name="T7" fmla="*/ 245 h 637"/>
                  <a:gd name="T8" fmla="*/ 87 w 1112"/>
                  <a:gd name="T9" fmla="*/ 249 h 637"/>
                  <a:gd name="T10" fmla="*/ 40 w 1112"/>
                  <a:gd name="T11" fmla="*/ 336 h 637"/>
                  <a:gd name="T12" fmla="*/ 36 w 1112"/>
                  <a:gd name="T13" fmla="*/ 419 h 637"/>
                  <a:gd name="T14" fmla="*/ 48 w 1112"/>
                  <a:gd name="T15" fmla="*/ 467 h 637"/>
                  <a:gd name="T16" fmla="*/ 83 w 1112"/>
                  <a:gd name="T17" fmla="*/ 550 h 637"/>
                  <a:gd name="T18" fmla="*/ 131 w 1112"/>
                  <a:gd name="T19" fmla="*/ 578 h 637"/>
                  <a:gd name="T20" fmla="*/ 290 w 1112"/>
                  <a:gd name="T21" fmla="*/ 613 h 637"/>
                  <a:gd name="T22" fmla="*/ 294 w 1112"/>
                  <a:gd name="T23" fmla="*/ 590 h 637"/>
                  <a:gd name="T24" fmla="*/ 334 w 1112"/>
                  <a:gd name="T25" fmla="*/ 530 h 637"/>
                  <a:gd name="T26" fmla="*/ 361 w 1112"/>
                  <a:gd name="T27" fmla="*/ 510 h 637"/>
                  <a:gd name="T28" fmla="*/ 389 w 1112"/>
                  <a:gd name="T29" fmla="*/ 463 h 637"/>
                  <a:gd name="T30" fmla="*/ 409 w 1112"/>
                  <a:gd name="T31" fmla="*/ 435 h 637"/>
                  <a:gd name="T32" fmla="*/ 481 w 1112"/>
                  <a:gd name="T33" fmla="*/ 407 h 637"/>
                  <a:gd name="T34" fmla="*/ 600 w 1112"/>
                  <a:gd name="T35" fmla="*/ 415 h 637"/>
                  <a:gd name="T36" fmla="*/ 667 w 1112"/>
                  <a:gd name="T37" fmla="*/ 443 h 637"/>
                  <a:gd name="T38" fmla="*/ 691 w 1112"/>
                  <a:gd name="T39" fmla="*/ 427 h 637"/>
                  <a:gd name="T40" fmla="*/ 647 w 1112"/>
                  <a:gd name="T41" fmla="*/ 352 h 637"/>
                  <a:gd name="T42" fmla="*/ 782 w 1112"/>
                  <a:gd name="T43" fmla="*/ 376 h 637"/>
                  <a:gd name="T44" fmla="*/ 874 w 1112"/>
                  <a:gd name="T45" fmla="*/ 372 h 637"/>
                  <a:gd name="T46" fmla="*/ 850 w 1112"/>
                  <a:gd name="T47" fmla="*/ 332 h 637"/>
                  <a:gd name="T48" fmla="*/ 933 w 1112"/>
                  <a:gd name="T49" fmla="*/ 380 h 637"/>
                  <a:gd name="T50" fmla="*/ 993 w 1112"/>
                  <a:gd name="T51" fmla="*/ 447 h 637"/>
                  <a:gd name="T52" fmla="*/ 1021 w 1112"/>
                  <a:gd name="T53" fmla="*/ 439 h 637"/>
                  <a:gd name="T54" fmla="*/ 1013 w 1112"/>
                  <a:gd name="T55" fmla="*/ 376 h 637"/>
                  <a:gd name="T56" fmla="*/ 1037 w 1112"/>
                  <a:gd name="T57" fmla="*/ 372 h 637"/>
                  <a:gd name="T58" fmla="*/ 1112 w 1112"/>
                  <a:gd name="T59" fmla="*/ 419 h 637"/>
                  <a:gd name="T60" fmla="*/ 1088 w 1112"/>
                  <a:gd name="T61" fmla="*/ 344 h 637"/>
                  <a:gd name="T62" fmla="*/ 1033 w 1112"/>
                  <a:gd name="T63" fmla="*/ 273 h 637"/>
                  <a:gd name="T64" fmla="*/ 945 w 1112"/>
                  <a:gd name="T65" fmla="*/ 221 h 637"/>
                  <a:gd name="T66" fmla="*/ 1045 w 1112"/>
                  <a:gd name="T67" fmla="*/ 233 h 637"/>
                  <a:gd name="T68" fmla="*/ 1061 w 1112"/>
                  <a:gd name="T69" fmla="*/ 210 h 637"/>
                  <a:gd name="T70" fmla="*/ 977 w 1112"/>
                  <a:gd name="T71" fmla="*/ 134 h 637"/>
                  <a:gd name="T72" fmla="*/ 882 w 1112"/>
                  <a:gd name="T73" fmla="*/ 99 h 637"/>
                  <a:gd name="T74" fmla="*/ 822 w 1112"/>
                  <a:gd name="T75" fmla="*/ 87 h 637"/>
                  <a:gd name="T76" fmla="*/ 965 w 1112"/>
                  <a:gd name="T77" fmla="*/ 63 h 637"/>
                  <a:gd name="T78" fmla="*/ 882 w 1112"/>
                  <a:gd name="T79" fmla="*/ 28 h 637"/>
                  <a:gd name="T80" fmla="*/ 782 w 1112"/>
                  <a:gd name="T81" fmla="*/ 8 h 637"/>
                  <a:gd name="T82" fmla="*/ 663 w 1112"/>
                  <a:gd name="T83" fmla="*/ 16 h 637"/>
                  <a:gd name="T84" fmla="*/ 635 w 1112"/>
                  <a:gd name="T85" fmla="*/ 0 h 637"/>
                  <a:gd name="T86" fmla="*/ 512 w 1112"/>
                  <a:gd name="T87" fmla="*/ 8 h 637"/>
                  <a:gd name="T88" fmla="*/ 377 w 1112"/>
                  <a:gd name="T89" fmla="*/ 59 h 637"/>
                  <a:gd name="T90" fmla="*/ 310 w 1112"/>
                  <a:gd name="T91" fmla="*/ 111 h 637"/>
                  <a:gd name="T92" fmla="*/ 179 w 1112"/>
                  <a:gd name="T93" fmla="*/ 59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12" h="637">
                    <a:moveTo>
                      <a:pt x="195" y="99"/>
                    </a:moveTo>
                    <a:lnTo>
                      <a:pt x="195" y="99"/>
                    </a:lnTo>
                    <a:lnTo>
                      <a:pt x="206" y="119"/>
                    </a:lnTo>
                    <a:lnTo>
                      <a:pt x="218" y="150"/>
                    </a:lnTo>
                    <a:lnTo>
                      <a:pt x="167" y="158"/>
                    </a:lnTo>
                    <a:lnTo>
                      <a:pt x="123" y="170"/>
                    </a:lnTo>
                    <a:lnTo>
                      <a:pt x="87" y="182"/>
                    </a:lnTo>
                    <a:lnTo>
                      <a:pt x="59" y="194"/>
                    </a:lnTo>
                    <a:lnTo>
                      <a:pt x="24" y="214"/>
                    </a:lnTo>
                    <a:lnTo>
                      <a:pt x="12" y="225"/>
                    </a:lnTo>
                    <a:lnTo>
                      <a:pt x="0" y="245"/>
                    </a:lnTo>
                    <a:lnTo>
                      <a:pt x="87" y="249"/>
                    </a:lnTo>
                    <a:lnTo>
                      <a:pt x="67" y="277"/>
                    </a:lnTo>
                    <a:lnTo>
                      <a:pt x="52" y="305"/>
                    </a:lnTo>
                    <a:lnTo>
                      <a:pt x="40" y="336"/>
                    </a:lnTo>
                    <a:lnTo>
                      <a:pt x="36" y="364"/>
                    </a:lnTo>
                    <a:lnTo>
                      <a:pt x="32" y="392"/>
                    </a:lnTo>
                    <a:lnTo>
                      <a:pt x="36" y="419"/>
                    </a:lnTo>
                    <a:lnTo>
                      <a:pt x="40" y="443"/>
                    </a:lnTo>
                    <a:lnTo>
                      <a:pt x="48" y="467"/>
                    </a:lnTo>
                    <a:lnTo>
                      <a:pt x="59" y="502"/>
                    </a:lnTo>
                    <a:lnTo>
                      <a:pt x="71" y="526"/>
                    </a:lnTo>
                    <a:lnTo>
                      <a:pt x="83" y="550"/>
                    </a:lnTo>
                    <a:lnTo>
                      <a:pt x="83" y="554"/>
                    </a:lnTo>
                    <a:lnTo>
                      <a:pt x="131" y="578"/>
                    </a:lnTo>
                    <a:lnTo>
                      <a:pt x="206" y="633"/>
                    </a:lnTo>
                    <a:lnTo>
                      <a:pt x="214" y="637"/>
                    </a:lnTo>
                    <a:lnTo>
                      <a:pt x="290" y="613"/>
                    </a:lnTo>
                    <a:lnTo>
                      <a:pt x="290" y="601"/>
                    </a:lnTo>
                    <a:lnTo>
                      <a:pt x="294" y="590"/>
                    </a:lnTo>
                    <a:lnTo>
                      <a:pt x="302" y="570"/>
                    </a:lnTo>
                    <a:lnTo>
                      <a:pt x="318" y="546"/>
                    </a:lnTo>
                    <a:lnTo>
                      <a:pt x="334" y="530"/>
                    </a:lnTo>
                    <a:lnTo>
                      <a:pt x="349" y="522"/>
                    </a:lnTo>
                    <a:lnTo>
                      <a:pt x="361" y="510"/>
                    </a:lnTo>
                    <a:lnTo>
                      <a:pt x="373" y="499"/>
                    </a:lnTo>
                    <a:lnTo>
                      <a:pt x="385" y="483"/>
                    </a:lnTo>
                    <a:lnTo>
                      <a:pt x="389" y="463"/>
                    </a:lnTo>
                    <a:lnTo>
                      <a:pt x="397" y="447"/>
                    </a:lnTo>
                    <a:lnTo>
                      <a:pt x="409" y="435"/>
                    </a:lnTo>
                    <a:lnTo>
                      <a:pt x="433" y="419"/>
                    </a:lnTo>
                    <a:lnTo>
                      <a:pt x="481" y="407"/>
                    </a:lnTo>
                    <a:lnTo>
                      <a:pt x="524" y="407"/>
                    </a:lnTo>
                    <a:lnTo>
                      <a:pt x="564" y="407"/>
                    </a:lnTo>
                    <a:lnTo>
                      <a:pt x="600" y="415"/>
                    </a:lnTo>
                    <a:lnTo>
                      <a:pt x="628" y="423"/>
                    </a:lnTo>
                    <a:lnTo>
                      <a:pt x="647" y="435"/>
                    </a:lnTo>
                    <a:lnTo>
                      <a:pt x="667" y="443"/>
                    </a:lnTo>
                    <a:lnTo>
                      <a:pt x="707" y="467"/>
                    </a:lnTo>
                    <a:lnTo>
                      <a:pt x="691" y="427"/>
                    </a:lnTo>
                    <a:lnTo>
                      <a:pt x="683" y="404"/>
                    </a:lnTo>
                    <a:lnTo>
                      <a:pt x="671" y="384"/>
                    </a:lnTo>
                    <a:lnTo>
                      <a:pt x="647" y="352"/>
                    </a:lnTo>
                    <a:lnTo>
                      <a:pt x="715" y="360"/>
                    </a:lnTo>
                    <a:lnTo>
                      <a:pt x="782" y="376"/>
                    </a:lnTo>
                    <a:lnTo>
                      <a:pt x="858" y="392"/>
                    </a:lnTo>
                    <a:lnTo>
                      <a:pt x="894" y="404"/>
                    </a:lnTo>
                    <a:lnTo>
                      <a:pt x="874" y="372"/>
                    </a:lnTo>
                    <a:lnTo>
                      <a:pt x="850" y="332"/>
                    </a:lnTo>
                    <a:lnTo>
                      <a:pt x="882" y="344"/>
                    </a:lnTo>
                    <a:lnTo>
                      <a:pt x="910" y="360"/>
                    </a:lnTo>
                    <a:lnTo>
                      <a:pt x="933" y="380"/>
                    </a:lnTo>
                    <a:lnTo>
                      <a:pt x="953" y="400"/>
                    </a:lnTo>
                    <a:lnTo>
                      <a:pt x="985" y="431"/>
                    </a:lnTo>
                    <a:lnTo>
                      <a:pt x="993" y="447"/>
                    </a:lnTo>
                    <a:lnTo>
                      <a:pt x="1021" y="495"/>
                    </a:lnTo>
                    <a:lnTo>
                      <a:pt x="1021" y="439"/>
                    </a:lnTo>
                    <a:lnTo>
                      <a:pt x="1021" y="404"/>
                    </a:lnTo>
                    <a:lnTo>
                      <a:pt x="1013" y="376"/>
                    </a:lnTo>
                    <a:lnTo>
                      <a:pt x="1009" y="364"/>
                    </a:lnTo>
                    <a:lnTo>
                      <a:pt x="1037" y="372"/>
                    </a:lnTo>
                    <a:lnTo>
                      <a:pt x="1057" y="384"/>
                    </a:lnTo>
                    <a:lnTo>
                      <a:pt x="1076" y="396"/>
                    </a:lnTo>
                    <a:lnTo>
                      <a:pt x="1112" y="419"/>
                    </a:lnTo>
                    <a:lnTo>
                      <a:pt x="1100" y="376"/>
                    </a:lnTo>
                    <a:lnTo>
                      <a:pt x="1088" y="344"/>
                    </a:lnTo>
                    <a:lnTo>
                      <a:pt x="1072" y="316"/>
                    </a:lnTo>
                    <a:lnTo>
                      <a:pt x="1053" y="293"/>
                    </a:lnTo>
                    <a:lnTo>
                      <a:pt x="1033" y="273"/>
                    </a:lnTo>
                    <a:lnTo>
                      <a:pt x="1009" y="257"/>
                    </a:lnTo>
                    <a:lnTo>
                      <a:pt x="989" y="241"/>
                    </a:lnTo>
                    <a:lnTo>
                      <a:pt x="945" y="221"/>
                    </a:lnTo>
                    <a:lnTo>
                      <a:pt x="1001" y="225"/>
                    </a:lnTo>
                    <a:lnTo>
                      <a:pt x="1045" y="233"/>
                    </a:lnTo>
                    <a:lnTo>
                      <a:pt x="1080" y="241"/>
                    </a:lnTo>
                    <a:lnTo>
                      <a:pt x="1061" y="210"/>
                    </a:lnTo>
                    <a:lnTo>
                      <a:pt x="1033" y="178"/>
                    </a:lnTo>
                    <a:lnTo>
                      <a:pt x="1009" y="154"/>
                    </a:lnTo>
                    <a:lnTo>
                      <a:pt x="977" y="134"/>
                    </a:lnTo>
                    <a:lnTo>
                      <a:pt x="945" y="119"/>
                    </a:lnTo>
                    <a:lnTo>
                      <a:pt x="914" y="107"/>
                    </a:lnTo>
                    <a:lnTo>
                      <a:pt x="882" y="99"/>
                    </a:lnTo>
                    <a:lnTo>
                      <a:pt x="850" y="91"/>
                    </a:lnTo>
                    <a:lnTo>
                      <a:pt x="822" y="87"/>
                    </a:lnTo>
                    <a:lnTo>
                      <a:pt x="886" y="75"/>
                    </a:lnTo>
                    <a:lnTo>
                      <a:pt x="914" y="71"/>
                    </a:lnTo>
                    <a:lnTo>
                      <a:pt x="965" y="63"/>
                    </a:lnTo>
                    <a:lnTo>
                      <a:pt x="918" y="39"/>
                    </a:lnTo>
                    <a:lnTo>
                      <a:pt x="882" y="28"/>
                    </a:lnTo>
                    <a:lnTo>
                      <a:pt x="850" y="16"/>
                    </a:lnTo>
                    <a:lnTo>
                      <a:pt x="814" y="12"/>
                    </a:lnTo>
                    <a:lnTo>
                      <a:pt x="782" y="8"/>
                    </a:lnTo>
                    <a:lnTo>
                      <a:pt x="751" y="8"/>
                    </a:lnTo>
                    <a:lnTo>
                      <a:pt x="719" y="8"/>
                    </a:lnTo>
                    <a:lnTo>
                      <a:pt x="663" y="16"/>
                    </a:lnTo>
                    <a:lnTo>
                      <a:pt x="691" y="0"/>
                    </a:lnTo>
                    <a:lnTo>
                      <a:pt x="635" y="0"/>
                    </a:lnTo>
                    <a:lnTo>
                      <a:pt x="572" y="0"/>
                    </a:lnTo>
                    <a:lnTo>
                      <a:pt x="512" y="8"/>
                    </a:lnTo>
                    <a:lnTo>
                      <a:pt x="461" y="24"/>
                    </a:lnTo>
                    <a:lnTo>
                      <a:pt x="417" y="39"/>
                    </a:lnTo>
                    <a:lnTo>
                      <a:pt x="377" y="59"/>
                    </a:lnTo>
                    <a:lnTo>
                      <a:pt x="349" y="79"/>
                    </a:lnTo>
                    <a:lnTo>
                      <a:pt x="310" y="111"/>
                    </a:lnTo>
                    <a:lnTo>
                      <a:pt x="270" y="91"/>
                    </a:lnTo>
                    <a:lnTo>
                      <a:pt x="226" y="75"/>
                    </a:lnTo>
                    <a:lnTo>
                      <a:pt x="179" y="59"/>
                    </a:lnTo>
                    <a:lnTo>
                      <a:pt x="195" y="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65"/>
              <p:cNvSpPr>
                <a:spLocks noChangeAspect="1"/>
              </p:cNvSpPr>
              <p:nvPr/>
            </p:nvSpPr>
            <p:spPr bwMode="auto">
              <a:xfrm>
                <a:off x="4896" y="5224"/>
                <a:ext cx="950" cy="555"/>
              </a:xfrm>
              <a:custGeom>
                <a:avLst/>
                <a:gdLst>
                  <a:gd name="T0" fmla="*/ 163 w 950"/>
                  <a:gd name="T1" fmla="*/ 76 h 555"/>
                  <a:gd name="T2" fmla="*/ 211 w 950"/>
                  <a:gd name="T3" fmla="*/ 95 h 555"/>
                  <a:gd name="T4" fmla="*/ 247 w 950"/>
                  <a:gd name="T5" fmla="*/ 107 h 555"/>
                  <a:gd name="T6" fmla="*/ 282 w 950"/>
                  <a:gd name="T7" fmla="*/ 76 h 555"/>
                  <a:gd name="T8" fmla="*/ 386 w 950"/>
                  <a:gd name="T9" fmla="*/ 24 h 555"/>
                  <a:gd name="T10" fmla="*/ 489 w 950"/>
                  <a:gd name="T11" fmla="*/ 0 h 555"/>
                  <a:gd name="T12" fmla="*/ 449 w 950"/>
                  <a:gd name="T13" fmla="*/ 44 h 555"/>
                  <a:gd name="T14" fmla="*/ 477 w 950"/>
                  <a:gd name="T15" fmla="*/ 52 h 555"/>
                  <a:gd name="T16" fmla="*/ 588 w 950"/>
                  <a:gd name="T17" fmla="*/ 16 h 555"/>
                  <a:gd name="T18" fmla="*/ 727 w 950"/>
                  <a:gd name="T19" fmla="*/ 12 h 555"/>
                  <a:gd name="T20" fmla="*/ 727 w 950"/>
                  <a:gd name="T21" fmla="*/ 28 h 555"/>
                  <a:gd name="T22" fmla="*/ 636 w 950"/>
                  <a:gd name="T23" fmla="*/ 91 h 555"/>
                  <a:gd name="T24" fmla="*/ 695 w 950"/>
                  <a:gd name="T25" fmla="*/ 87 h 555"/>
                  <a:gd name="T26" fmla="*/ 819 w 950"/>
                  <a:gd name="T27" fmla="*/ 107 h 555"/>
                  <a:gd name="T28" fmla="*/ 902 w 950"/>
                  <a:gd name="T29" fmla="*/ 159 h 555"/>
                  <a:gd name="T30" fmla="*/ 838 w 950"/>
                  <a:gd name="T31" fmla="*/ 155 h 555"/>
                  <a:gd name="T32" fmla="*/ 739 w 950"/>
                  <a:gd name="T33" fmla="*/ 190 h 555"/>
                  <a:gd name="T34" fmla="*/ 803 w 950"/>
                  <a:gd name="T35" fmla="*/ 202 h 555"/>
                  <a:gd name="T36" fmla="*/ 902 w 950"/>
                  <a:gd name="T37" fmla="*/ 250 h 555"/>
                  <a:gd name="T38" fmla="*/ 950 w 950"/>
                  <a:gd name="T39" fmla="*/ 305 h 555"/>
                  <a:gd name="T40" fmla="*/ 882 w 950"/>
                  <a:gd name="T41" fmla="*/ 293 h 555"/>
                  <a:gd name="T42" fmla="*/ 874 w 950"/>
                  <a:gd name="T43" fmla="*/ 317 h 555"/>
                  <a:gd name="T44" fmla="*/ 882 w 950"/>
                  <a:gd name="T45" fmla="*/ 341 h 555"/>
                  <a:gd name="T46" fmla="*/ 799 w 950"/>
                  <a:gd name="T47" fmla="*/ 277 h 555"/>
                  <a:gd name="T48" fmla="*/ 723 w 950"/>
                  <a:gd name="T49" fmla="*/ 262 h 555"/>
                  <a:gd name="T50" fmla="*/ 711 w 950"/>
                  <a:gd name="T51" fmla="*/ 285 h 555"/>
                  <a:gd name="T52" fmla="*/ 628 w 950"/>
                  <a:gd name="T53" fmla="*/ 289 h 555"/>
                  <a:gd name="T54" fmla="*/ 493 w 950"/>
                  <a:gd name="T55" fmla="*/ 285 h 555"/>
                  <a:gd name="T56" fmla="*/ 529 w 950"/>
                  <a:gd name="T57" fmla="*/ 321 h 555"/>
                  <a:gd name="T58" fmla="*/ 521 w 950"/>
                  <a:gd name="T59" fmla="*/ 341 h 555"/>
                  <a:gd name="T60" fmla="*/ 433 w 950"/>
                  <a:gd name="T61" fmla="*/ 325 h 555"/>
                  <a:gd name="T62" fmla="*/ 374 w 950"/>
                  <a:gd name="T63" fmla="*/ 337 h 555"/>
                  <a:gd name="T64" fmla="*/ 306 w 950"/>
                  <a:gd name="T65" fmla="*/ 357 h 555"/>
                  <a:gd name="T66" fmla="*/ 270 w 950"/>
                  <a:gd name="T67" fmla="*/ 392 h 555"/>
                  <a:gd name="T68" fmla="*/ 262 w 950"/>
                  <a:gd name="T69" fmla="*/ 416 h 555"/>
                  <a:gd name="T70" fmla="*/ 223 w 950"/>
                  <a:gd name="T71" fmla="*/ 452 h 555"/>
                  <a:gd name="T72" fmla="*/ 191 w 950"/>
                  <a:gd name="T73" fmla="*/ 495 h 555"/>
                  <a:gd name="T74" fmla="*/ 171 w 950"/>
                  <a:gd name="T75" fmla="*/ 547 h 555"/>
                  <a:gd name="T76" fmla="*/ 80 w 950"/>
                  <a:gd name="T77" fmla="*/ 503 h 555"/>
                  <a:gd name="T78" fmla="*/ 40 w 950"/>
                  <a:gd name="T79" fmla="*/ 479 h 555"/>
                  <a:gd name="T80" fmla="*/ 8 w 950"/>
                  <a:gd name="T81" fmla="*/ 412 h 555"/>
                  <a:gd name="T82" fmla="*/ 0 w 950"/>
                  <a:gd name="T83" fmla="*/ 341 h 555"/>
                  <a:gd name="T84" fmla="*/ 20 w 950"/>
                  <a:gd name="T85" fmla="*/ 262 h 555"/>
                  <a:gd name="T86" fmla="*/ 88 w 950"/>
                  <a:gd name="T87" fmla="*/ 190 h 555"/>
                  <a:gd name="T88" fmla="*/ 0 w 950"/>
                  <a:gd name="T89" fmla="*/ 186 h 555"/>
                  <a:gd name="T90" fmla="*/ 112 w 950"/>
                  <a:gd name="T91" fmla="*/ 151 h 555"/>
                  <a:gd name="T92" fmla="*/ 183 w 950"/>
                  <a:gd name="T93" fmla="*/ 12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0" h="555">
                    <a:moveTo>
                      <a:pt x="183" y="123"/>
                    </a:moveTo>
                    <a:lnTo>
                      <a:pt x="183" y="123"/>
                    </a:lnTo>
                    <a:lnTo>
                      <a:pt x="163" y="76"/>
                    </a:lnTo>
                    <a:lnTo>
                      <a:pt x="195" y="87"/>
                    </a:lnTo>
                    <a:lnTo>
                      <a:pt x="211" y="95"/>
                    </a:lnTo>
                    <a:lnTo>
                      <a:pt x="227" y="107"/>
                    </a:lnTo>
                    <a:lnTo>
                      <a:pt x="239" y="115"/>
                    </a:lnTo>
                    <a:lnTo>
                      <a:pt x="247" y="107"/>
                    </a:lnTo>
                    <a:lnTo>
                      <a:pt x="262" y="91"/>
                    </a:lnTo>
                    <a:lnTo>
                      <a:pt x="282" y="76"/>
                    </a:lnTo>
                    <a:lnTo>
                      <a:pt x="310" y="60"/>
                    </a:lnTo>
                    <a:lnTo>
                      <a:pt x="346" y="40"/>
                    </a:lnTo>
                    <a:lnTo>
                      <a:pt x="386" y="24"/>
                    </a:lnTo>
                    <a:lnTo>
                      <a:pt x="433" y="8"/>
                    </a:lnTo>
                    <a:lnTo>
                      <a:pt x="489" y="0"/>
                    </a:lnTo>
                    <a:lnTo>
                      <a:pt x="473" y="12"/>
                    </a:lnTo>
                    <a:lnTo>
                      <a:pt x="465" y="24"/>
                    </a:lnTo>
                    <a:lnTo>
                      <a:pt x="449" y="44"/>
                    </a:lnTo>
                    <a:lnTo>
                      <a:pt x="449" y="68"/>
                    </a:lnTo>
                    <a:lnTo>
                      <a:pt x="477" y="52"/>
                    </a:lnTo>
                    <a:lnTo>
                      <a:pt x="505" y="40"/>
                    </a:lnTo>
                    <a:lnTo>
                      <a:pt x="545" y="24"/>
                    </a:lnTo>
                    <a:lnTo>
                      <a:pt x="588" y="16"/>
                    </a:lnTo>
                    <a:lnTo>
                      <a:pt x="640" y="8"/>
                    </a:lnTo>
                    <a:lnTo>
                      <a:pt x="695" y="8"/>
                    </a:lnTo>
                    <a:lnTo>
                      <a:pt x="727" y="12"/>
                    </a:lnTo>
                    <a:lnTo>
                      <a:pt x="759" y="20"/>
                    </a:lnTo>
                    <a:lnTo>
                      <a:pt x="727" y="28"/>
                    </a:lnTo>
                    <a:lnTo>
                      <a:pt x="703" y="40"/>
                    </a:lnTo>
                    <a:lnTo>
                      <a:pt x="656" y="68"/>
                    </a:lnTo>
                    <a:lnTo>
                      <a:pt x="636" y="91"/>
                    </a:lnTo>
                    <a:lnTo>
                      <a:pt x="664" y="87"/>
                    </a:lnTo>
                    <a:lnTo>
                      <a:pt x="695" y="87"/>
                    </a:lnTo>
                    <a:lnTo>
                      <a:pt x="731" y="87"/>
                    </a:lnTo>
                    <a:lnTo>
                      <a:pt x="775" y="95"/>
                    </a:lnTo>
                    <a:lnTo>
                      <a:pt x="819" y="107"/>
                    </a:lnTo>
                    <a:lnTo>
                      <a:pt x="862" y="127"/>
                    </a:lnTo>
                    <a:lnTo>
                      <a:pt x="886" y="143"/>
                    </a:lnTo>
                    <a:lnTo>
                      <a:pt x="902" y="159"/>
                    </a:lnTo>
                    <a:lnTo>
                      <a:pt x="874" y="155"/>
                    </a:lnTo>
                    <a:lnTo>
                      <a:pt x="838" y="155"/>
                    </a:lnTo>
                    <a:lnTo>
                      <a:pt x="807" y="159"/>
                    </a:lnTo>
                    <a:lnTo>
                      <a:pt x="779" y="171"/>
                    </a:lnTo>
                    <a:lnTo>
                      <a:pt x="739" y="190"/>
                    </a:lnTo>
                    <a:lnTo>
                      <a:pt x="783" y="194"/>
                    </a:lnTo>
                    <a:lnTo>
                      <a:pt x="803" y="202"/>
                    </a:lnTo>
                    <a:lnTo>
                      <a:pt x="846" y="218"/>
                    </a:lnTo>
                    <a:lnTo>
                      <a:pt x="874" y="234"/>
                    </a:lnTo>
                    <a:lnTo>
                      <a:pt x="902" y="250"/>
                    </a:lnTo>
                    <a:lnTo>
                      <a:pt x="926" y="277"/>
                    </a:lnTo>
                    <a:lnTo>
                      <a:pt x="950" y="305"/>
                    </a:lnTo>
                    <a:lnTo>
                      <a:pt x="918" y="297"/>
                    </a:lnTo>
                    <a:lnTo>
                      <a:pt x="902" y="293"/>
                    </a:lnTo>
                    <a:lnTo>
                      <a:pt x="882" y="293"/>
                    </a:lnTo>
                    <a:lnTo>
                      <a:pt x="858" y="293"/>
                    </a:lnTo>
                    <a:lnTo>
                      <a:pt x="874" y="317"/>
                    </a:lnTo>
                    <a:lnTo>
                      <a:pt x="874" y="325"/>
                    </a:lnTo>
                    <a:lnTo>
                      <a:pt x="882" y="341"/>
                    </a:lnTo>
                    <a:lnTo>
                      <a:pt x="854" y="313"/>
                    </a:lnTo>
                    <a:lnTo>
                      <a:pt x="819" y="289"/>
                    </a:lnTo>
                    <a:lnTo>
                      <a:pt x="799" y="277"/>
                    </a:lnTo>
                    <a:lnTo>
                      <a:pt x="775" y="270"/>
                    </a:lnTo>
                    <a:lnTo>
                      <a:pt x="751" y="262"/>
                    </a:lnTo>
                    <a:lnTo>
                      <a:pt x="723" y="262"/>
                    </a:lnTo>
                    <a:lnTo>
                      <a:pt x="692" y="258"/>
                    </a:lnTo>
                    <a:lnTo>
                      <a:pt x="711" y="285"/>
                    </a:lnTo>
                    <a:lnTo>
                      <a:pt x="731" y="313"/>
                    </a:lnTo>
                    <a:lnTo>
                      <a:pt x="628" y="289"/>
                    </a:lnTo>
                    <a:lnTo>
                      <a:pt x="572" y="281"/>
                    </a:lnTo>
                    <a:lnTo>
                      <a:pt x="525" y="281"/>
                    </a:lnTo>
                    <a:lnTo>
                      <a:pt x="493" y="285"/>
                    </a:lnTo>
                    <a:lnTo>
                      <a:pt x="517" y="305"/>
                    </a:lnTo>
                    <a:lnTo>
                      <a:pt x="529" y="321"/>
                    </a:lnTo>
                    <a:lnTo>
                      <a:pt x="556" y="353"/>
                    </a:lnTo>
                    <a:lnTo>
                      <a:pt x="521" y="341"/>
                    </a:lnTo>
                    <a:lnTo>
                      <a:pt x="481" y="329"/>
                    </a:lnTo>
                    <a:lnTo>
                      <a:pt x="461" y="325"/>
                    </a:lnTo>
                    <a:lnTo>
                      <a:pt x="433" y="325"/>
                    </a:lnTo>
                    <a:lnTo>
                      <a:pt x="405" y="329"/>
                    </a:lnTo>
                    <a:lnTo>
                      <a:pt x="374" y="337"/>
                    </a:lnTo>
                    <a:lnTo>
                      <a:pt x="354" y="341"/>
                    </a:lnTo>
                    <a:lnTo>
                      <a:pt x="322" y="353"/>
                    </a:lnTo>
                    <a:lnTo>
                      <a:pt x="306" y="357"/>
                    </a:lnTo>
                    <a:lnTo>
                      <a:pt x="290" y="365"/>
                    </a:lnTo>
                    <a:lnTo>
                      <a:pt x="278" y="376"/>
                    </a:lnTo>
                    <a:lnTo>
                      <a:pt x="270" y="392"/>
                    </a:lnTo>
                    <a:lnTo>
                      <a:pt x="270" y="404"/>
                    </a:lnTo>
                    <a:lnTo>
                      <a:pt x="262" y="416"/>
                    </a:lnTo>
                    <a:lnTo>
                      <a:pt x="255" y="424"/>
                    </a:lnTo>
                    <a:lnTo>
                      <a:pt x="247" y="432"/>
                    </a:lnTo>
                    <a:lnTo>
                      <a:pt x="223" y="452"/>
                    </a:lnTo>
                    <a:lnTo>
                      <a:pt x="207" y="471"/>
                    </a:lnTo>
                    <a:lnTo>
                      <a:pt x="191" y="495"/>
                    </a:lnTo>
                    <a:lnTo>
                      <a:pt x="179" y="523"/>
                    </a:lnTo>
                    <a:lnTo>
                      <a:pt x="171" y="547"/>
                    </a:lnTo>
                    <a:lnTo>
                      <a:pt x="151" y="555"/>
                    </a:lnTo>
                    <a:lnTo>
                      <a:pt x="80" y="503"/>
                    </a:lnTo>
                    <a:lnTo>
                      <a:pt x="40" y="479"/>
                    </a:lnTo>
                    <a:lnTo>
                      <a:pt x="28" y="456"/>
                    </a:lnTo>
                    <a:lnTo>
                      <a:pt x="8" y="412"/>
                    </a:lnTo>
                    <a:lnTo>
                      <a:pt x="4" y="388"/>
                    </a:lnTo>
                    <a:lnTo>
                      <a:pt x="0" y="365"/>
                    </a:lnTo>
                    <a:lnTo>
                      <a:pt x="0" y="341"/>
                    </a:lnTo>
                    <a:lnTo>
                      <a:pt x="0" y="313"/>
                    </a:lnTo>
                    <a:lnTo>
                      <a:pt x="8" y="289"/>
                    </a:lnTo>
                    <a:lnTo>
                      <a:pt x="20" y="262"/>
                    </a:lnTo>
                    <a:lnTo>
                      <a:pt x="36" y="238"/>
                    </a:lnTo>
                    <a:lnTo>
                      <a:pt x="64" y="214"/>
                    </a:lnTo>
                    <a:lnTo>
                      <a:pt x="88" y="190"/>
                    </a:lnTo>
                    <a:lnTo>
                      <a:pt x="0" y="186"/>
                    </a:lnTo>
                    <a:lnTo>
                      <a:pt x="24" y="175"/>
                    </a:lnTo>
                    <a:lnTo>
                      <a:pt x="64" y="163"/>
                    </a:lnTo>
                    <a:lnTo>
                      <a:pt x="112" y="151"/>
                    </a:lnTo>
                    <a:lnTo>
                      <a:pt x="171" y="143"/>
                    </a:lnTo>
                    <a:lnTo>
                      <a:pt x="191" y="139"/>
                    </a:lnTo>
                    <a:lnTo>
                      <a:pt x="183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66"/>
              <p:cNvSpPr>
                <a:spLocks noChangeAspect="1"/>
              </p:cNvSpPr>
              <p:nvPr/>
            </p:nvSpPr>
            <p:spPr bwMode="auto">
              <a:xfrm>
                <a:off x="6318" y="550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0 w 28"/>
                  <a:gd name="T3" fmla="*/ 4 h 32"/>
                  <a:gd name="T4" fmla="*/ 4 w 28"/>
                  <a:gd name="T5" fmla="*/ 32 h 32"/>
                  <a:gd name="T6" fmla="*/ 28 w 28"/>
                  <a:gd name="T7" fmla="*/ 32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0" y="4"/>
                    </a:lnTo>
                    <a:lnTo>
                      <a:pt x="4" y="32"/>
                    </a:lnTo>
                    <a:lnTo>
                      <a:pt x="28" y="3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67"/>
              <p:cNvSpPr>
                <a:spLocks noChangeAspect="1"/>
              </p:cNvSpPr>
              <p:nvPr/>
            </p:nvSpPr>
            <p:spPr bwMode="auto">
              <a:xfrm>
                <a:off x="6354" y="5434"/>
                <a:ext cx="155" cy="151"/>
              </a:xfrm>
              <a:custGeom>
                <a:avLst/>
                <a:gdLst>
                  <a:gd name="T0" fmla="*/ 92 w 155"/>
                  <a:gd name="T1" fmla="*/ 151 h 151"/>
                  <a:gd name="T2" fmla="*/ 92 w 155"/>
                  <a:gd name="T3" fmla="*/ 151 h 151"/>
                  <a:gd name="T4" fmla="*/ 76 w 155"/>
                  <a:gd name="T5" fmla="*/ 151 h 151"/>
                  <a:gd name="T6" fmla="*/ 64 w 155"/>
                  <a:gd name="T7" fmla="*/ 151 h 151"/>
                  <a:gd name="T8" fmla="*/ 48 w 155"/>
                  <a:gd name="T9" fmla="*/ 147 h 151"/>
                  <a:gd name="T10" fmla="*/ 36 w 155"/>
                  <a:gd name="T11" fmla="*/ 139 h 151"/>
                  <a:gd name="T12" fmla="*/ 24 w 155"/>
                  <a:gd name="T13" fmla="*/ 127 h 151"/>
                  <a:gd name="T14" fmla="*/ 16 w 155"/>
                  <a:gd name="T15" fmla="*/ 119 h 151"/>
                  <a:gd name="T16" fmla="*/ 8 w 155"/>
                  <a:gd name="T17" fmla="*/ 103 h 151"/>
                  <a:gd name="T18" fmla="*/ 4 w 155"/>
                  <a:gd name="T19" fmla="*/ 87 h 151"/>
                  <a:gd name="T20" fmla="*/ 4 w 155"/>
                  <a:gd name="T21" fmla="*/ 87 h 151"/>
                  <a:gd name="T22" fmla="*/ 0 w 155"/>
                  <a:gd name="T23" fmla="*/ 75 h 151"/>
                  <a:gd name="T24" fmla="*/ 4 w 155"/>
                  <a:gd name="T25" fmla="*/ 60 h 151"/>
                  <a:gd name="T26" fmla="*/ 8 w 155"/>
                  <a:gd name="T27" fmla="*/ 44 h 151"/>
                  <a:gd name="T28" fmla="*/ 16 w 155"/>
                  <a:gd name="T29" fmla="*/ 32 h 151"/>
                  <a:gd name="T30" fmla="*/ 24 w 155"/>
                  <a:gd name="T31" fmla="*/ 20 h 151"/>
                  <a:gd name="T32" fmla="*/ 36 w 155"/>
                  <a:gd name="T33" fmla="*/ 12 h 151"/>
                  <a:gd name="T34" fmla="*/ 48 w 155"/>
                  <a:gd name="T35" fmla="*/ 4 h 151"/>
                  <a:gd name="T36" fmla="*/ 64 w 155"/>
                  <a:gd name="T37" fmla="*/ 0 h 151"/>
                  <a:gd name="T38" fmla="*/ 64 w 155"/>
                  <a:gd name="T39" fmla="*/ 0 h 151"/>
                  <a:gd name="T40" fmla="*/ 80 w 155"/>
                  <a:gd name="T41" fmla="*/ 0 h 151"/>
                  <a:gd name="T42" fmla="*/ 96 w 155"/>
                  <a:gd name="T43" fmla="*/ 4 h 151"/>
                  <a:gd name="T44" fmla="*/ 107 w 155"/>
                  <a:gd name="T45" fmla="*/ 8 h 151"/>
                  <a:gd name="T46" fmla="*/ 119 w 155"/>
                  <a:gd name="T47" fmla="*/ 16 h 151"/>
                  <a:gd name="T48" fmla="*/ 131 w 155"/>
                  <a:gd name="T49" fmla="*/ 24 h 151"/>
                  <a:gd name="T50" fmla="*/ 143 w 155"/>
                  <a:gd name="T51" fmla="*/ 36 h 151"/>
                  <a:gd name="T52" fmla="*/ 147 w 155"/>
                  <a:gd name="T53" fmla="*/ 48 h 151"/>
                  <a:gd name="T54" fmla="*/ 155 w 155"/>
                  <a:gd name="T55" fmla="*/ 64 h 151"/>
                  <a:gd name="T56" fmla="*/ 155 w 155"/>
                  <a:gd name="T57" fmla="*/ 64 h 151"/>
                  <a:gd name="T58" fmla="*/ 155 w 155"/>
                  <a:gd name="T59" fmla="*/ 79 h 151"/>
                  <a:gd name="T60" fmla="*/ 155 w 155"/>
                  <a:gd name="T61" fmla="*/ 95 h 151"/>
                  <a:gd name="T62" fmla="*/ 147 w 155"/>
                  <a:gd name="T63" fmla="*/ 107 h 151"/>
                  <a:gd name="T64" fmla="*/ 143 w 155"/>
                  <a:gd name="T65" fmla="*/ 119 h 151"/>
                  <a:gd name="T66" fmla="*/ 131 w 155"/>
                  <a:gd name="T67" fmla="*/ 131 h 151"/>
                  <a:gd name="T68" fmla="*/ 119 w 155"/>
                  <a:gd name="T69" fmla="*/ 139 h 151"/>
                  <a:gd name="T70" fmla="*/ 107 w 155"/>
                  <a:gd name="T71" fmla="*/ 147 h 151"/>
                  <a:gd name="T72" fmla="*/ 92 w 155"/>
                  <a:gd name="T73" fmla="*/ 151 h 151"/>
                  <a:gd name="T74" fmla="*/ 92 w 155"/>
                  <a:gd name="T75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5" h="151">
                    <a:moveTo>
                      <a:pt x="92" y="151"/>
                    </a:moveTo>
                    <a:lnTo>
                      <a:pt x="92" y="151"/>
                    </a:lnTo>
                    <a:lnTo>
                      <a:pt x="76" y="151"/>
                    </a:lnTo>
                    <a:lnTo>
                      <a:pt x="64" y="151"/>
                    </a:lnTo>
                    <a:lnTo>
                      <a:pt x="48" y="147"/>
                    </a:lnTo>
                    <a:lnTo>
                      <a:pt x="36" y="139"/>
                    </a:lnTo>
                    <a:lnTo>
                      <a:pt x="24" y="127"/>
                    </a:lnTo>
                    <a:lnTo>
                      <a:pt x="16" y="119"/>
                    </a:lnTo>
                    <a:lnTo>
                      <a:pt x="8" y="103"/>
                    </a:lnTo>
                    <a:lnTo>
                      <a:pt x="4" y="87"/>
                    </a:lnTo>
                    <a:lnTo>
                      <a:pt x="0" y="75"/>
                    </a:lnTo>
                    <a:lnTo>
                      <a:pt x="4" y="60"/>
                    </a:lnTo>
                    <a:lnTo>
                      <a:pt x="8" y="44"/>
                    </a:lnTo>
                    <a:lnTo>
                      <a:pt x="16" y="32"/>
                    </a:lnTo>
                    <a:lnTo>
                      <a:pt x="24" y="20"/>
                    </a:lnTo>
                    <a:lnTo>
                      <a:pt x="36" y="12"/>
                    </a:lnTo>
                    <a:lnTo>
                      <a:pt x="48" y="4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96" y="4"/>
                    </a:lnTo>
                    <a:lnTo>
                      <a:pt x="107" y="8"/>
                    </a:lnTo>
                    <a:lnTo>
                      <a:pt x="119" y="16"/>
                    </a:lnTo>
                    <a:lnTo>
                      <a:pt x="131" y="24"/>
                    </a:lnTo>
                    <a:lnTo>
                      <a:pt x="143" y="36"/>
                    </a:lnTo>
                    <a:lnTo>
                      <a:pt x="147" y="48"/>
                    </a:lnTo>
                    <a:lnTo>
                      <a:pt x="155" y="64"/>
                    </a:lnTo>
                    <a:lnTo>
                      <a:pt x="155" y="79"/>
                    </a:lnTo>
                    <a:lnTo>
                      <a:pt x="155" y="95"/>
                    </a:lnTo>
                    <a:lnTo>
                      <a:pt x="147" y="107"/>
                    </a:lnTo>
                    <a:lnTo>
                      <a:pt x="143" y="119"/>
                    </a:lnTo>
                    <a:lnTo>
                      <a:pt x="131" y="131"/>
                    </a:lnTo>
                    <a:lnTo>
                      <a:pt x="119" y="139"/>
                    </a:lnTo>
                    <a:lnTo>
                      <a:pt x="107" y="147"/>
                    </a:lnTo>
                    <a:lnTo>
                      <a:pt x="92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68"/>
              <p:cNvSpPr>
                <a:spLocks noChangeAspect="1"/>
              </p:cNvSpPr>
              <p:nvPr/>
            </p:nvSpPr>
            <p:spPr bwMode="auto">
              <a:xfrm>
                <a:off x="6382" y="5458"/>
                <a:ext cx="103" cy="103"/>
              </a:xfrm>
              <a:custGeom>
                <a:avLst/>
                <a:gdLst>
                  <a:gd name="T0" fmla="*/ 60 w 103"/>
                  <a:gd name="T1" fmla="*/ 103 h 103"/>
                  <a:gd name="T2" fmla="*/ 60 w 103"/>
                  <a:gd name="T3" fmla="*/ 103 h 103"/>
                  <a:gd name="T4" fmla="*/ 40 w 103"/>
                  <a:gd name="T5" fmla="*/ 103 h 103"/>
                  <a:gd name="T6" fmla="*/ 20 w 103"/>
                  <a:gd name="T7" fmla="*/ 95 h 103"/>
                  <a:gd name="T8" fmla="*/ 8 w 103"/>
                  <a:gd name="T9" fmla="*/ 79 h 103"/>
                  <a:gd name="T10" fmla="*/ 0 w 103"/>
                  <a:gd name="T11" fmla="*/ 59 h 103"/>
                  <a:gd name="T12" fmla="*/ 0 w 103"/>
                  <a:gd name="T13" fmla="*/ 59 h 103"/>
                  <a:gd name="T14" fmla="*/ 0 w 103"/>
                  <a:gd name="T15" fmla="*/ 40 h 103"/>
                  <a:gd name="T16" fmla="*/ 8 w 103"/>
                  <a:gd name="T17" fmla="*/ 24 h 103"/>
                  <a:gd name="T18" fmla="*/ 20 w 103"/>
                  <a:gd name="T19" fmla="*/ 8 h 103"/>
                  <a:gd name="T20" fmla="*/ 40 w 103"/>
                  <a:gd name="T21" fmla="*/ 0 h 103"/>
                  <a:gd name="T22" fmla="*/ 40 w 103"/>
                  <a:gd name="T23" fmla="*/ 0 h 103"/>
                  <a:gd name="T24" fmla="*/ 60 w 103"/>
                  <a:gd name="T25" fmla="*/ 4 h 103"/>
                  <a:gd name="T26" fmla="*/ 79 w 103"/>
                  <a:gd name="T27" fmla="*/ 12 h 103"/>
                  <a:gd name="T28" fmla="*/ 95 w 103"/>
                  <a:gd name="T29" fmla="*/ 24 h 103"/>
                  <a:gd name="T30" fmla="*/ 103 w 103"/>
                  <a:gd name="T31" fmla="*/ 43 h 103"/>
                  <a:gd name="T32" fmla="*/ 103 w 103"/>
                  <a:gd name="T33" fmla="*/ 43 h 103"/>
                  <a:gd name="T34" fmla="*/ 99 w 103"/>
                  <a:gd name="T35" fmla="*/ 63 h 103"/>
                  <a:gd name="T36" fmla="*/ 95 w 103"/>
                  <a:gd name="T37" fmla="*/ 83 h 103"/>
                  <a:gd name="T38" fmla="*/ 79 w 103"/>
                  <a:gd name="T39" fmla="*/ 95 h 103"/>
                  <a:gd name="T40" fmla="*/ 60 w 103"/>
                  <a:gd name="T41" fmla="*/ 103 h 103"/>
                  <a:gd name="T42" fmla="*/ 60 w 103"/>
                  <a:gd name="T4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" h="103">
                    <a:moveTo>
                      <a:pt x="60" y="103"/>
                    </a:moveTo>
                    <a:lnTo>
                      <a:pt x="60" y="103"/>
                    </a:lnTo>
                    <a:lnTo>
                      <a:pt x="40" y="103"/>
                    </a:lnTo>
                    <a:lnTo>
                      <a:pt x="20" y="95"/>
                    </a:lnTo>
                    <a:lnTo>
                      <a:pt x="8" y="79"/>
                    </a:lnTo>
                    <a:lnTo>
                      <a:pt x="0" y="59"/>
                    </a:lnTo>
                    <a:lnTo>
                      <a:pt x="0" y="40"/>
                    </a:lnTo>
                    <a:lnTo>
                      <a:pt x="8" y="24"/>
                    </a:lnTo>
                    <a:lnTo>
                      <a:pt x="20" y="8"/>
                    </a:lnTo>
                    <a:lnTo>
                      <a:pt x="40" y="0"/>
                    </a:lnTo>
                    <a:lnTo>
                      <a:pt x="60" y="4"/>
                    </a:lnTo>
                    <a:lnTo>
                      <a:pt x="79" y="12"/>
                    </a:lnTo>
                    <a:lnTo>
                      <a:pt x="95" y="24"/>
                    </a:lnTo>
                    <a:lnTo>
                      <a:pt x="103" y="43"/>
                    </a:lnTo>
                    <a:lnTo>
                      <a:pt x="99" y="63"/>
                    </a:lnTo>
                    <a:lnTo>
                      <a:pt x="95" y="83"/>
                    </a:lnTo>
                    <a:lnTo>
                      <a:pt x="79" y="95"/>
                    </a:lnTo>
                    <a:lnTo>
                      <a:pt x="60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69"/>
              <p:cNvSpPr>
                <a:spLocks noChangeAspect="1"/>
              </p:cNvSpPr>
              <p:nvPr/>
            </p:nvSpPr>
            <p:spPr bwMode="auto">
              <a:xfrm>
                <a:off x="5921" y="5782"/>
                <a:ext cx="854" cy="531"/>
              </a:xfrm>
              <a:custGeom>
                <a:avLst/>
                <a:gdLst>
                  <a:gd name="T0" fmla="*/ 354 w 854"/>
                  <a:gd name="T1" fmla="*/ 0 h 531"/>
                  <a:gd name="T2" fmla="*/ 24 w 854"/>
                  <a:gd name="T3" fmla="*/ 32 h 531"/>
                  <a:gd name="T4" fmla="*/ 0 w 854"/>
                  <a:gd name="T5" fmla="*/ 80 h 531"/>
                  <a:gd name="T6" fmla="*/ 485 w 854"/>
                  <a:gd name="T7" fmla="*/ 531 h 531"/>
                  <a:gd name="T8" fmla="*/ 803 w 854"/>
                  <a:gd name="T9" fmla="*/ 456 h 531"/>
                  <a:gd name="T10" fmla="*/ 854 w 854"/>
                  <a:gd name="T11" fmla="*/ 388 h 531"/>
                  <a:gd name="T12" fmla="*/ 354 w 854"/>
                  <a:gd name="T13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4" h="531">
                    <a:moveTo>
                      <a:pt x="354" y="0"/>
                    </a:moveTo>
                    <a:lnTo>
                      <a:pt x="24" y="32"/>
                    </a:lnTo>
                    <a:lnTo>
                      <a:pt x="0" y="80"/>
                    </a:lnTo>
                    <a:lnTo>
                      <a:pt x="485" y="531"/>
                    </a:lnTo>
                    <a:lnTo>
                      <a:pt x="803" y="456"/>
                    </a:lnTo>
                    <a:lnTo>
                      <a:pt x="854" y="388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70"/>
              <p:cNvSpPr>
                <a:spLocks noChangeAspect="1"/>
              </p:cNvSpPr>
              <p:nvPr/>
            </p:nvSpPr>
            <p:spPr bwMode="auto">
              <a:xfrm>
                <a:off x="6259" y="5347"/>
                <a:ext cx="834" cy="815"/>
              </a:xfrm>
              <a:custGeom>
                <a:avLst/>
                <a:gdLst>
                  <a:gd name="T0" fmla="*/ 834 w 834"/>
                  <a:gd name="T1" fmla="*/ 388 h 815"/>
                  <a:gd name="T2" fmla="*/ 314 w 834"/>
                  <a:gd name="T3" fmla="*/ 24 h 815"/>
                  <a:gd name="T4" fmla="*/ 274 w 834"/>
                  <a:gd name="T5" fmla="*/ 0 h 815"/>
                  <a:gd name="T6" fmla="*/ 0 w 834"/>
                  <a:gd name="T7" fmla="*/ 435 h 815"/>
                  <a:gd name="T8" fmla="*/ 481 w 834"/>
                  <a:gd name="T9" fmla="*/ 811 h 815"/>
                  <a:gd name="T10" fmla="*/ 528 w 834"/>
                  <a:gd name="T11" fmla="*/ 815 h 815"/>
                  <a:gd name="T12" fmla="*/ 834 w 834"/>
                  <a:gd name="T13" fmla="*/ 388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815">
                    <a:moveTo>
                      <a:pt x="834" y="388"/>
                    </a:moveTo>
                    <a:lnTo>
                      <a:pt x="314" y="24"/>
                    </a:lnTo>
                    <a:lnTo>
                      <a:pt x="274" y="0"/>
                    </a:lnTo>
                    <a:lnTo>
                      <a:pt x="0" y="435"/>
                    </a:lnTo>
                    <a:lnTo>
                      <a:pt x="481" y="811"/>
                    </a:lnTo>
                    <a:lnTo>
                      <a:pt x="528" y="815"/>
                    </a:lnTo>
                    <a:lnTo>
                      <a:pt x="834" y="3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71"/>
              <p:cNvSpPr>
                <a:spLocks noChangeAspect="1"/>
              </p:cNvSpPr>
              <p:nvPr/>
            </p:nvSpPr>
            <p:spPr bwMode="auto">
              <a:xfrm>
                <a:off x="6322" y="5426"/>
                <a:ext cx="664" cy="673"/>
              </a:xfrm>
              <a:custGeom>
                <a:avLst/>
                <a:gdLst>
                  <a:gd name="T0" fmla="*/ 223 w 664"/>
                  <a:gd name="T1" fmla="*/ 0 h 673"/>
                  <a:gd name="T2" fmla="*/ 0 w 664"/>
                  <a:gd name="T3" fmla="*/ 353 h 673"/>
                  <a:gd name="T4" fmla="*/ 406 w 664"/>
                  <a:gd name="T5" fmla="*/ 673 h 673"/>
                  <a:gd name="T6" fmla="*/ 664 w 664"/>
                  <a:gd name="T7" fmla="*/ 309 h 673"/>
                  <a:gd name="T8" fmla="*/ 223 w 664"/>
                  <a:gd name="T9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4" h="673">
                    <a:moveTo>
                      <a:pt x="223" y="0"/>
                    </a:moveTo>
                    <a:lnTo>
                      <a:pt x="0" y="353"/>
                    </a:lnTo>
                    <a:lnTo>
                      <a:pt x="406" y="673"/>
                    </a:lnTo>
                    <a:lnTo>
                      <a:pt x="664" y="309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72"/>
              <p:cNvSpPr>
                <a:spLocks noChangeAspect="1"/>
              </p:cNvSpPr>
              <p:nvPr/>
            </p:nvSpPr>
            <p:spPr bwMode="auto">
              <a:xfrm>
                <a:off x="6080" y="5842"/>
                <a:ext cx="560" cy="344"/>
              </a:xfrm>
              <a:custGeom>
                <a:avLst/>
                <a:gdLst>
                  <a:gd name="T0" fmla="*/ 0 w 560"/>
                  <a:gd name="T1" fmla="*/ 12 h 344"/>
                  <a:gd name="T2" fmla="*/ 389 w 560"/>
                  <a:gd name="T3" fmla="*/ 344 h 344"/>
                  <a:gd name="T4" fmla="*/ 560 w 560"/>
                  <a:gd name="T5" fmla="*/ 309 h 344"/>
                  <a:gd name="T6" fmla="*/ 167 w 560"/>
                  <a:gd name="T7" fmla="*/ 0 h 344"/>
                  <a:gd name="T8" fmla="*/ 0 w 560"/>
                  <a:gd name="T9" fmla="*/ 1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0" h="344">
                    <a:moveTo>
                      <a:pt x="0" y="12"/>
                    </a:moveTo>
                    <a:lnTo>
                      <a:pt x="389" y="344"/>
                    </a:lnTo>
                    <a:lnTo>
                      <a:pt x="560" y="309"/>
                    </a:lnTo>
                    <a:lnTo>
                      <a:pt x="167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73"/>
              <p:cNvSpPr>
                <a:spLocks noChangeAspect="1"/>
              </p:cNvSpPr>
              <p:nvPr/>
            </p:nvSpPr>
            <p:spPr bwMode="auto">
              <a:xfrm>
                <a:off x="6096" y="5866"/>
                <a:ext cx="242" cy="31"/>
              </a:xfrm>
              <a:custGeom>
                <a:avLst/>
                <a:gdLst>
                  <a:gd name="T0" fmla="*/ 0 w 242"/>
                  <a:gd name="T1" fmla="*/ 19 h 31"/>
                  <a:gd name="T2" fmla="*/ 0 w 242"/>
                  <a:gd name="T3" fmla="*/ 31 h 31"/>
                  <a:gd name="T4" fmla="*/ 242 w 242"/>
                  <a:gd name="T5" fmla="*/ 11 h 31"/>
                  <a:gd name="T6" fmla="*/ 242 w 242"/>
                  <a:gd name="T7" fmla="*/ 0 h 31"/>
                  <a:gd name="T8" fmla="*/ 0 w 242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31">
                    <a:moveTo>
                      <a:pt x="0" y="19"/>
                    </a:moveTo>
                    <a:lnTo>
                      <a:pt x="0" y="31"/>
                    </a:lnTo>
                    <a:lnTo>
                      <a:pt x="242" y="11"/>
                    </a:lnTo>
                    <a:lnTo>
                      <a:pt x="242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74"/>
              <p:cNvSpPr>
                <a:spLocks noChangeAspect="1"/>
              </p:cNvSpPr>
              <p:nvPr/>
            </p:nvSpPr>
            <p:spPr bwMode="auto">
              <a:xfrm>
                <a:off x="6144" y="5905"/>
                <a:ext cx="246" cy="36"/>
              </a:xfrm>
              <a:custGeom>
                <a:avLst/>
                <a:gdLst>
                  <a:gd name="T0" fmla="*/ 0 w 246"/>
                  <a:gd name="T1" fmla="*/ 24 h 36"/>
                  <a:gd name="T2" fmla="*/ 0 w 246"/>
                  <a:gd name="T3" fmla="*/ 36 h 36"/>
                  <a:gd name="T4" fmla="*/ 246 w 246"/>
                  <a:gd name="T5" fmla="*/ 12 h 36"/>
                  <a:gd name="T6" fmla="*/ 246 w 246"/>
                  <a:gd name="T7" fmla="*/ 0 h 36"/>
                  <a:gd name="T8" fmla="*/ 0 w 246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36">
                    <a:moveTo>
                      <a:pt x="0" y="24"/>
                    </a:moveTo>
                    <a:lnTo>
                      <a:pt x="0" y="36"/>
                    </a:lnTo>
                    <a:lnTo>
                      <a:pt x="246" y="12"/>
                    </a:lnTo>
                    <a:lnTo>
                      <a:pt x="24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75"/>
              <p:cNvSpPr>
                <a:spLocks noChangeAspect="1"/>
              </p:cNvSpPr>
              <p:nvPr/>
            </p:nvSpPr>
            <p:spPr bwMode="auto">
              <a:xfrm>
                <a:off x="6195" y="5945"/>
                <a:ext cx="243" cy="39"/>
              </a:xfrm>
              <a:custGeom>
                <a:avLst/>
                <a:gdLst>
                  <a:gd name="T0" fmla="*/ 0 w 243"/>
                  <a:gd name="T1" fmla="*/ 27 h 39"/>
                  <a:gd name="T2" fmla="*/ 0 w 243"/>
                  <a:gd name="T3" fmla="*/ 39 h 39"/>
                  <a:gd name="T4" fmla="*/ 243 w 243"/>
                  <a:gd name="T5" fmla="*/ 12 h 39"/>
                  <a:gd name="T6" fmla="*/ 243 w 243"/>
                  <a:gd name="T7" fmla="*/ 0 h 39"/>
                  <a:gd name="T8" fmla="*/ 0 w 243"/>
                  <a:gd name="T9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39">
                    <a:moveTo>
                      <a:pt x="0" y="27"/>
                    </a:moveTo>
                    <a:lnTo>
                      <a:pt x="0" y="39"/>
                    </a:lnTo>
                    <a:lnTo>
                      <a:pt x="243" y="12"/>
                    </a:lnTo>
                    <a:lnTo>
                      <a:pt x="2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76"/>
              <p:cNvSpPr>
                <a:spLocks noChangeAspect="1"/>
              </p:cNvSpPr>
              <p:nvPr/>
            </p:nvSpPr>
            <p:spPr bwMode="auto">
              <a:xfrm>
                <a:off x="6243" y="5984"/>
                <a:ext cx="242" cy="40"/>
              </a:xfrm>
              <a:custGeom>
                <a:avLst/>
                <a:gdLst>
                  <a:gd name="T0" fmla="*/ 0 w 242"/>
                  <a:gd name="T1" fmla="*/ 28 h 40"/>
                  <a:gd name="T2" fmla="*/ 4 w 242"/>
                  <a:gd name="T3" fmla="*/ 40 h 40"/>
                  <a:gd name="T4" fmla="*/ 242 w 242"/>
                  <a:gd name="T5" fmla="*/ 12 h 40"/>
                  <a:gd name="T6" fmla="*/ 242 w 242"/>
                  <a:gd name="T7" fmla="*/ 0 h 40"/>
                  <a:gd name="T8" fmla="*/ 0 w 242"/>
                  <a:gd name="T9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40">
                    <a:moveTo>
                      <a:pt x="0" y="28"/>
                    </a:moveTo>
                    <a:lnTo>
                      <a:pt x="4" y="40"/>
                    </a:lnTo>
                    <a:lnTo>
                      <a:pt x="242" y="12"/>
                    </a:lnTo>
                    <a:lnTo>
                      <a:pt x="242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77"/>
              <p:cNvSpPr>
                <a:spLocks noChangeAspect="1"/>
              </p:cNvSpPr>
              <p:nvPr/>
            </p:nvSpPr>
            <p:spPr bwMode="auto">
              <a:xfrm>
                <a:off x="6295" y="6024"/>
                <a:ext cx="238" cy="43"/>
              </a:xfrm>
              <a:custGeom>
                <a:avLst/>
                <a:gdLst>
                  <a:gd name="T0" fmla="*/ 0 w 238"/>
                  <a:gd name="T1" fmla="*/ 32 h 43"/>
                  <a:gd name="T2" fmla="*/ 0 w 238"/>
                  <a:gd name="T3" fmla="*/ 43 h 43"/>
                  <a:gd name="T4" fmla="*/ 238 w 238"/>
                  <a:gd name="T5" fmla="*/ 12 h 43"/>
                  <a:gd name="T6" fmla="*/ 238 w 238"/>
                  <a:gd name="T7" fmla="*/ 0 h 43"/>
                  <a:gd name="T8" fmla="*/ 0 w 23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43">
                    <a:moveTo>
                      <a:pt x="0" y="32"/>
                    </a:moveTo>
                    <a:lnTo>
                      <a:pt x="0" y="43"/>
                    </a:lnTo>
                    <a:lnTo>
                      <a:pt x="238" y="12"/>
                    </a:lnTo>
                    <a:lnTo>
                      <a:pt x="238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78"/>
              <p:cNvSpPr>
                <a:spLocks noChangeAspect="1"/>
              </p:cNvSpPr>
              <p:nvPr/>
            </p:nvSpPr>
            <p:spPr bwMode="auto">
              <a:xfrm>
                <a:off x="6342" y="6063"/>
                <a:ext cx="239" cy="48"/>
              </a:xfrm>
              <a:custGeom>
                <a:avLst/>
                <a:gdLst>
                  <a:gd name="T0" fmla="*/ 0 w 239"/>
                  <a:gd name="T1" fmla="*/ 36 h 48"/>
                  <a:gd name="T2" fmla="*/ 0 w 239"/>
                  <a:gd name="T3" fmla="*/ 48 h 48"/>
                  <a:gd name="T4" fmla="*/ 239 w 239"/>
                  <a:gd name="T5" fmla="*/ 8 h 48"/>
                  <a:gd name="T6" fmla="*/ 239 w 239"/>
                  <a:gd name="T7" fmla="*/ 0 h 48"/>
                  <a:gd name="T8" fmla="*/ 0 w 239"/>
                  <a:gd name="T9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48">
                    <a:moveTo>
                      <a:pt x="0" y="36"/>
                    </a:moveTo>
                    <a:lnTo>
                      <a:pt x="0" y="48"/>
                    </a:lnTo>
                    <a:lnTo>
                      <a:pt x="239" y="8"/>
                    </a:lnTo>
                    <a:lnTo>
                      <a:pt x="23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79"/>
              <p:cNvSpPr>
                <a:spLocks noChangeAspect="1"/>
              </p:cNvSpPr>
              <p:nvPr/>
            </p:nvSpPr>
            <p:spPr bwMode="auto">
              <a:xfrm>
                <a:off x="6390" y="6099"/>
                <a:ext cx="238" cy="52"/>
              </a:xfrm>
              <a:custGeom>
                <a:avLst/>
                <a:gdLst>
                  <a:gd name="T0" fmla="*/ 0 w 238"/>
                  <a:gd name="T1" fmla="*/ 40 h 52"/>
                  <a:gd name="T2" fmla="*/ 4 w 238"/>
                  <a:gd name="T3" fmla="*/ 52 h 52"/>
                  <a:gd name="T4" fmla="*/ 238 w 238"/>
                  <a:gd name="T5" fmla="*/ 12 h 52"/>
                  <a:gd name="T6" fmla="*/ 238 w 238"/>
                  <a:gd name="T7" fmla="*/ 0 h 52"/>
                  <a:gd name="T8" fmla="*/ 0 w 238"/>
                  <a:gd name="T9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52">
                    <a:moveTo>
                      <a:pt x="0" y="40"/>
                    </a:moveTo>
                    <a:lnTo>
                      <a:pt x="4" y="52"/>
                    </a:lnTo>
                    <a:lnTo>
                      <a:pt x="238" y="12"/>
                    </a:lnTo>
                    <a:lnTo>
                      <a:pt x="238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Freeform 80"/>
              <p:cNvSpPr>
                <a:spLocks noChangeAspect="1"/>
              </p:cNvSpPr>
              <p:nvPr/>
            </p:nvSpPr>
            <p:spPr bwMode="auto">
              <a:xfrm>
                <a:off x="6179" y="5826"/>
                <a:ext cx="425" cy="352"/>
              </a:xfrm>
              <a:custGeom>
                <a:avLst/>
                <a:gdLst>
                  <a:gd name="T0" fmla="*/ 0 w 425"/>
                  <a:gd name="T1" fmla="*/ 12 h 352"/>
                  <a:gd name="T2" fmla="*/ 421 w 425"/>
                  <a:gd name="T3" fmla="*/ 352 h 352"/>
                  <a:gd name="T4" fmla="*/ 425 w 425"/>
                  <a:gd name="T5" fmla="*/ 344 h 352"/>
                  <a:gd name="T6" fmla="*/ 8 w 425"/>
                  <a:gd name="T7" fmla="*/ 0 h 352"/>
                  <a:gd name="T8" fmla="*/ 0 w 425"/>
                  <a:gd name="T9" fmla="*/ 1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5" h="352">
                    <a:moveTo>
                      <a:pt x="0" y="12"/>
                    </a:moveTo>
                    <a:lnTo>
                      <a:pt x="421" y="352"/>
                    </a:lnTo>
                    <a:lnTo>
                      <a:pt x="425" y="344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81"/>
              <p:cNvSpPr>
                <a:spLocks noChangeAspect="1"/>
              </p:cNvSpPr>
              <p:nvPr/>
            </p:nvSpPr>
            <p:spPr bwMode="auto">
              <a:xfrm>
                <a:off x="6112" y="5826"/>
                <a:ext cx="453" cy="380"/>
              </a:xfrm>
              <a:custGeom>
                <a:avLst/>
                <a:gdLst>
                  <a:gd name="T0" fmla="*/ 0 w 453"/>
                  <a:gd name="T1" fmla="*/ 8 h 380"/>
                  <a:gd name="T2" fmla="*/ 445 w 453"/>
                  <a:gd name="T3" fmla="*/ 380 h 380"/>
                  <a:gd name="T4" fmla="*/ 453 w 453"/>
                  <a:gd name="T5" fmla="*/ 372 h 380"/>
                  <a:gd name="T6" fmla="*/ 4 w 453"/>
                  <a:gd name="T7" fmla="*/ 0 h 380"/>
                  <a:gd name="T8" fmla="*/ 0 w 453"/>
                  <a:gd name="T9" fmla="*/ 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380">
                    <a:moveTo>
                      <a:pt x="0" y="8"/>
                    </a:moveTo>
                    <a:lnTo>
                      <a:pt x="445" y="380"/>
                    </a:lnTo>
                    <a:lnTo>
                      <a:pt x="453" y="372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82"/>
              <p:cNvSpPr>
                <a:spLocks noChangeAspect="1"/>
              </p:cNvSpPr>
              <p:nvPr/>
            </p:nvSpPr>
            <p:spPr bwMode="auto">
              <a:xfrm>
                <a:off x="6549" y="5561"/>
                <a:ext cx="246" cy="237"/>
              </a:xfrm>
              <a:custGeom>
                <a:avLst/>
                <a:gdLst>
                  <a:gd name="T0" fmla="*/ 234 w 246"/>
                  <a:gd name="T1" fmla="*/ 206 h 237"/>
                  <a:gd name="T2" fmla="*/ 234 w 246"/>
                  <a:gd name="T3" fmla="*/ 206 h 237"/>
                  <a:gd name="T4" fmla="*/ 218 w 246"/>
                  <a:gd name="T5" fmla="*/ 218 h 237"/>
                  <a:gd name="T6" fmla="*/ 202 w 246"/>
                  <a:gd name="T7" fmla="*/ 229 h 237"/>
                  <a:gd name="T8" fmla="*/ 183 w 246"/>
                  <a:gd name="T9" fmla="*/ 237 h 237"/>
                  <a:gd name="T10" fmla="*/ 159 w 246"/>
                  <a:gd name="T11" fmla="*/ 237 h 237"/>
                  <a:gd name="T12" fmla="*/ 139 w 246"/>
                  <a:gd name="T13" fmla="*/ 237 h 237"/>
                  <a:gd name="T14" fmla="*/ 115 w 246"/>
                  <a:gd name="T15" fmla="*/ 229 h 237"/>
                  <a:gd name="T16" fmla="*/ 91 w 246"/>
                  <a:gd name="T17" fmla="*/ 218 h 237"/>
                  <a:gd name="T18" fmla="*/ 67 w 246"/>
                  <a:gd name="T19" fmla="*/ 202 h 237"/>
                  <a:gd name="T20" fmla="*/ 67 w 246"/>
                  <a:gd name="T21" fmla="*/ 202 h 237"/>
                  <a:gd name="T22" fmla="*/ 48 w 246"/>
                  <a:gd name="T23" fmla="*/ 182 h 237"/>
                  <a:gd name="T24" fmla="*/ 28 w 246"/>
                  <a:gd name="T25" fmla="*/ 162 h 237"/>
                  <a:gd name="T26" fmla="*/ 16 w 246"/>
                  <a:gd name="T27" fmla="*/ 138 h 237"/>
                  <a:gd name="T28" fmla="*/ 8 w 246"/>
                  <a:gd name="T29" fmla="*/ 119 h 237"/>
                  <a:gd name="T30" fmla="*/ 0 w 246"/>
                  <a:gd name="T31" fmla="*/ 95 h 237"/>
                  <a:gd name="T32" fmla="*/ 0 w 246"/>
                  <a:gd name="T33" fmla="*/ 75 h 237"/>
                  <a:gd name="T34" fmla="*/ 4 w 246"/>
                  <a:gd name="T35" fmla="*/ 51 h 237"/>
                  <a:gd name="T36" fmla="*/ 16 w 246"/>
                  <a:gd name="T37" fmla="*/ 35 h 237"/>
                  <a:gd name="T38" fmla="*/ 16 w 246"/>
                  <a:gd name="T39" fmla="*/ 35 h 237"/>
                  <a:gd name="T40" fmla="*/ 28 w 246"/>
                  <a:gd name="T41" fmla="*/ 20 h 237"/>
                  <a:gd name="T42" fmla="*/ 44 w 246"/>
                  <a:gd name="T43" fmla="*/ 8 h 237"/>
                  <a:gd name="T44" fmla="*/ 63 w 246"/>
                  <a:gd name="T45" fmla="*/ 4 h 237"/>
                  <a:gd name="T46" fmla="*/ 83 w 246"/>
                  <a:gd name="T47" fmla="*/ 0 h 237"/>
                  <a:gd name="T48" fmla="*/ 107 w 246"/>
                  <a:gd name="T49" fmla="*/ 4 h 237"/>
                  <a:gd name="T50" fmla="*/ 131 w 246"/>
                  <a:gd name="T51" fmla="*/ 12 h 237"/>
                  <a:gd name="T52" fmla="*/ 155 w 246"/>
                  <a:gd name="T53" fmla="*/ 20 h 237"/>
                  <a:gd name="T54" fmla="*/ 179 w 246"/>
                  <a:gd name="T55" fmla="*/ 35 h 237"/>
                  <a:gd name="T56" fmla="*/ 179 w 246"/>
                  <a:gd name="T57" fmla="*/ 35 h 237"/>
                  <a:gd name="T58" fmla="*/ 198 w 246"/>
                  <a:gd name="T59" fmla="*/ 55 h 237"/>
                  <a:gd name="T60" fmla="*/ 214 w 246"/>
                  <a:gd name="T61" fmla="*/ 75 h 237"/>
                  <a:gd name="T62" fmla="*/ 230 w 246"/>
                  <a:gd name="T63" fmla="*/ 99 h 237"/>
                  <a:gd name="T64" fmla="*/ 238 w 246"/>
                  <a:gd name="T65" fmla="*/ 119 h 237"/>
                  <a:gd name="T66" fmla="*/ 246 w 246"/>
                  <a:gd name="T67" fmla="*/ 142 h 237"/>
                  <a:gd name="T68" fmla="*/ 246 w 246"/>
                  <a:gd name="T69" fmla="*/ 166 h 237"/>
                  <a:gd name="T70" fmla="*/ 242 w 246"/>
                  <a:gd name="T71" fmla="*/ 186 h 237"/>
                  <a:gd name="T72" fmla="*/ 234 w 246"/>
                  <a:gd name="T73" fmla="*/ 206 h 237"/>
                  <a:gd name="T74" fmla="*/ 234 w 246"/>
                  <a:gd name="T75" fmla="*/ 20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6" h="237">
                    <a:moveTo>
                      <a:pt x="234" y="206"/>
                    </a:moveTo>
                    <a:lnTo>
                      <a:pt x="234" y="206"/>
                    </a:lnTo>
                    <a:lnTo>
                      <a:pt x="218" y="218"/>
                    </a:lnTo>
                    <a:lnTo>
                      <a:pt x="202" y="229"/>
                    </a:lnTo>
                    <a:lnTo>
                      <a:pt x="183" y="237"/>
                    </a:lnTo>
                    <a:lnTo>
                      <a:pt x="159" y="237"/>
                    </a:lnTo>
                    <a:lnTo>
                      <a:pt x="139" y="237"/>
                    </a:lnTo>
                    <a:lnTo>
                      <a:pt x="115" y="229"/>
                    </a:lnTo>
                    <a:lnTo>
                      <a:pt x="91" y="218"/>
                    </a:lnTo>
                    <a:lnTo>
                      <a:pt x="67" y="202"/>
                    </a:lnTo>
                    <a:lnTo>
                      <a:pt x="48" y="182"/>
                    </a:lnTo>
                    <a:lnTo>
                      <a:pt x="28" y="162"/>
                    </a:lnTo>
                    <a:lnTo>
                      <a:pt x="16" y="138"/>
                    </a:lnTo>
                    <a:lnTo>
                      <a:pt x="8" y="119"/>
                    </a:lnTo>
                    <a:lnTo>
                      <a:pt x="0" y="95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6" y="35"/>
                    </a:lnTo>
                    <a:lnTo>
                      <a:pt x="28" y="20"/>
                    </a:lnTo>
                    <a:lnTo>
                      <a:pt x="44" y="8"/>
                    </a:lnTo>
                    <a:lnTo>
                      <a:pt x="63" y="4"/>
                    </a:lnTo>
                    <a:lnTo>
                      <a:pt x="83" y="0"/>
                    </a:lnTo>
                    <a:lnTo>
                      <a:pt x="107" y="4"/>
                    </a:lnTo>
                    <a:lnTo>
                      <a:pt x="131" y="12"/>
                    </a:lnTo>
                    <a:lnTo>
                      <a:pt x="155" y="20"/>
                    </a:lnTo>
                    <a:lnTo>
                      <a:pt x="179" y="35"/>
                    </a:lnTo>
                    <a:lnTo>
                      <a:pt x="198" y="55"/>
                    </a:lnTo>
                    <a:lnTo>
                      <a:pt x="214" y="75"/>
                    </a:lnTo>
                    <a:lnTo>
                      <a:pt x="230" y="99"/>
                    </a:lnTo>
                    <a:lnTo>
                      <a:pt x="238" y="119"/>
                    </a:lnTo>
                    <a:lnTo>
                      <a:pt x="246" y="142"/>
                    </a:lnTo>
                    <a:lnTo>
                      <a:pt x="246" y="166"/>
                    </a:lnTo>
                    <a:lnTo>
                      <a:pt x="242" y="186"/>
                    </a:lnTo>
                    <a:lnTo>
                      <a:pt x="234" y="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83"/>
              <p:cNvSpPr>
                <a:spLocks noChangeAspect="1"/>
              </p:cNvSpPr>
              <p:nvPr/>
            </p:nvSpPr>
            <p:spPr bwMode="auto">
              <a:xfrm>
                <a:off x="6553" y="5707"/>
                <a:ext cx="107" cy="103"/>
              </a:xfrm>
              <a:custGeom>
                <a:avLst/>
                <a:gdLst>
                  <a:gd name="T0" fmla="*/ 75 w 107"/>
                  <a:gd name="T1" fmla="*/ 103 h 103"/>
                  <a:gd name="T2" fmla="*/ 0 w 107"/>
                  <a:gd name="T3" fmla="*/ 48 h 103"/>
                  <a:gd name="T4" fmla="*/ 32 w 107"/>
                  <a:gd name="T5" fmla="*/ 0 h 103"/>
                  <a:gd name="T6" fmla="*/ 107 w 107"/>
                  <a:gd name="T7" fmla="*/ 60 h 103"/>
                  <a:gd name="T8" fmla="*/ 75 w 107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03">
                    <a:moveTo>
                      <a:pt x="75" y="103"/>
                    </a:moveTo>
                    <a:lnTo>
                      <a:pt x="0" y="48"/>
                    </a:lnTo>
                    <a:lnTo>
                      <a:pt x="32" y="0"/>
                    </a:lnTo>
                    <a:lnTo>
                      <a:pt x="107" y="60"/>
                    </a:lnTo>
                    <a:lnTo>
                      <a:pt x="75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84"/>
              <p:cNvSpPr>
                <a:spLocks noChangeAspect="1"/>
              </p:cNvSpPr>
              <p:nvPr/>
            </p:nvSpPr>
            <p:spPr bwMode="auto">
              <a:xfrm>
                <a:off x="6581" y="5644"/>
                <a:ext cx="59" cy="59"/>
              </a:xfrm>
              <a:custGeom>
                <a:avLst/>
                <a:gdLst>
                  <a:gd name="T0" fmla="*/ 55 w 59"/>
                  <a:gd name="T1" fmla="*/ 47 h 59"/>
                  <a:gd name="T2" fmla="*/ 55 w 59"/>
                  <a:gd name="T3" fmla="*/ 47 h 59"/>
                  <a:gd name="T4" fmla="*/ 47 w 59"/>
                  <a:gd name="T5" fmla="*/ 55 h 59"/>
                  <a:gd name="T6" fmla="*/ 35 w 59"/>
                  <a:gd name="T7" fmla="*/ 59 h 59"/>
                  <a:gd name="T8" fmla="*/ 27 w 59"/>
                  <a:gd name="T9" fmla="*/ 55 h 59"/>
                  <a:gd name="T10" fmla="*/ 16 w 59"/>
                  <a:gd name="T11" fmla="*/ 51 h 59"/>
                  <a:gd name="T12" fmla="*/ 16 w 59"/>
                  <a:gd name="T13" fmla="*/ 51 h 59"/>
                  <a:gd name="T14" fmla="*/ 8 w 59"/>
                  <a:gd name="T15" fmla="*/ 40 h 59"/>
                  <a:gd name="T16" fmla="*/ 0 w 59"/>
                  <a:gd name="T17" fmla="*/ 32 h 59"/>
                  <a:gd name="T18" fmla="*/ 0 w 59"/>
                  <a:gd name="T19" fmla="*/ 20 h 59"/>
                  <a:gd name="T20" fmla="*/ 4 w 59"/>
                  <a:gd name="T21" fmla="*/ 8 h 59"/>
                  <a:gd name="T22" fmla="*/ 4 w 59"/>
                  <a:gd name="T23" fmla="*/ 8 h 59"/>
                  <a:gd name="T24" fmla="*/ 12 w 59"/>
                  <a:gd name="T25" fmla="*/ 0 h 59"/>
                  <a:gd name="T26" fmla="*/ 23 w 59"/>
                  <a:gd name="T27" fmla="*/ 0 h 59"/>
                  <a:gd name="T28" fmla="*/ 31 w 59"/>
                  <a:gd name="T29" fmla="*/ 0 h 59"/>
                  <a:gd name="T30" fmla="*/ 43 w 59"/>
                  <a:gd name="T31" fmla="*/ 8 h 59"/>
                  <a:gd name="T32" fmla="*/ 43 w 59"/>
                  <a:gd name="T33" fmla="*/ 8 h 59"/>
                  <a:gd name="T34" fmla="*/ 51 w 59"/>
                  <a:gd name="T35" fmla="*/ 16 h 59"/>
                  <a:gd name="T36" fmla="*/ 59 w 59"/>
                  <a:gd name="T37" fmla="*/ 28 h 59"/>
                  <a:gd name="T38" fmla="*/ 59 w 59"/>
                  <a:gd name="T39" fmla="*/ 40 h 59"/>
                  <a:gd name="T40" fmla="*/ 55 w 59"/>
                  <a:gd name="T41" fmla="*/ 47 h 59"/>
                  <a:gd name="T42" fmla="*/ 55 w 59"/>
                  <a:gd name="T43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9">
                    <a:moveTo>
                      <a:pt x="55" y="47"/>
                    </a:moveTo>
                    <a:lnTo>
                      <a:pt x="55" y="47"/>
                    </a:lnTo>
                    <a:lnTo>
                      <a:pt x="47" y="55"/>
                    </a:lnTo>
                    <a:lnTo>
                      <a:pt x="35" y="59"/>
                    </a:lnTo>
                    <a:lnTo>
                      <a:pt x="27" y="55"/>
                    </a:lnTo>
                    <a:lnTo>
                      <a:pt x="16" y="51"/>
                    </a:lnTo>
                    <a:lnTo>
                      <a:pt x="8" y="40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4" y="8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43" y="8"/>
                    </a:lnTo>
                    <a:lnTo>
                      <a:pt x="51" y="16"/>
                    </a:lnTo>
                    <a:lnTo>
                      <a:pt x="59" y="28"/>
                    </a:lnTo>
                    <a:lnTo>
                      <a:pt x="59" y="40"/>
                    </a:lnTo>
                    <a:lnTo>
                      <a:pt x="55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85"/>
              <p:cNvSpPr>
                <a:spLocks noChangeAspect="1"/>
              </p:cNvSpPr>
              <p:nvPr/>
            </p:nvSpPr>
            <p:spPr bwMode="auto">
              <a:xfrm>
                <a:off x="6664" y="5707"/>
                <a:ext cx="60" cy="60"/>
              </a:xfrm>
              <a:custGeom>
                <a:avLst/>
                <a:gdLst>
                  <a:gd name="T0" fmla="*/ 56 w 60"/>
                  <a:gd name="T1" fmla="*/ 48 h 60"/>
                  <a:gd name="T2" fmla="*/ 56 w 60"/>
                  <a:gd name="T3" fmla="*/ 48 h 60"/>
                  <a:gd name="T4" fmla="*/ 48 w 60"/>
                  <a:gd name="T5" fmla="*/ 56 h 60"/>
                  <a:gd name="T6" fmla="*/ 36 w 60"/>
                  <a:gd name="T7" fmla="*/ 60 h 60"/>
                  <a:gd name="T8" fmla="*/ 24 w 60"/>
                  <a:gd name="T9" fmla="*/ 56 h 60"/>
                  <a:gd name="T10" fmla="*/ 12 w 60"/>
                  <a:gd name="T11" fmla="*/ 52 h 60"/>
                  <a:gd name="T12" fmla="*/ 12 w 60"/>
                  <a:gd name="T13" fmla="*/ 52 h 60"/>
                  <a:gd name="T14" fmla="*/ 4 w 60"/>
                  <a:gd name="T15" fmla="*/ 44 h 60"/>
                  <a:gd name="T16" fmla="*/ 0 w 60"/>
                  <a:gd name="T17" fmla="*/ 32 h 60"/>
                  <a:gd name="T18" fmla="*/ 0 w 60"/>
                  <a:gd name="T19" fmla="*/ 20 h 60"/>
                  <a:gd name="T20" fmla="*/ 4 w 60"/>
                  <a:gd name="T21" fmla="*/ 8 h 60"/>
                  <a:gd name="T22" fmla="*/ 4 w 60"/>
                  <a:gd name="T23" fmla="*/ 8 h 60"/>
                  <a:gd name="T24" fmla="*/ 12 w 60"/>
                  <a:gd name="T25" fmla="*/ 4 h 60"/>
                  <a:gd name="T26" fmla="*/ 20 w 60"/>
                  <a:gd name="T27" fmla="*/ 0 h 60"/>
                  <a:gd name="T28" fmla="*/ 32 w 60"/>
                  <a:gd name="T29" fmla="*/ 0 h 60"/>
                  <a:gd name="T30" fmla="*/ 44 w 60"/>
                  <a:gd name="T31" fmla="*/ 8 h 60"/>
                  <a:gd name="T32" fmla="*/ 44 w 60"/>
                  <a:gd name="T33" fmla="*/ 8 h 60"/>
                  <a:gd name="T34" fmla="*/ 52 w 60"/>
                  <a:gd name="T35" fmla="*/ 16 h 60"/>
                  <a:gd name="T36" fmla="*/ 56 w 60"/>
                  <a:gd name="T37" fmla="*/ 28 h 60"/>
                  <a:gd name="T38" fmla="*/ 60 w 60"/>
                  <a:gd name="T39" fmla="*/ 40 h 60"/>
                  <a:gd name="T40" fmla="*/ 56 w 60"/>
                  <a:gd name="T41" fmla="*/ 48 h 60"/>
                  <a:gd name="T42" fmla="*/ 56 w 60"/>
                  <a:gd name="T43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60">
                    <a:moveTo>
                      <a:pt x="56" y="48"/>
                    </a:moveTo>
                    <a:lnTo>
                      <a:pt x="56" y="48"/>
                    </a:lnTo>
                    <a:lnTo>
                      <a:pt x="48" y="56"/>
                    </a:lnTo>
                    <a:lnTo>
                      <a:pt x="36" y="60"/>
                    </a:lnTo>
                    <a:lnTo>
                      <a:pt x="24" y="56"/>
                    </a:lnTo>
                    <a:lnTo>
                      <a:pt x="12" y="52"/>
                    </a:lnTo>
                    <a:lnTo>
                      <a:pt x="4" y="44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4" y="8"/>
                    </a:lnTo>
                    <a:lnTo>
                      <a:pt x="12" y="4"/>
                    </a:lnTo>
                    <a:lnTo>
                      <a:pt x="20" y="0"/>
                    </a:lnTo>
                    <a:lnTo>
                      <a:pt x="32" y="0"/>
                    </a:lnTo>
                    <a:lnTo>
                      <a:pt x="44" y="8"/>
                    </a:lnTo>
                    <a:lnTo>
                      <a:pt x="52" y="16"/>
                    </a:lnTo>
                    <a:lnTo>
                      <a:pt x="56" y="28"/>
                    </a:lnTo>
                    <a:lnTo>
                      <a:pt x="60" y="40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86"/>
              <p:cNvSpPr>
                <a:spLocks noChangeAspect="1"/>
              </p:cNvSpPr>
              <p:nvPr/>
            </p:nvSpPr>
            <p:spPr bwMode="auto">
              <a:xfrm>
                <a:off x="6616" y="5727"/>
                <a:ext cx="20" cy="24"/>
              </a:xfrm>
              <a:custGeom>
                <a:avLst/>
                <a:gdLst>
                  <a:gd name="T0" fmla="*/ 16 w 20"/>
                  <a:gd name="T1" fmla="*/ 16 h 24"/>
                  <a:gd name="T2" fmla="*/ 16 w 20"/>
                  <a:gd name="T3" fmla="*/ 16 h 24"/>
                  <a:gd name="T4" fmla="*/ 8 w 20"/>
                  <a:gd name="T5" fmla="*/ 24 h 24"/>
                  <a:gd name="T6" fmla="*/ 0 w 20"/>
                  <a:gd name="T7" fmla="*/ 24 h 24"/>
                  <a:gd name="T8" fmla="*/ 0 w 20"/>
                  <a:gd name="T9" fmla="*/ 24 h 24"/>
                  <a:gd name="T10" fmla="*/ 0 w 20"/>
                  <a:gd name="T11" fmla="*/ 16 h 24"/>
                  <a:gd name="T12" fmla="*/ 0 w 20"/>
                  <a:gd name="T13" fmla="*/ 8 h 24"/>
                  <a:gd name="T14" fmla="*/ 0 w 20"/>
                  <a:gd name="T15" fmla="*/ 8 h 24"/>
                  <a:gd name="T16" fmla="*/ 8 w 20"/>
                  <a:gd name="T17" fmla="*/ 0 h 24"/>
                  <a:gd name="T18" fmla="*/ 16 w 20"/>
                  <a:gd name="T19" fmla="*/ 0 h 24"/>
                  <a:gd name="T20" fmla="*/ 16 w 20"/>
                  <a:gd name="T21" fmla="*/ 0 h 24"/>
                  <a:gd name="T22" fmla="*/ 20 w 20"/>
                  <a:gd name="T23" fmla="*/ 8 h 24"/>
                  <a:gd name="T24" fmla="*/ 16 w 20"/>
                  <a:gd name="T25" fmla="*/ 16 h 24"/>
                  <a:gd name="T26" fmla="*/ 16 w 20"/>
                  <a:gd name="T2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24">
                    <a:moveTo>
                      <a:pt x="16" y="16"/>
                    </a:moveTo>
                    <a:lnTo>
                      <a:pt x="16" y="16"/>
                    </a:lnTo>
                    <a:lnTo>
                      <a:pt x="8" y="24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87"/>
              <p:cNvSpPr>
                <a:spLocks noChangeAspect="1"/>
              </p:cNvSpPr>
              <p:nvPr/>
            </p:nvSpPr>
            <p:spPr bwMode="auto">
              <a:xfrm>
                <a:off x="6497" y="5735"/>
                <a:ext cx="119" cy="194"/>
              </a:xfrm>
              <a:custGeom>
                <a:avLst/>
                <a:gdLst>
                  <a:gd name="T0" fmla="*/ 119 w 119"/>
                  <a:gd name="T1" fmla="*/ 182 h 194"/>
                  <a:gd name="T2" fmla="*/ 100 w 119"/>
                  <a:gd name="T3" fmla="*/ 194 h 194"/>
                  <a:gd name="T4" fmla="*/ 0 w 119"/>
                  <a:gd name="T5" fmla="*/ 12 h 194"/>
                  <a:gd name="T6" fmla="*/ 20 w 119"/>
                  <a:gd name="T7" fmla="*/ 0 h 194"/>
                  <a:gd name="T8" fmla="*/ 119 w 119"/>
                  <a:gd name="T9" fmla="*/ 18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94">
                    <a:moveTo>
                      <a:pt x="119" y="182"/>
                    </a:moveTo>
                    <a:lnTo>
                      <a:pt x="100" y="194"/>
                    </a:lnTo>
                    <a:lnTo>
                      <a:pt x="0" y="12"/>
                    </a:lnTo>
                    <a:lnTo>
                      <a:pt x="20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88"/>
              <p:cNvSpPr>
                <a:spLocks noChangeAspect="1"/>
              </p:cNvSpPr>
              <p:nvPr/>
            </p:nvSpPr>
            <p:spPr bwMode="auto">
              <a:xfrm>
                <a:off x="6573" y="5909"/>
                <a:ext cx="43" cy="44"/>
              </a:xfrm>
              <a:custGeom>
                <a:avLst/>
                <a:gdLst>
                  <a:gd name="T0" fmla="*/ 43 w 43"/>
                  <a:gd name="T1" fmla="*/ 8 h 44"/>
                  <a:gd name="T2" fmla="*/ 43 w 43"/>
                  <a:gd name="T3" fmla="*/ 8 h 44"/>
                  <a:gd name="T4" fmla="*/ 43 w 43"/>
                  <a:gd name="T5" fmla="*/ 16 h 44"/>
                  <a:gd name="T6" fmla="*/ 43 w 43"/>
                  <a:gd name="T7" fmla="*/ 28 h 44"/>
                  <a:gd name="T8" fmla="*/ 39 w 43"/>
                  <a:gd name="T9" fmla="*/ 36 h 44"/>
                  <a:gd name="T10" fmla="*/ 35 w 43"/>
                  <a:gd name="T11" fmla="*/ 40 h 44"/>
                  <a:gd name="T12" fmla="*/ 35 w 43"/>
                  <a:gd name="T13" fmla="*/ 40 h 44"/>
                  <a:gd name="T14" fmla="*/ 27 w 43"/>
                  <a:gd name="T15" fmla="*/ 44 h 44"/>
                  <a:gd name="T16" fmla="*/ 16 w 43"/>
                  <a:gd name="T17" fmla="*/ 44 h 44"/>
                  <a:gd name="T18" fmla="*/ 12 w 43"/>
                  <a:gd name="T19" fmla="*/ 40 h 44"/>
                  <a:gd name="T20" fmla="*/ 4 w 43"/>
                  <a:gd name="T21" fmla="*/ 32 h 44"/>
                  <a:gd name="T22" fmla="*/ 4 w 43"/>
                  <a:gd name="T23" fmla="*/ 32 h 44"/>
                  <a:gd name="T24" fmla="*/ 0 w 43"/>
                  <a:gd name="T25" fmla="*/ 24 h 44"/>
                  <a:gd name="T26" fmla="*/ 4 w 43"/>
                  <a:gd name="T27" fmla="*/ 16 h 44"/>
                  <a:gd name="T28" fmla="*/ 8 w 43"/>
                  <a:gd name="T29" fmla="*/ 8 h 44"/>
                  <a:gd name="T30" fmla="*/ 12 w 43"/>
                  <a:gd name="T31" fmla="*/ 0 h 44"/>
                  <a:gd name="T32" fmla="*/ 12 w 43"/>
                  <a:gd name="T33" fmla="*/ 0 h 44"/>
                  <a:gd name="T34" fmla="*/ 20 w 43"/>
                  <a:gd name="T35" fmla="*/ 0 h 44"/>
                  <a:gd name="T36" fmla="*/ 27 w 43"/>
                  <a:gd name="T37" fmla="*/ 0 h 44"/>
                  <a:gd name="T38" fmla="*/ 35 w 43"/>
                  <a:gd name="T39" fmla="*/ 4 h 44"/>
                  <a:gd name="T40" fmla="*/ 43 w 43"/>
                  <a:gd name="T41" fmla="*/ 8 h 44"/>
                  <a:gd name="T42" fmla="*/ 43 w 43"/>
                  <a:gd name="T4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44">
                    <a:moveTo>
                      <a:pt x="43" y="8"/>
                    </a:moveTo>
                    <a:lnTo>
                      <a:pt x="43" y="8"/>
                    </a:lnTo>
                    <a:lnTo>
                      <a:pt x="43" y="16"/>
                    </a:lnTo>
                    <a:lnTo>
                      <a:pt x="43" y="28"/>
                    </a:lnTo>
                    <a:lnTo>
                      <a:pt x="39" y="36"/>
                    </a:lnTo>
                    <a:lnTo>
                      <a:pt x="35" y="40"/>
                    </a:lnTo>
                    <a:lnTo>
                      <a:pt x="27" y="44"/>
                    </a:lnTo>
                    <a:lnTo>
                      <a:pt x="16" y="44"/>
                    </a:lnTo>
                    <a:lnTo>
                      <a:pt x="12" y="40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4"/>
                    </a:lnTo>
                    <a:lnTo>
                      <a:pt x="4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89"/>
              <p:cNvSpPr>
                <a:spLocks noChangeAspect="1"/>
              </p:cNvSpPr>
              <p:nvPr/>
            </p:nvSpPr>
            <p:spPr bwMode="auto">
              <a:xfrm>
                <a:off x="6597" y="5893"/>
                <a:ext cx="43" cy="44"/>
              </a:xfrm>
              <a:custGeom>
                <a:avLst/>
                <a:gdLst>
                  <a:gd name="T0" fmla="*/ 39 w 43"/>
                  <a:gd name="T1" fmla="*/ 12 h 44"/>
                  <a:gd name="T2" fmla="*/ 39 w 43"/>
                  <a:gd name="T3" fmla="*/ 12 h 44"/>
                  <a:gd name="T4" fmla="*/ 43 w 43"/>
                  <a:gd name="T5" fmla="*/ 20 h 44"/>
                  <a:gd name="T6" fmla="*/ 43 w 43"/>
                  <a:gd name="T7" fmla="*/ 28 h 44"/>
                  <a:gd name="T8" fmla="*/ 39 w 43"/>
                  <a:gd name="T9" fmla="*/ 36 h 44"/>
                  <a:gd name="T10" fmla="*/ 31 w 43"/>
                  <a:gd name="T11" fmla="*/ 40 h 44"/>
                  <a:gd name="T12" fmla="*/ 31 w 43"/>
                  <a:gd name="T13" fmla="*/ 40 h 44"/>
                  <a:gd name="T14" fmla="*/ 23 w 43"/>
                  <a:gd name="T15" fmla="*/ 44 h 44"/>
                  <a:gd name="T16" fmla="*/ 15 w 43"/>
                  <a:gd name="T17" fmla="*/ 44 h 44"/>
                  <a:gd name="T18" fmla="*/ 7 w 43"/>
                  <a:gd name="T19" fmla="*/ 40 h 44"/>
                  <a:gd name="T20" fmla="*/ 3 w 43"/>
                  <a:gd name="T21" fmla="*/ 36 h 44"/>
                  <a:gd name="T22" fmla="*/ 3 w 43"/>
                  <a:gd name="T23" fmla="*/ 36 h 44"/>
                  <a:gd name="T24" fmla="*/ 0 w 43"/>
                  <a:gd name="T25" fmla="*/ 24 h 44"/>
                  <a:gd name="T26" fmla="*/ 0 w 43"/>
                  <a:gd name="T27" fmla="*/ 16 h 44"/>
                  <a:gd name="T28" fmla="*/ 3 w 43"/>
                  <a:gd name="T29" fmla="*/ 8 h 44"/>
                  <a:gd name="T30" fmla="*/ 11 w 43"/>
                  <a:gd name="T31" fmla="*/ 4 h 44"/>
                  <a:gd name="T32" fmla="*/ 11 w 43"/>
                  <a:gd name="T33" fmla="*/ 4 h 44"/>
                  <a:gd name="T34" fmla="*/ 19 w 43"/>
                  <a:gd name="T35" fmla="*/ 0 h 44"/>
                  <a:gd name="T36" fmla="*/ 27 w 43"/>
                  <a:gd name="T37" fmla="*/ 0 h 44"/>
                  <a:gd name="T38" fmla="*/ 35 w 43"/>
                  <a:gd name="T39" fmla="*/ 4 h 44"/>
                  <a:gd name="T40" fmla="*/ 39 w 43"/>
                  <a:gd name="T41" fmla="*/ 12 h 44"/>
                  <a:gd name="T42" fmla="*/ 39 w 43"/>
                  <a:gd name="T43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44">
                    <a:moveTo>
                      <a:pt x="39" y="12"/>
                    </a:moveTo>
                    <a:lnTo>
                      <a:pt x="39" y="12"/>
                    </a:lnTo>
                    <a:lnTo>
                      <a:pt x="43" y="20"/>
                    </a:lnTo>
                    <a:lnTo>
                      <a:pt x="43" y="28"/>
                    </a:lnTo>
                    <a:lnTo>
                      <a:pt x="39" y="36"/>
                    </a:lnTo>
                    <a:lnTo>
                      <a:pt x="31" y="40"/>
                    </a:lnTo>
                    <a:lnTo>
                      <a:pt x="23" y="44"/>
                    </a:lnTo>
                    <a:lnTo>
                      <a:pt x="15" y="44"/>
                    </a:lnTo>
                    <a:lnTo>
                      <a:pt x="7" y="40"/>
                    </a:lnTo>
                    <a:lnTo>
                      <a:pt x="3" y="36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3" y="8"/>
                    </a:lnTo>
                    <a:lnTo>
                      <a:pt x="11" y="4"/>
                    </a:lnTo>
                    <a:lnTo>
                      <a:pt x="19" y="0"/>
                    </a:lnTo>
                    <a:lnTo>
                      <a:pt x="27" y="0"/>
                    </a:lnTo>
                    <a:lnTo>
                      <a:pt x="35" y="4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90"/>
              <p:cNvSpPr>
                <a:spLocks noChangeAspect="1"/>
              </p:cNvSpPr>
              <p:nvPr/>
            </p:nvSpPr>
            <p:spPr bwMode="auto">
              <a:xfrm>
                <a:off x="6473" y="5727"/>
                <a:ext cx="40" cy="44"/>
              </a:xfrm>
              <a:custGeom>
                <a:avLst/>
                <a:gdLst>
                  <a:gd name="T0" fmla="*/ 40 w 40"/>
                  <a:gd name="T1" fmla="*/ 8 h 44"/>
                  <a:gd name="T2" fmla="*/ 40 w 40"/>
                  <a:gd name="T3" fmla="*/ 8 h 44"/>
                  <a:gd name="T4" fmla="*/ 40 w 40"/>
                  <a:gd name="T5" fmla="*/ 16 h 44"/>
                  <a:gd name="T6" fmla="*/ 40 w 40"/>
                  <a:gd name="T7" fmla="*/ 24 h 44"/>
                  <a:gd name="T8" fmla="*/ 36 w 40"/>
                  <a:gd name="T9" fmla="*/ 32 h 44"/>
                  <a:gd name="T10" fmla="*/ 32 w 40"/>
                  <a:gd name="T11" fmla="*/ 40 h 44"/>
                  <a:gd name="T12" fmla="*/ 32 w 40"/>
                  <a:gd name="T13" fmla="*/ 40 h 44"/>
                  <a:gd name="T14" fmla="*/ 24 w 40"/>
                  <a:gd name="T15" fmla="*/ 44 h 44"/>
                  <a:gd name="T16" fmla="*/ 16 w 40"/>
                  <a:gd name="T17" fmla="*/ 44 h 44"/>
                  <a:gd name="T18" fmla="*/ 8 w 40"/>
                  <a:gd name="T19" fmla="*/ 40 h 44"/>
                  <a:gd name="T20" fmla="*/ 4 w 40"/>
                  <a:gd name="T21" fmla="*/ 32 h 44"/>
                  <a:gd name="T22" fmla="*/ 4 w 40"/>
                  <a:gd name="T23" fmla="*/ 32 h 44"/>
                  <a:gd name="T24" fmla="*/ 0 w 40"/>
                  <a:gd name="T25" fmla="*/ 24 h 44"/>
                  <a:gd name="T26" fmla="*/ 0 w 40"/>
                  <a:gd name="T27" fmla="*/ 16 h 44"/>
                  <a:gd name="T28" fmla="*/ 4 w 40"/>
                  <a:gd name="T29" fmla="*/ 8 h 44"/>
                  <a:gd name="T30" fmla="*/ 12 w 40"/>
                  <a:gd name="T31" fmla="*/ 0 h 44"/>
                  <a:gd name="T32" fmla="*/ 12 w 40"/>
                  <a:gd name="T33" fmla="*/ 0 h 44"/>
                  <a:gd name="T34" fmla="*/ 20 w 40"/>
                  <a:gd name="T35" fmla="*/ 0 h 44"/>
                  <a:gd name="T36" fmla="*/ 28 w 40"/>
                  <a:gd name="T37" fmla="*/ 0 h 44"/>
                  <a:gd name="T38" fmla="*/ 32 w 40"/>
                  <a:gd name="T39" fmla="*/ 4 h 44"/>
                  <a:gd name="T40" fmla="*/ 40 w 40"/>
                  <a:gd name="T41" fmla="*/ 8 h 44"/>
                  <a:gd name="T42" fmla="*/ 40 w 40"/>
                  <a:gd name="T4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4">
                    <a:moveTo>
                      <a:pt x="40" y="8"/>
                    </a:moveTo>
                    <a:lnTo>
                      <a:pt x="40" y="8"/>
                    </a:lnTo>
                    <a:lnTo>
                      <a:pt x="40" y="16"/>
                    </a:lnTo>
                    <a:lnTo>
                      <a:pt x="40" y="24"/>
                    </a:lnTo>
                    <a:lnTo>
                      <a:pt x="36" y="32"/>
                    </a:lnTo>
                    <a:lnTo>
                      <a:pt x="32" y="40"/>
                    </a:lnTo>
                    <a:lnTo>
                      <a:pt x="24" y="44"/>
                    </a:lnTo>
                    <a:lnTo>
                      <a:pt x="16" y="44"/>
                    </a:lnTo>
                    <a:lnTo>
                      <a:pt x="8" y="40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2" y="4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91"/>
              <p:cNvSpPr>
                <a:spLocks noChangeAspect="1"/>
              </p:cNvSpPr>
              <p:nvPr/>
            </p:nvSpPr>
            <p:spPr bwMode="auto">
              <a:xfrm>
                <a:off x="6497" y="5711"/>
                <a:ext cx="40" cy="44"/>
              </a:xfrm>
              <a:custGeom>
                <a:avLst/>
                <a:gdLst>
                  <a:gd name="T0" fmla="*/ 40 w 40"/>
                  <a:gd name="T1" fmla="*/ 12 h 44"/>
                  <a:gd name="T2" fmla="*/ 40 w 40"/>
                  <a:gd name="T3" fmla="*/ 12 h 44"/>
                  <a:gd name="T4" fmla="*/ 40 w 40"/>
                  <a:gd name="T5" fmla="*/ 20 h 44"/>
                  <a:gd name="T6" fmla="*/ 40 w 40"/>
                  <a:gd name="T7" fmla="*/ 28 h 44"/>
                  <a:gd name="T8" fmla="*/ 36 w 40"/>
                  <a:gd name="T9" fmla="*/ 36 h 44"/>
                  <a:gd name="T10" fmla="*/ 32 w 40"/>
                  <a:gd name="T11" fmla="*/ 40 h 44"/>
                  <a:gd name="T12" fmla="*/ 32 w 40"/>
                  <a:gd name="T13" fmla="*/ 40 h 44"/>
                  <a:gd name="T14" fmla="*/ 24 w 40"/>
                  <a:gd name="T15" fmla="*/ 44 h 44"/>
                  <a:gd name="T16" fmla="*/ 16 w 40"/>
                  <a:gd name="T17" fmla="*/ 44 h 44"/>
                  <a:gd name="T18" fmla="*/ 8 w 40"/>
                  <a:gd name="T19" fmla="*/ 40 h 44"/>
                  <a:gd name="T20" fmla="*/ 0 w 40"/>
                  <a:gd name="T21" fmla="*/ 32 h 44"/>
                  <a:gd name="T22" fmla="*/ 0 w 40"/>
                  <a:gd name="T23" fmla="*/ 32 h 44"/>
                  <a:gd name="T24" fmla="*/ 0 w 40"/>
                  <a:gd name="T25" fmla="*/ 24 h 44"/>
                  <a:gd name="T26" fmla="*/ 0 w 40"/>
                  <a:gd name="T27" fmla="*/ 16 h 44"/>
                  <a:gd name="T28" fmla="*/ 4 w 40"/>
                  <a:gd name="T29" fmla="*/ 8 h 44"/>
                  <a:gd name="T30" fmla="*/ 8 w 40"/>
                  <a:gd name="T31" fmla="*/ 4 h 44"/>
                  <a:gd name="T32" fmla="*/ 8 w 40"/>
                  <a:gd name="T33" fmla="*/ 4 h 44"/>
                  <a:gd name="T34" fmla="*/ 16 w 40"/>
                  <a:gd name="T35" fmla="*/ 0 h 44"/>
                  <a:gd name="T36" fmla="*/ 24 w 40"/>
                  <a:gd name="T37" fmla="*/ 0 h 44"/>
                  <a:gd name="T38" fmla="*/ 32 w 40"/>
                  <a:gd name="T39" fmla="*/ 4 h 44"/>
                  <a:gd name="T40" fmla="*/ 40 w 40"/>
                  <a:gd name="T41" fmla="*/ 12 h 44"/>
                  <a:gd name="T42" fmla="*/ 40 w 40"/>
                  <a:gd name="T43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4">
                    <a:moveTo>
                      <a:pt x="40" y="12"/>
                    </a:moveTo>
                    <a:lnTo>
                      <a:pt x="40" y="12"/>
                    </a:lnTo>
                    <a:lnTo>
                      <a:pt x="40" y="20"/>
                    </a:lnTo>
                    <a:lnTo>
                      <a:pt x="40" y="28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24" y="44"/>
                    </a:lnTo>
                    <a:lnTo>
                      <a:pt x="16" y="44"/>
                    </a:lnTo>
                    <a:lnTo>
                      <a:pt x="8" y="40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4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92"/>
              <p:cNvSpPr>
                <a:spLocks noChangeAspect="1"/>
              </p:cNvSpPr>
              <p:nvPr/>
            </p:nvSpPr>
            <p:spPr bwMode="auto">
              <a:xfrm>
                <a:off x="6461" y="5794"/>
                <a:ext cx="191" cy="72"/>
              </a:xfrm>
              <a:custGeom>
                <a:avLst/>
                <a:gdLst>
                  <a:gd name="T0" fmla="*/ 4 w 191"/>
                  <a:gd name="T1" fmla="*/ 0 h 72"/>
                  <a:gd name="T2" fmla="*/ 0 w 191"/>
                  <a:gd name="T3" fmla="*/ 24 h 72"/>
                  <a:gd name="T4" fmla="*/ 187 w 191"/>
                  <a:gd name="T5" fmla="*/ 72 h 72"/>
                  <a:gd name="T6" fmla="*/ 191 w 191"/>
                  <a:gd name="T7" fmla="*/ 52 h 72"/>
                  <a:gd name="T8" fmla="*/ 4 w 191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72">
                    <a:moveTo>
                      <a:pt x="4" y="0"/>
                    </a:moveTo>
                    <a:lnTo>
                      <a:pt x="0" y="24"/>
                    </a:lnTo>
                    <a:lnTo>
                      <a:pt x="187" y="72"/>
                    </a:lnTo>
                    <a:lnTo>
                      <a:pt x="191" y="5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93"/>
              <p:cNvSpPr>
                <a:spLocks noChangeAspect="1"/>
              </p:cNvSpPr>
              <p:nvPr/>
            </p:nvSpPr>
            <p:spPr bwMode="auto">
              <a:xfrm>
                <a:off x="6438" y="5798"/>
                <a:ext cx="39" cy="44"/>
              </a:xfrm>
              <a:custGeom>
                <a:avLst/>
                <a:gdLst>
                  <a:gd name="T0" fmla="*/ 23 w 39"/>
                  <a:gd name="T1" fmla="*/ 0 h 44"/>
                  <a:gd name="T2" fmla="*/ 23 w 39"/>
                  <a:gd name="T3" fmla="*/ 0 h 44"/>
                  <a:gd name="T4" fmla="*/ 15 w 39"/>
                  <a:gd name="T5" fmla="*/ 0 h 44"/>
                  <a:gd name="T6" fmla="*/ 12 w 39"/>
                  <a:gd name="T7" fmla="*/ 0 h 44"/>
                  <a:gd name="T8" fmla="*/ 4 w 39"/>
                  <a:gd name="T9" fmla="*/ 8 h 44"/>
                  <a:gd name="T10" fmla="*/ 0 w 39"/>
                  <a:gd name="T11" fmla="*/ 16 h 44"/>
                  <a:gd name="T12" fmla="*/ 0 w 39"/>
                  <a:gd name="T13" fmla="*/ 16 h 44"/>
                  <a:gd name="T14" fmla="*/ 0 w 39"/>
                  <a:gd name="T15" fmla="*/ 24 h 44"/>
                  <a:gd name="T16" fmla="*/ 4 w 39"/>
                  <a:gd name="T17" fmla="*/ 32 h 44"/>
                  <a:gd name="T18" fmla="*/ 8 w 39"/>
                  <a:gd name="T19" fmla="*/ 40 h 44"/>
                  <a:gd name="T20" fmla="*/ 15 w 39"/>
                  <a:gd name="T21" fmla="*/ 44 h 44"/>
                  <a:gd name="T22" fmla="*/ 15 w 39"/>
                  <a:gd name="T23" fmla="*/ 44 h 44"/>
                  <a:gd name="T24" fmla="*/ 23 w 39"/>
                  <a:gd name="T25" fmla="*/ 44 h 44"/>
                  <a:gd name="T26" fmla="*/ 31 w 39"/>
                  <a:gd name="T27" fmla="*/ 40 h 44"/>
                  <a:gd name="T28" fmla="*/ 35 w 39"/>
                  <a:gd name="T29" fmla="*/ 36 h 44"/>
                  <a:gd name="T30" fmla="*/ 39 w 39"/>
                  <a:gd name="T31" fmla="*/ 28 h 44"/>
                  <a:gd name="T32" fmla="*/ 39 w 39"/>
                  <a:gd name="T33" fmla="*/ 28 h 44"/>
                  <a:gd name="T34" fmla="*/ 39 w 39"/>
                  <a:gd name="T35" fmla="*/ 16 h 44"/>
                  <a:gd name="T36" fmla="*/ 39 w 39"/>
                  <a:gd name="T37" fmla="*/ 8 h 44"/>
                  <a:gd name="T38" fmla="*/ 31 w 39"/>
                  <a:gd name="T39" fmla="*/ 4 h 44"/>
                  <a:gd name="T40" fmla="*/ 23 w 39"/>
                  <a:gd name="T41" fmla="*/ 0 h 44"/>
                  <a:gd name="T42" fmla="*/ 23 w 39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5" y="44"/>
                    </a:lnTo>
                    <a:lnTo>
                      <a:pt x="23" y="44"/>
                    </a:lnTo>
                    <a:lnTo>
                      <a:pt x="31" y="40"/>
                    </a:lnTo>
                    <a:lnTo>
                      <a:pt x="35" y="36"/>
                    </a:lnTo>
                    <a:lnTo>
                      <a:pt x="39" y="28"/>
                    </a:lnTo>
                    <a:lnTo>
                      <a:pt x="39" y="16"/>
                    </a:lnTo>
                    <a:lnTo>
                      <a:pt x="39" y="8"/>
                    </a:lnTo>
                    <a:lnTo>
                      <a:pt x="31" y="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94"/>
              <p:cNvSpPr>
                <a:spLocks noChangeAspect="1"/>
              </p:cNvSpPr>
              <p:nvPr/>
            </p:nvSpPr>
            <p:spPr bwMode="auto">
              <a:xfrm>
                <a:off x="6446" y="5771"/>
                <a:ext cx="39" cy="43"/>
              </a:xfrm>
              <a:custGeom>
                <a:avLst/>
                <a:gdLst>
                  <a:gd name="T0" fmla="*/ 23 w 39"/>
                  <a:gd name="T1" fmla="*/ 0 h 43"/>
                  <a:gd name="T2" fmla="*/ 23 w 39"/>
                  <a:gd name="T3" fmla="*/ 0 h 43"/>
                  <a:gd name="T4" fmla="*/ 15 w 39"/>
                  <a:gd name="T5" fmla="*/ 0 h 43"/>
                  <a:gd name="T6" fmla="*/ 7 w 39"/>
                  <a:gd name="T7" fmla="*/ 0 h 43"/>
                  <a:gd name="T8" fmla="*/ 4 w 39"/>
                  <a:gd name="T9" fmla="*/ 8 h 43"/>
                  <a:gd name="T10" fmla="*/ 0 w 39"/>
                  <a:gd name="T11" fmla="*/ 15 h 43"/>
                  <a:gd name="T12" fmla="*/ 0 w 39"/>
                  <a:gd name="T13" fmla="*/ 15 h 43"/>
                  <a:gd name="T14" fmla="*/ 0 w 39"/>
                  <a:gd name="T15" fmla="*/ 23 h 43"/>
                  <a:gd name="T16" fmla="*/ 0 w 39"/>
                  <a:gd name="T17" fmla="*/ 31 h 43"/>
                  <a:gd name="T18" fmla="*/ 7 w 39"/>
                  <a:gd name="T19" fmla="*/ 39 h 43"/>
                  <a:gd name="T20" fmla="*/ 15 w 39"/>
                  <a:gd name="T21" fmla="*/ 43 h 43"/>
                  <a:gd name="T22" fmla="*/ 15 w 39"/>
                  <a:gd name="T23" fmla="*/ 43 h 43"/>
                  <a:gd name="T24" fmla="*/ 23 w 39"/>
                  <a:gd name="T25" fmla="*/ 43 h 43"/>
                  <a:gd name="T26" fmla="*/ 27 w 39"/>
                  <a:gd name="T27" fmla="*/ 39 h 43"/>
                  <a:gd name="T28" fmla="*/ 35 w 39"/>
                  <a:gd name="T29" fmla="*/ 35 h 43"/>
                  <a:gd name="T30" fmla="*/ 39 w 39"/>
                  <a:gd name="T31" fmla="*/ 27 h 43"/>
                  <a:gd name="T32" fmla="*/ 39 w 39"/>
                  <a:gd name="T33" fmla="*/ 27 h 43"/>
                  <a:gd name="T34" fmla="*/ 39 w 39"/>
                  <a:gd name="T35" fmla="*/ 15 h 43"/>
                  <a:gd name="T36" fmla="*/ 35 w 39"/>
                  <a:gd name="T37" fmla="*/ 8 h 43"/>
                  <a:gd name="T38" fmla="*/ 31 w 39"/>
                  <a:gd name="T39" fmla="*/ 4 h 43"/>
                  <a:gd name="T40" fmla="*/ 23 w 39"/>
                  <a:gd name="T41" fmla="*/ 0 h 43"/>
                  <a:gd name="T42" fmla="*/ 23 w 39"/>
                  <a:gd name="T4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43">
                    <a:moveTo>
                      <a:pt x="23" y="0"/>
                    </a:moveTo>
                    <a:lnTo>
                      <a:pt x="23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4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7" y="39"/>
                    </a:lnTo>
                    <a:lnTo>
                      <a:pt x="15" y="43"/>
                    </a:lnTo>
                    <a:lnTo>
                      <a:pt x="23" y="43"/>
                    </a:lnTo>
                    <a:lnTo>
                      <a:pt x="27" y="39"/>
                    </a:lnTo>
                    <a:lnTo>
                      <a:pt x="35" y="35"/>
                    </a:lnTo>
                    <a:lnTo>
                      <a:pt x="39" y="27"/>
                    </a:lnTo>
                    <a:lnTo>
                      <a:pt x="39" y="15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95"/>
              <p:cNvSpPr>
                <a:spLocks noChangeAspect="1"/>
              </p:cNvSpPr>
              <p:nvPr/>
            </p:nvSpPr>
            <p:spPr bwMode="auto">
              <a:xfrm>
                <a:off x="6628" y="5846"/>
                <a:ext cx="40" cy="47"/>
              </a:xfrm>
              <a:custGeom>
                <a:avLst/>
                <a:gdLst>
                  <a:gd name="T0" fmla="*/ 24 w 40"/>
                  <a:gd name="T1" fmla="*/ 4 h 47"/>
                  <a:gd name="T2" fmla="*/ 24 w 40"/>
                  <a:gd name="T3" fmla="*/ 4 h 47"/>
                  <a:gd name="T4" fmla="*/ 16 w 40"/>
                  <a:gd name="T5" fmla="*/ 0 h 47"/>
                  <a:gd name="T6" fmla="*/ 8 w 40"/>
                  <a:gd name="T7" fmla="*/ 4 h 47"/>
                  <a:gd name="T8" fmla="*/ 4 w 40"/>
                  <a:gd name="T9" fmla="*/ 12 h 47"/>
                  <a:gd name="T10" fmla="*/ 0 w 40"/>
                  <a:gd name="T11" fmla="*/ 20 h 47"/>
                  <a:gd name="T12" fmla="*/ 0 w 40"/>
                  <a:gd name="T13" fmla="*/ 20 h 47"/>
                  <a:gd name="T14" fmla="*/ 0 w 40"/>
                  <a:gd name="T15" fmla="*/ 27 h 47"/>
                  <a:gd name="T16" fmla="*/ 4 w 40"/>
                  <a:gd name="T17" fmla="*/ 35 h 47"/>
                  <a:gd name="T18" fmla="*/ 8 w 40"/>
                  <a:gd name="T19" fmla="*/ 43 h 47"/>
                  <a:gd name="T20" fmla="*/ 16 w 40"/>
                  <a:gd name="T21" fmla="*/ 47 h 47"/>
                  <a:gd name="T22" fmla="*/ 16 w 40"/>
                  <a:gd name="T23" fmla="*/ 47 h 47"/>
                  <a:gd name="T24" fmla="*/ 24 w 40"/>
                  <a:gd name="T25" fmla="*/ 47 h 47"/>
                  <a:gd name="T26" fmla="*/ 32 w 40"/>
                  <a:gd name="T27" fmla="*/ 43 h 47"/>
                  <a:gd name="T28" fmla="*/ 36 w 40"/>
                  <a:gd name="T29" fmla="*/ 39 h 47"/>
                  <a:gd name="T30" fmla="*/ 40 w 40"/>
                  <a:gd name="T31" fmla="*/ 31 h 47"/>
                  <a:gd name="T32" fmla="*/ 40 w 40"/>
                  <a:gd name="T33" fmla="*/ 31 h 47"/>
                  <a:gd name="T34" fmla="*/ 40 w 40"/>
                  <a:gd name="T35" fmla="*/ 20 h 47"/>
                  <a:gd name="T36" fmla="*/ 40 w 40"/>
                  <a:gd name="T37" fmla="*/ 12 h 47"/>
                  <a:gd name="T38" fmla="*/ 32 w 40"/>
                  <a:gd name="T39" fmla="*/ 4 h 47"/>
                  <a:gd name="T40" fmla="*/ 24 w 40"/>
                  <a:gd name="T41" fmla="*/ 4 h 47"/>
                  <a:gd name="T42" fmla="*/ 24 w 40"/>
                  <a:gd name="T43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24" y="4"/>
                    </a:moveTo>
                    <a:lnTo>
                      <a:pt x="24" y="4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7"/>
                    </a:lnTo>
                    <a:lnTo>
                      <a:pt x="4" y="35"/>
                    </a:lnTo>
                    <a:lnTo>
                      <a:pt x="8" y="43"/>
                    </a:lnTo>
                    <a:lnTo>
                      <a:pt x="16" y="47"/>
                    </a:lnTo>
                    <a:lnTo>
                      <a:pt x="24" y="47"/>
                    </a:lnTo>
                    <a:lnTo>
                      <a:pt x="32" y="43"/>
                    </a:lnTo>
                    <a:lnTo>
                      <a:pt x="36" y="39"/>
                    </a:lnTo>
                    <a:lnTo>
                      <a:pt x="40" y="31"/>
                    </a:lnTo>
                    <a:lnTo>
                      <a:pt x="40" y="20"/>
                    </a:lnTo>
                    <a:lnTo>
                      <a:pt x="40" y="12"/>
                    </a:lnTo>
                    <a:lnTo>
                      <a:pt x="3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96"/>
              <p:cNvSpPr>
                <a:spLocks noChangeAspect="1"/>
              </p:cNvSpPr>
              <p:nvPr/>
            </p:nvSpPr>
            <p:spPr bwMode="auto">
              <a:xfrm>
                <a:off x="6636" y="5818"/>
                <a:ext cx="40" cy="48"/>
              </a:xfrm>
              <a:custGeom>
                <a:avLst/>
                <a:gdLst>
                  <a:gd name="T0" fmla="*/ 24 w 40"/>
                  <a:gd name="T1" fmla="*/ 0 h 48"/>
                  <a:gd name="T2" fmla="*/ 24 w 40"/>
                  <a:gd name="T3" fmla="*/ 0 h 48"/>
                  <a:gd name="T4" fmla="*/ 16 w 40"/>
                  <a:gd name="T5" fmla="*/ 0 h 48"/>
                  <a:gd name="T6" fmla="*/ 8 w 40"/>
                  <a:gd name="T7" fmla="*/ 4 h 48"/>
                  <a:gd name="T8" fmla="*/ 0 w 40"/>
                  <a:gd name="T9" fmla="*/ 12 h 48"/>
                  <a:gd name="T10" fmla="*/ 0 w 40"/>
                  <a:gd name="T11" fmla="*/ 20 h 48"/>
                  <a:gd name="T12" fmla="*/ 0 w 40"/>
                  <a:gd name="T13" fmla="*/ 20 h 48"/>
                  <a:gd name="T14" fmla="*/ 0 w 40"/>
                  <a:gd name="T15" fmla="*/ 28 h 48"/>
                  <a:gd name="T16" fmla="*/ 0 w 40"/>
                  <a:gd name="T17" fmla="*/ 36 h 48"/>
                  <a:gd name="T18" fmla="*/ 8 w 40"/>
                  <a:gd name="T19" fmla="*/ 44 h 48"/>
                  <a:gd name="T20" fmla="*/ 16 w 40"/>
                  <a:gd name="T21" fmla="*/ 48 h 48"/>
                  <a:gd name="T22" fmla="*/ 16 w 40"/>
                  <a:gd name="T23" fmla="*/ 48 h 48"/>
                  <a:gd name="T24" fmla="*/ 24 w 40"/>
                  <a:gd name="T25" fmla="*/ 48 h 48"/>
                  <a:gd name="T26" fmla="*/ 28 w 40"/>
                  <a:gd name="T27" fmla="*/ 44 h 48"/>
                  <a:gd name="T28" fmla="*/ 36 w 40"/>
                  <a:gd name="T29" fmla="*/ 40 h 48"/>
                  <a:gd name="T30" fmla="*/ 40 w 40"/>
                  <a:gd name="T31" fmla="*/ 28 h 48"/>
                  <a:gd name="T32" fmla="*/ 40 w 40"/>
                  <a:gd name="T33" fmla="*/ 28 h 48"/>
                  <a:gd name="T34" fmla="*/ 40 w 40"/>
                  <a:gd name="T35" fmla="*/ 20 h 48"/>
                  <a:gd name="T36" fmla="*/ 36 w 40"/>
                  <a:gd name="T37" fmla="*/ 12 h 48"/>
                  <a:gd name="T38" fmla="*/ 32 w 40"/>
                  <a:gd name="T39" fmla="*/ 4 h 48"/>
                  <a:gd name="T40" fmla="*/ 24 w 40"/>
                  <a:gd name="T41" fmla="*/ 0 h 48"/>
                  <a:gd name="T42" fmla="*/ 24 w 40"/>
                  <a:gd name="T4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28"/>
                    </a:lnTo>
                    <a:lnTo>
                      <a:pt x="40" y="20"/>
                    </a:lnTo>
                    <a:lnTo>
                      <a:pt x="36" y="12"/>
                    </a:lnTo>
                    <a:lnTo>
                      <a:pt x="32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97"/>
              <p:cNvSpPr>
                <a:spLocks noChangeAspect="1"/>
              </p:cNvSpPr>
              <p:nvPr/>
            </p:nvSpPr>
            <p:spPr bwMode="auto">
              <a:xfrm>
                <a:off x="6569" y="5747"/>
                <a:ext cx="28" cy="39"/>
              </a:xfrm>
              <a:custGeom>
                <a:avLst/>
                <a:gdLst>
                  <a:gd name="T0" fmla="*/ 4 w 28"/>
                  <a:gd name="T1" fmla="*/ 39 h 39"/>
                  <a:gd name="T2" fmla="*/ 0 w 28"/>
                  <a:gd name="T3" fmla="*/ 32 h 39"/>
                  <a:gd name="T4" fmla="*/ 20 w 28"/>
                  <a:gd name="T5" fmla="*/ 0 h 39"/>
                  <a:gd name="T6" fmla="*/ 28 w 28"/>
                  <a:gd name="T7" fmla="*/ 4 h 39"/>
                  <a:gd name="T8" fmla="*/ 4 w 28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4" y="39"/>
                    </a:moveTo>
                    <a:lnTo>
                      <a:pt x="0" y="32"/>
                    </a:lnTo>
                    <a:lnTo>
                      <a:pt x="20" y="0"/>
                    </a:lnTo>
                    <a:lnTo>
                      <a:pt x="28" y="4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98"/>
              <p:cNvSpPr>
                <a:spLocks noChangeAspect="1"/>
              </p:cNvSpPr>
              <p:nvPr/>
            </p:nvSpPr>
            <p:spPr bwMode="auto">
              <a:xfrm>
                <a:off x="6593" y="5767"/>
                <a:ext cx="27" cy="39"/>
              </a:xfrm>
              <a:custGeom>
                <a:avLst/>
                <a:gdLst>
                  <a:gd name="T0" fmla="*/ 7 w 27"/>
                  <a:gd name="T1" fmla="*/ 39 h 39"/>
                  <a:gd name="T2" fmla="*/ 0 w 27"/>
                  <a:gd name="T3" fmla="*/ 35 h 39"/>
                  <a:gd name="T4" fmla="*/ 23 w 27"/>
                  <a:gd name="T5" fmla="*/ 0 h 39"/>
                  <a:gd name="T6" fmla="*/ 27 w 27"/>
                  <a:gd name="T7" fmla="*/ 8 h 39"/>
                  <a:gd name="T8" fmla="*/ 7 w 2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9">
                    <a:moveTo>
                      <a:pt x="7" y="39"/>
                    </a:moveTo>
                    <a:lnTo>
                      <a:pt x="0" y="35"/>
                    </a:lnTo>
                    <a:lnTo>
                      <a:pt x="23" y="0"/>
                    </a:lnTo>
                    <a:lnTo>
                      <a:pt x="27" y="8"/>
                    </a:lnTo>
                    <a:lnTo>
                      <a:pt x="7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99"/>
              <p:cNvSpPr>
                <a:spLocks noChangeAspect="1"/>
              </p:cNvSpPr>
              <p:nvPr/>
            </p:nvSpPr>
            <p:spPr bwMode="auto">
              <a:xfrm>
                <a:off x="5282" y="6305"/>
                <a:ext cx="1350" cy="411"/>
              </a:xfrm>
              <a:custGeom>
                <a:avLst/>
                <a:gdLst>
                  <a:gd name="T0" fmla="*/ 731 w 1350"/>
                  <a:gd name="T1" fmla="*/ 332 h 411"/>
                  <a:gd name="T2" fmla="*/ 731 w 1350"/>
                  <a:gd name="T3" fmla="*/ 332 h 411"/>
                  <a:gd name="T4" fmla="*/ 663 w 1350"/>
                  <a:gd name="T5" fmla="*/ 328 h 411"/>
                  <a:gd name="T6" fmla="*/ 599 w 1350"/>
                  <a:gd name="T7" fmla="*/ 320 h 411"/>
                  <a:gd name="T8" fmla="*/ 532 w 1350"/>
                  <a:gd name="T9" fmla="*/ 305 h 411"/>
                  <a:gd name="T10" fmla="*/ 472 w 1350"/>
                  <a:gd name="T11" fmla="*/ 289 h 411"/>
                  <a:gd name="T12" fmla="*/ 413 w 1350"/>
                  <a:gd name="T13" fmla="*/ 261 h 411"/>
                  <a:gd name="T14" fmla="*/ 357 w 1350"/>
                  <a:gd name="T15" fmla="*/ 237 h 411"/>
                  <a:gd name="T16" fmla="*/ 306 w 1350"/>
                  <a:gd name="T17" fmla="*/ 206 h 411"/>
                  <a:gd name="T18" fmla="*/ 258 w 1350"/>
                  <a:gd name="T19" fmla="*/ 178 h 411"/>
                  <a:gd name="T20" fmla="*/ 178 w 1350"/>
                  <a:gd name="T21" fmla="*/ 115 h 411"/>
                  <a:gd name="T22" fmla="*/ 115 w 1350"/>
                  <a:gd name="T23" fmla="*/ 63 h 411"/>
                  <a:gd name="T24" fmla="*/ 75 w 1350"/>
                  <a:gd name="T25" fmla="*/ 24 h 411"/>
                  <a:gd name="T26" fmla="*/ 59 w 1350"/>
                  <a:gd name="T27" fmla="*/ 8 h 411"/>
                  <a:gd name="T28" fmla="*/ 0 w 1350"/>
                  <a:gd name="T29" fmla="*/ 63 h 411"/>
                  <a:gd name="T30" fmla="*/ 0 w 1350"/>
                  <a:gd name="T31" fmla="*/ 63 h 411"/>
                  <a:gd name="T32" fmla="*/ 19 w 1350"/>
                  <a:gd name="T33" fmla="*/ 83 h 411"/>
                  <a:gd name="T34" fmla="*/ 63 w 1350"/>
                  <a:gd name="T35" fmla="*/ 127 h 411"/>
                  <a:gd name="T36" fmla="*/ 131 w 1350"/>
                  <a:gd name="T37" fmla="*/ 182 h 411"/>
                  <a:gd name="T38" fmla="*/ 174 w 1350"/>
                  <a:gd name="T39" fmla="*/ 214 h 411"/>
                  <a:gd name="T40" fmla="*/ 222 w 1350"/>
                  <a:gd name="T41" fmla="*/ 249 h 411"/>
                  <a:gd name="T42" fmla="*/ 274 w 1350"/>
                  <a:gd name="T43" fmla="*/ 281 h 411"/>
                  <a:gd name="T44" fmla="*/ 329 w 1350"/>
                  <a:gd name="T45" fmla="*/ 313 h 411"/>
                  <a:gd name="T46" fmla="*/ 389 w 1350"/>
                  <a:gd name="T47" fmla="*/ 340 h 411"/>
                  <a:gd name="T48" fmla="*/ 452 w 1350"/>
                  <a:gd name="T49" fmla="*/ 364 h 411"/>
                  <a:gd name="T50" fmla="*/ 516 w 1350"/>
                  <a:gd name="T51" fmla="*/ 384 h 411"/>
                  <a:gd name="T52" fmla="*/ 588 w 1350"/>
                  <a:gd name="T53" fmla="*/ 400 h 411"/>
                  <a:gd name="T54" fmla="*/ 659 w 1350"/>
                  <a:gd name="T55" fmla="*/ 411 h 411"/>
                  <a:gd name="T56" fmla="*/ 735 w 1350"/>
                  <a:gd name="T57" fmla="*/ 411 h 411"/>
                  <a:gd name="T58" fmla="*/ 735 w 1350"/>
                  <a:gd name="T59" fmla="*/ 411 h 411"/>
                  <a:gd name="T60" fmla="*/ 774 w 1350"/>
                  <a:gd name="T61" fmla="*/ 408 h 411"/>
                  <a:gd name="T62" fmla="*/ 818 w 1350"/>
                  <a:gd name="T63" fmla="*/ 404 h 411"/>
                  <a:gd name="T64" fmla="*/ 858 w 1350"/>
                  <a:gd name="T65" fmla="*/ 396 h 411"/>
                  <a:gd name="T66" fmla="*/ 901 w 1350"/>
                  <a:gd name="T67" fmla="*/ 384 h 411"/>
                  <a:gd name="T68" fmla="*/ 941 w 1350"/>
                  <a:gd name="T69" fmla="*/ 372 h 411"/>
                  <a:gd name="T70" fmla="*/ 981 w 1350"/>
                  <a:gd name="T71" fmla="*/ 352 h 411"/>
                  <a:gd name="T72" fmla="*/ 1021 w 1350"/>
                  <a:gd name="T73" fmla="*/ 336 h 411"/>
                  <a:gd name="T74" fmla="*/ 1060 w 1350"/>
                  <a:gd name="T75" fmla="*/ 313 h 411"/>
                  <a:gd name="T76" fmla="*/ 1096 w 1350"/>
                  <a:gd name="T77" fmla="*/ 289 h 411"/>
                  <a:gd name="T78" fmla="*/ 1136 w 1350"/>
                  <a:gd name="T79" fmla="*/ 261 h 411"/>
                  <a:gd name="T80" fmla="*/ 1171 w 1350"/>
                  <a:gd name="T81" fmla="*/ 233 h 411"/>
                  <a:gd name="T82" fmla="*/ 1207 w 1350"/>
                  <a:gd name="T83" fmla="*/ 202 h 411"/>
                  <a:gd name="T84" fmla="*/ 1279 w 1350"/>
                  <a:gd name="T85" fmla="*/ 130 h 411"/>
                  <a:gd name="T86" fmla="*/ 1350 w 1350"/>
                  <a:gd name="T87" fmla="*/ 47 h 411"/>
                  <a:gd name="T88" fmla="*/ 1287 w 1350"/>
                  <a:gd name="T89" fmla="*/ 0 h 411"/>
                  <a:gd name="T90" fmla="*/ 1287 w 1350"/>
                  <a:gd name="T91" fmla="*/ 0 h 411"/>
                  <a:gd name="T92" fmla="*/ 1223 w 1350"/>
                  <a:gd name="T93" fmla="*/ 75 h 411"/>
                  <a:gd name="T94" fmla="*/ 1160 w 1350"/>
                  <a:gd name="T95" fmla="*/ 138 h 411"/>
                  <a:gd name="T96" fmla="*/ 1092 w 1350"/>
                  <a:gd name="T97" fmla="*/ 194 h 411"/>
                  <a:gd name="T98" fmla="*/ 1021 w 1350"/>
                  <a:gd name="T99" fmla="*/ 241 h 411"/>
                  <a:gd name="T100" fmla="*/ 953 w 1350"/>
                  <a:gd name="T101" fmla="*/ 277 h 411"/>
                  <a:gd name="T102" fmla="*/ 917 w 1350"/>
                  <a:gd name="T103" fmla="*/ 293 h 411"/>
                  <a:gd name="T104" fmla="*/ 882 w 1350"/>
                  <a:gd name="T105" fmla="*/ 305 h 411"/>
                  <a:gd name="T106" fmla="*/ 842 w 1350"/>
                  <a:gd name="T107" fmla="*/ 316 h 411"/>
                  <a:gd name="T108" fmla="*/ 806 w 1350"/>
                  <a:gd name="T109" fmla="*/ 324 h 411"/>
                  <a:gd name="T110" fmla="*/ 770 w 1350"/>
                  <a:gd name="T111" fmla="*/ 328 h 411"/>
                  <a:gd name="T112" fmla="*/ 731 w 1350"/>
                  <a:gd name="T113" fmla="*/ 332 h 411"/>
                  <a:gd name="T114" fmla="*/ 731 w 1350"/>
                  <a:gd name="T115" fmla="*/ 332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50" h="411">
                    <a:moveTo>
                      <a:pt x="731" y="332"/>
                    </a:moveTo>
                    <a:lnTo>
                      <a:pt x="731" y="332"/>
                    </a:lnTo>
                    <a:lnTo>
                      <a:pt x="663" y="328"/>
                    </a:lnTo>
                    <a:lnTo>
                      <a:pt x="599" y="320"/>
                    </a:lnTo>
                    <a:lnTo>
                      <a:pt x="532" y="305"/>
                    </a:lnTo>
                    <a:lnTo>
                      <a:pt x="472" y="289"/>
                    </a:lnTo>
                    <a:lnTo>
                      <a:pt x="413" y="261"/>
                    </a:lnTo>
                    <a:lnTo>
                      <a:pt x="357" y="237"/>
                    </a:lnTo>
                    <a:lnTo>
                      <a:pt x="306" y="206"/>
                    </a:lnTo>
                    <a:lnTo>
                      <a:pt x="258" y="178"/>
                    </a:lnTo>
                    <a:lnTo>
                      <a:pt x="178" y="115"/>
                    </a:lnTo>
                    <a:lnTo>
                      <a:pt x="115" y="63"/>
                    </a:lnTo>
                    <a:lnTo>
                      <a:pt x="75" y="24"/>
                    </a:lnTo>
                    <a:lnTo>
                      <a:pt x="59" y="8"/>
                    </a:lnTo>
                    <a:lnTo>
                      <a:pt x="0" y="63"/>
                    </a:lnTo>
                    <a:lnTo>
                      <a:pt x="19" y="83"/>
                    </a:lnTo>
                    <a:lnTo>
                      <a:pt x="63" y="127"/>
                    </a:lnTo>
                    <a:lnTo>
                      <a:pt x="131" y="182"/>
                    </a:lnTo>
                    <a:lnTo>
                      <a:pt x="174" y="214"/>
                    </a:lnTo>
                    <a:lnTo>
                      <a:pt x="222" y="249"/>
                    </a:lnTo>
                    <a:lnTo>
                      <a:pt x="274" y="281"/>
                    </a:lnTo>
                    <a:lnTo>
                      <a:pt x="329" y="313"/>
                    </a:lnTo>
                    <a:lnTo>
                      <a:pt x="389" y="340"/>
                    </a:lnTo>
                    <a:lnTo>
                      <a:pt x="452" y="364"/>
                    </a:lnTo>
                    <a:lnTo>
                      <a:pt x="516" y="384"/>
                    </a:lnTo>
                    <a:lnTo>
                      <a:pt x="588" y="400"/>
                    </a:lnTo>
                    <a:lnTo>
                      <a:pt x="659" y="411"/>
                    </a:lnTo>
                    <a:lnTo>
                      <a:pt x="735" y="411"/>
                    </a:lnTo>
                    <a:lnTo>
                      <a:pt x="774" y="408"/>
                    </a:lnTo>
                    <a:lnTo>
                      <a:pt x="818" y="404"/>
                    </a:lnTo>
                    <a:lnTo>
                      <a:pt x="858" y="396"/>
                    </a:lnTo>
                    <a:lnTo>
                      <a:pt x="901" y="384"/>
                    </a:lnTo>
                    <a:lnTo>
                      <a:pt x="941" y="372"/>
                    </a:lnTo>
                    <a:lnTo>
                      <a:pt x="981" y="352"/>
                    </a:lnTo>
                    <a:lnTo>
                      <a:pt x="1021" y="336"/>
                    </a:lnTo>
                    <a:lnTo>
                      <a:pt x="1060" y="313"/>
                    </a:lnTo>
                    <a:lnTo>
                      <a:pt x="1096" y="289"/>
                    </a:lnTo>
                    <a:lnTo>
                      <a:pt x="1136" y="261"/>
                    </a:lnTo>
                    <a:lnTo>
                      <a:pt x="1171" y="233"/>
                    </a:lnTo>
                    <a:lnTo>
                      <a:pt x="1207" y="202"/>
                    </a:lnTo>
                    <a:lnTo>
                      <a:pt x="1279" y="130"/>
                    </a:lnTo>
                    <a:lnTo>
                      <a:pt x="1350" y="47"/>
                    </a:lnTo>
                    <a:lnTo>
                      <a:pt x="1287" y="0"/>
                    </a:lnTo>
                    <a:lnTo>
                      <a:pt x="1223" y="75"/>
                    </a:lnTo>
                    <a:lnTo>
                      <a:pt x="1160" y="138"/>
                    </a:lnTo>
                    <a:lnTo>
                      <a:pt x="1092" y="194"/>
                    </a:lnTo>
                    <a:lnTo>
                      <a:pt x="1021" y="241"/>
                    </a:lnTo>
                    <a:lnTo>
                      <a:pt x="953" y="277"/>
                    </a:lnTo>
                    <a:lnTo>
                      <a:pt x="917" y="293"/>
                    </a:lnTo>
                    <a:lnTo>
                      <a:pt x="882" y="305"/>
                    </a:lnTo>
                    <a:lnTo>
                      <a:pt x="842" y="316"/>
                    </a:lnTo>
                    <a:lnTo>
                      <a:pt x="806" y="324"/>
                    </a:lnTo>
                    <a:lnTo>
                      <a:pt x="770" y="328"/>
                    </a:lnTo>
                    <a:lnTo>
                      <a:pt x="731" y="3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100"/>
              <p:cNvSpPr>
                <a:spLocks noChangeAspect="1"/>
              </p:cNvSpPr>
              <p:nvPr/>
            </p:nvSpPr>
            <p:spPr bwMode="auto">
              <a:xfrm>
                <a:off x="6565" y="6194"/>
                <a:ext cx="151" cy="154"/>
              </a:xfrm>
              <a:custGeom>
                <a:avLst/>
                <a:gdLst>
                  <a:gd name="T0" fmla="*/ 143 w 151"/>
                  <a:gd name="T1" fmla="*/ 44 h 154"/>
                  <a:gd name="T2" fmla="*/ 143 w 151"/>
                  <a:gd name="T3" fmla="*/ 44 h 154"/>
                  <a:gd name="T4" fmla="*/ 147 w 151"/>
                  <a:gd name="T5" fmla="*/ 55 h 154"/>
                  <a:gd name="T6" fmla="*/ 151 w 151"/>
                  <a:gd name="T7" fmla="*/ 71 h 154"/>
                  <a:gd name="T8" fmla="*/ 151 w 151"/>
                  <a:gd name="T9" fmla="*/ 87 h 154"/>
                  <a:gd name="T10" fmla="*/ 147 w 151"/>
                  <a:gd name="T11" fmla="*/ 103 h 154"/>
                  <a:gd name="T12" fmla="*/ 139 w 151"/>
                  <a:gd name="T13" fmla="*/ 115 h 154"/>
                  <a:gd name="T14" fmla="*/ 131 w 151"/>
                  <a:gd name="T15" fmla="*/ 127 h 154"/>
                  <a:gd name="T16" fmla="*/ 119 w 151"/>
                  <a:gd name="T17" fmla="*/ 139 h 154"/>
                  <a:gd name="T18" fmla="*/ 107 w 151"/>
                  <a:gd name="T19" fmla="*/ 146 h 154"/>
                  <a:gd name="T20" fmla="*/ 107 w 151"/>
                  <a:gd name="T21" fmla="*/ 146 h 154"/>
                  <a:gd name="T22" fmla="*/ 91 w 151"/>
                  <a:gd name="T23" fmla="*/ 150 h 154"/>
                  <a:gd name="T24" fmla="*/ 79 w 151"/>
                  <a:gd name="T25" fmla="*/ 154 h 154"/>
                  <a:gd name="T26" fmla="*/ 63 w 151"/>
                  <a:gd name="T27" fmla="*/ 150 h 154"/>
                  <a:gd name="T28" fmla="*/ 47 w 151"/>
                  <a:gd name="T29" fmla="*/ 150 h 154"/>
                  <a:gd name="T30" fmla="*/ 35 w 151"/>
                  <a:gd name="T31" fmla="*/ 143 h 154"/>
                  <a:gd name="T32" fmla="*/ 24 w 151"/>
                  <a:gd name="T33" fmla="*/ 135 h 154"/>
                  <a:gd name="T34" fmla="*/ 16 w 151"/>
                  <a:gd name="T35" fmla="*/ 123 h 154"/>
                  <a:gd name="T36" fmla="*/ 8 w 151"/>
                  <a:gd name="T37" fmla="*/ 111 h 154"/>
                  <a:gd name="T38" fmla="*/ 8 w 151"/>
                  <a:gd name="T39" fmla="*/ 111 h 154"/>
                  <a:gd name="T40" fmla="*/ 4 w 151"/>
                  <a:gd name="T41" fmla="*/ 95 h 154"/>
                  <a:gd name="T42" fmla="*/ 0 w 151"/>
                  <a:gd name="T43" fmla="*/ 79 h 154"/>
                  <a:gd name="T44" fmla="*/ 0 w 151"/>
                  <a:gd name="T45" fmla="*/ 63 h 154"/>
                  <a:gd name="T46" fmla="*/ 4 w 151"/>
                  <a:gd name="T47" fmla="*/ 52 h 154"/>
                  <a:gd name="T48" fmla="*/ 12 w 151"/>
                  <a:gd name="T49" fmla="*/ 36 h 154"/>
                  <a:gd name="T50" fmla="*/ 20 w 151"/>
                  <a:gd name="T51" fmla="*/ 24 h 154"/>
                  <a:gd name="T52" fmla="*/ 32 w 151"/>
                  <a:gd name="T53" fmla="*/ 16 h 154"/>
                  <a:gd name="T54" fmla="*/ 43 w 151"/>
                  <a:gd name="T55" fmla="*/ 8 h 154"/>
                  <a:gd name="T56" fmla="*/ 43 w 151"/>
                  <a:gd name="T57" fmla="*/ 8 h 154"/>
                  <a:gd name="T58" fmla="*/ 59 w 151"/>
                  <a:gd name="T59" fmla="*/ 0 h 154"/>
                  <a:gd name="T60" fmla="*/ 71 w 151"/>
                  <a:gd name="T61" fmla="*/ 0 h 154"/>
                  <a:gd name="T62" fmla="*/ 87 w 151"/>
                  <a:gd name="T63" fmla="*/ 0 h 154"/>
                  <a:gd name="T64" fmla="*/ 103 w 151"/>
                  <a:gd name="T65" fmla="*/ 4 h 154"/>
                  <a:gd name="T66" fmla="*/ 115 w 151"/>
                  <a:gd name="T67" fmla="*/ 8 h 154"/>
                  <a:gd name="T68" fmla="*/ 127 w 151"/>
                  <a:gd name="T69" fmla="*/ 20 h 154"/>
                  <a:gd name="T70" fmla="*/ 135 w 151"/>
                  <a:gd name="T71" fmla="*/ 28 h 154"/>
                  <a:gd name="T72" fmla="*/ 143 w 151"/>
                  <a:gd name="T73" fmla="*/ 44 h 154"/>
                  <a:gd name="T74" fmla="*/ 143 w 151"/>
                  <a:gd name="T75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154">
                    <a:moveTo>
                      <a:pt x="143" y="44"/>
                    </a:moveTo>
                    <a:lnTo>
                      <a:pt x="143" y="44"/>
                    </a:lnTo>
                    <a:lnTo>
                      <a:pt x="147" y="55"/>
                    </a:lnTo>
                    <a:lnTo>
                      <a:pt x="151" y="71"/>
                    </a:lnTo>
                    <a:lnTo>
                      <a:pt x="151" y="87"/>
                    </a:lnTo>
                    <a:lnTo>
                      <a:pt x="147" y="103"/>
                    </a:lnTo>
                    <a:lnTo>
                      <a:pt x="139" y="115"/>
                    </a:lnTo>
                    <a:lnTo>
                      <a:pt x="131" y="127"/>
                    </a:lnTo>
                    <a:lnTo>
                      <a:pt x="119" y="139"/>
                    </a:lnTo>
                    <a:lnTo>
                      <a:pt x="107" y="146"/>
                    </a:lnTo>
                    <a:lnTo>
                      <a:pt x="91" y="150"/>
                    </a:lnTo>
                    <a:lnTo>
                      <a:pt x="79" y="154"/>
                    </a:lnTo>
                    <a:lnTo>
                      <a:pt x="63" y="150"/>
                    </a:lnTo>
                    <a:lnTo>
                      <a:pt x="47" y="150"/>
                    </a:lnTo>
                    <a:lnTo>
                      <a:pt x="35" y="143"/>
                    </a:lnTo>
                    <a:lnTo>
                      <a:pt x="24" y="135"/>
                    </a:lnTo>
                    <a:lnTo>
                      <a:pt x="16" y="123"/>
                    </a:lnTo>
                    <a:lnTo>
                      <a:pt x="8" y="111"/>
                    </a:lnTo>
                    <a:lnTo>
                      <a:pt x="4" y="95"/>
                    </a:lnTo>
                    <a:lnTo>
                      <a:pt x="0" y="79"/>
                    </a:lnTo>
                    <a:lnTo>
                      <a:pt x="0" y="63"/>
                    </a:lnTo>
                    <a:lnTo>
                      <a:pt x="4" y="52"/>
                    </a:lnTo>
                    <a:lnTo>
                      <a:pt x="12" y="36"/>
                    </a:lnTo>
                    <a:lnTo>
                      <a:pt x="20" y="24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9" y="0"/>
                    </a:lnTo>
                    <a:lnTo>
                      <a:pt x="71" y="0"/>
                    </a:lnTo>
                    <a:lnTo>
                      <a:pt x="87" y="0"/>
                    </a:lnTo>
                    <a:lnTo>
                      <a:pt x="103" y="4"/>
                    </a:lnTo>
                    <a:lnTo>
                      <a:pt x="115" y="8"/>
                    </a:lnTo>
                    <a:lnTo>
                      <a:pt x="127" y="20"/>
                    </a:lnTo>
                    <a:lnTo>
                      <a:pt x="135" y="28"/>
                    </a:lnTo>
                    <a:lnTo>
                      <a:pt x="143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101"/>
              <p:cNvSpPr>
                <a:spLocks noChangeAspect="1"/>
              </p:cNvSpPr>
              <p:nvPr/>
            </p:nvSpPr>
            <p:spPr bwMode="auto">
              <a:xfrm>
                <a:off x="6589" y="6218"/>
                <a:ext cx="103" cy="103"/>
              </a:xfrm>
              <a:custGeom>
                <a:avLst/>
                <a:gdLst>
                  <a:gd name="T0" fmla="*/ 99 w 103"/>
                  <a:gd name="T1" fmla="*/ 28 h 103"/>
                  <a:gd name="T2" fmla="*/ 99 w 103"/>
                  <a:gd name="T3" fmla="*/ 28 h 103"/>
                  <a:gd name="T4" fmla="*/ 103 w 103"/>
                  <a:gd name="T5" fmla="*/ 47 h 103"/>
                  <a:gd name="T6" fmla="*/ 99 w 103"/>
                  <a:gd name="T7" fmla="*/ 71 h 103"/>
                  <a:gd name="T8" fmla="*/ 91 w 103"/>
                  <a:gd name="T9" fmla="*/ 87 h 103"/>
                  <a:gd name="T10" fmla="*/ 71 w 103"/>
                  <a:gd name="T11" fmla="*/ 99 h 103"/>
                  <a:gd name="T12" fmla="*/ 71 w 103"/>
                  <a:gd name="T13" fmla="*/ 99 h 103"/>
                  <a:gd name="T14" fmla="*/ 51 w 103"/>
                  <a:gd name="T15" fmla="*/ 103 h 103"/>
                  <a:gd name="T16" fmla="*/ 35 w 103"/>
                  <a:gd name="T17" fmla="*/ 103 h 103"/>
                  <a:gd name="T18" fmla="*/ 15 w 103"/>
                  <a:gd name="T19" fmla="*/ 91 h 103"/>
                  <a:gd name="T20" fmla="*/ 4 w 103"/>
                  <a:gd name="T21" fmla="*/ 75 h 103"/>
                  <a:gd name="T22" fmla="*/ 4 w 103"/>
                  <a:gd name="T23" fmla="*/ 75 h 103"/>
                  <a:gd name="T24" fmla="*/ 0 w 103"/>
                  <a:gd name="T25" fmla="*/ 55 h 103"/>
                  <a:gd name="T26" fmla="*/ 4 w 103"/>
                  <a:gd name="T27" fmla="*/ 35 h 103"/>
                  <a:gd name="T28" fmla="*/ 11 w 103"/>
                  <a:gd name="T29" fmla="*/ 16 h 103"/>
                  <a:gd name="T30" fmla="*/ 31 w 103"/>
                  <a:gd name="T31" fmla="*/ 4 h 103"/>
                  <a:gd name="T32" fmla="*/ 31 w 103"/>
                  <a:gd name="T33" fmla="*/ 4 h 103"/>
                  <a:gd name="T34" fmla="*/ 51 w 103"/>
                  <a:gd name="T35" fmla="*/ 0 h 103"/>
                  <a:gd name="T36" fmla="*/ 67 w 103"/>
                  <a:gd name="T37" fmla="*/ 4 h 103"/>
                  <a:gd name="T38" fmla="*/ 87 w 103"/>
                  <a:gd name="T39" fmla="*/ 12 h 103"/>
                  <a:gd name="T40" fmla="*/ 99 w 103"/>
                  <a:gd name="T41" fmla="*/ 28 h 103"/>
                  <a:gd name="T42" fmla="*/ 99 w 103"/>
                  <a:gd name="T43" fmla="*/ 2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" h="103">
                    <a:moveTo>
                      <a:pt x="99" y="28"/>
                    </a:moveTo>
                    <a:lnTo>
                      <a:pt x="99" y="28"/>
                    </a:lnTo>
                    <a:lnTo>
                      <a:pt x="103" y="47"/>
                    </a:lnTo>
                    <a:lnTo>
                      <a:pt x="99" y="71"/>
                    </a:lnTo>
                    <a:lnTo>
                      <a:pt x="91" y="87"/>
                    </a:lnTo>
                    <a:lnTo>
                      <a:pt x="71" y="99"/>
                    </a:lnTo>
                    <a:lnTo>
                      <a:pt x="51" y="103"/>
                    </a:lnTo>
                    <a:lnTo>
                      <a:pt x="35" y="103"/>
                    </a:lnTo>
                    <a:lnTo>
                      <a:pt x="15" y="91"/>
                    </a:lnTo>
                    <a:lnTo>
                      <a:pt x="4" y="75"/>
                    </a:lnTo>
                    <a:lnTo>
                      <a:pt x="0" y="55"/>
                    </a:lnTo>
                    <a:lnTo>
                      <a:pt x="4" y="35"/>
                    </a:lnTo>
                    <a:lnTo>
                      <a:pt x="11" y="16"/>
                    </a:lnTo>
                    <a:lnTo>
                      <a:pt x="31" y="4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87" y="12"/>
                    </a:lnTo>
                    <a:lnTo>
                      <a:pt x="99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102"/>
              <p:cNvSpPr>
                <a:spLocks noChangeAspect="1"/>
              </p:cNvSpPr>
              <p:nvPr/>
            </p:nvSpPr>
            <p:spPr bwMode="auto">
              <a:xfrm>
                <a:off x="6553" y="6337"/>
                <a:ext cx="44" cy="47"/>
              </a:xfrm>
              <a:custGeom>
                <a:avLst/>
                <a:gdLst>
                  <a:gd name="T0" fmla="*/ 16 w 44"/>
                  <a:gd name="T1" fmla="*/ 0 h 47"/>
                  <a:gd name="T2" fmla="*/ 0 w 44"/>
                  <a:gd name="T3" fmla="*/ 31 h 47"/>
                  <a:gd name="T4" fmla="*/ 24 w 44"/>
                  <a:gd name="T5" fmla="*/ 47 h 47"/>
                  <a:gd name="T6" fmla="*/ 44 w 44"/>
                  <a:gd name="T7" fmla="*/ 11 h 47"/>
                  <a:gd name="T8" fmla="*/ 16 w 4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7">
                    <a:moveTo>
                      <a:pt x="16" y="0"/>
                    </a:moveTo>
                    <a:lnTo>
                      <a:pt x="0" y="31"/>
                    </a:lnTo>
                    <a:lnTo>
                      <a:pt x="24" y="47"/>
                    </a:lnTo>
                    <a:lnTo>
                      <a:pt x="44" y="1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82" name="Textfeld 181"/>
            <p:cNvSpPr txBox="1"/>
            <p:nvPr/>
          </p:nvSpPr>
          <p:spPr>
            <a:xfrm>
              <a:off x="4072429" y="4624797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Marvin</a:t>
              </a:r>
            </a:p>
          </p:txBody>
        </p:sp>
      </p:grpSp>
      <p:sp>
        <p:nvSpPr>
          <p:cNvPr id="185" name="Textfeld 184"/>
          <p:cNvSpPr txBox="1"/>
          <p:nvPr/>
        </p:nvSpPr>
        <p:spPr>
          <a:xfrm>
            <a:off x="472584" y="3421188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Marvin</a:t>
            </a:r>
          </a:p>
        </p:txBody>
      </p:sp>
      <p:pic>
        <p:nvPicPr>
          <p:cNvPr id="186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4833011" y="3859149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49440">
            <a:off x="2347071" y="5905826"/>
            <a:ext cx="116352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1950532"/>
            <a:ext cx="914286" cy="914286"/>
          </a:xfrm>
          <a:prstGeom prst="rect">
            <a:avLst/>
          </a:prstGeom>
        </p:spPr>
      </p:pic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58053">
            <a:off x="2339412" y="2462929"/>
            <a:ext cx="116352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5" name="Gruppieren 194"/>
          <p:cNvGrpSpPr/>
          <p:nvPr/>
        </p:nvGrpSpPr>
        <p:grpSpPr>
          <a:xfrm>
            <a:off x="4118287" y="1844824"/>
            <a:ext cx="792089" cy="1149729"/>
            <a:chOff x="971599" y="4153102"/>
            <a:chExt cx="792089" cy="1149729"/>
          </a:xfrm>
        </p:grpSpPr>
        <p:sp>
          <p:nvSpPr>
            <p:cNvPr id="196" name="Gefaltete Ecke 195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7" name="Gerade Verbindung 196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Gerade Verbindung 197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Gerade Verbindung 198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Gerade Verbindung 199"/>
            <p:cNvCxnSpPr>
              <a:endCxn id="196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Gerade Verbindung 200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Gerade Verbindung 201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Gerade Verbindung 202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Gerade Verbindung 203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" name="Textfeld 204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</a:t>
              </a:r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1043607" y="4767594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1043607" y="4632060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10" name="Grafik 2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1950532"/>
            <a:ext cx="914286" cy="914286"/>
          </a:xfrm>
          <a:prstGeom prst="rect">
            <a:avLst/>
          </a:prstGeom>
        </p:spPr>
      </p:pic>
      <p:pic>
        <p:nvPicPr>
          <p:cNvPr id="211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72145" y="2171459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2" name="Textfeld 211"/>
          <p:cNvSpPr txBox="1"/>
          <p:nvPr/>
        </p:nvSpPr>
        <p:spPr>
          <a:xfrm>
            <a:off x="6403059" y="2803238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  <p:sp>
        <p:nvSpPr>
          <p:cNvPr id="213" name="Textfeld 212"/>
          <p:cNvSpPr txBox="1"/>
          <p:nvPr/>
        </p:nvSpPr>
        <p:spPr>
          <a:xfrm>
            <a:off x="1601444" y="2713157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Marvin</a:t>
            </a:r>
          </a:p>
        </p:txBody>
      </p:sp>
      <p:cxnSp>
        <p:nvCxnSpPr>
          <p:cNvPr id="215" name="Gerade Verbindung mit Pfeil 214"/>
          <p:cNvCxnSpPr/>
          <p:nvPr/>
        </p:nvCxnSpPr>
        <p:spPr bwMode="auto">
          <a:xfrm>
            <a:off x="3521387" y="2384434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Gerade Verbindung mit Pfeil 218"/>
          <p:cNvCxnSpPr/>
          <p:nvPr/>
        </p:nvCxnSpPr>
        <p:spPr bwMode="auto">
          <a:xfrm flipH="1" flipV="1">
            <a:off x="2940219" y="3299233"/>
            <a:ext cx="1" cy="274183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Textfeld 219"/>
          <p:cNvSpPr txBox="1"/>
          <p:nvPr/>
        </p:nvSpPr>
        <p:spPr>
          <a:xfrm>
            <a:off x="4067944" y="3040621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grpSp>
        <p:nvGrpSpPr>
          <p:cNvPr id="222" name="Gruppieren 221"/>
          <p:cNvGrpSpPr/>
          <p:nvPr/>
        </p:nvGrpSpPr>
        <p:grpSpPr>
          <a:xfrm>
            <a:off x="5681717" y="3641967"/>
            <a:ext cx="792089" cy="1149729"/>
            <a:chOff x="971599" y="4153102"/>
            <a:chExt cx="792089" cy="1149729"/>
          </a:xfrm>
        </p:grpSpPr>
        <p:sp>
          <p:nvSpPr>
            <p:cNvPr id="223" name="Gefaltete Ecke 222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24" name="Gerade Verbindung 223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Gerade Verbindung 224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Gerade Verbindung 225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Gerade Verbindung 226"/>
            <p:cNvCxnSpPr>
              <a:endCxn id="223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Gerade Verbindung 227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Gerade Verbindung 22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Gerade Verbindung 22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Gerade Verbindung 230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" name="Textfeld 231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5" name="Textfeld 234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6" name="Textfeld 235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37" name="Grafik 2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56" y="4392377"/>
            <a:ext cx="692807" cy="692807"/>
          </a:xfrm>
          <a:prstGeom prst="rect">
            <a:avLst/>
          </a:prstGeom>
        </p:spPr>
      </p:pic>
      <p:cxnSp>
        <p:nvCxnSpPr>
          <p:cNvPr id="238" name="Gerade Verbindung mit Pfeil 237"/>
          <p:cNvCxnSpPr/>
          <p:nvPr/>
        </p:nvCxnSpPr>
        <p:spPr bwMode="auto">
          <a:xfrm flipH="1">
            <a:off x="6066161" y="5059880"/>
            <a:ext cx="1" cy="274183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Gerade Verbindung mit Pfeil 238"/>
          <p:cNvCxnSpPr/>
          <p:nvPr/>
        </p:nvCxnSpPr>
        <p:spPr bwMode="auto">
          <a:xfrm>
            <a:off x="6106176" y="3391635"/>
            <a:ext cx="2900" cy="181781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48" y="4000273"/>
            <a:ext cx="116352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6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0.32205 0.0004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6" grpId="0"/>
      <p:bldP spid="56" grpId="0"/>
      <p:bldP spid="66" grpId="0"/>
      <p:bldP spid="185" grpId="0"/>
      <p:bldP spid="212" grpId="0"/>
      <p:bldP spid="213" grpId="0"/>
      <p:bldP spid="2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55" y="5197472"/>
            <a:ext cx="517680" cy="58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7554702" y="4950475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Vertrauensbildung </a:t>
            </a:r>
            <a:br>
              <a:rPr lang="de-DE" dirty="0" smtClean="0"/>
            </a:br>
            <a:r>
              <a:rPr lang="de-DE" dirty="0" smtClean="0"/>
              <a:t>mit Hilfe von Zertifikaten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 Zertifikat entsteht, wenn der Public-Key einer Person durch die digitale Signatur einer anderen Person (Freund/Notar) bestätigt wird. </a:t>
            </a:r>
            <a:endParaRPr lang="de-DE" dirty="0"/>
          </a:p>
        </p:txBody>
      </p:sp>
      <p:pic>
        <p:nvPicPr>
          <p:cNvPr id="76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" y="4116910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661022" y="504202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Alice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961893" y="4049845"/>
            <a:ext cx="1913279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Public-Key von Alice wird zur Überprüfung vorgelegt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4045090" y="5255577"/>
            <a:ext cx="1047077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Freund, Notar</a:t>
            </a:r>
          </a:p>
        </p:txBody>
      </p:sp>
      <p:pic>
        <p:nvPicPr>
          <p:cNvPr id="9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762788" y="4950474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835975" y="5077496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D:\Andreas\Documents\Backupbereich\CCNA\WLAN\Projekt\MC90043488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2167" y="432310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03" y="3419058"/>
            <a:ext cx="809280" cy="97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64" y="3581796"/>
            <a:ext cx="826560" cy="93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" name="Picture 2" descr="D:\Andreas\Documents\Backupbereich\CCNA\WLAN\Projekt\MC9004348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01" y="5258076"/>
            <a:ext cx="865655" cy="8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Pfeil nach rechts 2047"/>
          <p:cNvSpPr/>
          <p:nvPr/>
        </p:nvSpPr>
        <p:spPr bwMode="auto">
          <a:xfrm>
            <a:off x="1943892" y="4595439"/>
            <a:ext cx="1949282" cy="662637"/>
          </a:xfrm>
          <a:prstGeom prst="rightArrow">
            <a:avLst>
              <a:gd name="adj1" fmla="val 44379"/>
              <a:gd name="adj2" fmla="val 75294"/>
            </a:avLst>
          </a:prstGeom>
          <a:solidFill>
            <a:srgbClr val="6666FF"/>
          </a:solidFill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272374" y="4136022"/>
            <a:ext cx="1913279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Zertifikat wird Alice ausgehändigt</a:t>
            </a:r>
          </a:p>
        </p:txBody>
      </p:sp>
      <p:sp>
        <p:nvSpPr>
          <p:cNvPr id="106" name="Pfeil nach rechts 105"/>
          <p:cNvSpPr/>
          <p:nvPr/>
        </p:nvSpPr>
        <p:spPr bwMode="auto">
          <a:xfrm>
            <a:off x="5254373" y="4595439"/>
            <a:ext cx="1949282" cy="662637"/>
          </a:xfrm>
          <a:prstGeom prst="rightArrow">
            <a:avLst>
              <a:gd name="adj1" fmla="val 44379"/>
              <a:gd name="adj2" fmla="val 75294"/>
            </a:avLst>
          </a:prstGeom>
          <a:solidFill>
            <a:srgbClr val="6666FF"/>
          </a:solidFill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  <p:pic>
        <p:nvPicPr>
          <p:cNvPr id="107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1921" y="4116911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feld 107"/>
          <p:cNvSpPr txBox="1"/>
          <p:nvPr/>
        </p:nvSpPr>
        <p:spPr>
          <a:xfrm>
            <a:off x="7452936" y="504202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Alice</a:t>
            </a:r>
          </a:p>
        </p:txBody>
      </p:sp>
      <p:pic>
        <p:nvPicPr>
          <p:cNvPr id="110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7627889" y="5077497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2" name="Textfeld 111"/>
          <p:cNvSpPr txBox="1"/>
          <p:nvPr/>
        </p:nvSpPr>
        <p:spPr>
          <a:xfrm>
            <a:off x="2915928" y="5879595"/>
            <a:ext cx="3888432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Freund/Notar prüft Identität von Alice und ihren Public-Key,</a:t>
            </a:r>
            <a:b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</a:br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Freund/Notar signiert </a:t>
            </a:r>
            <a:r>
              <a:rPr lang="de-DE" dirty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mit seinem eigenen Private-Key </a:t>
            </a:r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den Public-Key </a:t>
            </a:r>
            <a:r>
              <a:rPr lang="de-DE" dirty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von </a:t>
            </a:r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Alice zusammen mit einer Beschreibung von Alice</a:t>
            </a:r>
          </a:p>
        </p:txBody>
      </p:sp>
    </p:spTree>
    <p:extLst>
      <p:ext uri="{BB962C8B-B14F-4D97-AF65-F5344CB8AC3E}">
        <p14:creationId xmlns:p14="http://schemas.microsoft.com/office/powerpoint/2010/main" val="40458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Certification</a:t>
            </a:r>
            <a:r>
              <a:rPr lang="de-DE" dirty="0" smtClean="0"/>
              <a:t> Authority (CA), </a:t>
            </a:r>
            <a:br>
              <a:rPr lang="de-DE" dirty="0" smtClean="0"/>
            </a:br>
            <a:r>
              <a:rPr lang="de-DE" dirty="0" smtClean="0"/>
              <a:t>das digitale Notariat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CA</a:t>
            </a:r>
            <a:r>
              <a:rPr lang="de-DE" dirty="0" smtClean="0"/>
              <a:t> = zentrale vertrauenswürdige Instanz zur Erstellung/Vergabe von Zertifikaten (z.B. </a:t>
            </a:r>
            <a:r>
              <a:rPr lang="de-DE" dirty="0" err="1" smtClean="0"/>
              <a:t>VeriSign</a:t>
            </a:r>
            <a:r>
              <a:rPr lang="de-DE" dirty="0" smtClean="0"/>
              <a:t> Inc.)</a:t>
            </a:r>
          </a:p>
          <a:p>
            <a:r>
              <a:rPr lang="de-DE" dirty="0" smtClean="0"/>
              <a:t>CAs zertifizieren sich auch gegenseitig </a:t>
            </a:r>
            <a:r>
              <a:rPr lang="de-DE" dirty="0" smtClean="0">
                <a:sym typeface="Wingdings" pitchFamily="2" charset="2"/>
              </a:rPr>
              <a:t> Cross-Zertifizierung</a:t>
            </a:r>
          </a:p>
          <a:p>
            <a:r>
              <a:rPr lang="de-DE" dirty="0" smtClean="0">
                <a:sym typeface="Wingdings" pitchFamily="2" charset="2"/>
              </a:rPr>
              <a:t>in den meisten Ländern durch Signaturgesetze geregelt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smtClean="0"/>
              <a:t>sinnvolle Voraussetzung: CA-Public-Keys sollten in den Applikationen bereits vorinstalliert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0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	</a:t>
            </a:r>
            <a:br>
              <a:rPr lang="de-DE" dirty="0" smtClean="0"/>
            </a:br>
            <a:r>
              <a:rPr lang="de-DE" dirty="0" smtClean="0"/>
              <a:t>CA-Zertifikate im Firefox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13" y="1905000"/>
            <a:ext cx="6784573" cy="4114800"/>
          </a:xfrm>
        </p:spPr>
      </p:pic>
    </p:spTree>
    <p:extLst>
      <p:ext uri="{BB962C8B-B14F-4D97-AF65-F5344CB8AC3E}">
        <p14:creationId xmlns:p14="http://schemas.microsoft.com/office/powerpoint/2010/main" val="41317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Public-Key-Infrastruktur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Organisationen können eigene Zertifizierungshierarchien </a:t>
            </a:r>
            <a:r>
              <a:rPr lang="cs-CZ" dirty="0" smtClean="0"/>
              <a:t>einrichten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PKI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ublic </a:t>
            </a:r>
            <a:r>
              <a:rPr lang="de-DE" dirty="0" smtClean="0">
                <a:solidFill>
                  <a:srgbClr val="FF0000"/>
                </a:solidFill>
              </a:rPr>
              <a:t>K</a:t>
            </a:r>
            <a:r>
              <a:rPr lang="de-DE" dirty="0" smtClean="0"/>
              <a:t>ey </a:t>
            </a:r>
            <a:r>
              <a:rPr lang="de-DE" dirty="0" err="1" smtClean="0">
                <a:solidFill>
                  <a:srgbClr val="FF0000"/>
                </a:solidFill>
              </a:rPr>
              <a:t>I</a:t>
            </a:r>
            <a:r>
              <a:rPr lang="de-DE" dirty="0" err="1" smtClean="0"/>
              <a:t>nfrastucture</a:t>
            </a:r>
            <a:r>
              <a:rPr lang="de-DE" dirty="0" smtClean="0"/>
              <a:t>) sorgt für die Verwaltung der Public-Key-Zertifikate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Zertifizierungsstellen werden geschaffen und Hierarchien werden festgelegt</a:t>
            </a:r>
          </a:p>
          <a:p>
            <a:pPr lvl="1"/>
            <a:r>
              <a:rPr lang="cs-CZ" dirty="0" smtClean="0"/>
              <a:t>Policies regeln</a:t>
            </a:r>
            <a:r>
              <a:rPr lang="de-DE" dirty="0" smtClean="0"/>
              <a:t>, </a:t>
            </a:r>
            <a:r>
              <a:rPr lang="cs-CZ" dirty="0" smtClean="0"/>
              <a:t>auf welche Zertifikate in welchem Maß vertraut werden kann</a:t>
            </a:r>
          </a:p>
          <a:p>
            <a:pPr lvl="1"/>
            <a:r>
              <a:rPr lang="cs-CZ" dirty="0" smtClean="0"/>
              <a:t>Revocation-Listen erklären Zertifikate für ungültig</a:t>
            </a:r>
          </a:p>
          <a:p>
            <a:pPr lvl="1"/>
            <a:r>
              <a:rPr lang="cs-CZ" dirty="0" smtClean="0"/>
              <a:t>…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rafik 1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55" y="3892318"/>
            <a:ext cx="1967297" cy="1967297"/>
          </a:xfrm>
          <a:prstGeom prst="rect">
            <a:avLst/>
          </a:prstGeom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Grundprinzip der</a:t>
            </a:r>
            <a:br>
              <a:rPr lang="de-DE" dirty="0" smtClean="0"/>
            </a:br>
            <a:r>
              <a:rPr lang="de-DE" dirty="0" smtClean="0"/>
              <a:t>symmetrischen Verschlüsselung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1524000" y="1905001"/>
            <a:ext cx="7010400" cy="80392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Zum Verschlüsseln und Entschlüsseln wird </a:t>
            </a:r>
            <a:r>
              <a:rPr lang="de-DE" dirty="0" smtClean="0">
                <a:solidFill>
                  <a:srgbClr val="FF0000"/>
                </a:solidFill>
              </a:rPr>
              <a:t>derselbe</a:t>
            </a:r>
            <a:r>
              <a:rPr lang="de-DE" dirty="0" smtClean="0"/>
              <a:t> Schlüssel benutzt.</a:t>
            </a:r>
          </a:p>
          <a:p>
            <a:endParaRPr lang="de-DE" dirty="0" smtClean="0"/>
          </a:p>
        </p:txBody>
      </p:sp>
      <p:pic>
        <p:nvPicPr>
          <p:cNvPr id="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2806318" y="522920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uppieren 54"/>
          <p:cNvGrpSpPr/>
          <p:nvPr/>
        </p:nvGrpSpPr>
        <p:grpSpPr>
          <a:xfrm>
            <a:off x="1413628" y="4204135"/>
            <a:ext cx="792089" cy="1149729"/>
            <a:chOff x="971599" y="4153102"/>
            <a:chExt cx="792089" cy="1149729"/>
          </a:xfrm>
        </p:grpSpPr>
        <p:sp>
          <p:nvSpPr>
            <p:cNvPr id="21" name="Gefaltete Ecke 20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>
              <a:endCxn id="21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44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11961" y="4204135"/>
            <a:ext cx="792089" cy="1149729"/>
            <a:chOff x="971599" y="4153102"/>
            <a:chExt cx="792089" cy="1149729"/>
          </a:xfrm>
        </p:grpSpPr>
        <p:sp>
          <p:nvSpPr>
            <p:cNvPr id="67" name="Gefaltete Ecke 66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68" name="Gerade Verbindung 67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>
              <a:endCxn id="67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feld 75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0" y="4954545"/>
            <a:ext cx="692807" cy="692807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321856"/>
            <a:ext cx="914286" cy="914286"/>
          </a:xfrm>
          <a:prstGeom prst="rect">
            <a:avLst/>
          </a:prstGeom>
        </p:spPr>
      </p:pic>
      <p:grpSp>
        <p:nvGrpSpPr>
          <p:cNvPr id="84" name="Gruppieren 83"/>
          <p:cNvGrpSpPr/>
          <p:nvPr/>
        </p:nvGrpSpPr>
        <p:grpSpPr>
          <a:xfrm>
            <a:off x="7093323" y="4204135"/>
            <a:ext cx="792089" cy="1149729"/>
            <a:chOff x="971599" y="4153102"/>
            <a:chExt cx="792089" cy="1149729"/>
          </a:xfrm>
        </p:grpSpPr>
        <p:sp>
          <p:nvSpPr>
            <p:cNvPr id="85" name="Gefaltete Ecke 84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86" name="Gerade Verbindung 85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>
              <a:endCxn id="85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Textfeld 93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26" name="Gruppieren 4125"/>
          <p:cNvGrpSpPr/>
          <p:nvPr/>
        </p:nvGrpSpPr>
        <p:grpSpPr>
          <a:xfrm>
            <a:off x="475721" y="3316243"/>
            <a:ext cx="817970" cy="836741"/>
            <a:chOff x="1402084" y="3143153"/>
            <a:chExt cx="817970" cy="836741"/>
          </a:xfrm>
        </p:grpSpPr>
        <p:pic>
          <p:nvPicPr>
            <p:cNvPr id="4100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5" name="Textfeld 4124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4127" name="Gruppieren 4126"/>
          <p:cNvGrpSpPr/>
          <p:nvPr/>
        </p:nvGrpSpPr>
        <p:grpSpPr>
          <a:xfrm>
            <a:off x="7919027" y="3316243"/>
            <a:ext cx="817970" cy="836741"/>
            <a:chOff x="7079303" y="3143153"/>
            <a:chExt cx="817970" cy="836741"/>
          </a:xfrm>
        </p:grpSpPr>
        <p:pic>
          <p:nvPicPr>
            <p:cNvPr id="4101" name="Grafik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feld 127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pic>
        <p:nvPicPr>
          <p:cNvPr id="131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gray">
          <a:xfrm flipH="1" flipV="1">
            <a:off x="5924480" y="522920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6" name="Textfeld 135"/>
          <p:cNvSpPr txBox="1"/>
          <p:nvPr/>
        </p:nvSpPr>
        <p:spPr>
          <a:xfrm>
            <a:off x="2516811" y="6482836"/>
            <a:ext cx="1047077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Schlüssel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4101843" y="5738581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7101057" y="545688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2568946" y="3861048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Chiffrier-algorithmus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5700278" y="3861048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Dechiffrier-algorithmus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368725" y="2886918"/>
            <a:ext cx="1031962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Sender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7812031" y="2865653"/>
            <a:ext cx="1031962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Empfänger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4321856"/>
            <a:ext cx="914286" cy="914286"/>
          </a:xfrm>
          <a:prstGeom prst="rect">
            <a:avLst/>
          </a:prstGeom>
        </p:spPr>
      </p:pic>
      <p:cxnSp>
        <p:nvCxnSpPr>
          <p:cNvPr id="99" name="Gerade Verbindung mit Pfeil 98"/>
          <p:cNvCxnSpPr>
            <a:stCxn id="141" idx="3"/>
            <a:endCxn id="142" idx="1"/>
          </p:cNvCxnSpPr>
          <p:nvPr/>
        </p:nvCxnSpPr>
        <p:spPr bwMode="auto">
          <a:xfrm flipV="1">
            <a:off x="1400687" y="2951831"/>
            <a:ext cx="6411344" cy="21265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Textfeld 142"/>
          <p:cNvSpPr txBox="1"/>
          <p:nvPr/>
        </p:nvSpPr>
        <p:spPr>
          <a:xfrm>
            <a:off x="3707904" y="2780928"/>
            <a:ext cx="1800200" cy="3447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unsicherer Übertagungskanal</a:t>
            </a:r>
          </a:p>
        </p:txBody>
      </p:sp>
      <p:cxnSp>
        <p:nvCxnSpPr>
          <p:cNvPr id="101" name="Gerade Verbindung mit Pfeil 100"/>
          <p:cNvCxnSpPr/>
          <p:nvPr/>
        </p:nvCxnSpPr>
        <p:spPr bwMode="auto">
          <a:xfrm>
            <a:off x="884706" y="4188235"/>
            <a:ext cx="408985" cy="49178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Gerade Verbindung mit Pfeil 151"/>
          <p:cNvCxnSpPr/>
          <p:nvPr/>
        </p:nvCxnSpPr>
        <p:spPr bwMode="auto">
          <a:xfrm>
            <a:off x="2267744" y="4732337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155"/>
          <p:cNvCxnSpPr/>
          <p:nvPr/>
        </p:nvCxnSpPr>
        <p:spPr bwMode="auto">
          <a:xfrm>
            <a:off x="3600908" y="4732337"/>
            <a:ext cx="500935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Gerade Verbindung mit Pfeil 156"/>
          <p:cNvCxnSpPr/>
          <p:nvPr/>
        </p:nvCxnSpPr>
        <p:spPr bwMode="auto">
          <a:xfrm>
            <a:off x="5204566" y="4732337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Gerade Verbindung mit Pfeil 157"/>
          <p:cNvCxnSpPr/>
          <p:nvPr/>
        </p:nvCxnSpPr>
        <p:spPr bwMode="auto">
          <a:xfrm>
            <a:off x="6660232" y="4732337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Gerade Verbindung mit Pfeil 160"/>
          <p:cNvCxnSpPr/>
          <p:nvPr/>
        </p:nvCxnSpPr>
        <p:spPr bwMode="auto">
          <a:xfrm flipV="1">
            <a:off x="8004012" y="4218695"/>
            <a:ext cx="358865" cy="59685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Textfeld 167"/>
          <p:cNvSpPr txBox="1"/>
          <p:nvPr/>
        </p:nvSpPr>
        <p:spPr>
          <a:xfrm>
            <a:off x="5634973" y="6482836"/>
            <a:ext cx="1047077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Schlüssel</a:t>
            </a:r>
          </a:p>
        </p:txBody>
      </p:sp>
      <p:cxnSp>
        <p:nvCxnSpPr>
          <p:cNvPr id="169" name="Gerade Verbindung mit Pfeil 168"/>
          <p:cNvCxnSpPr>
            <a:stCxn id="136" idx="3"/>
          </p:cNvCxnSpPr>
          <p:nvPr/>
        </p:nvCxnSpPr>
        <p:spPr bwMode="auto">
          <a:xfrm>
            <a:off x="3563888" y="6569014"/>
            <a:ext cx="2101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Textfeld 169"/>
          <p:cNvSpPr txBox="1"/>
          <p:nvPr/>
        </p:nvSpPr>
        <p:spPr>
          <a:xfrm>
            <a:off x="3923929" y="6396658"/>
            <a:ext cx="1368152" cy="3447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+mn-lt"/>
                <a:ea typeface="Adobe Kaiti Std R" pitchFamily="18" charset="-128"/>
              </a:rPr>
              <a:t>sicherer Kanal</a:t>
            </a:r>
            <a:br>
              <a:rPr lang="de-DE" dirty="0" smtClean="0">
                <a:solidFill>
                  <a:srgbClr val="FF0000"/>
                </a:solidFill>
                <a:latin typeface="+mn-lt"/>
                <a:ea typeface="Adobe Kaiti Std R" pitchFamily="18" charset="-128"/>
              </a:rPr>
            </a:br>
            <a:r>
              <a:rPr lang="de-DE" dirty="0" smtClean="0">
                <a:solidFill>
                  <a:srgbClr val="FF0000"/>
                </a:solidFill>
                <a:latin typeface="+mn-lt"/>
                <a:ea typeface="Adobe Kaiti Std R" pitchFamily="18" charset="-128"/>
              </a:rPr>
              <a:t>für Schlüssel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1400687" y="545688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</p:spTree>
    <p:extLst>
      <p:ext uri="{BB962C8B-B14F-4D97-AF65-F5344CB8AC3E}">
        <p14:creationId xmlns:p14="http://schemas.microsoft.com/office/powerpoint/2010/main" val="749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X.509 Zertifikate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75856" y="1905000"/>
            <a:ext cx="5544616" cy="4114800"/>
          </a:xfrm>
        </p:spPr>
        <p:txBody>
          <a:bodyPr>
            <a:normAutofit fontScale="62500" lnSpcReduction="20000"/>
          </a:bodyPr>
          <a:lstStyle/>
          <a:p>
            <a:r>
              <a:rPr lang="cs-CZ" dirty="0" smtClean="0"/>
              <a:t>ITU-T</a:t>
            </a:r>
            <a:r>
              <a:rPr lang="de-DE" dirty="0" smtClean="0"/>
              <a:t>-Standard für PKI-Zertifikate, aktuell </a:t>
            </a:r>
            <a:r>
              <a:rPr lang="cs-CZ" dirty="0" smtClean="0"/>
              <a:t>X.50</a:t>
            </a:r>
            <a:r>
              <a:rPr lang="de-DE" dirty="0" smtClean="0"/>
              <a:t>9v3</a:t>
            </a:r>
          </a:p>
          <a:p>
            <a:r>
              <a:rPr lang="de-DE" dirty="0" smtClean="0"/>
              <a:t>f</a:t>
            </a:r>
            <a:r>
              <a:rPr lang="cs-CZ" dirty="0" smtClean="0"/>
              <a:t>ür den Internet-Bereich mit RFC</a:t>
            </a:r>
            <a:r>
              <a:rPr lang="de-DE" dirty="0" smtClean="0"/>
              <a:t> </a:t>
            </a:r>
            <a:r>
              <a:rPr lang="cs-CZ" dirty="0" smtClean="0"/>
              <a:t>5280 spezifiziert</a:t>
            </a:r>
          </a:p>
          <a:p>
            <a:r>
              <a:rPr lang="cs-CZ" dirty="0" smtClean="0"/>
              <a:t>Öffnet standardisierten Anwendungen die Tür</a:t>
            </a:r>
          </a:p>
          <a:p>
            <a:pPr lvl="1"/>
            <a:r>
              <a:rPr lang="cs-CZ" dirty="0" smtClean="0"/>
              <a:t>Secure Socket Layer (SSL)</a:t>
            </a:r>
          </a:p>
          <a:p>
            <a:pPr lvl="1"/>
            <a:r>
              <a:rPr lang="cs-CZ" dirty="0" smtClean="0"/>
              <a:t>Transport Layer Security (TLS)</a:t>
            </a:r>
          </a:p>
          <a:p>
            <a:pPr lvl="1"/>
            <a:r>
              <a:rPr lang="cs-CZ" dirty="0" smtClean="0"/>
              <a:t>S/MIME (quasi Nachfolgerf v. PGP, GnuPG bei Mail)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Regelt </a:t>
            </a:r>
            <a:r>
              <a:rPr lang="de-DE" dirty="0" smtClean="0"/>
              <a:t>beispielsweise</a:t>
            </a:r>
            <a:r>
              <a:rPr lang="cs-CZ" dirty="0" smtClean="0"/>
              <a:t> welche Klartextdaten in einem Zertifikat zusammen mit dem Public-Key enthalten sein müssen!</a:t>
            </a:r>
          </a:p>
          <a:p>
            <a:r>
              <a:rPr lang="cs-CZ" dirty="0" smtClean="0"/>
              <a:t>Weitere Regelungen zu PKIs und Key-Revocation</a:t>
            </a:r>
          </a:p>
        </p:txBody>
      </p:sp>
      <p:pic>
        <p:nvPicPr>
          <p:cNvPr id="6" name="Picture 2" descr="D:\Andreas\Documents\Backupbereich\CCNA\WLAN\Projekt\MC900434825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44824"/>
            <a:ext cx="360118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95536" y="2564904"/>
            <a:ext cx="2520000" cy="54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</a:rPr>
              <a:t>Informationen zum Zertifikatsgegenstand</a:t>
            </a:r>
            <a:endParaRPr lang="de-DE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536" y="3177032"/>
            <a:ext cx="2520000" cy="54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</a:rPr>
              <a:t>Public-Key</a:t>
            </a:r>
            <a:endParaRPr lang="de-DE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3789040"/>
            <a:ext cx="2520000" cy="54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</a:rPr>
              <a:t>Informationen über die Zertifizierungsstelle</a:t>
            </a:r>
            <a:endParaRPr lang="de-DE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536" y="4383104"/>
            <a:ext cx="2520000" cy="54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</a:rPr>
              <a:t>Digitale Signatur</a:t>
            </a:r>
            <a:endParaRPr lang="de-DE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028264" y="4365104"/>
            <a:ext cx="807480" cy="576000"/>
            <a:chOff x="4035456" y="5301657"/>
            <a:chExt cx="807480" cy="576000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51196" y="5185917"/>
              <a:ext cx="576000" cy="80748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398" y="5493656"/>
              <a:ext cx="333661" cy="333661"/>
            </a:xfrm>
            <a:prstGeom prst="rect">
              <a:avLst/>
            </a:prstGeom>
          </p:spPr>
        </p:pic>
      </p:grpSp>
      <p:pic>
        <p:nvPicPr>
          <p:cNvPr id="1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rot="16200000" flipH="1" flipV="1">
            <a:off x="2036119" y="2861955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2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eines X.509-Zertifikats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" y="1844824"/>
            <a:ext cx="3917031" cy="468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1" y="1844824"/>
            <a:ext cx="387357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Vor- und Nachteile symmetrischer Verschlüsselungsverfahren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</a:rPr>
              <a:t>+</a:t>
            </a:r>
            <a:r>
              <a:rPr lang="de-DE" dirty="0" smtClean="0"/>
              <a:t> relativ </a:t>
            </a:r>
            <a:r>
              <a:rPr lang="de-DE" dirty="0" smtClean="0">
                <a:solidFill>
                  <a:srgbClr val="FF0000"/>
                </a:solidFill>
              </a:rPr>
              <a:t>einfache Realisierung</a:t>
            </a:r>
            <a:r>
              <a:rPr lang="de-DE" dirty="0" smtClean="0"/>
              <a:t> in Hard-oder Software (z.B. AES)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hohe Geschwindigkeit </a:t>
            </a:r>
            <a:r>
              <a:rPr lang="de-DE" dirty="0" smtClean="0"/>
              <a:t>beim </a:t>
            </a:r>
            <a:r>
              <a:rPr lang="de-DE" dirty="0" err="1" smtClean="0"/>
              <a:t>Ver</a:t>
            </a:r>
            <a:r>
              <a:rPr lang="de-DE" dirty="0" smtClean="0"/>
              <a:t>- bzw. Entschlüsseln </a:t>
            </a:r>
            <a:r>
              <a:rPr lang="de-DE" dirty="0" smtClean="0">
                <a:sym typeface="Wingdings" pitchFamily="2" charset="2"/>
              </a:rPr>
              <a:t> für große Datenmengen geeignet</a:t>
            </a:r>
          </a:p>
          <a:p>
            <a:pPr>
              <a:buFontTx/>
              <a:buChar char="-"/>
            </a:pPr>
            <a:r>
              <a:rPr lang="de-DE" dirty="0" smtClean="0">
                <a:sym typeface="Wingdings" pitchFamily="2" charset="2"/>
              </a:rPr>
              <a:t>alle Teilnehmer müssen im Besitz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desselben geheimen</a:t>
            </a:r>
            <a:r>
              <a:rPr lang="de-DE" dirty="0" smtClean="0">
                <a:sym typeface="Wingdings" pitchFamily="2" charset="2"/>
              </a:rPr>
              <a:t> Schlüssels sein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Problem des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Schlüsselaustausches</a:t>
            </a:r>
            <a:r>
              <a:rPr lang="de-DE" dirty="0" smtClean="0">
                <a:sym typeface="Wingdings" pitchFamily="2" charset="2"/>
              </a:rPr>
              <a:t> bzw. der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Schlüsselverteilung</a:t>
            </a:r>
            <a:r>
              <a:rPr lang="de-DE" dirty="0" smtClean="0">
                <a:sym typeface="Wingdings" pitchFamily="2" charset="2"/>
              </a:rPr>
              <a:t> über sichere Kanäle</a:t>
            </a: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Gedankenexperiment: Geht es auch auf eine andere Weise?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72072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Bob hat ein Schloss mit passendem Schlüssel.</a:t>
            </a:r>
          </a:p>
          <a:p>
            <a:r>
              <a:rPr lang="de-DE" dirty="0" smtClean="0"/>
              <a:t>Bob entfernt den Schlüssel und verteilt Kopien seiner geöffneten Schlösser an alle Teilnehmer. Den Schlüssel behält er bei sich.</a:t>
            </a:r>
          </a:p>
          <a:p>
            <a:r>
              <a:rPr lang="de-DE" dirty="0" smtClean="0"/>
              <a:t>Will Alice eine Nachricht an Bob verschicken, verschließt  sie ihre Nachricht mit einer Kopie von Bobs Schloss.</a:t>
            </a:r>
          </a:p>
          <a:p>
            <a:r>
              <a:rPr lang="de-DE" dirty="0" smtClean="0"/>
              <a:t>Die Nachricht kann dann über einen unsicheren Übertragungskanal verschickt werden, denn nur Bob hat den passenden Schlüssel, um die Nachricht zu lesen.</a:t>
            </a:r>
          </a:p>
          <a:p>
            <a:endParaRPr lang="de-DE" dirty="0"/>
          </a:p>
        </p:txBody>
      </p:sp>
      <p:grpSp>
        <p:nvGrpSpPr>
          <p:cNvPr id="4" name="Gruppieren 65"/>
          <p:cNvGrpSpPr/>
          <p:nvPr/>
        </p:nvGrpSpPr>
        <p:grpSpPr bwMode="gray">
          <a:xfrm>
            <a:off x="1556655" y="4308757"/>
            <a:ext cx="1291413" cy="1641386"/>
            <a:chOff x="177800" y="3733255"/>
            <a:chExt cx="1291413" cy="1641386"/>
          </a:xfrm>
        </p:grpSpPr>
        <p:pic>
          <p:nvPicPr>
            <p:cNvPr id="5" name="Picture 22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gray">
            <a:xfrm>
              <a:off x="177800" y="4761236"/>
              <a:ext cx="1291413" cy="61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uppieren 42"/>
            <p:cNvGrpSpPr/>
            <p:nvPr/>
          </p:nvGrpSpPr>
          <p:grpSpPr bwMode="gray">
            <a:xfrm>
              <a:off x="537352" y="3733255"/>
              <a:ext cx="598486" cy="1377908"/>
              <a:chOff x="-2763838" y="1373188"/>
              <a:chExt cx="2389188" cy="5500688"/>
            </a:xfrm>
          </p:grpSpPr>
          <p:sp>
            <p:nvSpPr>
              <p:cNvPr id="7" name="Freeform 8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gray">
              <a:xfrm>
                <a:off x="-2306638" y="3143251"/>
                <a:ext cx="555625" cy="3719513"/>
              </a:xfrm>
              <a:custGeom>
                <a:avLst/>
                <a:gdLst/>
                <a:ahLst/>
                <a:cxnLst>
                  <a:cxn ang="0">
                    <a:pos x="130" y="979"/>
                  </a:cxn>
                  <a:cxn ang="0">
                    <a:pos x="120" y="961"/>
                  </a:cxn>
                  <a:cxn ang="0">
                    <a:pos x="115" y="944"/>
                  </a:cxn>
                  <a:cxn ang="0">
                    <a:pos x="113" y="935"/>
                  </a:cxn>
                  <a:cxn ang="0">
                    <a:pos x="111" y="39"/>
                  </a:cxn>
                  <a:cxn ang="0">
                    <a:pos x="110" y="34"/>
                  </a:cxn>
                  <a:cxn ang="0">
                    <a:pos x="108" y="24"/>
                  </a:cxn>
                  <a:cxn ang="0">
                    <a:pos x="104" y="15"/>
                  </a:cxn>
                  <a:cxn ang="0">
                    <a:pos x="94" y="10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14" y="14"/>
                  </a:cxn>
                  <a:cxn ang="0">
                    <a:pos x="16" y="23"/>
                  </a:cxn>
                  <a:cxn ang="0">
                    <a:pos x="16" y="28"/>
                  </a:cxn>
                  <a:cxn ang="0">
                    <a:pos x="20" y="905"/>
                  </a:cxn>
                  <a:cxn ang="0">
                    <a:pos x="22" y="913"/>
                  </a:cxn>
                  <a:cxn ang="0">
                    <a:pos x="27" y="930"/>
                  </a:cxn>
                  <a:cxn ang="0">
                    <a:pos x="37" y="949"/>
                  </a:cxn>
                  <a:cxn ang="0">
                    <a:pos x="55" y="961"/>
                  </a:cxn>
                  <a:cxn ang="0">
                    <a:pos x="148" y="992"/>
                  </a:cxn>
                  <a:cxn ang="0">
                    <a:pos x="130" y="979"/>
                  </a:cxn>
                </a:cxnLst>
                <a:rect l="0" t="0" r="r" b="b"/>
                <a:pathLst>
                  <a:path w="148" h="992">
                    <a:moveTo>
                      <a:pt x="130" y="979"/>
                    </a:moveTo>
                    <a:cubicBezTo>
                      <a:pt x="126" y="974"/>
                      <a:pt x="122" y="967"/>
                      <a:pt x="120" y="961"/>
                    </a:cubicBezTo>
                    <a:cubicBezTo>
                      <a:pt x="117" y="955"/>
                      <a:pt x="116" y="948"/>
                      <a:pt x="115" y="944"/>
                    </a:cubicBezTo>
                    <a:cubicBezTo>
                      <a:pt x="114" y="939"/>
                      <a:pt x="113" y="936"/>
                      <a:pt x="113" y="935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0" y="38"/>
                      <a:pt x="110" y="37"/>
                      <a:pt x="110" y="34"/>
                    </a:cubicBezTo>
                    <a:cubicBezTo>
                      <a:pt x="110" y="31"/>
                      <a:pt x="109" y="28"/>
                      <a:pt x="108" y="24"/>
                    </a:cubicBezTo>
                    <a:cubicBezTo>
                      <a:pt x="107" y="21"/>
                      <a:pt x="106" y="17"/>
                      <a:pt x="104" y="15"/>
                    </a:cubicBezTo>
                    <a:cubicBezTo>
                      <a:pt x="101" y="12"/>
                      <a:pt x="98" y="10"/>
                      <a:pt x="94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5"/>
                    </a:cubicBezTo>
                    <a:cubicBezTo>
                      <a:pt x="12" y="7"/>
                      <a:pt x="13" y="11"/>
                      <a:pt x="14" y="14"/>
                    </a:cubicBezTo>
                    <a:cubicBezTo>
                      <a:pt x="15" y="17"/>
                      <a:pt x="16" y="21"/>
                      <a:pt x="16" y="23"/>
                    </a:cubicBezTo>
                    <a:cubicBezTo>
                      <a:pt x="16" y="26"/>
                      <a:pt x="16" y="28"/>
                      <a:pt x="16" y="28"/>
                    </a:cubicBezTo>
                    <a:cubicBezTo>
                      <a:pt x="20" y="905"/>
                      <a:pt x="20" y="905"/>
                      <a:pt x="20" y="905"/>
                    </a:cubicBezTo>
                    <a:cubicBezTo>
                      <a:pt x="20" y="906"/>
                      <a:pt x="21" y="909"/>
                      <a:pt x="22" y="913"/>
                    </a:cubicBezTo>
                    <a:cubicBezTo>
                      <a:pt x="23" y="918"/>
                      <a:pt x="24" y="924"/>
                      <a:pt x="27" y="930"/>
                    </a:cubicBezTo>
                    <a:cubicBezTo>
                      <a:pt x="29" y="937"/>
                      <a:pt x="33" y="943"/>
                      <a:pt x="37" y="949"/>
                    </a:cubicBezTo>
                    <a:cubicBezTo>
                      <a:pt x="42" y="954"/>
                      <a:pt x="48" y="959"/>
                      <a:pt x="55" y="961"/>
                    </a:cubicBezTo>
                    <a:cubicBezTo>
                      <a:pt x="148" y="992"/>
                      <a:pt x="148" y="992"/>
                      <a:pt x="148" y="992"/>
                    </a:cubicBezTo>
                    <a:cubicBezTo>
                      <a:pt x="141" y="990"/>
                      <a:pt x="135" y="985"/>
                      <a:pt x="130" y="979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gray">
              <a:xfrm>
                <a:off x="-2246313" y="1373188"/>
                <a:ext cx="877888" cy="1158875"/>
              </a:xfrm>
              <a:custGeom>
                <a:avLst/>
                <a:gdLst/>
                <a:ahLst/>
                <a:cxnLst>
                  <a:cxn ang="0">
                    <a:pos x="165" y="309"/>
                  </a:cxn>
                  <a:cxn ang="0">
                    <a:pos x="69" y="302"/>
                  </a:cxn>
                  <a:cxn ang="0">
                    <a:pos x="41" y="278"/>
                  </a:cxn>
                  <a:cxn ang="0">
                    <a:pos x="20" y="246"/>
                  </a:cxn>
                  <a:cxn ang="0">
                    <a:pos x="6" y="207"/>
                  </a:cxn>
                  <a:cxn ang="0">
                    <a:pos x="0" y="164"/>
                  </a:cxn>
                  <a:cxn ang="0">
                    <a:pos x="11" y="100"/>
                  </a:cxn>
                  <a:cxn ang="0">
                    <a:pos x="40" y="48"/>
                  </a:cxn>
                  <a:cxn ang="0">
                    <a:pos x="84" y="13"/>
                  </a:cxn>
                  <a:cxn ang="0">
                    <a:pos x="137" y="1"/>
                  </a:cxn>
                  <a:cxn ang="0">
                    <a:pos x="234" y="0"/>
                  </a:cxn>
                  <a:cxn ang="0">
                    <a:pos x="180" y="13"/>
                  </a:cxn>
                  <a:cxn ang="0">
                    <a:pos x="136" y="49"/>
                  </a:cxn>
                  <a:cxn ang="0">
                    <a:pos x="106" y="102"/>
                  </a:cxn>
                  <a:cxn ang="0">
                    <a:pos x="95" y="167"/>
                  </a:cxn>
                  <a:cxn ang="0">
                    <a:pos x="100" y="211"/>
                  </a:cxn>
                  <a:cxn ang="0">
                    <a:pos x="115" y="251"/>
                  </a:cxn>
                  <a:cxn ang="0">
                    <a:pos x="137" y="284"/>
                  </a:cxn>
                  <a:cxn ang="0">
                    <a:pos x="165" y="309"/>
                  </a:cxn>
                </a:cxnLst>
                <a:rect l="0" t="0" r="r" b="b"/>
                <a:pathLst>
                  <a:path w="234" h="309">
                    <a:moveTo>
                      <a:pt x="165" y="309"/>
                    </a:moveTo>
                    <a:cubicBezTo>
                      <a:pt x="69" y="302"/>
                      <a:pt x="69" y="302"/>
                      <a:pt x="69" y="302"/>
                    </a:cubicBezTo>
                    <a:cubicBezTo>
                      <a:pt x="59" y="296"/>
                      <a:pt x="50" y="287"/>
                      <a:pt x="41" y="278"/>
                    </a:cubicBezTo>
                    <a:cubicBezTo>
                      <a:pt x="33" y="268"/>
                      <a:pt x="26" y="258"/>
                      <a:pt x="20" y="246"/>
                    </a:cubicBezTo>
                    <a:cubicBezTo>
                      <a:pt x="14" y="234"/>
                      <a:pt x="9" y="221"/>
                      <a:pt x="6" y="207"/>
                    </a:cubicBezTo>
                    <a:cubicBezTo>
                      <a:pt x="2" y="193"/>
                      <a:pt x="0" y="179"/>
                      <a:pt x="0" y="164"/>
                    </a:cubicBezTo>
                    <a:cubicBezTo>
                      <a:pt x="0" y="141"/>
                      <a:pt x="4" y="120"/>
                      <a:pt x="11" y="100"/>
                    </a:cubicBezTo>
                    <a:cubicBezTo>
                      <a:pt x="18" y="81"/>
                      <a:pt x="28" y="63"/>
                      <a:pt x="40" y="48"/>
                    </a:cubicBezTo>
                    <a:cubicBezTo>
                      <a:pt x="53" y="33"/>
                      <a:pt x="67" y="22"/>
                      <a:pt x="84" y="13"/>
                    </a:cubicBezTo>
                    <a:cubicBezTo>
                      <a:pt x="100" y="5"/>
                      <a:pt x="118" y="1"/>
                      <a:pt x="137" y="1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15" y="0"/>
                      <a:pt x="196" y="5"/>
                      <a:pt x="180" y="13"/>
                    </a:cubicBezTo>
                    <a:cubicBezTo>
                      <a:pt x="163" y="21"/>
                      <a:pt x="148" y="34"/>
                      <a:pt x="136" y="49"/>
                    </a:cubicBezTo>
                    <a:cubicBezTo>
                      <a:pt x="123" y="64"/>
                      <a:pt x="113" y="82"/>
                      <a:pt x="106" y="102"/>
                    </a:cubicBezTo>
                    <a:cubicBezTo>
                      <a:pt x="99" y="122"/>
                      <a:pt x="95" y="144"/>
                      <a:pt x="95" y="167"/>
                    </a:cubicBezTo>
                    <a:cubicBezTo>
                      <a:pt x="95" y="182"/>
                      <a:pt x="97" y="197"/>
                      <a:pt x="100" y="211"/>
                    </a:cubicBezTo>
                    <a:cubicBezTo>
                      <a:pt x="104" y="225"/>
                      <a:pt x="109" y="238"/>
                      <a:pt x="115" y="251"/>
                    </a:cubicBezTo>
                    <a:cubicBezTo>
                      <a:pt x="121" y="263"/>
                      <a:pt x="128" y="274"/>
                      <a:pt x="137" y="284"/>
                    </a:cubicBezTo>
                    <a:cubicBezTo>
                      <a:pt x="145" y="293"/>
                      <a:pt x="155" y="302"/>
                      <a:pt x="165" y="309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gray">
              <a:xfrm>
                <a:off x="-2763838" y="2505076"/>
                <a:ext cx="1136650" cy="2354263"/>
              </a:xfrm>
              <a:custGeom>
                <a:avLst/>
                <a:gdLst/>
                <a:ahLst/>
                <a:cxnLst>
                  <a:cxn ang="0">
                    <a:pos x="303" y="7"/>
                  </a:cxn>
                  <a:cxn ang="0">
                    <a:pos x="207" y="0"/>
                  </a:cxn>
                  <a:cxn ang="0">
                    <a:pos x="106" y="3"/>
                  </a:cxn>
                  <a:cxn ang="0">
                    <a:pos x="106" y="3"/>
                  </a:cxn>
                  <a:cxn ang="0">
                    <a:pos x="105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7" y="3"/>
                  </a:cxn>
                  <a:cxn ang="0">
                    <a:pos x="71" y="6"/>
                  </a:cxn>
                  <a:cxn ang="0">
                    <a:pos x="39" y="19"/>
                  </a:cxn>
                  <a:cxn ang="0">
                    <a:pos x="12" y="47"/>
                  </a:cxn>
                  <a:cxn ang="0">
                    <a:pos x="0" y="98"/>
                  </a:cxn>
                  <a:cxn ang="0">
                    <a:pos x="1" y="203"/>
                  </a:cxn>
                  <a:cxn ang="0">
                    <a:pos x="2" y="357"/>
                  </a:cxn>
                  <a:cxn ang="0">
                    <a:pos x="3" y="499"/>
                  </a:cxn>
                  <a:cxn ang="0">
                    <a:pos x="3" y="569"/>
                  </a:cxn>
                  <a:cxn ang="0">
                    <a:pos x="5" y="575"/>
                  </a:cxn>
                  <a:cxn ang="0">
                    <a:pos x="10" y="587"/>
                  </a:cxn>
                  <a:cxn ang="0">
                    <a:pos x="20" y="599"/>
                  </a:cxn>
                  <a:cxn ang="0">
                    <a:pos x="37" y="608"/>
                  </a:cxn>
                  <a:cxn ang="0">
                    <a:pos x="129" y="628"/>
                  </a:cxn>
                  <a:cxn ang="0">
                    <a:pos x="112" y="619"/>
                  </a:cxn>
                  <a:cxn ang="0">
                    <a:pos x="102" y="606"/>
                  </a:cxn>
                  <a:cxn ang="0">
                    <a:pos x="97" y="594"/>
                  </a:cxn>
                  <a:cxn ang="0">
                    <a:pos x="95" y="588"/>
                  </a:cxn>
                  <a:cxn ang="0">
                    <a:pos x="95" y="517"/>
                  </a:cxn>
                  <a:cxn ang="0">
                    <a:pos x="94" y="371"/>
                  </a:cxn>
                  <a:cxn ang="0">
                    <a:pos x="93" y="214"/>
                  </a:cxn>
                  <a:cxn ang="0">
                    <a:pos x="93" y="107"/>
                  </a:cxn>
                  <a:cxn ang="0">
                    <a:pos x="104" y="55"/>
                  </a:cxn>
                  <a:cxn ang="0">
                    <a:pos x="132" y="26"/>
                  </a:cxn>
                  <a:cxn ang="0">
                    <a:pos x="165" y="12"/>
                  </a:cxn>
                  <a:cxn ang="0">
                    <a:pos x="191" y="9"/>
                  </a:cxn>
                  <a:cxn ang="0">
                    <a:pos x="194" y="9"/>
                  </a:cxn>
                  <a:cxn ang="0">
                    <a:pos x="197" y="9"/>
                  </a:cxn>
                  <a:cxn ang="0">
                    <a:pos x="199" y="9"/>
                  </a:cxn>
                  <a:cxn ang="0">
                    <a:pos x="200" y="9"/>
                  </a:cxn>
                  <a:cxn ang="0">
                    <a:pos x="200" y="9"/>
                  </a:cxn>
                  <a:cxn ang="0">
                    <a:pos x="303" y="7"/>
                  </a:cxn>
                </a:cxnLst>
                <a:rect l="0" t="0" r="r" b="b"/>
                <a:pathLst>
                  <a:path w="303" h="628">
                    <a:moveTo>
                      <a:pt x="303" y="7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4" y="3"/>
                      <a:pt x="103" y="3"/>
                      <a:pt x="103" y="3"/>
                    </a:cubicBezTo>
                    <a:cubicBezTo>
                      <a:pt x="102" y="3"/>
                      <a:pt x="101" y="3"/>
                      <a:pt x="100" y="3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1" y="3"/>
                      <a:pt x="81" y="4"/>
                      <a:pt x="71" y="6"/>
                    </a:cubicBezTo>
                    <a:cubicBezTo>
                      <a:pt x="61" y="8"/>
                      <a:pt x="49" y="12"/>
                      <a:pt x="39" y="19"/>
                    </a:cubicBezTo>
                    <a:cubicBezTo>
                      <a:pt x="28" y="25"/>
                      <a:pt x="19" y="35"/>
                      <a:pt x="12" y="47"/>
                    </a:cubicBezTo>
                    <a:cubicBezTo>
                      <a:pt x="4" y="60"/>
                      <a:pt x="0" y="77"/>
                      <a:pt x="0" y="98"/>
                    </a:cubicBezTo>
                    <a:cubicBezTo>
                      <a:pt x="0" y="118"/>
                      <a:pt x="1" y="156"/>
                      <a:pt x="1" y="203"/>
                    </a:cubicBezTo>
                    <a:cubicBezTo>
                      <a:pt x="1" y="250"/>
                      <a:pt x="2" y="304"/>
                      <a:pt x="2" y="357"/>
                    </a:cubicBezTo>
                    <a:cubicBezTo>
                      <a:pt x="2" y="410"/>
                      <a:pt x="3" y="460"/>
                      <a:pt x="3" y="499"/>
                    </a:cubicBezTo>
                    <a:cubicBezTo>
                      <a:pt x="3" y="538"/>
                      <a:pt x="3" y="564"/>
                      <a:pt x="3" y="569"/>
                    </a:cubicBezTo>
                    <a:cubicBezTo>
                      <a:pt x="3" y="570"/>
                      <a:pt x="4" y="572"/>
                      <a:pt x="5" y="575"/>
                    </a:cubicBezTo>
                    <a:cubicBezTo>
                      <a:pt x="6" y="578"/>
                      <a:pt x="7" y="583"/>
                      <a:pt x="10" y="587"/>
                    </a:cubicBezTo>
                    <a:cubicBezTo>
                      <a:pt x="12" y="591"/>
                      <a:pt x="16" y="596"/>
                      <a:pt x="20" y="599"/>
                    </a:cubicBezTo>
                    <a:cubicBezTo>
                      <a:pt x="24" y="603"/>
                      <a:pt x="30" y="606"/>
                      <a:pt x="37" y="608"/>
                    </a:cubicBezTo>
                    <a:cubicBezTo>
                      <a:pt x="129" y="628"/>
                      <a:pt x="129" y="628"/>
                      <a:pt x="129" y="628"/>
                    </a:cubicBezTo>
                    <a:cubicBezTo>
                      <a:pt x="122" y="626"/>
                      <a:pt x="117" y="623"/>
                      <a:pt x="112" y="619"/>
                    </a:cubicBezTo>
                    <a:cubicBezTo>
                      <a:pt x="108" y="615"/>
                      <a:pt x="104" y="611"/>
                      <a:pt x="102" y="606"/>
                    </a:cubicBezTo>
                    <a:cubicBezTo>
                      <a:pt x="99" y="602"/>
                      <a:pt x="98" y="598"/>
                      <a:pt x="97" y="594"/>
                    </a:cubicBezTo>
                    <a:cubicBezTo>
                      <a:pt x="96" y="591"/>
                      <a:pt x="95" y="589"/>
                      <a:pt x="95" y="588"/>
                    </a:cubicBezTo>
                    <a:cubicBezTo>
                      <a:pt x="95" y="583"/>
                      <a:pt x="95" y="556"/>
                      <a:pt x="95" y="517"/>
                    </a:cubicBezTo>
                    <a:cubicBezTo>
                      <a:pt x="95" y="477"/>
                      <a:pt x="94" y="425"/>
                      <a:pt x="94" y="371"/>
                    </a:cubicBezTo>
                    <a:cubicBezTo>
                      <a:pt x="94" y="317"/>
                      <a:pt x="94" y="262"/>
                      <a:pt x="93" y="214"/>
                    </a:cubicBezTo>
                    <a:cubicBezTo>
                      <a:pt x="93" y="166"/>
                      <a:pt x="93" y="127"/>
                      <a:pt x="93" y="107"/>
                    </a:cubicBezTo>
                    <a:cubicBezTo>
                      <a:pt x="93" y="85"/>
                      <a:pt x="97" y="68"/>
                      <a:pt x="104" y="55"/>
                    </a:cubicBezTo>
                    <a:cubicBezTo>
                      <a:pt x="112" y="42"/>
                      <a:pt x="121" y="32"/>
                      <a:pt x="132" y="26"/>
                    </a:cubicBezTo>
                    <a:cubicBezTo>
                      <a:pt x="143" y="19"/>
                      <a:pt x="154" y="15"/>
                      <a:pt x="165" y="12"/>
                    </a:cubicBezTo>
                    <a:cubicBezTo>
                      <a:pt x="175" y="10"/>
                      <a:pt x="185" y="9"/>
                      <a:pt x="191" y="9"/>
                    </a:cubicBezTo>
                    <a:cubicBezTo>
                      <a:pt x="192" y="9"/>
                      <a:pt x="193" y="9"/>
                      <a:pt x="194" y="9"/>
                    </a:cubicBezTo>
                    <a:cubicBezTo>
                      <a:pt x="195" y="9"/>
                      <a:pt x="196" y="9"/>
                      <a:pt x="197" y="9"/>
                    </a:cubicBezTo>
                    <a:cubicBezTo>
                      <a:pt x="198" y="9"/>
                      <a:pt x="198" y="9"/>
                      <a:pt x="199" y="9"/>
                    </a:cubicBezTo>
                    <a:cubicBezTo>
                      <a:pt x="199" y="9"/>
                      <a:pt x="199" y="9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lnTo>
                      <a:pt x="303" y="7"/>
                    </a:ln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gray">
              <a:xfrm>
                <a:off x="-1477963" y="2478088"/>
                <a:ext cx="803275" cy="3810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3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7" y="0"/>
                  </a:cxn>
                  <a:cxn ang="0">
                    <a:pos x="97" y="0"/>
                  </a:cxn>
                  <a:cxn ang="0">
                    <a:pos x="0" y="4"/>
                  </a:cxn>
                  <a:cxn ang="0">
                    <a:pos x="97" y="10"/>
                  </a:cxn>
                  <a:cxn ang="0">
                    <a:pos x="195" y="6"/>
                  </a:cxn>
                  <a:cxn ang="0">
                    <a:pos x="196" y="6"/>
                  </a:cxn>
                  <a:cxn ang="0">
                    <a:pos x="197" y="6"/>
                  </a:cxn>
                  <a:cxn ang="0">
                    <a:pos x="200" y="6"/>
                  </a:cxn>
                  <a:cxn ang="0">
                    <a:pos x="203" y="6"/>
                  </a:cxn>
                  <a:cxn ang="0">
                    <a:pos x="206" y="6"/>
                  </a:cxn>
                  <a:cxn ang="0">
                    <a:pos x="208" y="6"/>
                  </a:cxn>
                  <a:cxn ang="0">
                    <a:pos x="211" y="6"/>
                  </a:cxn>
                  <a:cxn ang="0">
                    <a:pos x="214" y="6"/>
                  </a:cxn>
                  <a:cxn ang="0">
                    <a:pos x="116" y="0"/>
                  </a:cxn>
                </a:cxnLst>
                <a:rect l="0" t="0" r="r" b="b"/>
                <a:pathLst>
                  <a:path w="214" h="10">
                    <a:moveTo>
                      <a:pt x="116" y="0"/>
                    </a:moveTo>
                    <a:cubicBezTo>
                      <a:pt x="115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ubicBezTo>
                      <a:pt x="109" y="0"/>
                      <a:pt x="108" y="0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  <a:cubicBezTo>
                      <a:pt x="104" y="0"/>
                      <a:pt x="102" y="0"/>
                      <a:pt x="101" y="0"/>
                    </a:cubicBezTo>
                    <a:cubicBezTo>
                      <a:pt x="100" y="0"/>
                      <a:pt x="100" y="0"/>
                      <a:pt x="99" y="0"/>
                    </a:cubicBezTo>
                    <a:cubicBezTo>
                      <a:pt x="98" y="0"/>
                      <a:pt x="98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95" y="6"/>
                      <a:pt x="195" y="6"/>
                      <a:pt x="195" y="6"/>
                    </a:cubicBezTo>
                    <a:cubicBezTo>
                      <a:pt x="195" y="6"/>
                      <a:pt x="195" y="6"/>
                      <a:pt x="196" y="6"/>
                    </a:cubicBezTo>
                    <a:cubicBezTo>
                      <a:pt x="196" y="6"/>
                      <a:pt x="197" y="6"/>
                      <a:pt x="197" y="6"/>
                    </a:cubicBezTo>
                    <a:cubicBezTo>
                      <a:pt x="198" y="6"/>
                      <a:pt x="199" y="6"/>
                      <a:pt x="200" y="6"/>
                    </a:cubicBezTo>
                    <a:cubicBezTo>
                      <a:pt x="201" y="6"/>
                      <a:pt x="202" y="6"/>
                      <a:pt x="203" y="6"/>
                    </a:cubicBezTo>
                    <a:cubicBezTo>
                      <a:pt x="204" y="6"/>
                      <a:pt x="205" y="6"/>
                      <a:pt x="206" y="6"/>
                    </a:cubicBezTo>
                    <a:cubicBezTo>
                      <a:pt x="207" y="6"/>
                      <a:pt x="207" y="6"/>
                      <a:pt x="208" y="6"/>
                    </a:cubicBezTo>
                    <a:cubicBezTo>
                      <a:pt x="209" y="6"/>
                      <a:pt x="210" y="6"/>
                      <a:pt x="211" y="6"/>
                    </a:cubicBezTo>
                    <a:cubicBezTo>
                      <a:pt x="212" y="6"/>
                      <a:pt x="213" y="6"/>
                      <a:pt x="214" y="6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E9B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gray">
              <a:xfrm>
                <a:off x="-2414588" y="1373188"/>
                <a:ext cx="2039938" cy="5500688"/>
              </a:xfrm>
              <a:custGeom>
                <a:avLst/>
                <a:gdLst/>
                <a:ahLst/>
                <a:cxnLst>
                  <a:cxn ang="0">
                    <a:pos x="332" y="13"/>
                  </a:cxn>
                  <a:cxn ang="0">
                    <a:pos x="403" y="100"/>
                  </a:cxn>
                  <a:cxn ang="0">
                    <a:pos x="409" y="206"/>
                  </a:cxn>
                  <a:cxn ang="0">
                    <a:pos x="374" y="278"/>
                  </a:cxn>
                  <a:cxn ang="0">
                    <a:pos x="445" y="301"/>
                  </a:cxn>
                  <a:cxn ang="0">
                    <a:pos x="447" y="301"/>
                  </a:cxn>
                  <a:cxn ang="0">
                    <a:pos x="453" y="301"/>
                  </a:cxn>
                  <a:cxn ang="0">
                    <a:pos x="508" y="313"/>
                  </a:cxn>
                  <a:cxn ang="0">
                    <a:pos x="543" y="388"/>
                  </a:cxn>
                  <a:cxn ang="0">
                    <a:pos x="543" y="639"/>
                  </a:cxn>
                  <a:cxn ang="0">
                    <a:pos x="542" y="845"/>
                  </a:cxn>
                  <a:cxn ang="0">
                    <a:pos x="534" y="867"/>
                  </a:cxn>
                  <a:cxn ang="0">
                    <a:pos x="497" y="891"/>
                  </a:cxn>
                  <a:cxn ang="0">
                    <a:pos x="461" y="872"/>
                  </a:cxn>
                  <a:cxn ang="0">
                    <a:pos x="453" y="848"/>
                  </a:cxn>
                  <a:cxn ang="0">
                    <a:pos x="452" y="487"/>
                  </a:cxn>
                  <a:cxn ang="0">
                    <a:pos x="443" y="470"/>
                  </a:cxn>
                  <a:cxn ang="0">
                    <a:pos x="422" y="472"/>
                  </a:cxn>
                  <a:cxn ang="0">
                    <a:pos x="415" y="492"/>
                  </a:cxn>
                  <a:cxn ang="0">
                    <a:pos x="413" y="1370"/>
                  </a:cxn>
                  <a:cxn ang="0">
                    <a:pos x="404" y="1405"/>
                  </a:cxn>
                  <a:cxn ang="0">
                    <a:pos x="362" y="1442"/>
                  </a:cxn>
                  <a:cxn ang="0">
                    <a:pos x="317" y="1415"/>
                  </a:cxn>
                  <a:cxn ang="0">
                    <a:pos x="306" y="1381"/>
                  </a:cxn>
                  <a:cxn ang="0">
                    <a:pos x="306" y="974"/>
                  </a:cxn>
                  <a:cxn ang="0">
                    <a:pos x="296" y="946"/>
                  </a:cxn>
                  <a:cxn ang="0">
                    <a:pos x="263" y="949"/>
                  </a:cxn>
                  <a:cxn ang="0">
                    <a:pos x="253" y="979"/>
                  </a:cxn>
                  <a:cxn ang="0">
                    <a:pos x="253" y="1388"/>
                  </a:cxn>
                  <a:cxn ang="0">
                    <a:pos x="242" y="1426"/>
                  </a:cxn>
                  <a:cxn ang="0">
                    <a:pos x="196" y="1466"/>
                  </a:cxn>
                  <a:cxn ang="0">
                    <a:pos x="152" y="1440"/>
                  </a:cxn>
                  <a:cxn ang="0">
                    <a:pos x="142" y="1407"/>
                  </a:cxn>
                  <a:cxn ang="0">
                    <a:pos x="139" y="505"/>
                  </a:cxn>
                  <a:cxn ang="0">
                    <a:pos x="132" y="486"/>
                  </a:cxn>
                  <a:cxn ang="0">
                    <a:pos x="109" y="486"/>
                  </a:cxn>
                  <a:cxn ang="0">
                    <a:pos x="99" y="504"/>
                  </a:cxn>
                  <a:cxn ang="0">
                    <a:pos x="100" y="878"/>
                  </a:cxn>
                  <a:cxn ang="0">
                    <a:pos x="91" y="904"/>
                  </a:cxn>
                  <a:cxn ang="0">
                    <a:pos x="51" y="930"/>
                  </a:cxn>
                  <a:cxn ang="0">
                    <a:pos x="11" y="913"/>
                  </a:cxn>
                  <a:cxn ang="0">
                    <a:pos x="2" y="890"/>
                  </a:cxn>
                  <a:cxn ang="0">
                    <a:pos x="1" y="673"/>
                  </a:cxn>
                  <a:cxn ang="0">
                    <a:pos x="0" y="409"/>
                  </a:cxn>
                  <a:cxn ang="0">
                    <a:pos x="39" y="328"/>
                  </a:cxn>
                  <a:cxn ang="0">
                    <a:pos x="98" y="311"/>
                  </a:cxn>
                  <a:cxn ang="0">
                    <a:pos x="104" y="311"/>
                  </a:cxn>
                  <a:cxn ang="0">
                    <a:pos x="107" y="311"/>
                  </a:cxn>
                  <a:cxn ang="0">
                    <a:pos x="182" y="284"/>
                  </a:cxn>
                  <a:cxn ang="0">
                    <a:pos x="145" y="211"/>
                  </a:cxn>
                  <a:cxn ang="0">
                    <a:pos x="151" y="102"/>
                  </a:cxn>
                  <a:cxn ang="0">
                    <a:pos x="225" y="13"/>
                  </a:cxn>
                </a:cxnLst>
                <a:rect l="0" t="0" r="r" b="b"/>
                <a:pathLst>
                  <a:path w="544" h="1467">
                    <a:moveTo>
                      <a:pt x="279" y="0"/>
                    </a:moveTo>
                    <a:cubicBezTo>
                      <a:pt x="297" y="0"/>
                      <a:pt x="315" y="5"/>
                      <a:pt x="332" y="13"/>
                    </a:cubicBezTo>
                    <a:cubicBezTo>
                      <a:pt x="348" y="21"/>
                      <a:pt x="362" y="33"/>
                      <a:pt x="374" y="48"/>
                    </a:cubicBezTo>
                    <a:cubicBezTo>
                      <a:pt x="387" y="63"/>
                      <a:pt x="396" y="80"/>
                      <a:pt x="403" y="100"/>
                    </a:cubicBezTo>
                    <a:cubicBezTo>
                      <a:pt x="410" y="119"/>
                      <a:pt x="413" y="140"/>
                      <a:pt x="413" y="163"/>
                    </a:cubicBezTo>
                    <a:cubicBezTo>
                      <a:pt x="413" y="178"/>
                      <a:pt x="412" y="192"/>
                      <a:pt x="409" y="206"/>
                    </a:cubicBezTo>
                    <a:cubicBezTo>
                      <a:pt x="405" y="220"/>
                      <a:pt x="401" y="233"/>
                      <a:pt x="395" y="245"/>
                    </a:cubicBezTo>
                    <a:cubicBezTo>
                      <a:pt x="389" y="257"/>
                      <a:pt x="382" y="268"/>
                      <a:pt x="374" y="278"/>
                    </a:cubicBezTo>
                    <a:cubicBezTo>
                      <a:pt x="366" y="288"/>
                      <a:pt x="357" y="297"/>
                      <a:pt x="347" y="305"/>
                    </a:cubicBezTo>
                    <a:cubicBezTo>
                      <a:pt x="445" y="301"/>
                      <a:pt x="445" y="301"/>
                      <a:pt x="445" y="301"/>
                    </a:cubicBezTo>
                    <a:cubicBezTo>
                      <a:pt x="445" y="301"/>
                      <a:pt x="445" y="301"/>
                      <a:pt x="446" y="301"/>
                    </a:cubicBezTo>
                    <a:cubicBezTo>
                      <a:pt x="446" y="301"/>
                      <a:pt x="447" y="301"/>
                      <a:pt x="447" y="301"/>
                    </a:cubicBezTo>
                    <a:cubicBezTo>
                      <a:pt x="448" y="301"/>
                      <a:pt x="449" y="301"/>
                      <a:pt x="450" y="301"/>
                    </a:cubicBezTo>
                    <a:cubicBezTo>
                      <a:pt x="451" y="301"/>
                      <a:pt x="452" y="301"/>
                      <a:pt x="453" y="301"/>
                    </a:cubicBezTo>
                    <a:cubicBezTo>
                      <a:pt x="459" y="300"/>
                      <a:pt x="468" y="301"/>
                      <a:pt x="478" y="302"/>
                    </a:cubicBezTo>
                    <a:cubicBezTo>
                      <a:pt x="487" y="304"/>
                      <a:pt x="498" y="307"/>
                      <a:pt x="508" y="313"/>
                    </a:cubicBezTo>
                    <a:cubicBezTo>
                      <a:pt x="517" y="319"/>
                      <a:pt x="526" y="327"/>
                      <a:pt x="533" y="339"/>
                    </a:cubicBezTo>
                    <a:cubicBezTo>
                      <a:pt x="539" y="351"/>
                      <a:pt x="544" y="367"/>
                      <a:pt x="543" y="388"/>
                    </a:cubicBezTo>
                    <a:cubicBezTo>
                      <a:pt x="543" y="407"/>
                      <a:pt x="543" y="444"/>
                      <a:pt x="543" y="489"/>
                    </a:cubicBezTo>
                    <a:cubicBezTo>
                      <a:pt x="543" y="535"/>
                      <a:pt x="543" y="588"/>
                      <a:pt x="543" y="639"/>
                    </a:cubicBezTo>
                    <a:cubicBezTo>
                      <a:pt x="542" y="690"/>
                      <a:pt x="542" y="739"/>
                      <a:pt x="542" y="777"/>
                    </a:cubicBezTo>
                    <a:cubicBezTo>
                      <a:pt x="542" y="814"/>
                      <a:pt x="542" y="840"/>
                      <a:pt x="542" y="845"/>
                    </a:cubicBezTo>
                    <a:cubicBezTo>
                      <a:pt x="542" y="845"/>
                      <a:pt x="541" y="848"/>
                      <a:pt x="540" y="852"/>
                    </a:cubicBezTo>
                    <a:cubicBezTo>
                      <a:pt x="539" y="856"/>
                      <a:pt x="537" y="862"/>
                      <a:pt x="534" y="867"/>
                    </a:cubicBezTo>
                    <a:cubicBezTo>
                      <a:pt x="530" y="873"/>
                      <a:pt x="526" y="878"/>
                      <a:pt x="520" y="882"/>
                    </a:cubicBezTo>
                    <a:cubicBezTo>
                      <a:pt x="514" y="887"/>
                      <a:pt x="507" y="890"/>
                      <a:pt x="497" y="891"/>
                    </a:cubicBezTo>
                    <a:cubicBezTo>
                      <a:pt x="488" y="892"/>
                      <a:pt x="480" y="889"/>
                      <a:pt x="474" y="886"/>
                    </a:cubicBezTo>
                    <a:cubicBezTo>
                      <a:pt x="468" y="882"/>
                      <a:pt x="464" y="877"/>
                      <a:pt x="461" y="872"/>
                    </a:cubicBezTo>
                    <a:cubicBezTo>
                      <a:pt x="458" y="866"/>
                      <a:pt x="456" y="861"/>
                      <a:pt x="454" y="856"/>
                    </a:cubicBezTo>
                    <a:cubicBezTo>
                      <a:pt x="453" y="852"/>
                      <a:pt x="453" y="849"/>
                      <a:pt x="453" y="848"/>
                    </a:cubicBezTo>
                    <a:cubicBezTo>
                      <a:pt x="453" y="492"/>
                      <a:pt x="453" y="492"/>
                      <a:pt x="453" y="492"/>
                    </a:cubicBezTo>
                    <a:cubicBezTo>
                      <a:pt x="453" y="491"/>
                      <a:pt x="453" y="489"/>
                      <a:pt x="452" y="487"/>
                    </a:cubicBezTo>
                    <a:cubicBezTo>
                      <a:pt x="452" y="485"/>
                      <a:pt x="451" y="482"/>
                      <a:pt x="449" y="479"/>
                    </a:cubicBezTo>
                    <a:cubicBezTo>
                      <a:pt x="448" y="476"/>
                      <a:pt x="446" y="473"/>
                      <a:pt x="443" y="470"/>
                    </a:cubicBezTo>
                    <a:cubicBezTo>
                      <a:pt x="440" y="468"/>
                      <a:pt x="437" y="467"/>
                      <a:pt x="432" y="467"/>
                    </a:cubicBezTo>
                    <a:cubicBezTo>
                      <a:pt x="428" y="467"/>
                      <a:pt x="425" y="469"/>
                      <a:pt x="422" y="472"/>
                    </a:cubicBezTo>
                    <a:cubicBezTo>
                      <a:pt x="420" y="475"/>
                      <a:pt x="418" y="478"/>
                      <a:pt x="417" y="482"/>
                    </a:cubicBezTo>
                    <a:cubicBezTo>
                      <a:pt x="416" y="486"/>
                      <a:pt x="415" y="489"/>
                      <a:pt x="415" y="492"/>
                    </a:cubicBezTo>
                    <a:cubicBezTo>
                      <a:pt x="415" y="495"/>
                      <a:pt x="415" y="497"/>
                      <a:pt x="415" y="497"/>
                    </a:cubicBezTo>
                    <a:cubicBezTo>
                      <a:pt x="413" y="1370"/>
                      <a:pt x="413" y="1370"/>
                      <a:pt x="413" y="1370"/>
                    </a:cubicBezTo>
                    <a:cubicBezTo>
                      <a:pt x="413" y="1371"/>
                      <a:pt x="413" y="1375"/>
                      <a:pt x="412" y="1382"/>
                    </a:cubicBezTo>
                    <a:cubicBezTo>
                      <a:pt x="410" y="1388"/>
                      <a:pt x="408" y="1396"/>
                      <a:pt x="404" y="1405"/>
                    </a:cubicBezTo>
                    <a:cubicBezTo>
                      <a:pt x="401" y="1413"/>
                      <a:pt x="396" y="1422"/>
                      <a:pt x="389" y="1429"/>
                    </a:cubicBezTo>
                    <a:cubicBezTo>
                      <a:pt x="382" y="1435"/>
                      <a:pt x="373" y="1440"/>
                      <a:pt x="362" y="1442"/>
                    </a:cubicBezTo>
                    <a:cubicBezTo>
                      <a:pt x="350" y="1444"/>
                      <a:pt x="341" y="1441"/>
                      <a:pt x="334" y="1436"/>
                    </a:cubicBezTo>
                    <a:cubicBezTo>
                      <a:pt x="327" y="1431"/>
                      <a:pt x="321" y="1423"/>
                      <a:pt x="317" y="1415"/>
                    </a:cubicBezTo>
                    <a:cubicBezTo>
                      <a:pt x="313" y="1407"/>
                      <a:pt x="310" y="1399"/>
                      <a:pt x="308" y="1393"/>
                    </a:cubicBezTo>
                    <a:cubicBezTo>
                      <a:pt x="307" y="1386"/>
                      <a:pt x="306" y="1382"/>
                      <a:pt x="306" y="1381"/>
                    </a:cubicBezTo>
                    <a:cubicBezTo>
                      <a:pt x="306" y="982"/>
                      <a:pt x="306" y="982"/>
                      <a:pt x="306" y="982"/>
                    </a:cubicBezTo>
                    <a:cubicBezTo>
                      <a:pt x="306" y="981"/>
                      <a:pt x="306" y="978"/>
                      <a:pt x="306" y="974"/>
                    </a:cubicBezTo>
                    <a:cubicBezTo>
                      <a:pt x="306" y="970"/>
                      <a:pt x="305" y="965"/>
                      <a:pt x="304" y="960"/>
                    </a:cubicBezTo>
                    <a:cubicBezTo>
                      <a:pt x="302" y="955"/>
                      <a:pt x="300" y="950"/>
                      <a:pt x="296" y="946"/>
                    </a:cubicBezTo>
                    <a:cubicBezTo>
                      <a:pt x="292" y="943"/>
                      <a:pt x="287" y="941"/>
                      <a:pt x="279" y="941"/>
                    </a:cubicBezTo>
                    <a:cubicBezTo>
                      <a:pt x="272" y="942"/>
                      <a:pt x="267" y="945"/>
                      <a:pt x="263" y="949"/>
                    </a:cubicBezTo>
                    <a:cubicBezTo>
                      <a:pt x="259" y="954"/>
                      <a:pt x="256" y="959"/>
                      <a:pt x="255" y="964"/>
                    </a:cubicBezTo>
                    <a:cubicBezTo>
                      <a:pt x="253" y="970"/>
                      <a:pt x="253" y="975"/>
                      <a:pt x="253" y="979"/>
                    </a:cubicBezTo>
                    <a:cubicBezTo>
                      <a:pt x="253" y="984"/>
                      <a:pt x="253" y="986"/>
                      <a:pt x="253" y="987"/>
                    </a:cubicBezTo>
                    <a:cubicBezTo>
                      <a:pt x="253" y="1388"/>
                      <a:pt x="253" y="1388"/>
                      <a:pt x="253" y="1388"/>
                    </a:cubicBezTo>
                    <a:cubicBezTo>
                      <a:pt x="253" y="1389"/>
                      <a:pt x="253" y="1394"/>
                      <a:pt x="251" y="1401"/>
                    </a:cubicBezTo>
                    <a:cubicBezTo>
                      <a:pt x="249" y="1408"/>
                      <a:pt x="246" y="1417"/>
                      <a:pt x="242" y="1426"/>
                    </a:cubicBezTo>
                    <a:cubicBezTo>
                      <a:pt x="238" y="1435"/>
                      <a:pt x="232" y="1444"/>
                      <a:pt x="225" y="1451"/>
                    </a:cubicBezTo>
                    <a:cubicBezTo>
                      <a:pt x="217" y="1458"/>
                      <a:pt x="208" y="1464"/>
                      <a:pt x="196" y="1466"/>
                    </a:cubicBezTo>
                    <a:cubicBezTo>
                      <a:pt x="185" y="1467"/>
                      <a:pt x="176" y="1465"/>
                      <a:pt x="168" y="1460"/>
                    </a:cubicBezTo>
                    <a:cubicBezTo>
                      <a:pt x="161" y="1455"/>
                      <a:pt x="156" y="1448"/>
                      <a:pt x="152" y="1440"/>
                    </a:cubicBezTo>
                    <a:cubicBezTo>
                      <a:pt x="148" y="1432"/>
                      <a:pt x="146" y="1425"/>
                      <a:pt x="144" y="1418"/>
                    </a:cubicBezTo>
                    <a:cubicBezTo>
                      <a:pt x="143" y="1412"/>
                      <a:pt x="142" y="1408"/>
                      <a:pt x="142" y="1407"/>
                    </a:cubicBezTo>
                    <a:cubicBezTo>
                      <a:pt x="140" y="511"/>
                      <a:pt x="140" y="511"/>
                      <a:pt x="140" y="511"/>
                    </a:cubicBezTo>
                    <a:cubicBezTo>
                      <a:pt x="139" y="510"/>
                      <a:pt x="139" y="508"/>
                      <a:pt x="139" y="505"/>
                    </a:cubicBezTo>
                    <a:cubicBezTo>
                      <a:pt x="139" y="503"/>
                      <a:pt x="138" y="499"/>
                      <a:pt x="137" y="495"/>
                    </a:cubicBezTo>
                    <a:cubicBezTo>
                      <a:pt x="136" y="492"/>
                      <a:pt x="134" y="488"/>
                      <a:pt x="132" y="486"/>
                    </a:cubicBezTo>
                    <a:cubicBezTo>
                      <a:pt x="129" y="483"/>
                      <a:pt x="125" y="481"/>
                      <a:pt x="121" y="481"/>
                    </a:cubicBezTo>
                    <a:cubicBezTo>
                      <a:pt x="116" y="482"/>
                      <a:pt x="112" y="483"/>
                      <a:pt x="109" y="486"/>
                    </a:cubicBezTo>
                    <a:cubicBezTo>
                      <a:pt x="106" y="488"/>
                      <a:pt x="104" y="492"/>
                      <a:pt x="103" y="495"/>
                    </a:cubicBezTo>
                    <a:cubicBezTo>
                      <a:pt x="101" y="498"/>
                      <a:pt x="100" y="502"/>
                      <a:pt x="99" y="504"/>
                    </a:cubicBezTo>
                    <a:cubicBezTo>
                      <a:pt x="99" y="507"/>
                      <a:pt x="99" y="508"/>
                      <a:pt x="98" y="509"/>
                    </a:cubicBezTo>
                    <a:cubicBezTo>
                      <a:pt x="100" y="878"/>
                      <a:pt x="100" y="878"/>
                      <a:pt x="100" y="878"/>
                    </a:cubicBezTo>
                    <a:cubicBezTo>
                      <a:pt x="100" y="879"/>
                      <a:pt x="99" y="882"/>
                      <a:pt x="98" y="887"/>
                    </a:cubicBezTo>
                    <a:cubicBezTo>
                      <a:pt x="97" y="892"/>
                      <a:pt x="94" y="898"/>
                      <a:pt x="91" y="904"/>
                    </a:cubicBezTo>
                    <a:cubicBezTo>
                      <a:pt x="88" y="910"/>
                      <a:pt x="83" y="916"/>
                      <a:pt x="76" y="921"/>
                    </a:cubicBezTo>
                    <a:cubicBezTo>
                      <a:pt x="70" y="926"/>
                      <a:pt x="62" y="929"/>
                      <a:pt x="51" y="930"/>
                    </a:cubicBezTo>
                    <a:cubicBezTo>
                      <a:pt x="41" y="931"/>
                      <a:pt x="33" y="929"/>
                      <a:pt x="26" y="926"/>
                    </a:cubicBezTo>
                    <a:cubicBezTo>
                      <a:pt x="20" y="923"/>
                      <a:pt x="15" y="918"/>
                      <a:pt x="11" y="913"/>
                    </a:cubicBezTo>
                    <a:cubicBezTo>
                      <a:pt x="8" y="907"/>
                      <a:pt x="6" y="902"/>
                      <a:pt x="4" y="898"/>
                    </a:cubicBezTo>
                    <a:cubicBezTo>
                      <a:pt x="3" y="894"/>
                      <a:pt x="2" y="891"/>
                      <a:pt x="2" y="890"/>
                    </a:cubicBezTo>
                    <a:cubicBezTo>
                      <a:pt x="2" y="885"/>
                      <a:pt x="2" y="858"/>
                      <a:pt x="2" y="819"/>
                    </a:cubicBezTo>
                    <a:cubicBezTo>
                      <a:pt x="2" y="779"/>
                      <a:pt x="1" y="727"/>
                      <a:pt x="1" y="673"/>
                    </a:cubicBezTo>
                    <a:cubicBezTo>
                      <a:pt x="1" y="619"/>
                      <a:pt x="1" y="564"/>
                      <a:pt x="0" y="516"/>
                    </a:cubicBezTo>
                    <a:cubicBezTo>
                      <a:pt x="0" y="468"/>
                      <a:pt x="0" y="429"/>
                      <a:pt x="0" y="409"/>
                    </a:cubicBezTo>
                    <a:cubicBezTo>
                      <a:pt x="0" y="387"/>
                      <a:pt x="4" y="370"/>
                      <a:pt x="11" y="357"/>
                    </a:cubicBezTo>
                    <a:cubicBezTo>
                      <a:pt x="19" y="344"/>
                      <a:pt x="28" y="334"/>
                      <a:pt x="39" y="328"/>
                    </a:cubicBezTo>
                    <a:cubicBezTo>
                      <a:pt x="50" y="321"/>
                      <a:pt x="61" y="317"/>
                      <a:pt x="72" y="314"/>
                    </a:cubicBezTo>
                    <a:cubicBezTo>
                      <a:pt x="82" y="312"/>
                      <a:pt x="92" y="311"/>
                      <a:pt x="98" y="311"/>
                    </a:cubicBezTo>
                    <a:cubicBezTo>
                      <a:pt x="99" y="311"/>
                      <a:pt x="101" y="311"/>
                      <a:pt x="102" y="311"/>
                    </a:cubicBezTo>
                    <a:cubicBezTo>
                      <a:pt x="103" y="311"/>
                      <a:pt x="104" y="311"/>
                      <a:pt x="104" y="311"/>
                    </a:cubicBezTo>
                    <a:cubicBezTo>
                      <a:pt x="105" y="311"/>
                      <a:pt x="106" y="311"/>
                      <a:pt x="106" y="311"/>
                    </a:cubicBezTo>
                    <a:cubicBezTo>
                      <a:pt x="107" y="311"/>
                      <a:pt x="107" y="311"/>
                      <a:pt x="107" y="311"/>
                    </a:cubicBezTo>
                    <a:cubicBezTo>
                      <a:pt x="210" y="309"/>
                      <a:pt x="210" y="309"/>
                      <a:pt x="210" y="309"/>
                    </a:cubicBezTo>
                    <a:cubicBezTo>
                      <a:pt x="200" y="302"/>
                      <a:pt x="190" y="293"/>
                      <a:pt x="182" y="284"/>
                    </a:cubicBezTo>
                    <a:cubicBezTo>
                      <a:pt x="173" y="274"/>
                      <a:pt x="166" y="263"/>
                      <a:pt x="160" y="251"/>
                    </a:cubicBezTo>
                    <a:cubicBezTo>
                      <a:pt x="154" y="238"/>
                      <a:pt x="149" y="225"/>
                      <a:pt x="145" y="211"/>
                    </a:cubicBezTo>
                    <a:cubicBezTo>
                      <a:pt x="142" y="197"/>
                      <a:pt x="140" y="182"/>
                      <a:pt x="140" y="167"/>
                    </a:cubicBezTo>
                    <a:cubicBezTo>
                      <a:pt x="140" y="144"/>
                      <a:pt x="144" y="122"/>
                      <a:pt x="151" y="102"/>
                    </a:cubicBezTo>
                    <a:cubicBezTo>
                      <a:pt x="158" y="82"/>
                      <a:pt x="168" y="64"/>
                      <a:pt x="181" y="49"/>
                    </a:cubicBezTo>
                    <a:cubicBezTo>
                      <a:pt x="193" y="34"/>
                      <a:pt x="208" y="21"/>
                      <a:pt x="225" y="13"/>
                    </a:cubicBezTo>
                    <a:cubicBezTo>
                      <a:pt x="241" y="5"/>
                      <a:pt x="260" y="0"/>
                      <a:pt x="279" y="0"/>
                    </a:cubicBezTo>
                    <a:close/>
                  </a:path>
                </a:pathLst>
              </a:custGeom>
              <a:solidFill>
                <a:srgbClr val="3E9BC8"/>
              </a:solidFill>
              <a:ln w="19050">
                <a:solidFill>
                  <a:srgbClr val="3E9BC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16" name="Gruppieren 64"/>
          <p:cNvGrpSpPr/>
          <p:nvPr/>
        </p:nvGrpSpPr>
        <p:grpSpPr bwMode="gray">
          <a:xfrm>
            <a:off x="5709994" y="4192103"/>
            <a:ext cx="947968" cy="1204868"/>
            <a:chOff x="7739062" y="3733255"/>
            <a:chExt cx="1291413" cy="1641386"/>
          </a:xfrm>
        </p:grpSpPr>
        <p:pic>
          <p:nvPicPr>
            <p:cNvPr id="17" name="Picture 22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gray">
            <a:xfrm>
              <a:off x="7739062" y="4761236"/>
              <a:ext cx="1291413" cy="61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54"/>
            <p:cNvGrpSpPr/>
            <p:nvPr/>
          </p:nvGrpSpPr>
          <p:grpSpPr bwMode="gray">
            <a:xfrm flipH="1">
              <a:off x="8098615" y="3733255"/>
              <a:ext cx="598483" cy="1377910"/>
              <a:chOff x="-2763838" y="1373188"/>
              <a:chExt cx="2389182" cy="5500688"/>
            </a:xfrm>
          </p:grpSpPr>
          <p:sp>
            <p:nvSpPr>
              <p:cNvPr id="19" name="Freeform 8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gray">
              <a:xfrm>
                <a:off x="-2306638" y="3143251"/>
                <a:ext cx="555625" cy="3719513"/>
              </a:xfrm>
              <a:custGeom>
                <a:avLst/>
                <a:gdLst/>
                <a:ahLst/>
                <a:cxnLst>
                  <a:cxn ang="0">
                    <a:pos x="130" y="979"/>
                  </a:cxn>
                  <a:cxn ang="0">
                    <a:pos x="120" y="961"/>
                  </a:cxn>
                  <a:cxn ang="0">
                    <a:pos x="115" y="944"/>
                  </a:cxn>
                  <a:cxn ang="0">
                    <a:pos x="113" y="935"/>
                  </a:cxn>
                  <a:cxn ang="0">
                    <a:pos x="111" y="39"/>
                  </a:cxn>
                  <a:cxn ang="0">
                    <a:pos x="110" y="34"/>
                  </a:cxn>
                  <a:cxn ang="0">
                    <a:pos x="108" y="24"/>
                  </a:cxn>
                  <a:cxn ang="0">
                    <a:pos x="104" y="15"/>
                  </a:cxn>
                  <a:cxn ang="0">
                    <a:pos x="94" y="10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14" y="14"/>
                  </a:cxn>
                  <a:cxn ang="0">
                    <a:pos x="16" y="23"/>
                  </a:cxn>
                  <a:cxn ang="0">
                    <a:pos x="16" y="28"/>
                  </a:cxn>
                  <a:cxn ang="0">
                    <a:pos x="20" y="905"/>
                  </a:cxn>
                  <a:cxn ang="0">
                    <a:pos x="22" y="913"/>
                  </a:cxn>
                  <a:cxn ang="0">
                    <a:pos x="27" y="930"/>
                  </a:cxn>
                  <a:cxn ang="0">
                    <a:pos x="37" y="949"/>
                  </a:cxn>
                  <a:cxn ang="0">
                    <a:pos x="55" y="961"/>
                  </a:cxn>
                  <a:cxn ang="0">
                    <a:pos x="148" y="992"/>
                  </a:cxn>
                  <a:cxn ang="0">
                    <a:pos x="130" y="979"/>
                  </a:cxn>
                </a:cxnLst>
                <a:rect l="0" t="0" r="r" b="b"/>
                <a:pathLst>
                  <a:path w="148" h="992">
                    <a:moveTo>
                      <a:pt x="130" y="979"/>
                    </a:moveTo>
                    <a:cubicBezTo>
                      <a:pt x="126" y="974"/>
                      <a:pt x="122" y="967"/>
                      <a:pt x="120" y="961"/>
                    </a:cubicBezTo>
                    <a:cubicBezTo>
                      <a:pt x="117" y="955"/>
                      <a:pt x="116" y="948"/>
                      <a:pt x="115" y="944"/>
                    </a:cubicBezTo>
                    <a:cubicBezTo>
                      <a:pt x="114" y="939"/>
                      <a:pt x="113" y="936"/>
                      <a:pt x="113" y="935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0" y="38"/>
                      <a:pt x="110" y="37"/>
                      <a:pt x="110" y="34"/>
                    </a:cubicBezTo>
                    <a:cubicBezTo>
                      <a:pt x="110" y="31"/>
                      <a:pt x="109" y="28"/>
                      <a:pt x="108" y="24"/>
                    </a:cubicBezTo>
                    <a:cubicBezTo>
                      <a:pt x="107" y="21"/>
                      <a:pt x="106" y="17"/>
                      <a:pt x="104" y="15"/>
                    </a:cubicBezTo>
                    <a:cubicBezTo>
                      <a:pt x="101" y="12"/>
                      <a:pt x="98" y="10"/>
                      <a:pt x="94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5"/>
                    </a:cubicBezTo>
                    <a:cubicBezTo>
                      <a:pt x="12" y="7"/>
                      <a:pt x="13" y="11"/>
                      <a:pt x="14" y="14"/>
                    </a:cubicBezTo>
                    <a:cubicBezTo>
                      <a:pt x="15" y="17"/>
                      <a:pt x="16" y="21"/>
                      <a:pt x="16" y="23"/>
                    </a:cubicBezTo>
                    <a:cubicBezTo>
                      <a:pt x="16" y="26"/>
                      <a:pt x="16" y="28"/>
                      <a:pt x="16" y="28"/>
                    </a:cubicBezTo>
                    <a:cubicBezTo>
                      <a:pt x="20" y="905"/>
                      <a:pt x="20" y="905"/>
                      <a:pt x="20" y="905"/>
                    </a:cubicBezTo>
                    <a:cubicBezTo>
                      <a:pt x="20" y="906"/>
                      <a:pt x="21" y="909"/>
                      <a:pt x="22" y="913"/>
                    </a:cubicBezTo>
                    <a:cubicBezTo>
                      <a:pt x="23" y="918"/>
                      <a:pt x="24" y="924"/>
                      <a:pt x="27" y="930"/>
                    </a:cubicBezTo>
                    <a:cubicBezTo>
                      <a:pt x="29" y="937"/>
                      <a:pt x="33" y="943"/>
                      <a:pt x="37" y="949"/>
                    </a:cubicBezTo>
                    <a:cubicBezTo>
                      <a:pt x="42" y="954"/>
                      <a:pt x="48" y="959"/>
                      <a:pt x="55" y="961"/>
                    </a:cubicBezTo>
                    <a:cubicBezTo>
                      <a:pt x="148" y="992"/>
                      <a:pt x="148" y="992"/>
                      <a:pt x="148" y="992"/>
                    </a:cubicBezTo>
                    <a:cubicBezTo>
                      <a:pt x="141" y="990"/>
                      <a:pt x="135" y="985"/>
                      <a:pt x="130" y="979"/>
                    </a:cubicBezTo>
                    <a:close/>
                  </a:path>
                </a:pathLst>
              </a:custGeom>
              <a:solidFill>
                <a:srgbClr val="65A3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gray">
              <a:xfrm>
                <a:off x="-2246313" y="1373188"/>
                <a:ext cx="877888" cy="1158875"/>
              </a:xfrm>
              <a:custGeom>
                <a:avLst/>
                <a:gdLst/>
                <a:ahLst/>
                <a:cxnLst>
                  <a:cxn ang="0">
                    <a:pos x="165" y="309"/>
                  </a:cxn>
                  <a:cxn ang="0">
                    <a:pos x="69" y="302"/>
                  </a:cxn>
                  <a:cxn ang="0">
                    <a:pos x="41" y="278"/>
                  </a:cxn>
                  <a:cxn ang="0">
                    <a:pos x="20" y="246"/>
                  </a:cxn>
                  <a:cxn ang="0">
                    <a:pos x="6" y="207"/>
                  </a:cxn>
                  <a:cxn ang="0">
                    <a:pos x="0" y="164"/>
                  </a:cxn>
                  <a:cxn ang="0">
                    <a:pos x="11" y="100"/>
                  </a:cxn>
                  <a:cxn ang="0">
                    <a:pos x="40" y="48"/>
                  </a:cxn>
                  <a:cxn ang="0">
                    <a:pos x="84" y="13"/>
                  </a:cxn>
                  <a:cxn ang="0">
                    <a:pos x="137" y="1"/>
                  </a:cxn>
                  <a:cxn ang="0">
                    <a:pos x="234" y="0"/>
                  </a:cxn>
                  <a:cxn ang="0">
                    <a:pos x="180" y="13"/>
                  </a:cxn>
                  <a:cxn ang="0">
                    <a:pos x="136" y="49"/>
                  </a:cxn>
                  <a:cxn ang="0">
                    <a:pos x="106" y="102"/>
                  </a:cxn>
                  <a:cxn ang="0">
                    <a:pos x="95" y="167"/>
                  </a:cxn>
                  <a:cxn ang="0">
                    <a:pos x="100" y="211"/>
                  </a:cxn>
                  <a:cxn ang="0">
                    <a:pos x="115" y="251"/>
                  </a:cxn>
                  <a:cxn ang="0">
                    <a:pos x="137" y="284"/>
                  </a:cxn>
                  <a:cxn ang="0">
                    <a:pos x="165" y="309"/>
                  </a:cxn>
                </a:cxnLst>
                <a:rect l="0" t="0" r="r" b="b"/>
                <a:pathLst>
                  <a:path w="234" h="309">
                    <a:moveTo>
                      <a:pt x="165" y="309"/>
                    </a:moveTo>
                    <a:cubicBezTo>
                      <a:pt x="69" y="302"/>
                      <a:pt x="69" y="302"/>
                      <a:pt x="69" y="302"/>
                    </a:cubicBezTo>
                    <a:cubicBezTo>
                      <a:pt x="59" y="296"/>
                      <a:pt x="50" y="287"/>
                      <a:pt x="41" y="278"/>
                    </a:cubicBezTo>
                    <a:cubicBezTo>
                      <a:pt x="33" y="268"/>
                      <a:pt x="26" y="258"/>
                      <a:pt x="20" y="246"/>
                    </a:cubicBezTo>
                    <a:cubicBezTo>
                      <a:pt x="14" y="234"/>
                      <a:pt x="9" y="221"/>
                      <a:pt x="6" y="207"/>
                    </a:cubicBezTo>
                    <a:cubicBezTo>
                      <a:pt x="2" y="193"/>
                      <a:pt x="0" y="179"/>
                      <a:pt x="0" y="164"/>
                    </a:cubicBezTo>
                    <a:cubicBezTo>
                      <a:pt x="0" y="141"/>
                      <a:pt x="4" y="120"/>
                      <a:pt x="11" y="100"/>
                    </a:cubicBezTo>
                    <a:cubicBezTo>
                      <a:pt x="18" y="81"/>
                      <a:pt x="28" y="63"/>
                      <a:pt x="40" y="48"/>
                    </a:cubicBezTo>
                    <a:cubicBezTo>
                      <a:pt x="53" y="33"/>
                      <a:pt x="67" y="22"/>
                      <a:pt x="84" y="13"/>
                    </a:cubicBezTo>
                    <a:cubicBezTo>
                      <a:pt x="100" y="5"/>
                      <a:pt x="118" y="1"/>
                      <a:pt x="137" y="1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15" y="0"/>
                      <a:pt x="196" y="5"/>
                      <a:pt x="180" y="13"/>
                    </a:cubicBezTo>
                    <a:cubicBezTo>
                      <a:pt x="163" y="21"/>
                      <a:pt x="148" y="34"/>
                      <a:pt x="136" y="49"/>
                    </a:cubicBezTo>
                    <a:cubicBezTo>
                      <a:pt x="123" y="64"/>
                      <a:pt x="113" y="82"/>
                      <a:pt x="106" y="102"/>
                    </a:cubicBezTo>
                    <a:cubicBezTo>
                      <a:pt x="99" y="122"/>
                      <a:pt x="95" y="144"/>
                      <a:pt x="95" y="167"/>
                    </a:cubicBezTo>
                    <a:cubicBezTo>
                      <a:pt x="95" y="182"/>
                      <a:pt x="97" y="197"/>
                      <a:pt x="100" y="211"/>
                    </a:cubicBezTo>
                    <a:cubicBezTo>
                      <a:pt x="104" y="225"/>
                      <a:pt x="109" y="238"/>
                      <a:pt x="115" y="251"/>
                    </a:cubicBezTo>
                    <a:cubicBezTo>
                      <a:pt x="121" y="263"/>
                      <a:pt x="128" y="274"/>
                      <a:pt x="137" y="284"/>
                    </a:cubicBezTo>
                    <a:cubicBezTo>
                      <a:pt x="145" y="293"/>
                      <a:pt x="155" y="302"/>
                      <a:pt x="165" y="309"/>
                    </a:cubicBezTo>
                    <a:close/>
                  </a:path>
                </a:pathLst>
              </a:custGeom>
              <a:solidFill>
                <a:srgbClr val="65A3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gray">
              <a:xfrm>
                <a:off x="-2763838" y="2505076"/>
                <a:ext cx="1136650" cy="2354263"/>
              </a:xfrm>
              <a:custGeom>
                <a:avLst/>
                <a:gdLst/>
                <a:ahLst/>
                <a:cxnLst>
                  <a:cxn ang="0">
                    <a:pos x="303" y="7"/>
                  </a:cxn>
                  <a:cxn ang="0">
                    <a:pos x="207" y="0"/>
                  </a:cxn>
                  <a:cxn ang="0">
                    <a:pos x="106" y="3"/>
                  </a:cxn>
                  <a:cxn ang="0">
                    <a:pos x="106" y="3"/>
                  </a:cxn>
                  <a:cxn ang="0">
                    <a:pos x="105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7" y="3"/>
                  </a:cxn>
                  <a:cxn ang="0">
                    <a:pos x="71" y="6"/>
                  </a:cxn>
                  <a:cxn ang="0">
                    <a:pos x="39" y="19"/>
                  </a:cxn>
                  <a:cxn ang="0">
                    <a:pos x="12" y="47"/>
                  </a:cxn>
                  <a:cxn ang="0">
                    <a:pos x="0" y="98"/>
                  </a:cxn>
                  <a:cxn ang="0">
                    <a:pos x="1" y="203"/>
                  </a:cxn>
                  <a:cxn ang="0">
                    <a:pos x="2" y="357"/>
                  </a:cxn>
                  <a:cxn ang="0">
                    <a:pos x="3" y="499"/>
                  </a:cxn>
                  <a:cxn ang="0">
                    <a:pos x="3" y="569"/>
                  </a:cxn>
                  <a:cxn ang="0">
                    <a:pos x="5" y="575"/>
                  </a:cxn>
                  <a:cxn ang="0">
                    <a:pos x="10" y="587"/>
                  </a:cxn>
                  <a:cxn ang="0">
                    <a:pos x="20" y="599"/>
                  </a:cxn>
                  <a:cxn ang="0">
                    <a:pos x="37" y="608"/>
                  </a:cxn>
                  <a:cxn ang="0">
                    <a:pos x="129" y="628"/>
                  </a:cxn>
                  <a:cxn ang="0">
                    <a:pos x="112" y="619"/>
                  </a:cxn>
                  <a:cxn ang="0">
                    <a:pos x="102" y="606"/>
                  </a:cxn>
                  <a:cxn ang="0">
                    <a:pos x="97" y="594"/>
                  </a:cxn>
                  <a:cxn ang="0">
                    <a:pos x="95" y="588"/>
                  </a:cxn>
                  <a:cxn ang="0">
                    <a:pos x="95" y="517"/>
                  </a:cxn>
                  <a:cxn ang="0">
                    <a:pos x="94" y="371"/>
                  </a:cxn>
                  <a:cxn ang="0">
                    <a:pos x="93" y="214"/>
                  </a:cxn>
                  <a:cxn ang="0">
                    <a:pos x="93" y="107"/>
                  </a:cxn>
                  <a:cxn ang="0">
                    <a:pos x="104" y="55"/>
                  </a:cxn>
                  <a:cxn ang="0">
                    <a:pos x="132" y="26"/>
                  </a:cxn>
                  <a:cxn ang="0">
                    <a:pos x="165" y="12"/>
                  </a:cxn>
                  <a:cxn ang="0">
                    <a:pos x="191" y="9"/>
                  </a:cxn>
                  <a:cxn ang="0">
                    <a:pos x="194" y="9"/>
                  </a:cxn>
                  <a:cxn ang="0">
                    <a:pos x="197" y="9"/>
                  </a:cxn>
                  <a:cxn ang="0">
                    <a:pos x="199" y="9"/>
                  </a:cxn>
                  <a:cxn ang="0">
                    <a:pos x="200" y="9"/>
                  </a:cxn>
                  <a:cxn ang="0">
                    <a:pos x="200" y="9"/>
                  </a:cxn>
                  <a:cxn ang="0">
                    <a:pos x="303" y="7"/>
                  </a:cxn>
                </a:cxnLst>
                <a:rect l="0" t="0" r="r" b="b"/>
                <a:pathLst>
                  <a:path w="303" h="628">
                    <a:moveTo>
                      <a:pt x="303" y="7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4" y="3"/>
                      <a:pt x="103" y="3"/>
                      <a:pt x="103" y="3"/>
                    </a:cubicBezTo>
                    <a:cubicBezTo>
                      <a:pt x="102" y="3"/>
                      <a:pt x="101" y="3"/>
                      <a:pt x="100" y="3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1" y="3"/>
                      <a:pt x="81" y="4"/>
                      <a:pt x="71" y="6"/>
                    </a:cubicBezTo>
                    <a:cubicBezTo>
                      <a:pt x="61" y="8"/>
                      <a:pt x="49" y="12"/>
                      <a:pt x="39" y="19"/>
                    </a:cubicBezTo>
                    <a:cubicBezTo>
                      <a:pt x="28" y="25"/>
                      <a:pt x="19" y="35"/>
                      <a:pt x="12" y="47"/>
                    </a:cubicBezTo>
                    <a:cubicBezTo>
                      <a:pt x="4" y="60"/>
                      <a:pt x="0" y="77"/>
                      <a:pt x="0" y="98"/>
                    </a:cubicBezTo>
                    <a:cubicBezTo>
                      <a:pt x="0" y="118"/>
                      <a:pt x="1" y="156"/>
                      <a:pt x="1" y="203"/>
                    </a:cubicBezTo>
                    <a:cubicBezTo>
                      <a:pt x="1" y="250"/>
                      <a:pt x="2" y="304"/>
                      <a:pt x="2" y="357"/>
                    </a:cubicBezTo>
                    <a:cubicBezTo>
                      <a:pt x="2" y="410"/>
                      <a:pt x="3" y="460"/>
                      <a:pt x="3" y="499"/>
                    </a:cubicBezTo>
                    <a:cubicBezTo>
                      <a:pt x="3" y="538"/>
                      <a:pt x="3" y="564"/>
                      <a:pt x="3" y="569"/>
                    </a:cubicBezTo>
                    <a:cubicBezTo>
                      <a:pt x="3" y="570"/>
                      <a:pt x="4" y="572"/>
                      <a:pt x="5" y="575"/>
                    </a:cubicBezTo>
                    <a:cubicBezTo>
                      <a:pt x="6" y="578"/>
                      <a:pt x="7" y="583"/>
                      <a:pt x="10" y="587"/>
                    </a:cubicBezTo>
                    <a:cubicBezTo>
                      <a:pt x="12" y="591"/>
                      <a:pt x="16" y="596"/>
                      <a:pt x="20" y="599"/>
                    </a:cubicBezTo>
                    <a:cubicBezTo>
                      <a:pt x="24" y="603"/>
                      <a:pt x="30" y="606"/>
                      <a:pt x="37" y="608"/>
                    </a:cubicBezTo>
                    <a:cubicBezTo>
                      <a:pt x="129" y="628"/>
                      <a:pt x="129" y="628"/>
                      <a:pt x="129" y="628"/>
                    </a:cubicBezTo>
                    <a:cubicBezTo>
                      <a:pt x="122" y="626"/>
                      <a:pt x="117" y="623"/>
                      <a:pt x="112" y="619"/>
                    </a:cubicBezTo>
                    <a:cubicBezTo>
                      <a:pt x="108" y="615"/>
                      <a:pt x="104" y="611"/>
                      <a:pt x="102" y="606"/>
                    </a:cubicBezTo>
                    <a:cubicBezTo>
                      <a:pt x="99" y="602"/>
                      <a:pt x="98" y="598"/>
                      <a:pt x="97" y="594"/>
                    </a:cubicBezTo>
                    <a:cubicBezTo>
                      <a:pt x="96" y="591"/>
                      <a:pt x="95" y="589"/>
                      <a:pt x="95" y="588"/>
                    </a:cubicBezTo>
                    <a:cubicBezTo>
                      <a:pt x="95" y="583"/>
                      <a:pt x="95" y="556"/>
                      <a:pt x="95" y="517"/>
                    </a:cubicBezTo>
                    <a:cubicBezTo>
                      <a:pt x="95" y="477"/>
                      <a:pt x="94" y="425"/>
                      <a:pt x="94" y="371"/>
                    </a:cubicBezTo>
                    <a:cubicBezTo>
                      <a:pt x="94" y="317"/>
                      <a:pt x="94" y="262"/>
                      <a:pt x="93" y="214"/>
                    </a:cubicBezTo>
                    <a:cubicBezTo>
                      <a:pt x="93" y="166"/>
                      <a:pt x="93" y="127"/>
                      <a:pt x="93" y="107"/>
                    </a:cubicBezTo>
                    <a:cubicBezTo>
                      <a:pt x="93" y="85"/>
                      <a:pt x="97" y="68"/>
                      <a:pt x="104" y="55"/>
                    </a:cubicBezTo>
                    <a:cubicBezTo>
                      <a:pt x="112" y="42"/>
                      <a:pt x="121" y="32"/>
                      <a:pt x="132" y="26"/>
                    </a:cubicBezTo>
                    <a:cubicBezTo>
                      <a:pt x="143" y="19"/>
                      <a:pt x="154" y="15"/>
                      <a:pt x="165" y="12"/>
                    </a:cubicBezTo>
                    <a:cubicBezTo>
                      <a:pt x="175" y="10"/>
                      <a:pt x="185" y="9"/>
                      <a:pt x="191" y="9"/>
                    </a:cubicBezTo>
                    <a:cubicBezTo>
                      <a:pt x="192" y="9"/>
                      <a:pt x="193" y="9"/>
                      <a:pt x="194" y="9"/>
                    </a:cubicBezTo>
                    <a:cubicBezTo>
                      <a:pt x="195" y="9"/>
                      <a:pt x="196" y="9"/>
                      <a:pt x="197" y="9"/>
                    </a:cubicBezTo>
                    <a:cubicBezTo>
                      <a:pt x="198" y="9"/>
                      <a:pt x="198" y="9"/>
                      <a:pt x="199" y="9"/>
                    </a:cubicBezTo>
                    <a:cubicBezTo>
                      <a:pt x="199" y="9"/>
                      <a:pt x="199" y="9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lnTo>
                      <a:pt x="303" y="7"/>
                    </a:lnTo>
                    <a:close/>
                  </a:path>
                </a:pathLst>
              </a:custGeom>
              <a:solidFill>
                <a:srgbClr val="65A3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65A3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65A3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gray">
              <a:xfrm>
                <a:off x="-1477963" y="2478088"/>
                <a:ext cx="803275" cy="3810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3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7" y="0"/>
                  </a:cxn>
                  <a:cxn ang="0">
                    <a:pos x="97" y="0"/>
                  </a:cxn>
                  <a:cxn ang="0">
                    <a:pos x="0" y="4"/>
                  </a:cxn>
                  <a:cxn ang="0">
                    <a:pos x="97" y="10"/>
                  </a:cxn>
                  <a:cxn ang="0">
                    <a:pos x="195" y="6"/>
                  </a:cxn>
                  <a:cxn ang="0">
                    <a:pos x="196" y="6"/>
                  </a:cxn>
                  <a:cxn ang="0">
                    <a:pos x="197" y="6"/>
                  </a:cxn>
                  <a:cxn ang="0">
                    <a:pos x="200" y="6"/>
                  </a:cxn>
                  <a:cxn ang="0">
                    <a:pos x="203" y="6"/>
                  </a:cxn>
                  <a:cxn ang="0">
                    <a:pos x="206" y="6"/>
                  </a:cxn>
                  <a:cxn ang="0">
                    <a:pos x="208" y="6"/>
                  </a:cxn>
                  <a:cxn ang="0">
                    <a:pos x="211" y="6"/>
                  </a:cxn>
                  <a:cxn ang="0">
                    <a:pos x="214" y="6"/>
                  </a:cxn>
                  <a:cxn ang="0">
                    <a:pos x="116" y="0"/>
                  </a:cxn>
                </a:cxnLst>
                <a:rect l="0" t="0" r="r" b="b"/>
                <a:pathLst>
                  <a:path w="214" h="10">
                    <a:moveTo>
                      <a:pt x="116" y="0"/>
                    </a:moveTo>
                    <a:cubicBezTo>
                      <a:pt x="115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ubicBezTo>
                      <a:pt x="109" y="0"/>
                      <a:pt x="108" y="0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  <a:cubicBezTo>
                      <a:pt x="104" y="0"/>
                      <a:pt x="102" y="0"/>
                      <a:pt x="101" y="0"/>
                    </a:cubicBezTo>
                    <a:cubicBezTo>
                      <a:pt x="100" y="0"/>
                      <a:pt x="100" y="0"/>
                      <a:pt x="99" y="0"/>
                    </a:cubicBezTo>
                    <a:cubicBezTo>
                      <a:pt x="98" y="0"/>
                      <a:pt x="98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95" y="6"/>
                      <a:pt x="195" y="6"/>
                      <a:pt x="195" y="6"/>
                    </a:cubicBezTo>
                    <a:cubicBezTo>
                      <a:pt x="195" y="6"/>
                      <a:pt x="195" y="6"/>
                      <a:pt x="196" y="6"/>
                    </a:cubicBezTo>
                    <a:cubicBezTo>
                      <a:pt x="196" y="6"/>
                      <a:pt x="197" y="6"/>
                      <a:pt x="197" y="6"/>
                    </a:cubicBezTo>
                    <a:cubicBezTo>
                      <a:pt x="198" y="6"/>
                      <a:pt x="199" y="6"/>
                      <a:pt x="200" y="6"/>
                    </a:cubicBezTo>
                    <a:cubicBezTo>
                      <a:pt x="201" y="6"/>
                      <a:pt x="202" y="6"/>
                      <a:pt x="203" y="6"/>
                    </a:cubicBezTo>
                    <a:cubicBezTo>
                      <a:pt x="204" y="6"/>
                      <a:pt x="205" y="6"/>
                      <a:pt x="206" y="6"/>
                    </a:cubicBezTo>
                    <a:cubicBezTo>
                      <a:pt x="207" y="6"/>
                      <a:pt x="207" y="6"/>
                      <a:pt x="208" y="6"/>
                    </a:cubicBezTo>
                    <a:cubicBezTo>
                      <a:pt x="209" y="6"/>
                      <a:pt x="210" y="6"/>
                      <a:pt x="211" y="6"/>
                    </a:cubicBezTo>
                    <a:cubicBezTo>
                      <a:pt x="212" y="6"/>
                      <a:pt x="213" y="6"/>
                      <a:pt x="214" y="6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E9B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">
              <a:xfrm>
                <a:off x="-2414591" y="1373188"/>
                <a:ext cx="2039935" cy="5500688"/>
              </a:xfrm>
              <a:custGeom>
                <a:avLst/>
                <a:gdLst/>
                <a:ahLst/>
                <a:cxnLst>
                  <a:cxn ang="0">
                    <a:pos x="332" y="13"/>
                  </a:cxn>
                  <a:cxn ang="0">
                    <a:pos x="403" y="100"/>
                  </a:cxn>
                  <a:cxn ang="0">
                    <a:pos x="409" y="206"/>
                  </a:cxn>
                  <a:cxn ang="0">
                    <a:pos x="374" y="278"/>
                  </a:cxn>
                  <a:cxn ang="0">
                    <a:pos x="445" y="301"/>
                  </a:cxn>
                  <a:cxn ang="0">
                    <a:pos x="447" y="301"/>
                  </a:cxn>
                  <a:cxn ang="0">
                    <a:pos x="453" y="301"/>
                  </a:cxn>
                  <a:cxn ang="0">
                    <a:pos x="508" y="313"/>
                  </a:cxn>
                  <a:cxn ang="0">
                    <a:pos x="543" y="388"/>
                  </a:cxn>
                  <a:cxn ang="0">
                    <a:pos x="543" y="639"/>
                  </a:cxn>
                  <a:cxn ang="0">
                    <a:pos x="542" y="845"/>
                  </a:cxn>
                  <a:cxn ang="0">
                    <a:pos x="534" y="867"/>
                  </a:cxn>
                  <a:cxn ang="0">
                    <a:pos x="497" y="891"/>
                  </a:cxn>
                  <a:cxn ang="0">
                    <a:pos x="461" y="872"/>
                  </a:cxn>
                  <a:cxn ang="0">
                    <a:pos x="453" y="848"/>
                  </a:cxn>
                  <a:cxn ang="0">
                    <a:pos x="452" y="487"/>
                  </a:cxn>
                  <a:cxn ang="0">
                    <a:pos x="443" y="470"/>
                  </a:cxn>
                  <a:cxn ang="0">
                    <a:pos x="422" y="472"/>
                  </a:cxn>
                  <a:cxn ang="0">
                    <a:pos x="415" y="492"/>
                  </a:cxn>
                  <a:cxn ang="0">
                    <a:pos x="413" y="1370"/>
                  </a:cxn>
                  <a:cxn ang="0">
                    <a:pos x="404" y="1405"/>
                  </a:cxn>
                  <a:cxn ang="0">
                    <a:pos x="362" y="1442"/>
                  </a:cxn>
                  <a:cxn ang="0">
                    <a:pos x="317" y="1415"/>
                  </a:cxn>
                  <a:cxn ang="0">
                    <a:pos x="306" y="1381"/>
                  </a:cxn>
                  <a:cxn ang="0">
                    <a:pos x="306" y="974"/>
                  </a:cxn>
                  <a:cxn ang="0">
                    <a:pos x="296" y="946"/>
                  </a:cxn>
                  <a:cxn ang="0">
                    <a:pos x="263" y="949"/>
                  </a:cxn>
                  <a:cxn ang="0">
                    <a:pos x="253" y="979"/>
                  </a:cxn>
                  <a:cxn ang="0">
                    <a:pos x="253" y="1388"/>
                  </a:cxn>
                  <a:cxn ang="0">
                    <a:pos x="242" y="1426"/>
                  </a:cxn>
                  <a:cxn ang="0">
                    <a:pos x="196" y="1466"/>
                  </a:cxn>
                  <a:cxn ang="0">
                    <a:pos x="152" y="1440"/>
                  </a:cxn>
                  <a:cxn ang="0">
                    <a:pos x="142" y="1407"/>
                  </a:cxn>
                  <a:cxn ang="0">
                    <a:pos x="139" y="505"/>
                  </a:cxn>
                  <a:cxn ang="0">
                    <a:pos x="132" y="486"/>
                  </a:cxn>
                  <a:cxn ang="0">
                    <a:pos x="109" y="486"/>
                  </a:cxn>
                  <a:cxn ang="0">
                    <a:pos x="99" y="504"/>
                  </a:cxn>
                  <a:cxn ang="0">
                    <a:pos x="100" y="878"/>
                  </a:cxn>
                  <a:cxn ang="0">
                    <a:pos x="91" y="904"/>
                  </a:cxn>
                  <a:cxn ang="0">
                    <a:pos x="51" y="930"/>
                  </a:cxn>
                  <a:cxn ang="0">
                    <a:pos x="11" y="913"/>
                  </a:cxn>
                  <a:cxn ang="0">
                    <a:pos x="2" y="890"/>
                  </a:cxn>
                  <a:cxn ang="0">
                    <a:pos x="1" y="673"/>
                  </a:cxn>
                  <a:cxn ang="0">
                    <a:pos x="0" y="409"/>
                  </a:cxn>
                  <a:cxn ang="0">
                    <a:pos x="39" y="328"/>
                  </a:cxn>
                  <a:cxn ang="0">
                    <a:pos x="98" y="311"/>
                  </a:cxn>
                  <a:cxn ang="0">
                    <a:pos x="104" y="311"/>
                  </a:cxn>
                  <a:cxn ang="0">
                    <a:pos x="107" y="311"/>
                  </a:cxn>
                  <a:cxn ang="0">
                    <a:pos x="182" y="284"/>
                  </a:cxn>
                  <a:cxn ang="0">
                    <a:pos x="145" y="211"/>
                  </a:cxn>
                  <a:cxn ang="0">
                    <a:pos x="151" y="102"/>
                  </a:cxn>
                  <a:cxn ang="0">
                    <a:pos x="225" y="13"/>
                  </a:cxn>
                </a:cxnLst>
                <a:rect l="0" t="0" r="r" b="b"/>
                <a:pathLst>
                  <a:path w="544" h="1467">
                    <a:moveTo>
                      <a:pt x="279" y="0"/>
                    </a:moveTo>
                    <a:cubicBezTo>
                      <a:pt x="297" y="0"/>
                      <a:pt x="315" y="5"/>
                      <a:pt x="332" y="13"/>
                    </a:cubicBezTo>
                    <a:cubicBezTo>
                      <a:pt x="348" y="21"/>
                      <a:pt x="362" y="33"/>
                      <a:pt x="374" y="48"/>
                    </a:cubicBezTo>
                    <a:cubicBezTo>
                      <a:pt x="387" y="63"/>
                      <a:pt x="396" y="80"/>
                      <a:pt x="403" y="100"/>
                    </a:cubicBezTo>
                    <a:cubicBezTo>
                      <a:pt x="410" y="119"/>
                      <a:pt x="413" y="140"/>
                      <a:pt x="413" y="163"/>
                    </a:cubicBezTo>
                    <a:cubicBezTo>
                      <a:pt x="413" y="178"/>
                      <a:pt x="412" y="192"/>
                      <a:pt x="409" y="206"/>
                    </a:cubicBezTo>
                    <a:cubicBezTo>
                      <a:pt x="405" y="220"/>
                      <a:pt x="401" y="233"/>
                      <a:pt x="395" y="245"/>
                    </a:cubicBezTo>
                    <a:cubicBezTo>
                      <a:pt x="389" y="257"/>
                      <a:pt x="382" y="268"/>
                      <a:pt x="374" y="278"/>
                    </a:cubicBezTo>
                    <a:cubicBezTo>
                      <a:pt x="366" y="288"/>
                      <a:pt x="357" y="297"/>
                      <a:pt x="347" y="305"/>
                    </a:cubicBezTo>
                    <a:cubicBezTo>
                      <a:pt x="445" y="301"/>
                      <a:pt x="445" y="301"/>
                      <a:pt x="445" y="301"/>
                    </a:cubicBezTo>
                    <a:cubicBezTo>
                      <a:pt x="445" y="301"/>
                      <a:pt x="445" y="301"/>
                      <a:pt x="446" y="301"/>
                    </a:cubicBezTo>
                    <a:cubicBezTo>
                      <a:pt x="446" y="301"/>
                      <a:pt x="447" y="301"/>
                      <a:pt x="447" y="301"/>
                    </a:cubicBezTo>
                    <a:cubicBezTo>
                      <a:pt x="448" y="301"/>
                      <a:pt x="449" y="301"/>
                      <a:pt x="450" y="301"/>
                    </a:cubicBezTo>
                    <a:cubicBezTo>
                      <a:pt x="451" y="301"/>
                      <a:pt x="452" y="301"/>
                      <a:pt x="453" y="301"/>
                    </a:cubicBezTo>
                    <a:cubicBezTo>
                      <a:pt x="459" y="300"/>
                      <a:pt x="468" y="301"/>
                      <a:pt x="478" y="302"/>
                    </a:cubicBezTo>
                    <a:cubicBezTo>
                      <a:pt x="487" y="304"/>
                      <a:pt x="498" y="307"/>
                      <a:pt x="508" y="313"/>
                    </a:cubicBezTo>
                    <a:cubicBezTo>
                      <a:pt x="517" y="319"/>
                      <a:pt x="526" y="327"/>
                      <a:pt x="533" y="339"/>
                    </a:cubicBezTo>
                    <a:cubicBezTo>
                      <a:pt x="539" y="351"/>
                      <a:pt x="544" y="367"/>
                      <a:pt x="543" y="388"/>
                    </a:cubicBezTo>
                    <a:cubicBezTo>
                      <a:pt x="543" y="407"/>
                      <a:pt x="543" y="444"/>
                      <a:pt x="543" y="489"/>
                    </a:cubicBezTo>
                    <a:cubicBezTo>
                      <a:pt x="543" y="535"/>
                      <a:pt x="543" y="588"/>
                      <a:pt x="543" y="639"/>
                    </a:cubicBezTo>
                    <a:cubicBezTo>
                      <a:pt x="542" y="690"/>
                      <a:pt x="542" y="739"/>
                      <a:pt x="542" y="777"/>
                    </a:cubicBezTo>
                    <a:cubicBezTo>
                      <a:pt x="542" y="814"/>
                      <a:pt x="542" y="840"/>
                      <a:pt x="542" y="845"/>
                    </a:cubicBezTo>
                    <a:cubicBezTo>
                      <a:pt x="542" y="845"/>
                      <a:pt x="541" y="848"/>
                      <a:pt x="540" y="852"/>
                    </a:cubicBezTo>
                    <a:cubicBezTo>
                      <a:pt x="539" y="856"/>
                      <a:pt x="537" y="862"/>
                      <a:pt x="534" y="867"/>
                    </a:cubicBezTo>
                    <a:cubicBezTo>
                      <a:pt x="530" y="873"/>
                      <a:pt x="526" y="878"/>
                      <a:pt x="520" y="882"/>
                    </a:cubicBezTo>
                    <a:cubicBezTo>
                      <a:pt x="514" y="887"/>
                      <a:pt x="507" y="890"/>
                      <a:pt x="497" y="891"/>
                    </a:cubicBezTo>
                    <a:cubicBezTo>
                      <a:pt x="488" y="892"/>
                      <a:pt x="480" y="889"/>
                      <a:pt x="474" y="886"/>
                    </a:cubicBezTo>
                    <a:cubicBezTo>
                      <a:pt x="468" y="882"/>
                      <a:pt x="464" y="877"/>
                      <a:pt x="461" y="872"/>
                    </a:cubicBezTo>
                    <a:cubicBezTo>
                      <a:pt x="458" y="866"/>
                      <a:pt x="456" y="861"/>
                      <a:pt x="454" y="856"/>
                    </a:cubicBezTo>
                    <a:cubicBezTo>
                      <a:pt x="453" y="852"/>
                      <a:pt x="453" y="849"/>
                      <a:pt x="453" y="848"/>
                    </a:cubicBezTo>
                    <a:cubicBezTo>
                      <a:pt x="453" y="492"/>
                      <a:pt x="453" y="492"/>
                      <a:pt x="453" y="492"/>
                    </a:cubicBezTo>
                    <a:cubicBezTo>
                      <a:pt x="453" y="491"/>
                      <a:pt x="453" y="489"/>
                      <a:pt x="452" y="487"/>
                    </a:cubicBezTo>
                    <a:cubicBezTo>
                      <a:pt x="452" y="485"/>
                      <a:pt x="451" y="482"/>
                      <a:pt x="449" y="479"/>
                    </a:cubicBezTo>
                    <a:cubicBezTo>
                      <a:pt x="448" y="476"/>
                      <a:pt x="446" y="473"/>
                      <a:pt x="443" y="470"/>
                    </a:cubicBezTo>
                    <a:cubicBezTo>
                      <a:pt x="440" y="468"/>
                      <a:pt x="437" y="467"/>
                      <a:pt x="432" y="467"/>
                    </a:cubicBezTo>
                    <a:cubicBezTo>
                      <a:pt x="428" y="467"/>
                      <a:pt x="425" y="469"/>
                      <a:pt x="422" y="472"/>
                    </a:cubicBezTo>
                    <a:cubicBezTo>
                      <a:pt x="420" y="475"/>
                      <a:pt x="418" y="478"/>
                      <a:pt x="417" y="482"/>
                    </a:cubicBezTo>
                    <a:cubicBezTo>
                      <a:pt x="416" y="486"/>
                      <a:pt x="415" y="489"/>
                      <a:pt x="415" y="492"/>
                    </a:cubicBezTo>
                    <a:cubicBezTo>
                      <a:pt x="415" y="495"/>
                      <a:pt x="415" y="497"/>
                      <a:pt x="415" y="497"/>
                    </a:cubicBezTo>
                    <a:cubicBezTo>
                      <a:pt x="413" y="1370"/>
                      <a:pt x="413" y="1370"/>
                      <a:pt x="413" y="1370"/>
                    </a:cubicBezTo>
                    <a:cubicBezTo>
                      <a:pt x="413" y="1371"/>
                      <a:pt x="413" y="1375"/>
                      <a:pt x="412" y="1382"/>
                    </a:cubicBezTo>
                    <a:cubicBezTo>
                      <a:pt x="410" y="1388"/>
                      <a:pt x="408" y="1396"/>
                      <a:pt x="404" y="1405"/>
                    </a:cubicBezTo>
                    <a:cubicBezTo>
                      <a:pt x="401" y="1413"/>
                      <a:pt x="396" y="1422"/>
                      <a:pt x="389" y="1429"/>
                    </a:cubicBezTo>
                    <a:cubicBezTo>
                      <a:pt x="382" y="1435"/>
                      <a:pt x="373" y="1440"/>
                      <a:pt x="362" y="1442"/>
                    </a:cubicBezTo>
                    <a:cubicBezTo>
                      <a:pt x="350" y="1444"/>
                      <a:pt x="341" y="1441"/>
                      <a:pt x="334" y="1436"/>
                    </a:cubicBezTo>
                    <a:cubicBezTo>
                      <a:pt x="327" y="1431"/>
                      <a:pt x="321" y="1423"/>
                      <a:pt x="317" y="1415"/>
                    </a:cubicBezTo>
                    <a:cubicBezTo>
                      <a:pt x="313" y="1407"/>
                      <a:pt x="310" y="1399"/>
                      <a:pt x="308" y="1393"/>
                    </a:cubicBezTo>
                    <a:cubicBezTo>
                      <a:pt x="307" y="1386"/>
                      <a:pt x="306" y="1382"/>
                      <a:pt x="306" y="1381"/>
                    </a:cubicBezTo>
                    <a:cubicBezTo>
                      <a:pt x="306" y="982"/>
                      <a:pt x="306" y="982"/>
                      <a:pt x="306" y="982"/>
                    </a:cubicBezTo>
                    <a:cubicBezTo>
                      <a:pt x="306" y="981"/>
                      <a:pt x="306" y="978"/>
                      <a:pt x="306" y="974"/>
                    </a:cubicBezTo>
                    <a:cubicBezTo>
                      <a:pt x="306" y="970"/>
                      <a:pt x="305" y="965"/>
                      <a:pt x="304" y="960"/>
                    </a:cubicBezTo>
                    <a:cubicBezTo>
                      <a:pt x="302" y="955"/>
                      <a:pt x="300" y="950"/>
                      <a:pt x="296" y="946"/>
                    </a:cubicBezTo>
                    <a:cubicBezTo>
                      <a:pt x="292" y="943"/>
                      <a:pt x="287" y="941"/>
                      <a:pt x="279" y="941"/>
                    </a:cubicBezTo>
                    <a:cubicBezTo>
                      <a:pt x="272" y="942"/>
                      <a:pt x="267" y="945"/>
                      <a:pt x="263" y="949"/>
                    </a:cubicBezTo>
                    <a:cubicBezTo>
                      <a:pt x="259" y="954"/>
                      <a:pt x="256" y="959"/>
                      <a:pt x="255" y="964"/>
                    </a:cubicBezTo>
                    <a:cubicBezTo>
                      <a:pt x="253" y="970"/>
                      <a:pt x="253" y="975"/>
                      <a:pt x="253" y="979"/>
                    </a:cubicBezTo>
                    <a:cubicBezTo>
                      <a:pt x="253" y="984"/>
                      <a:pt x="253" y="986"/>
                      <a:pt x="253" y="987"/>
                    </a:cubicBezTo>
                    <a:cubicBezTo>
                      <a:pt x="253" y="1388"/>
                      <a:pt x="253" y="1388"/>
                      <a:pt x="253" y="1388"/>
                    </a:cubicBezTo>
                    <a:cubicBezTo>
                      <a:pt x="253" y="1389"/>
                      <a:pt x="253" y="1394"/>
                      <a:pt x="251" y="1401"/>
                    </a:cubicBezTo>
                    <a:cubicBezTo>
                      <a:pt x="249" y="1408"/>
                      <a:pt x="246" y="1417"/>
                      <a:pt x="242" y="1426"/>
                    </a:cubicBezTo>
                    <a:cubicBezTo>
                      <a:pt x="238" y="1435"/>
                      <a:pt x="232" y="1444"/>
                      <a:pt x="225" y="1451"/>
                    </a:cubicBezTo>
                    <a:cubicBezTo>
                      <a:pt x="217" y="1458"/>
                      <a:pt x="208" y="1464"/>
                      <a:pt x="196" y="1466"/>
                    </a:cubicBezTo>
                    <a:cubicBezTo>
                      <a:pt x="185" y="1467"/>
                      <a:pt x="176" y="1465"/>
                      <a:pt x="168" y="1460"/>
                    </a:cubicBezTo>
                    <a:cubicBezTo>
                      <a:pt x="161" y="1455"/>
                      <a:pt x="156" y="1448"/>
                      <a:pt x="152" y="1440"/>
                    </a:cubicBezTo>
                    <a:cubicBezTo>
                      <a:pt x="148" y="1432"/>
                      <a:pt x="146" y="1425"/>
                      <a:pt x="144" y="1418"/>
                    </a:cubicBezTo>
                    <a:cubicBezTo>
                      <a:pt x="143" y="1412"/>
                      <a:pt x="142" y="1408"/>
                      <a:pt x="142" y="1407"/>
                    </a:cubicBezTo>
                    <a:cubicBezTo>
                      <a:pt x="140" y="511"/>
                      <a:pt x="140" y="511"/>
                      <a:pt x="140" y="511"/>
                    </a:cubicBezTo>
                    <a:cubicBezTo>
                      <a:pt x="139" y="510"/>
                      <a:pt x="139" y="508"/>
                      <a:pt x="139" y="505"/>
                    </a:cubicBezTo>
                    <a:cubicBezTo>
                      <a:pt x="139" y="503"/>
                      <a:pt x="138" y="499"/>
                      <a:pt x="137" y="495"/>
                    </a:cubicBezTo>
                    <a:cubicBezTo>
                      <a:pt x="136" y="492"/>
                      <a:pt x="134" y="488"/>
                      <a:pt x="132" y="486"/>
                    </a:cubicBezTo>
                    <a:cubicBezTo>
                      <a:pt x="129" y="483"/>
                      <a:pt x="125" y="481"/>
                      <a:pt x="121" y="481"/>
                    </a:cubicBezTo>
                    <a:cubicBezTo>
                      <a:pt x="116" y="482"/>
                      <a:pt x="112" y="483"/>
                      <a:pt x="109" y="486"/>
                    </a:cubicBezTo>
                    <a:cubicBezTo>
                      <a:pt x="106" y="488"/>
                      <a:pt x="104" y="492"/>
                      <a:pt x="103" y="495"/>
                    </a:cubicBezTo>
                    <a:cubicBezTo>
                      <a:pt x="101" y="498"/>
                      <a:pt x="100" y="502"/>
                      <a:pt x="99" y="504"/>
                    </a:cubicBezTo>
                    <a:cubicBezTo>
                      <a:pt x="99" y="507"/>
                      <a:pt x="99" y="508"/>
                      <a:pt x="98" y="509"/>
                    </a:cubicBezTo>
                    <a:cubicBezTo>
                      <a:pt x="100" y="878"/>
                      <a:pt x="100" y="878"/>
                      <a:pt x="100" y="878"/>
                    </a:cubicBezTo>
                    <a:cubicBezTo>
                      <a:pt x="100" y="879"/>
                      <a:pt x="99" y="882"/>
                      <a:pt x="98" y="887"/>
                    </a:cubicBezTo>
                    <a:cubicBezTo>
                      <a:pt x="97" y="892"/>
                      <a:pt x="94" y="898"/>
                      <a:pt x="91" y="904"/>
                    </a:cubicBezTo>
                    <a:cubicBezTo>
                      <a:pt x="88" y="910"/>
                      <a:pt x="83" y="916"/>
                      <a:pt x="76" y="921"/>
                    </a:cubicBezTo>
                    <a:cubicBezTo>
                      <a:pt x="70" y="926"/>
                      <a:pt x="62" y="929"/>
                      <a:pt x="51" y="930"/>
                    </a:cubicBezTo>
                    <a:cubicBezTo>
                      <a:pt x="41" y="931"/>
                      <a:pt x="33" y="929"/>
                      <a:pt x="26" y="926"/>
                    </a:cubicBezTo>
                    <a:cubicBezTo>
                      <a:pt x="20" y="923"/>
                      <a:pt x="15" y="918"/>
                      <a:pt x="11" y="913"/>
                    </a:cubicBezTo>
                    <a:cubicBezTo>
                      <a:pt x="8" y="907"/>
                      <a:pt x="6" y="902"/>
                      <a:pt x="4" y="898"/>
                    </a:cubicBezTo>
                    <a:cubicBezTo>
                      <a:pt x="3" y="894"/>
                      <a:pt x="2" y="891"/>
                      <a:pt x="2" y="890"/>
                    </a:cubicBezTo>
                    <a:cubicBezTo>
                      <a:pt x="2" y="885"/>
                      <a:pt x="2" y="858"/>
                      <a:pt x="2" y="819"/>
                    </a:cubicBezTo>
                    <a:cubicBezTo>
                      <a:pt x="2" y="779"/>
                      <a:pt x="1" y="727"/>
                      <a:pt x="1" y="673"/>
                    </a:cubicBezTo>
                    <a:cubicBezTo>
                      <a:pt x="1" y="619"/>
                      <a:pt x="1" y="564"/>
                      <a:pt x="0" y="516"/>
                    </a:cubicBezTo>
                    <a:cubicBezTo>
                      <a:pt x="0" y="468"/>
                      <a:pt x="0" y="429"/>
                      <a:pt x="0" y="409"/>
                    </a:cubicBezTo>
                    <a:cubicBezTo>
                      <a:pt x="0" y="387"/>
                      <a:pt x="4" y="370"/>
                      <a:pt x="11" y="357"/>
                    </a:cubicBezTo>
                    <a:cubicBezTo>
                      <a:pt x="19" y="344"/>
                      <a:pt x="28" y="334"/>
                      <a:pt x="39" y="328"/>
                    </a:cubicBezTo>
                    <a:cubicBezTo>
                      <a:pt x="50" y="321"/>
                      <a:pt x="61" y="317"/>
                      <a:pt x="72" y="314"/>
                    </a:cubicBezTo>
                    <a:cubicBezTo>
                      <a:pt x="82" y="312"/>
                      <a:pt x="92" y="311"/>
                      <a:pt x="98" y="311"/>
                    </a:cubicBezTo>
                    <a:cubicBezTo>
                      <a:pt x="99" y="311"/>
                      <a:pt x="101" y="311"/>
                      <a:pt x="102" y="311"/>
                    </a:cubicBezTo>
                    <a:cubicBezTo>
                      <a:pt x="103" y="311"/>
                      <a:pt x="104" y="311"/>
                      <a:pt x="104" y="311"/>
                    </a:cubicBezTo>
                    <a:cubicBezTo>
                      <a:pt x="105" y="311"/>
                      <a:pt x="106" y="311"/>
                      <a:pt x="106" y="311"/>
                    </a:cubicBezTo>
                    <a:cubicBezTo>
                      <a:pt x="107" y="311"/>
                      <a:pt x="107" y="311"/>
                      <a:pt x="107" y="311"/>
                    </a:cubicBezTo>
                    <a:cubicBezTo>
                      <a:pt x="210" y="309"/>
                      <a:pt x="210" y="309"/>
                      <a:pt x="210" y="309"/>
                    </a:cubicBezTo>
                    <a:cubicBezTo>
                      <a:pt x="200" y="302"/>
                      <a:pt x="190" y="293"/>
                      <a:pt x="182" y="284"/>
                    </a:cubicBezTo>
                    <a:cubicBezTo>
                      <a:pt x="173" y="274"/>
                      <a:pt x="166" y="263"/>
                      <a:pt x="160" y="251"/>
                    </a:cubicBezTo>
                    <a:cubicBezTo>
                      <a:pt x="154" y="238"/>
                      <a:pt x="149" y="225"/>
                      <a:pt x="145" y="211"/>
                    </a:cubicBezTo>
                    <a:cubicBezTo>
                      <a:pt x="142" y="197"/>
                      <a:pt x="140" y="182"/>
                      <a:pt x="140" y="167"/>
                    </a:cubicBezTo>
                    <a:cubicBezTo>
                      <a:pt x="140" y="144"/>
                      <a:pt x="144" y="122"/>
                      <a:pt x="151" y="102"/>
                    </a:cubicBezTo>
                    <a:cubicBezTo>
                      <a:pt x="158" y="82"/>
                      <a:pt x="168" y="64"/>
                      <a:pt x="181" y="49"/>
                    </a:cubicBezTo>
                    <a:cubicBezTo>
                      <a:pt x="193" y="34"/>
                      <a:pt x="208" y="21"/>
                      <a:pt x="225" y="13"/>
                    </a:cubicBezTo>
                    <a:cubicBezTo>
                      <a:pt x="241" y="5"/>
                      <a:pt x="260" y="0"/>
                      <a:pt x="279" y="0"/>
                    </a:cubicBezTo>
                    <a:close/>
                  </a:path>
                </a:pathLst>
              </a:custGeom>
              <a:solidFill>
                <a:srgbClr val="8DC4DF"/>
              </a:solidFill>
              <a:ln w="9525">
                <a:solidFill>
                  <a:srgbClr val="8DC4D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8" name="Gruppieren 64"/>
          <p:cNvGrpSpPr/>
          <p:nvPr/>
        </p:nvGrpSpPr>
        <p:grpSpPr bwMode="gray">
          <a:xfrm>
            <a:off x="6792688" y="4077072"/>
            <a:ext cx="810079" cy="1029611"/>
            <a:chOff x="7739062" y="3733255"/>
            <a:chExt cx="1291413" cy="1641386"/>
          </a:xfrm>
        </p:grpSpPr>
        <p:pic>
          <p:nvPicPr>
            <p:cNvPr id="29" name="Picture 22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gray">
            <a:xfrm>
              <a:off x="7739062" y="4761236"/>
              <a:ext cx="1291413" cy="61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" name="Gruppieren 54"/>
            <p:cNvGrpSpPr/>
            <p:nvPr/>
          </p:nvGrpSpPr>
          <p:grpSpPr bwMode="gray">
            <a:xfrm flipH="1">
              <a:off x="8098614" y="3733255"/>
              <a:ext cx="598485" cy="1377910"/>
              <a:chOff x="-2763844" y="1373188"/>
              <a:chExt cx="2389194" cy="5500688"/>
            </a:xfrm>
          </p:grpSpPr>
          <p:sp>
            <p:nvSpPr>
              <p:cNvPr id="31" name="Freeform 8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gray">
              <a:xfrm>
                <a:off x="-2306642" y="3143248"/>
                <a:ext cx="555623" cy="3719510"/>
              </a:xfrm>
              <a:custGeom>
                <a:avLst/>
                <a:gdLst/>
                <a:ahLst/>
                <a:cxnLst>
                  <a:cxn ang="0">
                    <a:pos x="130" y="979"/>
                  </a:cxn>
                  <a:cxn ang="0">
                    <a:pos x="120" y="961"/>
                  </a:cxn>
                  <a:cxn ang="0">
                    <a:pos x="115" y="944"/>
                  </a:cxn>
                  <a:cxn ang="0">
                    <a:pos x="113" y="935"/>
                  </a:cxn>
                  <a:cxn ang="0">
                    <a:pos x="111" y="39"/>
                  </a:cxn>
                  <a:cxn ang="0">
                    <a:pos x="110" y="34"/>
                  </a:cxn>
                  <a:cxn ang="0">
                    <a:pos x="108" y="24"/>
                  </a:cxn>
                  <a:cxn ang="0">
                    <a:pos x="104" y="15"/>
                  </a:cxn>
                  <a:cxn ang="0">
                    <a:pos x="94" y="10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14" y="14"/>
                  </a:cxn>
                  <a:cxn ang="0">
                    <a:pos x="16" y="23"/>
                  </a:cxn>
                  <a:cxn ang="0">
                    <a:pos x="16" y="28"/>
                  </a:cxn>
                  <a:cxn ang="0">
                    <a:pos x="20" y="905"/>
                  </a:cxn>
                  <a:cxn ang="0">
                    <a:pos x="22" y="913"/>
                  </a:cxn>
                  <a:cxn ang="0">
                    <a:pos x="27" y="930"/>
                  </a:cxn>
                  <a:cxn ang="0">
                    <a:pos x="37" y="949"/>
                  </a:cxn>
                  <a:cxn ang="0">
                    <a:pos x="55" y="961"/>
                  </a:cxn>
                  <a:cxn ang="0">
                    <a:pos x="148" y="992"/>
                  </a:cxn>
                  <a:cxn ang="0">
                    <a:pos x="130" y="979"/>
                  </a:cxn>
                </a:cxnLst>
                <a:rect l="0" t="0" r="r" b="b"/>
                <a:pathLst>
                  <a:path w="148" h="992">
                    <a:moveTo>
                      <a:pt x="130" y="979"/>
                    </a:moveTo>
                    <a:cubicBezTo>
                      <a:pt x="126" y="974"/>
                      <a:pt x="122" y="967"/>
                      <a:pt x="120" y="961"/>
                    </a:cubicBezTo>
                    <a:cubicBezTo>
                      <a:pt x="117" y="955"/>
                      <a:pt x="116" y="948"/>
                      <a:pt x="115" y="944"/>
                    </a:cubicBezTo>
                    <a:cubicBezTo>
                      <a:pt x="114" y="939"/>
                      <a:pt x="113" y="936"/>
                      <a:pt x="113" y="935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0" y="38"/>
                      <a:pt x="110" y="37"/>
                      <a:pt x="110" y="34"/>
                    </a:cubicBezTo>
                    <a:cubicBezTo>
                      <a:pt x="110" y="31"/>
                      <a:pt x="109" y="28"/>
                      <a:pt x="108" y="24"/>
                    </a:cubicBezTo>
                    <a:cubicBezTo>
                      <a:pt x="107" y="21"/>
                      <a:pt x="106" y="17"/>
                      <a:pt x="104" y="15"/>
                    </a:cubicBezTo>
                    <a:cubicBezTo>
                      <a:pt x="101" y="12"/>
                      <a:pt x="98" y="10"/>
                      <a:pt x="94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5"/>
                    </a:cubicBezTo>
                    <a:cubicBezTo>
                      <a:pt x="12" y="7"/>
                      <a:pt x="13" y="11"/>
                      <a:pt x="14" y="14"/>
                    </a:cubicBezTo>
                    <a:cubicBezTo>
                      <a:pt x="15" y="17"/>
                      <a:pt x="16" y="21"/>
                      <a:pt x="16" y="23"/>
                    </a:cubicBezTo>
                    <a:cubicBezTo>
                      <a:pt x="16" y="26"/>
                      <a:pt x="16" y="28"/>
                      <a:pt x="16" y="28"/>
                    </a:cubicBezTo>
                    <a:cubicBezTo>
                      <a:pt x="20" y="905"/>
                      <a:pt x="20" y="905"/>
                      <a:pt x="20" y="905"/>
                    </a:cubicBezTo>
                    <a:cubicBezTo>
                      <a:pt x="20" y="906"/>
                      <a:pt x="21" y="909"/>
                      <a:pt x="22" y="913"/>
                    </a:cubicBezTo>
                    <a:cubicBezTo>
                      <a:pt x="23" y="918"/>
                      <a:pt x="24" y="924"/>
                      <a:pt x="27" y="930"/>
                    </a:cubicBezTo>
                    <a:cubicBezTo>
                      <a:pt x="29" y="937"/>
                      <a:pt x="33" y="943"/>
                      <a:pt x="37" y="949"/>
                    </a:cubicBezTo>
                    <a:cubicBezTo>
                      <a:pt x="42" y="954"/>
                      <a:pt x="48" y="959"/>
                      <a:pt x="55" y="961"/>
                    </a:cubicBezTo>
                    <a:cubicBezTo>
                      <a:pt x="148" y="992"/>
                      <a:pt x="148" y="992"/>
                      <a:pt x="148" y="992"/>
                    </a:cubicBezTo>
                    <a:cubicBezTo>
                      <a:pt x="141" y="990"/>
                      <a:pt x="135" y="985"/>
                      <a:pt x="130" y="979"/>
                    </a:cubicBezTo>
                    <a:close/>
                  </a:path>
                </a:pathLst>
              </a:custGeom>
              <a:solidFill>
                <a:srgbClr val="77AD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gray">
              <a:xfrm>
                <a:off x="-2246313" y="1373188"/>
                <a:ext cx="877888" cy="1158875"/>
              </a:xfrm>
              <a:custGeom>
                <a:avLst/>
                <a:gdLst/>
                <a:ahLst/>
                <a:cxnLst>
                  <a:cxn ang="0">
                    <a:pos x="165" y="309"/>
                  </a:cxn>
                  <a:cxn ang="0">
                    <a:pos x="69" y="302"/>
                  </a:cxn>
                  <a:cxn ang="0">
                    <a:pos x="41" y="278"/>
                  </a:cxn>
                  <a:cxn ang="0">
                    <a:pos x="20" y="246"/>
                  </a:cxn>
                  <a:cxn ang="0">
                    <a:pos x="6" y="207"/>
                  </a:cxn>
                  <a:cxn ang="0">
                    <a:pos x="0" y="164"/>
                  </a:cxn>
                  <a:cxn ang="0">
                    <a:pos x="11" y="100"/>
                  </a:cxn>
                  <a:cxn ang="0">
                    <a:pos x="40" y="48"/>
                  </a:cxn>
                  <a:cxn ang="0">
                    <a:pos x="84" y="13"/>
                  </a:cxn>
                  <a:cxn ang="0">
                    <a:pos x="137" y="1"/>
                  </a:cxn>
                  <a:cxn ang="0">
                    <a:pos x="234" y="0"/>
                  </a:cxn>
                  <a:cxn ang="0">
                    <a:pos x="180" y="13"/>
                  </a:cxn>
                  <a:cxn ang="0">
                    <a:pos x="136" y="49"/>
                  </a:cxn>
                  <a:cxn ang="0">
                    <a:pos x="106" y="102"/>
                  </a:cxn>
                  <a:cxn ang="0">
                    <a:pos x="95" y="167"/>
                  </a:cxn>
                  <a:cxn ang="0">
                    <a:pos x="100" y="211"/>
                  </a:cxn>
                  <a:cxn ang="0">
                    <a:pos x="115" y="251"/>
                  </a:cxn>
                  <a:cxn ang="0">
                    <a:pos x="137" y="284"/>
                  </a:cxn>
                  <a:cxn ang="0">
                    <a:pos x="165" y="309"/>
                  </a:cxn>
                </a:cxnLst>
                <a:rect l="0" t="0" r="r" b="b"/>
                <a:pathLst>
                  <a:path w="234" h="309">
                    <a:moveTo>
                      <a:pt x="165" y="309"/>
                    </a:moveTo>
                    <a:cubicBezTo>
                      <a:pt x="69" y="302"/>
                      <a:pt x="69" y="302"/>
                      <a:pt x="69" y="302"/>
                    </a:cubicBezTo>
                    <a:cubicBezTo>
                      <a:pt x="59" y="296"/>
                      <a:pt x="50" y="287"/>
                      <a:pt x="41" y="278"/>
                    </a:cubicBezTo>
                    <a:cubicBezTo>
                      <a:pt x="33" y="268"/>
                      <a:pt x="26" y="258"/>
                      <a:pt x="20" y="246"/>
                    </a:cubicBezTo>
                    <a:cubicBezTo>
                      <a:pt x="14" y="234"/>
                      <a:pt x="9" y="221"/>
                      <a:pt x="6" y="207"/>
                    </a:cubicBezTo>
                    <a:cubicBezTo>
                      <a:pt x="2" y="193"/>
                      <a:pt x="0" y="179"/>
                      <a:pt x="0" y="164"/>
                    </a:cubicBezTo>
                    <a:cubicBezTo>
                      <a:pt x="0" y="141"/>
                      <a:pt x="4" y="120"/>
                      <a:pt x="11" y="100"/>
                    </a:cubicBezTo>
                    <a:cubicBezTo>
                      <a:pt x="18" y="81"/>
                      <a:pt x="28" y="63"/>
                      <a:pt x="40" y="48"/>
                    </a:cubicBezTo>
                    <a:cubicBezTo>
                      <a:pt x="53" y="33"/>
                      <a:pt x="67" y="22"/>
                      <a:pt x="84" y="13"/>
                    </a:cubicBezTo>
                    <a:cubicBezTo>
                      <a:pt x="100" y="5"/>
                      <a:pt x="118" y="1"/>
                      <a:pt x="137" y="1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15" y="0"/>
                      <a:pt x="196" y="5"/>
                      <a:pt x="180" y="13"/>
                    </a:cubicBezTo>
                    <a:cubicBezTo>
                      <a:pt x="163" y="21"/>
                      <a:pt x="148" y="34"/>
                      <a:pt x="136" y="49"/>
                    </a:cubicBezTo>
                    <a:cubicBezTo>
                      <a:pt x="123" y="64"/>
                      <a:pt x="113" y="82"/>
                      <a:pt x="106" y="102"/>
                    </a:cubicBezTo>
                    <a:cubicBezTo>
                      <a:pt x="99" y="122"/>
                      <a:pt x="95" y="144"/>
                      <a:pt x="95" y="167"/>
                    </a:cubicBezTo>
                    <a:cubicBezTo>
                      <a:pt x="95" y="182"/>
                      <a:pt x="97" y="197"/>
                      <a:pt x="100" y="211"/>
                    </a:cubicBezTo>
                    <a:cubicBezTo>
                      <a:pt x="104" y="225"/>
                      <a:pt x="109" y="238"/>
                      <a:pt x="115" y="251"/>
                    </a:cubicBezTo>
                    <a:cubicBezTo>
                      <a:pt x="121" y="263"/>
                      <a:pt x="128" y="274"/>
                      <a:pt x="137" y="284"/>
                    </a:cubicBezTo>
                    <a:cubicBezTo>
                      <a:pt x="145" y="293"/>
                      <a:pt x="155" y="302"/>
                      <a:pt x="165" y="309"/>
                    </a:cubicBezTo>
                    <a:close/>
                  </a:path>
                </a:pathLst>
              </a:custGeom>
              <a:solidFill>
                <a:srgbClr val="77AD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gray">
              <a:xfrm>
                <a:off x="-2763844" y="2505073"/>
                <a:ext cx="1136652" cy="2354261"/>
              </a:xfrm>
              <a:custGeom>
                <a:avLst/>
                <a:gdLst/>
                <a:ahLst/>
                <a:cxnLst>
                  <a:cxn ang="0">
                    <a:pos x="303" y="7"/>
                  </a:cxn>
                  <a:cxn ang="0">
                    <a:pos x="207" y="0"/>
                  </a:cxn>
                  <a:cxn ang="0">
                    <a:pos x="106" y="3"/>
                  </a:cxn>
                  <a:cxn ang="0">
                    <a:pos x="106" y="3"/>
                  </a:cxn>
                  <a:cxn ang="0">
                    <a:pos x="105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7" y="3"/>
                  </a:cxn>
                  <a:cxn ang="0">
                    <a:pos x="71" y="6"/>
                  </a:cxn>
                  <a:cxn ang="0">
                    <a:pos x="39" y="19"/>
                  </a:cxn>
                  <a:cxn ang="0">
                    <a:pos x="12" y="47"/>
                  </a:cxn>
                  <a:cxn ang="0">
                    <a:pos x="0" y="98"/>
                  </a:cxn>
                  <a:cxn ang="0">
                    <a:pos x="1" y="203"/>
                  </a:cxn>
                  <a:cxn ang="0">
                    <a:pos x="2" y="357"/>
                  </a:cxn>
                  <a:cxn ang="0">
                    <a:pos x="3" y="499"/>
                  </a:cxn>
                  <a:cxn ang="0">
                    <a:pos x="3" y="569"/>
                  </a:cxn>
                  <a:cxn ang="0">
                    <a:pos x="5" y="575"/>
                  </a:cxn>
                  <a:cxn ang="0">
                    <a:pos x="10" y="587"/>
                  </a:cxn>
                  <a:cxn ang="0">
                    <a:pos x="20" y="599"/>
                  </a:cxn>
                  <a:cxn ang="0">
                    <a:pos x="37" y="608"/>
                  </a:cxn>
                  <a:cxn ang="0">
                    <a:pos x="129" y="628"/>
                  </a:cxn>
                  <a:cxn ang="0">
                    <a:pos x="112" y="619"/>
                  </a:cxn>
                  <a:cxn ang="0">
                    <a:pos x="102" y="606"/>
                  </a:cxn>
                  <a:cxn ang="0">
                    <a:pos x="97" y="594"/>
                  </a:cxn>
                  <a:cxn ang="0">
                    <a:pos x="95" y="588"/>
                  </a:cxn>
                  <a:cxn ang="0">
                    <a:pos x="95" y="517"/>
                  </a:cxn>
                  <a:cxn ang="0">
                    <a:pos x="94" y="371"/>
                  </a:cxn>
                  <a:cxn ang="0">
                    <a:pos x="93" y="214"/>
                  </a:cxn>
                  <a:cxn ang="0">
                    <a:pos x="93" y="107"/>
                  </a:cxn>
                  <a:cxn ang="0">
                    <a:pos x="104" y="55"/>
                  </a:cxn>
                  <a:cxn ang="0">
                    <a:pos x="132" y="26"/>
                  </a:cxn>
                  <a:cxn ang="0">
                    <a:pos x="165" y="12"/>
                  </a:cxn>
                  <a:cxn ang="0">
                    <a:pos x="191" y="9"/>
                  </a:cxn>
                  <a:cxn ang="0">
                    <a:pos x="194" y="9"/>
                  </a:cxn>
                  <a:cxn ang="0">
                    <a:pos x="197" y="9"/>
                  </a:cxn>
                  <a:cxn ang="0">
                    <a:pos x="199" y="9"/>
                  </a:cxn>
                  <a:cxn ang="0">
                    <a:pos x="200" y="9"/>
                  </a:cxn>
                  <a:cxn ang="0">
                    <a:pos x="200" y="9"/>
                  </a:cxn>
                  <a:cxn ang="0">
                    <a:pos x="303" y="7"/>
                  </a:cxn>
                </a:cxnLst>
                <a:rect l="0" t="0" r="r" b="b"/>
                <a:pathLst>
                  <a:path w="303" h="628">
                    <a:moveTo>
                      <a:pt x="303" y="7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4" y="3"/>
                      <a:pt x="103" y="3"/>
                      <a:pt x="103" y="3"/>
                    </a:cubicBezTo>
                    <a:cubicBezTo>
                      <a:pt x="102" y="3"/>
                      <a:pt x="101" y="3"/>
                      <a:pt x="100" y="3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1" y="3"/>
                      <a:pt x="81" y="4"/>
                      <a:pt x="71" y="6"/>
                    </a:cubicBezTo>
                    <a:cubicBezTo>
                      <a:pt x="61" y="8"/>
                      <a:pt x="49" y="12"/>
                      <a:pt x="39" y="19"/>
                    </a:cubicBezTo>
                    <a:cubicBezTo>
                      <a:pt x="28" y="25"/>
                      <a:pt x="19" y="35"/>
                      <a:pt x="12" y="47"/>
                    </a:cubicBezTo>
                    <a:cubicBezTo>
                      <a:pt x="4" y="60"/>
                      <a:pt x="0" y="77"/>
                      <a:pt x="0" y="98"/>
                    </a:cubicBezTo>
                    <a:cubicBezTo>
                      <a:pt x="0" y="118"/>
                      <a:pt x="1" y="156"/>
                      <a:pt x="1" y="203"/>
                    </a:cubicBezTo>
                    <a:cubicBezTo>
                      <a:pt x="1" y="250"/>
                      <a:pt x="2" y="304"/>
                      <a:pt x="2" y="357"/>
                    </a:cubicBezTo>
                    <a:cubicBezTo>
                      <a:pt x="2" y="410"/>
                      <a:pt x="3" y="460"/>
                      <a:pt x="3" y="499"/>
                    </a:cubicBezTo>
                    <a:cubicBezTo>
                      <a:pt x="3" y="538"/>
                      <a:pt x="3" y="564"/>
                      <a:pt x="3" y="569"/>
                    </a:cubicBezTo>
                    <a:cubicBezTo>
                      <a:pt x="3" y="570"/>
                      <a:pt x="4" y="572"/>
                      <a:pt x="5" y="575"/>
                    </a:cubicBezTo>
                    <a:cubicBezTo>
                      <a:pt x="6" y="578"/>
                      <a:pt x="7" y="583"/>
                      <a:pt x="10" y="587"/>
                    </a:cubicBezTo>
                    <a:cubicBezTo>
                      <a:pt x="12" y="591"/>
                      <a:pt x="16" y="596"/>
                      <a:pt x="20" y="599"/>
                    </a:cubicBezTo>
                    <a:cubicBezTo>
                      <a:pt x="24" y="603"/>
                      <a:pt x="30" y="606"/>
                      <a:pt x="37" y="608"/>
                    </a:cubicBezTo>
                    <a:cubicBezTo>
                      <a:pt x="129" y="628"/>
                      <a:pt x="129" y="628"/>
                      <a:pt x="129" y="628"/>
                    </a:cubicBezTo>
                    <a:cubicBezTo>
                      <a:pt x="122" y="626"/>
                      <a:pt x="117" y="623"/>
                      <a:pt x="112" y="619"/>
                    </a:cubicBezTo>
                    <a:cubicBezTo>
                      <a:pt x="108" y="615"/>
                      <a:pt x="104" y="611"/>
                      <a:pt x="102" y="606"/>
                    </a:cubicBezTo>
                    <a:cubicBezTo>
                      <a:pt x="99" y="602"/>
                      <a:pt x="98" y="598"/>
                      <a:pt x="97" y="594"/>
                    </a:cubicBezTo>
                    <a:cubicBezTo>
                      <a:pt x="96" y="591"/>
                      <a:pt x="95" y="589"/>
                      <a:pt x="95" y="588"/>
                    </a:cubicBezTo>
                    <a:cubicBezTo>
                      <a:pt x="95" y="583"/>
                      <a:pt x="95" y="556"/>
                      <a:pt x="95" y="517"/>
                    </a:cubicBezTo>
                    <a:cubicBezTo>
                      <a:pt x="95" y="477"/>
                      <a:pt x="94" y="425"/>
                      <a:pt x="94" y="371"/>
                    </a:cubicBezTo>
                    <a:cubicBezTo>
                      <a:pt x="94" y="317"/>
                      <a:pt x="94" y="262"/>
                      <a:pt x="93" y="214"/>
                    </a:cubicBezTo>
                    <a:cubicBezTo>
                      <a:pt x="93" y="166"/>
                      <a:pt x="93" y="127"/>
                      <a:pt x="93" y="107"/>
                    </a:cubicBezTo>
                    <a:cubicBezTo>
                      <a:pt x="93" y="85"/>
                      <a:pt x="97" y="68"/>
                      <a:pt x="104" y="55"/>
                    </a:cubicBezTo>
                    <a:cubicBezTo>
                      <a:pt x="112" y="42"/>
                      <a:pt x="121" y="32"/>
                      <a:pt x="132" y="26"/>
                    </a:cubicBezTo>
                    <a:cubicBezTo>
                      <a:pt x="143" y="19"/>
                      <a:pt x="154" y="15"/>
                      <a:pt x="165" y="12"/>
                    </a:cubicBezTo>
                    <a:cubicBezTo>
                      <a:pt x="175" y="10"/>
                      <a:pt x="185" y="9"/>
                      <a:pt x="191" y="9"/>
                    </a:cubicBezTo>
                    <a:cubicBezTo>
                      <a:pt x="192" y="9"/>
                      <a:pt x="193" y="9"/>
                      <a:pt x="194" y="9"/>
                    </a:cubicBezTo>
                    <a:cubicBezTo>
                      <a:pt x="195" y="9"/>
                      <a:pt x="196" y="9"/>
                      <a:pt x="197" y="9"/>
                    </a:cubicBezTo>
                    <a:cubicBezTo>
                      <a:pt x="198" y="9"/>
                      <a:pt x="198" y="9"/>
                      <a:pt x="199" y="9"/>
                    </a:cubicBezTo>
                    <a:cubicBezTo>
                      <a:pt x="199" y="9"/>
                      <a:pt x="199" y="9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lnTo>
                      <a:pt x="303" y="7"/>
                    </a:lnTo>
                    <a:close/>
                  </a:path>
                </a:pathLst>
              </a:custGeom>
              <a:solidFill>
                <a:srgbClr val="77AD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gray">
              <a:xfrm>
                <a:off x="-1150935" y="3089274"/>
                <a:ext cx="558799" cy="1620836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77AD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77AD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gray">
              <a:xfrm>
                <a:off x="-1477963" y="2478088"/>
                <a:ext cx="803275" cy="3810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3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7" y="0"/>
                  </a:cxn>
                  <a:cxn ang="0">
                    <a:pos x="97" y="0"/>
                  </a:cxn>
                  <a:cxn ang="0">
                    <a:pos x="0" y="4"/>
                  </a:cxn>
                  <a:cxn ang="0">
                    <a:pos x="97" y="10"/>
                  </a:cxn>
                  <a:cxn ang="0">
                    <a:pos x="195" y="6"/>
                  </a:cxn>
                  <a:cxn ang="0">
                    <a:pos x="196" y="6"/>
                  </a:cxn>
                  <a:cxn ang="0">
                    <a:pos x="197" y="6"/>
                  </a:cxn>
                  <a:cxn ang="0">
                    <a:pos x="200" y="6"/>
                  </a:cxn>
                  <a:cxn ang="0">
                    <a:pos x="203" y="6"/>
                  </a:cxn>
                  <a:cxn ang="0">
                    <a:pos x="206" y="6"/>
                  </a:cxn>
                  <a:cxn ang="0">
                    <a:pos x="208" y="6"/>
                  </a:cxn>
                  <a:cxn ang="0">
                    <a:pos x="211" y="6"/>
                  </a:cxn>
                  <a:cxn ang="0">
                    <a:pos x="214" y="6"/>
                  </a:cxn>
                  <a:cxn ang="0">
                    <a:pos x="116" y="0"/>
                  </a:cxn>
                </a:cxnLst>
                <a:rect l="0" t="0" r="r" b="b"/>
                <a:pathLst>
                  <a:path w="214" h="10">
                    <a:moveTo>
                      <a:pt x="116" y="0"/>
                    </a:moveTo>
                    <a:cubicBezTo>
                      <a:pt x="115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ubicBezTo>
                      <a:pt x="109" y="0"/>
                      <a:pt x="108" y="0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  <a:cubicBezTo>
                      <a:pt x="104" y="0"/>
                      <a:pt x="102" y="0"/>
                      <a:pt x="101" y="0"/>
                    </a:cubicBezTo>
                    <a:cubicBezTo>
                      <a:pt x="100" y="0"/>
                      <a:pt x="100" y="0"/>
                      <a:pt x="99" y="0"/>
                    </a:cubicBezTo>
                    <a:cubicBezTo>
                      <a:pt x="98" y="0"/>
                      <a:pt x="98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95" y="6"/>
                      <a:pt x="195" y="6"/>
                      <a:pt x="195" y="6"/>
                    </a:cubicBezTo>
                    <a:cubicBezTo>
                      <a:pt x="195" y="6"/>
                      <a:pt x="195" y="6"/>
                      <a:pt x="196" y="6"/>
                    </a:cubicBezTo>
                    <a:cubicBezTo>
                      <a:pt x="196" y="6"/>
                      <a:pt x="197" y="6"/>
                      <a:pt x="197" y="6"/>
                    </a:cubicBezTo>
                    <a:cubicBezTo>
                      <a:pt x="198" y="6"/>
                      <a:pt x="199" y="6"/>
                      <a:pt x="200" y="6"/>
                    </a:cubicBezTo>
                    <a:cubicBezTo>
                      <a:pt x="201" y="6"/>
                      <a:pt x="202" y="6"/>
                      <a:pt x="203" y="6"/>
                    </a:cubicBezTo>
                    <a:cubicBezTo>
                      <a:pt x="204" y="6"/>
                      <a:pt x="205" y="6"/>
                      <a:pt x="206" y="6"/>
                    </a:cubicBezTo>
                    <a:cubicBezTo>
                      <a:pt x="207" y="6"/>
                      <a:pt x="207" y="6"/>
                      <a:pt x="208" y="6"/>
                    </a:cubicBezTo>
                    <a:cubicBezTo>
                      <a:pt x="209" y="6"/>
                      <a:pt x="210" y="6"/>
                      <a:pt x="211" y="6"/>
                    </a:cubicBezTo>
                    <a:cubicBezTo>
                      <a:pt x="212" y="6"/>
                      <a:pt x="213" y="6"/>
                      <a:pt x="214" y="6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E9B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gray">
              <a:xfrm>
                <a:off x="-2414588" y="1373188"/>
                <a:ext cx="2039938" cy="5500688"/>
              </a:xfrm>
              <a:custGeom>
                <a:avLst/>
                <a:gdLst/>
                <a:ahLst/>
                <a:cxnLst>
                  <a:cxn ang="0">
                    <a:pos x="332" y="13"/>
                  </a:cxn>
                  <a:cxn ang="0">
                    <a:pos x="403" y="100"/>
                  </a:cxn>
                  <a:cxn ang="0">
                    <a:pos x="409" y="206"/>
                  </a:cxn>
                  <a:cxn ang="0">
                    <a:pos x="374" y="278"/>
                  </a:cxn>
                  <a:cxn ang="0">
                    <a:pos x="445" y="301"/>
                  </a:cxn>
                  <a:cxn ang="0">
                    <a:pos x="447" y="301"/>
                  </a:cxn>
                  <a:cxn ang="0">
                    <a:pos x="453" y="301"/>
                  </a:cxn>
                  <a:cxn ang="0">
                    <a:pos x="508" y="313"/>
                  </a:cxn>
                  <a:cxn ang="0">
                    <a:pos x="543" y="388"/>
                  </a:cxn>
                  <a:cxn ang="0">
                    <a:pos x="543" y="639"/>
                  </a:cxn>
                  <a:cxn ang="0">
                    <a:pos x="542" y="845"/>
                  </a:cxn>
                  <a:cxn ang="0">
                    <a:pos x="534" y="867"/>
                  </a:cxn>
                  <a:cxn ang="0">
                    <a:pos x="497" y="891"/>
                  </a:cxn>
                  <a:cxn ang="0">
                    <a:pos x="461" y="872"/>
                  </a:cxn>
                  <a:cxn ang="0">
                    <a:pos x="453" y="848"/>
                  </a:cxn>
                  <a:cxn ang="0">
                    <a:pos x="452" y="487"/>
                  </a:cxn>
                  <a:cxn ang="0">
                    <a:pos x="443" y="470"/>
                  </a:cxn>
                  <a:cxn ang="0">
                    <a:pos x="422" y="472"/>
                  </a:cxn>
                  <a:cxn ang="0">
                    <a:pos x="415" y="492"/>
                  </a:cxn>
                  <a:cxn ang="0">
                    <a:pos x="413" y="1370"/>
                  </a:cxn>
                  <a:cxn ang="0">
                    <a:pos x="404" y="1405"/>
                  </a:cxn>
                  <a:cxn ang="0">
                    <a:pos x="362" y="1442"/>
                  </a:cxn>
                  <a:cxn ang="0">
                    <a:pos x="317" y="1415"/>
                  </a:cxn>
                  <a:cxn ang="0">
                    <a:pos x="306" y="1381"/>
                  </a:cxn>
                  <a:cxn ang="0">
                    <a:pos x="306" y="974"/>
                  </a:cxn>
                  <a:cxn ang="0">
                    <a:pos x="296" y="946"/>
                  </a:cxn>
                  <a:cxn ang="0">
                    <a:pos x="263" y="949"/>
                  </a:cxn>
                  <a:cxn ang="0">
                    <a:pos x="253" y="979"/>
                  </a:cxn>
                  <a:cxn ang="0">
                    <a:pos x="253" y="1388"/>
                  </a:cxn>
                  <a:cxn ang="0">
                    <a:pos x="242" y="1426"/>
                  </a:cxn>
                  <a:cxn ang="0">
                    <a:pos x="196" y="1466"/>
                  </a:cxn>
                  <a:cxn ang="0">
                    <a:pos x="152" y="1440"/>
                  </a:cxn>
                  <a:cxn ang="0">
                    <a:pos x="142" y="1407"/>
                  </a:cxn>
                  <a:cxn ang="0">
                    <a:pos x="139" y="505"/>
                  </a:cxn>
                  <a:cxn ang="0">
                    <a:pos x="132" y="486"/>
                  </a:cxn>
                  <a:cxn ang="0">
                    <a:pos x="109" y="486"/>
                  </a:cxn>
                  <a:cxn ang="0">
                    <a:pos x="99" y="504"/>
                  </a:cxn>
                  <a:cxn ang="0">
                    <a:pos x="100" y="878"/>
                  </a:cxn>
                  <a:cxn ang="0">
                    <a:pos x="91" y="904"/>
                  </a:cxn>
                  <a:cxn ang="0">
                    <a:pos x="51" y="930"/>
                  </a:cxn>
                  <a:cxn ang="0">
                    <a:pos x="11" y="913"/>
                  </a:cxn>
                  <a:cxn ang="0">
                    <a:pos x="2" y="890"/>
                  </a:cxn>
                  <a:cxn ang="0">
                    <a:pos x="1" y="673"/>
                  </a:cxn>
                  <a:cxn ang="0">
                    <a:pos x="0" y="409"/>
                  </a:cxn>
                  <a:cxn ang="0">
                    <a:pos x="39" y="328"/>
                  </a:cxn>
                  <a:cxn ang="0">
                    <a:pos x="98" y="311"/>
                  </a:cxn>
                  <a:cxn ang="0">
                    <a:pos x="104" y="311"/>
                  </a:cxn>
                  <a:cxn ang="0">
                    <a:pos x="107" y="311"/>
                  </a:cxn>
                  <a:cxn ang="0">
                    <a:pos x="182" y="284"/>
                  </a:cxn>
                  <a:cxn ang="0">
                    <a:pos x="145" y="211"/>
                  </a:cxn>
                  <a:cxn ang="0">
                    <a:pos x="151" y="102"/>
                  </a:cxn>
                  <a:cxn ang="0">
                    <a:pos x="225" y="13"/>
                  </a:cxn>
                </a:cxnLst>
                <a:rect l="0" t="0" r="r" b="b"/>
                <a:pathLst>
                  <a:path w="544" h="1467">
                    <a:moveTo>
                      <a:pt x="279" y="0"/>
                    </a:moveTo>
                    <a:cubicBezTo>
                      <a:pt x="297" y="0"/>
                      <a:pt x="315" y="5"/>
                      <a:pt x="332" y="13"/>
                    </a:cubicBezTo>
                    <a:cubicBezTo>
                      <a:pt x="348" y="21"/>
                      <a:pt x="362" y="33"/>
                      <a:pt x="374" y="48"/>
                    </a:cubicBezTo>
                    <a:cubicBezTo>
                      <a:pt x="387" y="63"/>
                      <a:pt x="396" y="80"/>
                      <a:pt x="403" y="100"/>
                    </a:cubicBezTo>
                    <a:cubicBezTo>
                      <a:pt x="410" y="119"/>
                      <a:pt x="413" y="140"/>
                      <a:pt x="413" y="163"/>
                    </a:cubicBezTo>
                    <a:cubicBezTo>
                      <a:pt x="413" y="178"/>
                      <a:pt x="412" y="192"/>
                      <a:pt x="409" y="206"/>
                    </a:cubicBezTo>
                    <a:cubicBezTo>
                      <a:pt x="405" y="220"/>
                      <a:pt x="401" y="233"/>
                      <a:pt x="395" y="245"/>
                    </a:cubicBezTo>
                    <a:cubicBezTo>
                      <a:pt x="389" y="257"/>
                      <a:pt x="382" y="268"/>
                      <a:pt x="374" y="278"/>
                    </a:cubicBezTo>
                    <a:cubicBezTo>
                      <a:pt x="366" y="288"/>
                      <a:pt x="357" y="297"/>
                      <a:pt x="347" y="305"/>
                    </a:cubicBezTo>
                    <a:cubicBezTo>
                      <a:pt x="445" y="301"/>
                      <a:pt x="445" y="301"/>
                      <a:pt x="445" y="301"/>
                    </a:cubicBezTo>
                    <a:cubicBezTo>
                      <a:pt x="445" y="301"/>
                      <a:pt x="445" y="301"/>
                      <a:pt x="446" y="301"/>
                    </a:cubicBezTo>
                    <a:cubicBezTo>
                      <a:pt x="446" y="301"/>
                      <a:pt x="447" y="301"/>
                      <a:pt x="447" y="301"/>
                    </a:cubicBezTo>
                    <a:cubicBezTo>
                      <a:pt x="448" y="301"/>
                      <a:pt x="449" y="301"/>
                      <a:pt x="450" y="301"/>
                    </a:cubicBezTo>
                    <a:cubicBezTo>
                      <a:pt x="451" y="301"/>
                      <a:pt x="452" y="301"/>
                      <a:pt x="453" y="301"/>
                    </a:cubicBezTo>
                    <a:cubicBezTo>
                      <a:pt x="459" y="300"/>
                      <a:pt x="468" y="301"/>
                      <a:pt x="478" y="302"/>
                    </a:cubicBezTo>
                    <a:cubicBezTo>
                      <a:pt x="487" y="304"/>
                      <a:pt x="498" y="307"/>
                      <a:pt x="508" y="313"/>
                    </a:cubicBezTo>
                    <a:cubicBezTo>
                      <a:pt x="517" y="319"/>
                      <a:pt x="526" y="327"/>
                      <a:pt x="533" y="339"/>
                    </a:cubicBezTo>
                    <a:cubicBezTo>
                      <a:pt x="539" y="351"/>
                      <a:pt x="544" y="367"/>
                      <a:pt x="543" y="388"/>
                    </a:cubicBezTo>
                    <a:cubicBezTo>
                      <a:pt x="543" y="407"/>
                      <a:pt x="543" y="444"/>
                      <a:pt x="543" y="489"/>
                    </a:cubicBezTo>
                    <a:cubicBezTo>
                      <a:pt x="543" y="535"/>
                      <a:pt x="543" y="588"/>
                      <a:pt x="543" y="639"/>
                    </a:cubicBezTo>
                    <a:cubicBezTo>
                      <a:pt x="542" y="690"/>
                      <a:pt x="542" y="739"/>
                      <a:pt x="542" y="777"/>
                    </a:cubicBezTo>
                    <a:cubicBezTo>
                      <a:pt x="542" y="814"/>
                      <a:pt x="542" y="840"/>
                      <a:pt x="542" y="845"/>
                    </a:cubicBezTo>
                    <a:cubicBezTo>
                      <a:pt x="542" y="845"/>
                      <a:pt x="541" y="848"/>
                      <a:pt x="540" y="852"/>
                    </a:cubicBezTo>
                    <a:cubicBezTo>
                      <a:pt x="539" y="856"/>
                      <a:pt x="537" y="862"/>
                      <a:pt x="534" y="867"/>
                    </a:cubicBezTo>
                    <a:cubicBezTo>
                      <a:pt x="530" y="873"/>
                      <a:pt x="526" y="878"/>
                      <a:pt x="520" y="882"/>
                    </a:cubicBezTo>
                    <a:cubicBezTo>
                      <a:pt x="514" y="887"/>
                      <a:pt x="507" y="890"/>
                      <a:pt x="497" y="891"/>
                    </a:cubicBezTo>
                    <a:cubicBezTo>
                      <a:pt x="488" y="892"/>
                      <a:pt x="480" y="889"/>
                      <a:pt x="474" y="886"/>
                    </a:cubicBezTo>
                    <a:cubicBezTo>
                      <a:pt x="468" y="882"/>
                      <a:pt x="464" y="877"/>
                      <a:pt x="461" y="872"/>
                    </a:cubicBezTo>
                    <a:cubicBezTo>
                      <a:pt x="458" y="866"/>
                      <a:pt x="456" y="861"/>
                      <a:pt x="454" y="856"/>
                    </a:cubicBezTo>
                    <a:cubicBezTo>
                      <a:pt x="453" y="852"/>
                      <a:pt x="453" y="849"/>
                      <a:pt x="453" y="848"/>
                    </a:cubicBezTo>
                    <a:cubicBezTo>
                      <a:pt x="453" y="492"/>
                      <a:pt x="453" y="492"/>
                      <a:pt x="453" y="492"/>
                    </a:cubicBezTo>
                    <a:cubicBezTo>
                      <a:pt x="453" y="491"/>
                      <a:pt x="453" y="489"/>
                      <a:pt x="452" y="487"/>
                    </a:cubicBezTo>
                    <a:cubicBezTo>
                      <a:pt x="452" y="485"/>
                      <a:pt x="451" y="482"/>
                      <a:pt x="449" y="479"/>
                    </a:cubicBezTo>
                    <a:cubicBezTo>
                      <a:pt x="448" y="476"/>
                      <a:pt x="446" y="473"/>
                      <a:pt x="443" y="470"/>
                    </a:cubicBezTo>
                    <a:cubicBezTo>
                      <a:pt x="440" y="468"/>
                      <a:pt x="437" y="467"/>
                      <a:pt x="432" y="467"/>
                    </a:cubicBezTo>
                    <a:cubicBezTo>
                      <a:pt x="428" y="467"/>
                      <a:pt x="425" y="469"/>
                      <a:pt x="422" y="472"/>
                    </a:cubicBezTo>
                    <a:cubicBezTo>
                      <a:pt x="420" y="475"/>
                      <a:pt x="418" y="478"/>
                      <a:pt x="417" y="482"/>
                    </a:cubicBezTo>
                    <a:cubicBezTo>
                      <a:pt x="416" y="486"/>
                      <a:pt x="415" y="489"/>
                      <a:pt x="415" y="492"/>
                    </a:cubicBezTo>
                    <a:cubicBezTo>
                      <a:pt x="415" y="495"/>
                      <a:pt x="415" y="497"/>
                      <a:pt x="415" y="497"/>
                    </a:cubicBezTo>
                    <a:cubicBezTo>
                      <a:pt x="413" y="1370"/>
                      <a:pt x="413" y="1370"/>
                      <a:pt x="413" y="1370"/>
                    </a:cubicBezTo>
                    <a:cubicBezTo>
                      <a:pt x="413" y="1371"/>
                      <a:pt x="413" y="1375"/>
                      <a:pt x="412" y="1382"/>
                    </a:cubicBezTo>
                    <a:cubicBezTo>
                      <a:pt x="410" y="1388"/>
                      <a:pt x="408" y="1396"/>
                      <a:pt x="404" y="1405"/>
                    </a:cubicBezTo>
                    <a:cubicBezTo>
                      <a:pt x="401" y="1413"/>
                      <a:pt x="396" y="1422"/>
                      <a:pt x="389" y="1429"/>
                    </a:cubicBezTo>
                    <a:cubicBezTo>
                      <a:pt x="382" y="1435"/>
                      <a:pt x="373" y="1440"/>
                      <a:pt x="362" y="1442"/>
                    </a:cubicBezTo>
                    <a:cubicBezTo>
                      <a:pt x="350" y="1444"/>
                      <a:pt x="341" y="1441"/>
                      <a:pt x="334" y="1436"/>
                    </a:cubicBezTo>
                    <a:cubicBezTo>
                      <a:pt x="327" y="1431"/>
                      <a:pt x="321" y="1423"/>
                      <a:pt x="317" y="1415"/>
                    </a:cubicBezTo>
                    <a:cubicBezTo>
                      <a:pt x="313" y="1407"/>
                      <a:pt x="310" y="1399"/>
                      <a:pt x="308" y="1393"/>
                    </a:cubicBezTo>
                    <a:cubicBezTo>
                      <a:pt x="307" y="1386"/>
                      <a:pt x="306" y="1382"/>
                      <a:pt x="306" y="1381"/>
                    </a:cubicBezTo>
                    <a:cubicBezTo>
                      <a:pt x="306" y="982"/>
                      <a:pt x="306" y="982"/>
                      <a:pt x="306" y="982"/>
                    </a:cubicBezTo>
                    <a:cubicBezTo>
                      <a:pt x="306" y="981"/>
                      <a:pt x="306" y="978"/>
                      <a:pt x="306" y="974"/>
                    </a:cubicBezTo>
                    <a:cubicBezTo>
                      <a:pt x="306" y="970"/>
                      <a:pt x="305" y="965"/>
                      <a:pt x="304" y="960"/>
                    </a:cubicBezTo>
                    <a:cubicBezTo>
                      <a:pt x="302" y="955"/>
                      <a:pt x="300" y="950"/>
                      <a:pt x="296" y="946"/>
                    </a:cubicBezTo>
                    <a:cubicBezTo>
                      <a:pt x="292" y="943"/>
                      <a:pt x="287" y="941"/>
                      <a:pt x="279" y="941"/>
                    </a:cubicBezTo>
                    <a:cubicBezTo>
                      <a:pt x="272" y="942"/>
                      <a:pt x="267" y="945"/>
                      <a:pt x="263" y="949"/>
                    </a:cubicBezTo>
                    <a:cubicBezTo>
                      <a:pt x="259" y="954"/>
                      <a:pt x="256" y="959"/>
                      <a:pt x="255" y="964"/>
                    </a:cubicBezTo>
                    <a:cubicBezTo>
                      <a:pt x="253" y="970"/>
                      <a:pt x="253" y="975"/>
                      <a:pt x="253" y="979"/>
                    </a:cubicBezTo>
                    <a:cubicBezTo>
                      <a:pt x="253" y="984"/>
                      <a:pt x="253" y="986"/>
                      <a:pt x="253" y="987"/>
                    </a:cubicBezTo>
                    <a:cubicBezTo>
                      <a:pt x="253" y="1388"/>
                      <a:pt x="253" y="1388"/>
                      <a:pt x="253" y="1388"/>
                    </a:cubicBezTo>
                    <a:cubicBezTo>
                      <a:pt x="253" y="1389"/>
                      <a:pt x="253" y="1394"/>
                      <a:pt x="251" y="1401"/>
                    </a:cubicBezTo>
                    <a:cubicBezTo>
                      <a:pt x="249" y="1408"/>
                      <a:pt x="246" y="1417"/>
                      <a:pt x="242" y="1426"/>
                    </a:cubicBezTo>
                    <a:cubicBezTo>
                      <a:pt x="238" y="1435"/>
                      <a:pt x="232" y="1444"/>
                      <a:pt x="225" y="1451"/>
                    </a:cubicBezTo>
                    <a:cubicBezTo>
                      <a:pt x="217" y="1458"/>
                      <a:pt x="208" y="1464"/>
                      <a:pt x="196" y="1466"/>
                    </a:cubicBezTo>
                    <a:cubicBezTo>
                      <a:pt x="185" y="1467"/>
                      <a:pt x="176" y="1465"/>
                      <a:pt x="168" y="1460"/>
                    </a:cubicBezTo>
                    <a:cubicBezTo>
                      <a:pt x="161" y="1455"/>
                      <a:pt x="156" y="1448"/>
                      <a:pt x="152" y="1440"/>
                    </a:cubicBezTo>
                    <a:cubicBezTo>
                      <a:pt x="148" y="1432"/>
                      <a:pt x="146" y="1425"/>
                      <a:pt x="144" y="1418"/>
                    </a:cubicBezTo>
                    <a:cubicBezTo>
                      <a:pt x="143" y="1412"/>
                      <a:pt x="142" y="1408"/>
                      <a:pt x="142" y="1407"/>
                    </a:cubicBezTo>
                    <a:cubicBezTo>
                      <a:pt x="140" y="511"/>
                      <a:pt x="140" y="511"/>
                      <a:pt x="140" y="511"/>
                    </a:cubicBezTo>
                    <a:cubicBezTo>
                      <a:pt x="139" y="510"/>
                      <a:pt x="139" y="508"/>
                      <a:pt x="139" y="505"/>
                    </a:cubicBezTo>
                    <a:cubicBezTo>
                      <a:pt x="139" y="503"/>
                      <a:pt x="138" y="499"/>
                      <a:pt x="137" y="495"/>
                    </a:cubicBezTo>
                    <a:cubicBezTo>
                      <a:pt x="136" y="492"/>
                      <a:pt x="134" y="488"/>
                      <a:pt x="132" y="486"/>
                    </a:cubicBezTo>
                    <a:cubicBezTo>
                      <a:pt x="129" y="483"/>
                      <a:pt x="125" y="481"/>
                      <a:pt x="121" y="481"/>
                    </a:cubicBezTo>
                    <a:cubicBezTo>
                      <a:pt x="116" y="482"/>
                      <a:pt x="112" y="483"/>
                      <a:pt x="109" y="486"/>
                    </a:cubicBezTo>
                    <a:cubicBezTo>
                      <a:pt x="106" y="488"/>
                      <a:pt x="104" y="492"/>
                      <a:pt x="103" y="495"/>
                    </a:cubicBezTo>
                    <a:cubicBezTo>
                      <a:pt x="101" y="498"/>
                      <a:pt x="100" y="502"/>
                      <a:pt x="99" y="504"/>
                    </a:cubicBezTo>
                    <a:cubicBezTo>
                      <a:pt x="99" y="507"/>
                      <a:pt x="99" y="508"/>
                      <a:pt x="98" y="509"/>
                    </a:cubicBezTo>
                    <a:cubicBezTo>
                      <a:pt x="100" y="878"/>
                      <a:pt x="100" y="878"/>
                      <a:pt x="100" y="878"/>
                    </a:cubicBezTo>
                    <a:cubicBezTo>
                      <a:pt x="100" y="879"/>
                      <a:pt x="99" y="882"/>
                      <a:pt x="98" y="887"/>
                    </a:cubicBezTo>
                    <a:cubicBezTo>
                      <a:pt x="97" y="892"/>
                      <a:pt x="94" y="898"/>
                      <a:pt x="91" y="904"/>
                    </a:cubicBezTo>
                    <a:cubicBezTo>
                      <a:pt x="88" y="910"/>
                      <a:pt x="83" y="916"/>
                      <a:pt x="76" y="921"/>
                    </a:cubicBezTo>
                    <a:cubicBezTo>
                      <a:pt x="70" y="926"/>
                      <a:pt x="62" y="929"/>
                      <a:pt x="51" y="930"/>
                    </a:cubicBezTo>
                    <a:cubicBezTo>
                      <a:pt x="41" y="931"/>
                      <a:pt x="33" y="929"/>
                      <a:pt x="26" y="926"/>
                    </a:cubicBezTo>
                    <a:cubicBezTo>
                      <a:pt x="20" y="923"/>
                      <a:pt x="15" y="918"/>
                      <a:pt x="11" y="913"/>
                    </a:cubicBezTo>
                    <a:cubicBezTo>
                      <a:pt x="8" y="907"/>
                      <a:pt x="6" y="902"/>
                      <a:pt x="4" y="898"/>
                    </a:cubicBezTo>
                    <a:cubicBezTo>
                      <a:pt x="3" y="894"/>
                      <a:pt x="2" y="891"/>
                      <a:pt x="2" y="890"/>
                    </a:cubicBezTo>
                    <a:cubicBezTo>
                      <a:pt x="2" y="885"/>
                      <a:pt x="2" y="858"/>
                      <a:pt x="2" y="819"/>
                    </a:cubicBezTo>
                    <a:cubicBezTo>
                      <a:pt x="2" y="779"/>
                      <a:pt x="1" y="727"/>
                      <a:pt x="1" y="673"/>
                    </a:cubicBezTo>
                    <a:cubicBezTo>
                      <a:pt x="1" y="619"/>
                      <a:pt x="1" y="564"/>
                      <a:pt x="0" y="516"/>
                    </a:cubicBezTo>
                    <a:cubicBezTo>
                      <a:pt x="0" y="468"/>
                      <a:pt x="0" y="429"/>
                      <a:pt x="0" y="409"/>
                    </a:cubicBezTo>
                    <a:cubicBezTo>
                      <a:pt x="0" y="387"/>
                      <a:pt x="4" y="370"/>
                      <a:pt x="11" y="357"/>
                    </a:cubicBezTo>
                    <a:cubicBezTo>
                      <a:pt x="19" y="344"/>
                      <a:pt x="28" y="334"/>
                      <a:pt x="39" y="328"/>
                    </a:cubicBezTo>
                    <a:cubicBezTo>
                      <a:pt x="50" y="321"/>
                      <a:pt x="61" y="317"/>
                      <a:pt x="72" y="314"/>
                    </a:cubicBezTo>
                    <a:cubicBezTo>
                      <a:pt x="82" y="312"/>
                      <a:pt x="92" y="311"/>
                      <a:pt x="98" y="311"/>
                    </a:cubicBezTo>
                    <a:cubicBezTo>
                      <a:pt x="99" y="311"/>
                      <a:pt x="101" y="311"/>
                      <a:pt x="102" y="311"/>
                    </a:cubicBezTo>
                    <a:cubicBezTo>
                      <a:pt x="103" y="311"/>
                      <a:pt x="104" y="311"/>
                      <a:pt x="104" y="311"/>
                    </a:cubicBezTo>
                    <a:cubicBezTo>
                      <a:pt x="105" y="311"/>
                      <a:pt x="106" y="311"/>
                      <a:pt x="106" y="311"/>
                    </a:cubicBezTo>
                    <a:cubicBezTo>
                      <a:pt x="107" y="311"/>
                      <a:pt x="107" y="311"/>
                      <a:pt x="107" y="311"/>
                    </a:cubicBezTo>
                    <a:cubicBezTo>
                      <a:pt x="210" y="309"/>
                      <a:pt x="210" y="309"/>
                      <a:pt x="210" y="309"/>
                    </a:cubicBezTo>
                    <a:cubicBezTo>
                      <a:pt x="200" y="302"/>
                      <a:pt x="190" y="293"/>
                      <a:pt x="182" y="284"/>
                    </a:cubicBezTo>
                    <a:cubicBezTo>
                      <a:pt x="173" y="274"/>
                      <a:pt x="166" y="263"/>
                      <a:pt x="160" y="251"/>
                    </a:cubicBezTo>
                    <a:cubicBezTo>
                      <a:pt x="154" y="238"/>
                      <a:pt x="149" y="225"/>
                      <a:pt x="145" y="211"/>
                    </a:cubicBezTo>
                    <a:cubicBezTo>
                      <a:pt x="142" y="197"/>
                      <a:pt x="140" y="182"/>
                      <a:pt x="140" y="167"/>
                    </a:cubicBezTo>
                    <a:cubicBezTo>
                      <a:pt x="140" y="144"/>
                      <a:pt x="144" y="122"/>
                      <a:pt x="151" y="102"/>
                    </a:cubicBezTo>
                    <a:cubicBezTo>
                      <a:pt x="158" y="82"/>
                      <a:pt x="168" y="64"/>
                      <a:pt x="181" y="49"/>
                    </a:cubicBezTo>
                    <a:cubicBezTo>
                      <a:pt x="193" y="34"/>
                      <a:pt x="208" y="21"/>
                      <a:pt x="225" y="13"/>
                    </a:cubicBezTo>
                    <a:cubicBezTo>
                      <a:pt x="241" y="5"/>
                      <a:pt x="260" y="0"/>
                      <a:pt x="279" y="0"/>
                    </a:cubicBezTo>
                    <a:close/>
                  </a:path>
                </a:pathLst>
              </a:custGeom>
              <a:solidFill>
                <a:srgbClr val="A0CDE4"/>
              </a:solidFill>
              <a:ln w="9525">
                <a:solidFill>
                  <a:srgbClr val="A0CDE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40" name="Gruppieren 35"/>
          <p:cNvGrpSpPr/>
          <p:nvPr/>
        </p:nvGrpSpPr>
        <p:grpSpPr bwMode="gray">
          <a:xfrm>
            <a:off x="2861405" y="4494982"/>
            <a:ext cx="871998" cy="796217"/>
            <a:chOff x="6466460" y="4087859"/>
            <a:chExt cx="871998" cy="796217"/>
          </a:xfrm>
        </p:grpSpPr>
        <p:pic>
          <p:nvPicPr>
            <p:cNvPr id="41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b="52693"/>
            <a:stretch>
              <a:fillRect/>
            </a:stretch>
          </p:blipFill>
          <p:spPr bwMode="gray">
            <a:xfrm>
              <a:off x="6796207" y="4087859"/>
              <a:ext cx="542251" cy="421217"/>
            </a:xfrm>
            <a:prstGeom prst="rect">
              <a:avLst/>
            </a:prstGeom>
            <a:noFill/>
          </p:spPr>
        </p:pic>
        <p:pic>
          <p:nvPicPr>
            <p:cNvPr id="42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t="47306"/>
            <a:stretch>
              <a:fillRect/>
            </a:stretch>
          </p:blipFill>
          <p:spPr bwMode="gray">
            <a:xfrm>
              <a:off x="6466460" y="4414893"/>
              <a:ext cx="542251" cy="469183"/>
            </a:xfrm>
            <a:prstGeom prst="rect">
              <a:avLst/>
            </a:prstGeom>
            <a:noFill/>
          </p:spPr>
        </p:pic>
        <p:pic>
          <p:nvPicPr>
            <p:cNvPr id="43" name="Picture 2" descr="C:\Documents and Settings\n6r130\FRONT_KEY.png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-100000"/>
            </a:blip>
            <a:srcRect b="51990"/>
            <a:stretch>
              <a:fillRect/>
            </a:stretch>
          </p:blipFill>
          <p:spPr bwMode="gray">
            <a:xfrm rot="10800000">
              <a:off x="6661190" y="4552244"/>
              <a:ext cx="167290" cy="20073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44" name="Gruppieren 35"/>
          <p:cNvGrpSpPr/>
          <p:nvPr/>
        </p:nvGrpSpPr>
        <p:grpSpPr bwMode="gray">
          <a:xfrm>
            <a:off x="2861405" y="4507508"/>
            <a:ext cx="871998" cy="796217"/>
            <a:chOff x="6466460" y="4087859"/>
            <a:chExt cx="871998" cy="796217"/>
          </a:xfrm>
        </p:grpSpPr>
        <p:pic>
          <p:nvPicPr>
            <p:cNvPr id="45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b="52693"/>
            <a:stretch>
              <a:fillRect/>
            </a:stretch>
          </p:blipFill>
          <p:spPr bwMode="gray">
            <a:xfrm>
              <a:off x="6796207" y="4087859"/>
              <a:ext cx="542251" cy="421217"/>
            </a:xfrm>
            <a:prstGeom prst="rect">
              <a:avLst/>
            </a:prstGeom>
            <a:noFill/>
          </p:spPr>
        </p:pic>
        <p:pic>
          <p:nvPicPr>
            <p:cNvPr id="46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t="47306"/>
            <a:stretch>
              <a:fillRect/>
            </a:stretch>
          </p:blipFill>
          <p:spPr bwMode="gray">
            <a:xfrm>
              <a:off x="6466460" y="4414893"/>
              <a:ext cx="542251" cy="469183"/>
            </a:xfrm>
            <a:prstGeom prst="rect">
              <a:avLst/>
            </a:prstGeom>
            <a:noFill/>
          </p:spPr>
        </p:pic>
        <p:pic>
          <p:nvPicPr>
            <p:cNvPr id="47" name="Picture 2" descr="C:\Documents and Settings\n6r130\FRONT_KEY.png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-100000"/>
            </a:blip>
            <a:srcRect b="51990"/>
            <a:stretch>
              <a:fillRect/>
            </a:stretch>
          </p:blipFill>
          <p:spPr bwMode="gray">
            <a:xfrm rot="10800000">
              <a:off x="6661190" y="4552244"/>
              <a:ext cx="167290" cy="20073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48" name="Gruppieren 64"/>
          <p:cNvGrpSpPr/>
          <p:nvPr/>
        </p:nvGrpSpPr>
        <p:grpSpPr bwMode="gray">
          <a:xfrm>
            <a:off x="6118843" y="4308757"/>
            <a:ext cx="1291413" cy="1641386"/>
            <a:chOff x="7739062" y="3733255"/>
            <a:chExt cx="1291413" cy="1641386"/>
          </a:xfrm>
        </p:grpSpPr>
        <p:pic>
          <p:nvPicPr>
            <p:cNvPr id="49" name="Picture 22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gray">
            <a:xfrm>
              <a:off x="7739062" y="4761236"/>
              <a:ext cx="1291413" cy="61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uppieren 54"/>
            <p:cNvGrpSpPr/>
            <p:nvPr/>
          </p:nvGrpSpPr>
          <p:grpSpPr bwMode="gray">
            <a:xfrm flipH="1">
              <a:off x="8098614" y="3733255"/>
              <a:ext cx="598486" cy="1377908"/>
              <a:chOff x="-2763838" y="1373188"/>
              <a:chExt cx="2389188" cy="5500688"/>
            </a:xfrm>
          </p:grpSpPr>
          <p:sp>
            <p:nvSpPr>
              <p:cNvPr id="51" name="Freeform 8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2F65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gray">
              <a:xfrm>
                <a:off x="-2306638" y="3143251"/>
                <a:ext cx="555625" cy="3719513"/>
              </a:xfrm>
              <a:custGeom>
                <a:avLst/>
                <a:gdLst/>
                <a:ahLst/>
                <a:cxnLst>
                  <a:cxn ang="0">
                    <a:pos x="130" y="979"/>
                  </a:cxn>
                  <a:cxn ang="0">
                    <a:pos x="120" y="961"/>
                  </a:cxn>
                  <a:cxn ang="0">
                    <a:pos x="115" y="944"/>
                  </a:cxn>
                  <a:cxn ang="0">
                    <a:pos x="113" y="935"/>
                  </a:cxn>
                  <a:cxn ang="0">
                    <a:pos x="111" y="39"/>
                  </a:cxn>
                  <a:cxn ang="0">
                    <a:pos x="110" y="34"/>
                  </a:cxn>
                  <a:cxn ang="0">
                    <a:pos x="108" y="24"/>
                  </a:cxn>
                  <a:cxn ang="0">
                    <a:pos x="104" y="15"/>
                  </a:cxn>
                  <a:cxn ang="0">
                    <a:pos x="94" y="10"/>
                  </a:cxn>
                  <a:cxn ang="0">
                    <a:pos x="0" y="0"/>
                  </a:cxn>
                  <a:cxn ang="0">
                    <a:pos x="9" y="5"/>
                  </a:cxn>
                  <a:cxn ang="0">
                    <a:pos x="14" y="14"/>
                  </a:cxn>
                  <a:cxn ang="0">
                    <a:pos x="16" y="23"/>
                  </a:cxn>
                  <a:cxn ang="0">
                    <a:pos x="16" y="28"/>
                  </a:cxn>
                  <a:cxn ang="0">
                    <a:pos x="20" y="905"/>
                  </a:cxn>
                  <a:cxn ang="0">
                    <a:pos x="22" y="913"/>
                  </a:cxn>
                  <a:cxn ang="0">
                    <a:pos x="27" y="930"/>
                  </a:cxn>
                  <a:cxn ang="0">
                    <a:pos x="37" y="949"/>
                  </a:cxn>
                  <a:cxn ang="0">
                    <a:pos x="55" y="961"/>
                  </a:cxn>
                  <a:cxn ang="0">
                    <a:pos x="148" y="992"/>
                  </a:cxn>
                  <a:cxn ang="0">
                    <a:pos x="130" y="979"/>
                  </a:cxn>
                </a:cxnLst>
                <a:rect l="0" t="0" r="r" b="b"/>
                <a:pathLst>
                  <a:path w="148" h="992">
                    <a:moveTo>
                      <a:pt x="130" y="979"/>
                    </a:moveTo>
                    <a:cubicBezTo>
                      <a:pt x="126" y="974"/>
                      <a:pt x="122" y="967"/>
                      <a:pt x="120" y="961"/>
                    </a:cubicBezTo>
                    <a:cubicBezTo>
                      <a:pt x="117" y="955"/>
                      <a:pt x="116" y="948"/>
                      <a:pt x="115" y="944"/>
                    </a:cubicBezTo>
                    <a:cubicBezTo>
                      <a:pt x="114" y="939"/>
                      <a:pt x="113" y="936"/>
                      <a:pt x="113" y="935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0" y="38"/>
                      <a:pt x="110" y="37"/>
                      <a:pt x="110" y="34"/>
                    </a:cubicBezTo>
                    <a:cubicBezTo>
                      <a:pt x="110" y="31"/>
                      <a:pt x="109" y="28"/>
                      <a:pt x="108" y="24"/>
                    </a:cubicBezTo>
                    <a:cubicBezTo>
                      <a:pt x="107" y="21"/>
                      <a:pt x="106" y="17"/>
                      <a:pt x="104" y="15"/>
                    </a:cubicBezTo>
                    <a:cubicBezTo>
                      <a:pt x="101" y="12"/>
                      <a:pt x="98" y="10"/>
                      <a:pt x="94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5"/>
                    </a:cubicBezTo>
                    <a:cubicBezTo>
                      <a:pt x="12" y="7"/>
                      <a:pt x="13" y="11"/>
                      <a:pt x="14" y="14"/>
                    </a:cubicBezTo>
                    <a:cubicBezTo>
                      <a:pt x="15" y="17"/>
                      <a:pt x="16" y="21"/>
                      <a:pt x="16" y="23"/>
                    </a:cubicBezTo>
                    <a:cubicBezTo>
                      <a:pt x="16" y="26"/>
                      <a:pt x="16" y="28"/>
                      <a:pt x="16" y="28"/>
                    </a:cubicBezTo>
                    <a:cubicBezTo>
                      <a:pt x="20" y="905"/>
                      <a:pt x="20" y="905"/>
                      <a:pt x="20" y="905"/>
                    </a:cubicBezTo>
                    <a:cubicBezTo>
                      <a:pt x="20" y="906"/>
                      <a:pt x="21" y="909"/>
                      <a:pt x="22" y="913"/>
                    </a:cubicBezTo>
                    <a:cubicBezTo>
                      <a:pt x="23" y="918"/>
                      <a:pt x="24" y="924"/>
                      <a:pt x="27" y="930"/>
                    </a:cubicBezTo>
                    <a:cubicBezTo>
                      <a:pt x="29" y="937"/>
                      <a:pt x="33" y="943"/>
                      <a:pt x="37" y="949"/>
                    </a:cubicBezTo>
                    <a:cubicBezTo>
                      <a:pt x="42" y="954"/>
                      <a:pt x="48" y="959"/>
                      <a:pt x="55" y="961"/>
                    </a:cubicBezTo>
                    <a:cubicBezTo>
                      <a:pt x="148" y="992"/>
                      <a:pt x="148" y="992"/>
                      <a:pt x="148" y="992"/>
                    </a:cubicBezTo>
                    <a:cubicBezTo>
                      <a:pt x="141" y="990"/>
                      <a:pt x="135" y="985"/>
                      <a:pt x="130" y="979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gray">
              <a:xfrm>
                <a:off x="-2246313" y="1373188"/>
                <a:ext cx="877888" cy="1158875"/>
              </a:xfrm>
              <a:custGeom>
                <a:avLst/>
                <a:gdLst/>
                <a:ahLst/>
                <a:cxnLst>
                  <a:cxn ang="0">
                    <a:pos x="165" y="309"/>
                  </a:cxn>
                  <a:cxn ang="0">
                    <a:pos x="69" y="302"/>
                  </a:cxn>
                  <a:cxn ang="0">
                    <a:pos x="41" y="278"/>
                  </a:cxn>
                  <a:cxn ang="0">
                    <a:pos x="20" y="246"/>
                  </a:cxn>
                  <a:cxn ang="0">
                    <a:pos x="6" y="207"/>
                  </a:cxn>
                  <a:cxn ang="0">
                    <a:pos x="0" y="164"/>
                  </a:cxn>
                  <a:cxn ang="0">
                    <a:pos x="11" y="100"/>
                  </a:cxn>
                  <a:cxn ang="0">
                    <a:pos x="40" y="48"/>
                  </a:cxn>
                  <a:cxn ang="0">
                    <a:pos x="84" y="13"/>
                  </a:cxn>
                  <a:cxn ang="0">
                    <a:pos x="137" y="1"/>
                  </a:cxn>
                  <a:cxn ang="0">
                    <a:pos x="234" y="0"/>
                  </a:cxn>
                  <a:cxn ang="0">
                    <a:pos x="180" y="13"/>
                  </a:cxn>
                  <a:cxn ang="0">
                    <a:pos x="136" y="49"/>
                  </a:cxn>
                  <a:cxn ang="0">
                    <a:pos x="106" y="102"/>
                  </a:cxn>
                  <a:cxn ang="0">
                    <a:pos x="95" y="167"/>
                  </a:cxn>
                  <a:cxn ang="0">
                    <a:pos x="100" y="211"/>
                  </a:cxn>
                  <a:cxn ang="0">
                    <a:pos x="115" y="251"/>
                  </a:cxn>
                  <a:cxn ang="0">
                    <a:pos x="137" y="284"/>
                  </a:cxn>
                  <a:cxn ang="0">
                    <a:pos x="165" y="309"/>
                  </a:cxn>
                </a:cxnLst>
                <a:rect l="0" t="0" r="r" b="b"/>
                <a:pathLst>
                  <a:path w="234" h="309">
                    <a:moveTo>
                      <a:pt x="165" y="309"/>
                    </a:moveTo>
                    <a:cubicBezTo>
                      <a:pt x="69" y="302"/>
                      <a:pt x="69" y="302"/>
                      <a:pt x="69" y="302"/>
                    </a:cubicBezTo>
                    <a:cubicBezTo>
                      <a:pt x="59" y="296"/>
                      <a:pt x="50" y="287"/>
                      <a:pt x="41" y="278"/>
                    </a:cubicBezTo>
                    <a:cubicBezTo>
                      <a:pt x="33" y="268"/>
                      <a:pt x="26" y="258"/>
                      <a:pt x="20" y="246"/>
                    </a:cubicBezTo>
                    <a:cubicBezTo>
                      <a:pt x="14" y="234"/>
                      <a:pt x="9" y="221"/>
                      <a:pt x="6" y="207"/>
                    </a:cubicBezTo>
                    <a:cubicBezTo>
                      <a:pt x="2" y="193"/>
                      <a:pt x="0" y="179"/>
                      <a:pt x="0" y="164"/>
                    </a:cubicBezTo>
                    <a:cubicBezTo>
                      <a:pt x="0" y="141"/>
                      <a:pt x="4" y="120"/>
                      <a:pt x="11" y="100"/>
                    </a:cubicBezTo>
                    <a:cubicBezTo>
                      <a:pt x="18" y="81"/>
                      <a:pt x="28" y="63"/>
                      <a:pt x="40" y="48"/>
                    </a:cubicBezTo>
                    <a:cubicBezTo>
                      <a:pt x="53" y="33"/>
                      <a:pt x="67" y="22"/>
                      <a:pt x="84" y="13"/>
                    </a:cubicBezTo>
                    <a:cubicBezTo>
                      <a:pt x="100" y="5"/>
                      <a:pt x="118" y="1"/>
                      <a:pt x="137" y="1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15" y="0"/>
                      <a:pt x="196" y="5"/>
                      <a:pt x="180" y="13"/>
                    </a:cubicBezTo>
                    <a:cubicBezTo>
                      <a:pt x="163" y="21"/>
                      <a:pt x="148" y="34"/>
                      <a:pt x="136" y="49"/>
                    </a:cubicBezTo>
                    <a:cubicBezTo>
                      <a:pt x="123" y="64"/>
                      <a:pt x="113" y="82"/>
                      <a:pt x="106" y="102"/>
                    </a:cubicBezTo>
                    <a:cubicBezTo>
                      <a:pt x="99" y="122"/>
                      <a:pt x="95" y="144"/>
                      <a:pt x="95" y="167"/>
                    </a:cubicBezTo>
                    <a:cubicBezTo>
                      <a:pt x="95" y="182"/>
                      <a:pt x="97" y="197"/>
                      <a:pt x="100" y="211"/>
                    </a:cubicBezTo>
                    <a:cubicBezTo>
                      <a:pt x="104" y="225"/>
                      <a:pt x="109" y="238"/>
                      <a:pt x="115" y="251"/>
                    </a:cubicBezTo>
                    <a:cubicBezTo>
                      <a:pt x="121" y="263"/>
                      <a:pt x="128" y="274"/>
                      <a:pt x="137" y="284"/>
                    </a:cubicBezTo>
                    <a:cubicBezTo>
                      <a:pt x="145" y="293"/>
                      <a:pt x="155" y="302"/>
                      <a:pt x="165" y="309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gray">
              <a:xfrm>
                <a:off x="-2763838" y="2505076"/>
                <a:ext cx="1136650" cy="2354263"/>
              </a:xfrm>
              <a:custGeom>
                <a:avLst/>
                <a:gdLst/>
                <a:ahLst/>
                <a:cxnLst>
                  <a:cxn ang="0">
                    <a:pos x="303" y="7"/>
                  </a:cxn>
                  <a:cxn ang="0">
                    <a:pos x="207" y="0"/>
                  </a:cxn>
                  <a:cxn ang="0">
                    <a:pos x="106" y="3"/>
                  </a:cxn>
                  <a:cxn ang="0">
                    <a:pos x="106" y="3"/>
                  </a:cxn>
                  <a:cxn ang="0">
                    <a:pos x="105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7" y="3"/>
                  </a:cxn>
                  <a:cxn ang="0">
                    <a:pos x="71" y="6"/>
                  </a:cxn>
                  <a:cxn ang="0">
                    <a:pos x="39" y="19"/>
                  </a:cxn>
                  <a:cxn ang="0">
                    <a:pos x="12" y="47"/>
                  </a:cxn>
                  <a:cxn ang="0">
                    <a:pos x="0" y="98"/>
                  </a:cxn>
                  <a:cxn ang="0">
                    <a:pos x="1" y="203"/>
                  </a:cxn>
                  <a:cxn ang="0">
                    <a:pos x="2" y="357"/>
                  </a:cxn>
                  <a:cxn ang="0">
                    <a:pos x="3" y="499"/>
                  </a:cxn>
                  <a:cxn ang="0">
                    <a:pos x="3" y="569"/>
                  </a:cxn>
                  <a:cxn ang="0">
                    <a:pos x="5" y="575"/>
                  </a:cxn>
                  <a:cxn ang="0">
                    <a:pos x="10" y="587"/>
                  </a:cxn>
                  <a:cxn ang="0">
                    <a:pos x="20" y="599"/>
                  </a:cxn>
                  <a:cxn ang="0">
                    <a:pos x="37" y="608"/>
                  </a:cxn>
                  <a:cxn ang="0">
                    <a:pos x="129" y="628"/>
                  </a:cxn>
                  <a:cxn ang="0">
                    <a:pos x="112" y="619"/>
                  </a:cxn>
                  <a:cxn ang="0">
                    <a:pos x="102" y="606"/>
                  </a:cxn>
                  <a:cxn ang="0">
                    <a:pos x="97" y="594"/>
                  </a:cxn>
                  <a:cxn ang="0">
                    <a:pos x="95" y="588"/>
                  </a:cxn>
                  <a:cxn ang="0">
                    <a:pos x="95" y="517"/>
                  </a:cxn>
                  <a:cxn ang="0">
                    <a:pos x="94" y="371"/>
                  </a:cxn>
                  <a:cxn ang="0">
                    <a:pos x="93" y="214"/>
                  </a:cxn>
                  <a:cxn ang="0">
                    <a:pos x="93" y="107"/>
                  </a:cxn>
                  <a:cxn ang="0">
                    <a:pos x="104" y="55"/>
                  </a:cxn>
                  <a:cxn ang="0">
                    <a:pos x="132" y="26"/>
                  </a:cxn>
                  <a:cxn ang="0">
                    <a:pos x="165" y="12"/>
                  </a:cxn>
                  <a:cxn ang="0">
                    <a:pos x="191" y="9"/>
                  </a:cxn>
                  <a:cxn ang="0">
                    <a:pos x="194" y="9"/>
                  </a:cxn>
                  <a:cxn ang="0">
                    <a:pos x="197" y="9"/>
                  </a:cxn>
                  <a:cxn ang="0">
                    <a:pos x="199" y="9"/>
                  </a:cxn>
                  <a:cxn ang="0">
                    <a:pos x="200" y="9"/>
                  </a:cxn>
                  <a:cxn ang="0">
                    <a:pos x="200" y="9"/>
                  </a:cxn>
                  <a:cxn ang="0">
                    <a:pos x="303" y="7"/>
                  </a:cxn>
                </a:cxnLst>
                <a:rect l="0" t="0" r="r" b="b"/>
                <a:pathLst>
                  <a:path w="303" h="628">
                    <a:moveTo>
                      <a:pt x="303" y="7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4" y="3"/>
                      <a:pt x="103" y="3"/>
                      <a:pt x="103" y="3"/>
                    </a:cubicBezTo>
                    <a:cubicBezTo>
                      <a:pt x="102" y="3"/>
                      <a:pt x="101" y="3"/>
                      <a:pt x="100" y="3"/>
                    </a:cubicBezTo>
                    <a:cubicBezTo>
                      <a:pt x="99" y="3"/>
                      <a:pt x="98" y="3"/>
                      <a:pt x="97" y="3"/>
                    </a:cubicBezTo>
                    <a:cubicBezTo>
                      <a:pt x="91" y="3"/>
                      <a:pt x="81" y="4"/>
                      <a:pt x="71" y="6"/>
                    </a:cubicBezTo>
                    <a:cubicBezTo>
                      <a:pt x="61" y="8"/>
                      <a:pt x="49" y="12"/>
                      <a:pt x="39" y="19"/>
                    </a:cubicBezTo>
                    <a:cubicBezTo>
                      <a:pt x="28" y="25"/>
                      <a:pt x="19" y="35"/>
                      <a:pt x="12" y="47"/>
                    </a:cubicBezTo>
                    <a:cubicBezTo>
                      <a:pt x="4" y="60"/>
                      <a:pt x="0" y="77"/>
                      <a:pt x="0" y="98"/>
                    </a:cubicBezTo>
                    <a:cubicBezTo>
                      <a:pt x="0" y="118"/>
                      <a:pt x="1" y="156"/>
                      <a:pt x="1" y="203"/>
                    </a:cubicBezTo>
                    <a:cubicBezTo>
                      <a:pt x="1" y="250"/>
                      <a:pt x="2" y="304"/>
                      <a:pt x="2" y="357"/>
                    </a:cubicBezTo>
                    <a:cubicBezTo>
                      <a:pt x="2" y="410"/>
                      <a:pt x="3" y="460"/>
                      <a:pt x="3" y="499"/>
                    </a:cubicBezTo>
                    <a:cubicBezTo>
                      <a:pt x="3" y="538"/>
                      <a:pt x="3" y="564"/>
                      <a:pt x="3" y="569"/>
                    </a:cubicBezTo>
                    <a:cubicBezTo>
                      <a:pt x="3" y="570"/>
                      <a:pt x="4" y="572"/>
                      <a:pt x="5" y="575"/>
                    </a:cubicBezTo>
                    <a:cubicBezTo>
                      <a:pt x="6" y="578"/>
                      <a:pt x="7" y="583"/>
                      <a:pt x="10" y="587"/>
                    </a:cubicBezTo>
                    <a:cubicBezTo>
                      <a:pt x="12" y="591"/>
                      <a:pt x="16" y="596"/>
                      <a:pt x="20" y="599"/>
                    </a:cubicBezTo>
                    <a:cubicBezTo>
                      <a:pt x="24" y="603"/>
                      <a:pt x="30" y="606"/>
                      <a:pt x="37" y="608"/>
                    </a:cubicBezTo>
                    <a:cubicBezTo>
                      <a:pt x="129" y="628"/>
                      <a:pt x="129" y="628"/>
                      <a:pt x="129" y="628"/>
                    </a:cubicBezTo>
                    <a:cubicBezTo>
                      <a:pt x="122" y="626"/>
                      <a:pt x="117" y="623"/>
                      <a:pt x="112" y="619"/>
                    </a:cubicBezTo>
                    <a:cubicBezTo>
                      <a:pt x="108" y="615"/>
                      <a:pt x="104" y="611"/>
                      <a:pt x="102" y="606"/>
                    </a:cubicBezTo>
                    <a:cubicBezTo>
                      <a:pt x="99" y="602"/>
                      <a:pt x="98" y="598"/>
                      <a:pt x="97" y="594"/>
                    </a:cubicBezTo>
                    <a:cubicBezTo>
                      <a:pt x="96" y="591"/>
                      <a:pt x="95" y="589"/>
                      <a:pt x="95" y="588"/>
                    </a:cubicBezTo>
                    <a:cubicBezTo>
                      <a:pt x="95" y="583"/>
                      <a:pt x="95" y="556"/>
                      <a:pt x="95" y="517"/>
                    </a:cubicBezTo>
                    <a:cubicBezTo>
                      <a:pt x="95" y="477"/>
                      <a:pt x="94" y="425"/>
                      <a:pt x="94" y="371"/>
                    </a:cubicBezTo>
                    <a:cubicBezTo>
                      <a:pt x="94" y="317"/>
                      <a:pt x="94" y="262"/>
                      <a:pt x="93" y="214"/>
                    </a:cubicBezTo>
                    <a:cubicBezTo>
                      <a:pt x="93" y="166"/>
                      <a:pt x="93" y="127"/>
                      <a:pt x="93" y="107"/>
                    </a:cubicBezTo>
                    <a:cubicBezTo>
                      <a:pt x="93" y="85"/>
                      <a:pt x="97" y="68"/>
                      <a:pt x="104" y="55"/>
                    </a:cubicBezTo>
                    <a:cubicBezTo>
                      <a:pt x="112" y="42"/>
                      <a:pt x="121" y="32"/>
                      <a:pt x="132" y="26"/>
                    </a:cubicBezTo>
                    <a:cubicBezTo>
                      <a:pt x="143" y="19"/>
                      <a:pt x="154" y="15"/>
                      <a:pt x="165" y="12"/>
                    </a:cubicBezTo>
                    <a:cubicBezTo>
                      <a:pt x="175" y="10"/>
                      <a:pt x="185" y="9"/>
                      <a:pt x="191" y="9"/>
                    </a:cubicBezTo>
                    <a:cubicBezTo>
                      <a:pt x="192" y="9"/>
                      <a:pt x="193" y="9"/>
                      <a:pt x="194" y="9"/>
                    </a:cubicBezTo>
                    <a:cubicBezTo>
                      <a:pt x="195" y="9"/>
                      <a:pt x="196" y="9"/>
                      <a:pt x="197" y="9"/>
                    </a:cubicBezTo>
                    <a:cubicBezTo>
                      <a:pt x="198" y="9"/>
                      <a:pt x="198" y="9"/>
                      <a:pt x="199" y="9"/>
                    </a:cubicBezTo>
                    <a:cubicBezTo>
                      <a:pt x="199" y="9"/>
                      <a:pt x="199" y="9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lnTo>
                      <a:pt x="303" y="7"/>
                    </a:ln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gray">
              <a:xfrm>
                <a:off x="-1150938" y="3089276"/>
                <a:ext cx="558800" cy="1620838"/>
              </a:xfrm>
              <a:custGeom>
                <a:avLst/>
                <a:gdLst/>
                <a:ahLst/>
                <a:cxnLst>
                  <a:cxn ang="0">
                    <a:pos x="132" y="424"/>
                  </a:cxn>
                  <a:cxn ang="0">
                    <a:pos x="122" y="410"/>
                  </a:cxn>
                  <a:cxn ang="0">
                    <a:pos x="117" y="397"/>
                  </a:cxn>
                  <a:cxn ang="0">
                    <a:pos x="116" y="390"/>
                  </a:cxn>
                  <a:cxn ang="0">
                    <a:pos x="116" y="34"/>
                  </a:cxn>
                  <a:cxn ang="0">
                    <a:pos x="115" y="29"/>
                  </a:cxn>
                  <a:cxn ang="0">
                    <a:pos x="113" y="21"/>
                  </a:cxn>
                  <a:cxn ang="0">
                    <a:pos x="107" y="13"/>
                  </a:cxn>
                  <a:cxn ang="0">
                    <a:pos x="98" y="9"/>
                  </a:cxn>
                  <a:cxn ang="0">
                    <a:pos x="0" y="0"/>
                  </a:cxn>
                  <a:cxn ang="0">
                    <a:pos x="9" y="4"/>
                  </a:cxn>
                  <a:cxn ang="0">
                    <a:pos x="15" y="12"/>
                  </a:cxn>
                  <a:cxn ang="0">
                    <a:pos x="17" y="20"/>
                  </a:cxn>
                  <a:cxn ang="0">
                    <a:pos x="18" y="24"/>
                  </a:cxn>
                  <a:cxn ang="0">
                    <a:pos x="18" y="373"/>
                  </a:cxn>
                  <a:cxn ang="0">
                    <a:pos x="19" y="379"/>
                  </a:cxn>
                  <a:cxn ang="0">
                    <a:pos x="24" y="392"/>
                  </a:cxn>
                  <a:cxn ang="0">
                    <a:pos x="34" y="406"/>
                  </a:cxn>
                  <a:cxn ang="0">
                    <a:pos x="51" y="414"/>
                  </a:cxn>
                  <a:cxn ang="0">
                    <a:pos x="149" y="432"/>
                  </a:cxn>
                  <a:cxn ang="0">
                    <a:pos x="132" y="424"/>
                  </a:cxn>
                </a:cxnLst>
                <a:rect l="0" t="0" r="r" b="b"/>
                <a:pathLst>
                  <a:path w="149" h="432">
                    <a:moveTo>
                      <a:pt x="132" y="424"/>
                    </a:moveTo>
                    <a:cubicBezTo>
                      <a:pt x="128" y="420"/>
                      <a:pt x="124" y="415"/>
                      <a:pt x="122" y="410"/>
                    </a:cubicBezTo>
                    <a:cubicBezTo>
                      <a:pt x="119" y="405"/>
                      <a:pt x="118" y="401"/>
                      <a:pt x="117" y="397"/>
                    </a:cubicBezTo>
                    <a:cubicBezTo>
                      <a:pt x="116" y="393"/>
                      <a:pt x="116" y="391"/>
                      <a:pt x="116" y="390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16" y="33"/>
                      <a:pt x="116" y="32"/>
                      <a:pt x="115" y="29"/>
                    </a:cubicBezTo>
                    <a:cubicBezTo>
                      <a:pt x="115" y="27"/>
                      <a:pt x="114" y="24"/>
                      <a:pt x="113" y="21"/>
                    </a:cubicBezTo>
                    <a:cubicBezTo>
                      <a:pt x="112" y="19"/>
                      <a:pt x="110" y="16"/>
                      <a:pt x="107" y="13"/>
                    </a:cubicBezTo>
                    <a:cubicBezTo>
                      <a:pt x="105" y="11"/>
                      <a:pt x="102" y="10"/>
                      <a:pt x="98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2"/>
                      <a:pt x="9" y="4"/>
                    </a:cubicBezTo>
                    <a:cubicBezTo>
                      <a:pt x="12" y="6"/>
                      <a:pt x="13" y="9"/>
                      <a:pt x="15" y="12"/>
                    </a:cubicBezTo>
                    <a:cubicBezTo>
                      <a:pt x="16" y="15"/>
                      <a:pt x="17" y="17"/>
                      <a:pt x="17" y="20"/>
                    </a:cubicBezTo>
                    <a:cubicBezTo>
                      <a:pt x="18" y="22"/>
                      <a:pt x="18" y="23"/>
                      <a:pt x="18" y="24"/>
                    </a:cubicBezTo>
                    <a:cubicBezTo>
                      <a:pt x="18" y="373"/>
                      <a:pt x="18" y="373"/>
                      <a:pt x="18" y="373"/>
                    </a:cubicBezTo>
                    <a:cubicBezTo>
                      <a:pt x="18" y="373"/>
                      <a:pt x="18" y="376"/>
                      <a:pt x="19" y="379"/>
                    </a:cubicBezTo>
                    <a:cubicBezTo>
                      <a:pt x="20" y="383"/>
                      <a:pt x="22" y="388"/>
                      <a:pt x="24" y="392"/>
                    </a:cubicBezTo>
                    <a:cubicBezTo>
                      <a:pt x="27" y="397"/>
                      <a:pt x="30" y="402"/>
                      <a:pt x="34" y="406"/>
                    </a:cubicBezTo>
                    <a:cubicBezTo>
                      <a:pt x="38" y="410"/>
                      <a:pt x="44" y="413"/>
                      <a:pt x="51" y="414"/>
                    </a:cubicBezTo>
                    <a:cubicBezTo>
                      <a:pt x="149" y="432"/>
                      <a:pt x="149" y="432"/>
                      <a:pt x="149" y="432"/>
                    </a:cubicBezTo>
                    <a:cubicBezTo>
                      <a:pt x="142" y="431"/>
                      <a:pt x="136" y="428"/>
                      <a:pt x="132" y="424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gray">
              <a:xfrm>
                <a:off x="-1698626" y="4829176"/>
                <a:ext cx="573088" cy="1946275"/>
              </a:xfrm>
              <a:custGeom>
                <a:avLst/>
                <a:gdLst/>
                <a:ahLst/>
                <a:cxnLst>
                  <a:cxn ang="0">
                    <a:pos x="134" y="506"/>
                  </a:cxn>
                  <a:cxn ang="0">
                    <a:pos x="123" y="486"/>
                  </a:cxn>
                  <a:cxn ang="0">
                    <a:pos x="117" y="468"/>
                  </a:cxn>
                  <a:cxn ang="0">
                    <a:pos x="115" y="459"/>
                  </a:cxn>
                  <a:cxn ang="0">
                    <a:pos x="115" y="60"/>
                  </a:cxn>
                  <a:cxn ang="0">
                    <a:pos x="115" y="53"/>
                  </a:cxn>
                  <a:cxn ang="0">
                    <a:pos x="113" y="41"/>
                  </a:cxn>
                  <a:cxn ang="0">
                    <a:pos x="108" y="28"/>
                  </a:cxn>
                  <a:cxn ang="0">
                    <a:pos x="96" y="2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18" y="21"/>
                  </a:cxn>
                  <a:cxn ang="0">
                    <a:pos x="19" y="33"/>
                  </a:cxn>
                  <a:cxn ang="0">
                    <a:pos x="19" y="39"/>
                  </a:cxn>
                  <a:cxn ang="0">
                    <a:pos x="20" y="430"/>
                  </a:cxn>
                  <a:cxn ang="0">
                    <a:pos x="22" y="439"/>
                  </a:cxn>
                  <a:cxn ang="0">
                    <a:pos x="28" y="457"/>
                  </a:cxn>
                  <a:cxn ang="0">
                    <a:pos x="39" y="476"/>
                  </a:cxn>
                  <a:cxn ang="0">
                    <a:pos x="58" y="489"/>
                  </a:cxn>
                  <a:cxn ang="0">
                    <a:pos x="153" y="519"/>
                  </a:cxn>
                  <a:cxn ang="0">
                    <a:pos x="134" y="506"/>
                  </a:cxn>
                </a:cxnLst>
                <a:rect l="0" t="0" r="r" b="b"/>
                <a:pathLst>
                  <a:path w="153" h="519">
                    <a:moveTo>
                      <a:pt x="134" y="506"/>
                    </a:moveTo>
                    <a:cubicBezTo>
                      <a:pt x="129" y="500"/>
                      <a:pt x="126" y="493"/>
                      <a:pt x="123" y="486"/>
                    </a:cubicBezTo>
                    <a:cubicBezTo>
                      <a:pt x="120" y="480"/>
                      <a:pt x="118" y="473"/>
                      <a:pt x="117" y="468"/>
                    </a:cubicBezTo>
                    <a:cubicBezTo>
                      <a:pt x="115" y="463"/>
                      <a:pt x="115" y="460"/>
                      <a:pt x="115" y="459"/>
                    </a:cubicBezTo>
                    <a:cubicBezTo>
                      <a:pt x="115" y="60"/>
                      <a:pt x="115" y="60"/>
                      <a:pt x="115" y="60"/>
                    </a:cubicBezTo>
                    <a:cubicBezTo>
                      <a:pt x="115" y="59"/>
                      <a:pt x="115" y="57"/>
                      <a:pt x="115" y="53"/>
                    </a:cubicBezTo>
                    <a:cubicBezTo>
                      <a:pt x="115" y="50"/>
                      <a:pt x="114" y="45"/>
                      <a:pt x="113" y="41"/>
                    </a:cubicBezTo>
                    <a:cubicBezTo>
                      <a:pt x="112" y="36"/>
                      <a:pt x="111" y="31"/>
                      <a:pt x="108" y="28"/>
                    </a:cubicBezTo>
                    <a:cubicBezTo>
                      <a:pt x="105" y="24"/>
                      <a:pt x="101" y="21"/>
                      <a:pt x="96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"/>
                      <a:pt x="9" y="4"/>
                      <a:pt x="12" y="8"/>
                    </a:cubicBezTo>
                    <a:cubicBezTo>
                      <a:pt x="15" y="11"/>
                      <a:pt x="17" y="16"/>
                      <a:pt x="18" y="21"/>
                    </a:cubicBezTo>
                    <a:cubicBezTo>
                      <a:pt x="19" y="25"/>
                      <a:pt x="19" y="30"/>
                      <a:pt x="19" y="33"/>
                    </a:cubicBezTo>
                    <a:cubicBezTo>
                      <a:pt x="19" y="36"/>
                      <a:pt x="19" y="39"/>
                      <a:pt x="19" y="39"/>
                    </a:cubicBezTo>
                    <a:cubicBezTo>
                      <a:pt x="20" y="430"/>
                      <a:pt x="20" y="430"/>
                      <a:pt x="20" y="430"/>
                    </a:cubicBezTo>
                    <a:cubicBezTo>
                      <a:pt x="20" y="431"/>
                      <a:pt x="20" y="434"/>
                      <a:pt x="22" y="439"/>
                    </a:cubicBezTo>
                    <a:cubicBezTo>
                      <a:pt x="23" y="444"/>
                      <a:pt x="25" y="450"/>
                      <a:pt x="28" y="457"/>
                    </a:cubicBezTo>
                    <a:cubicBezTo>
                      <a:pt x="30" y="463"/>
                      <a:pt x="34" y="470"/>
                      <a:pt x="39" y="476"/>
                    </a:cubicBezTo>
                    <a:cubicBezTo>
                      <a:pt x="44" y="482"/>
                      <a:pt x="50" y="486"/>
                      <a:pt x="58" y="489"/>
                    </a:cubicBezTo>
                    <a:cubicBezTo>
                      <a:pt x="153" y="519"/>
                      <a:pt x="153" y="519"/>
                      <a:pt x="153" y="519"/>
                    </a:cubicBezTo>
                    <a:cubicBezTo>
                      <a:pt x="146" y="516"/>
                      <a:pt x="139" y="512"/>
                      <a:pt x="134" y="506"/>
                    </a:cubicBezTo>
                    <a:close/>
                  </a:path>
                </a:pathLst>
              </a:custGeom>
              <a:solidFill>
                <a:srgbClr val="3877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gray">
              <a:xfrm>
                <a:off x="-1477963" y="2478088"/>
                <a:ext cx="803275" cy="3810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3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7" y="0"/>
                  </a:cxn>
                  <a:cxn ang="0">
                    <a:pos x="97" y="0"/>
                  </a:cxn>
                  <a:cxn ang="0">
                    <a:pos x="0" y="4"/>
                  </a:cxn>
                  <a:cxn ang="0">
                    <a:pos x="97" y="10"/>
                  </a:cxn>
                  <a:cxn ang="0">
                    <a:pos x="195" y="6"/>
                  </a:cxn>
                  <a:cxn ang="0">
                    <a:pos x="196" y="6"/>
                  </a:cxn>
                  <a:cxn ang="0">
                    <a:pos x="197" y="6"/>
                  </a:cxn>
                  <a:cxn ang="0">
                    <a:pos x="200" y="6"/>
                  </a:cxn>
                  <a:cxn ang="0">
                    <a:pos x="203" y="6"/>
                  </a:cxn>
                  <a:cxn ang="0">
                    <a:pos x="206" y="6"/>
                  </a:cxn>
                  <a:cxn ang="0">
                    <a:pos x="208" y="6"/>
                  </a:cxn>
                  <a:cxn ang="0">
                    <a:pos x="211" y="6"/>
                  </a:cxn>
                  <a:cxn ang="0">
                    <a:pos x="214" y="6"/>
                  </a:cxn>
                  <a:cxn ang="0">
                    <a:pos x="116" y="0"/>
                  </a:cxn>
                </a:cxnLst>
                <a:rect l="0" t="0" r="r" b="b"/>
                <a:pathLst>
                  <a:path w="214" h="10">
                    <a:moveTo>
                      <a:pt x="116" y="0"/>
                    </a:moveTo>
                    <a:cubicBezTo>
                      <a:pt x="115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ubicBezTo>
                      <a:pt x="109" y="0"/>
                      <a:pt x="108" y="0"/>
                      <a:pt x="107" y="0"/>
                    </a:cubicBezTo>
                    <a:cubicBezTo>
                      <a:pt x="106" y="0"/>
                      <a:pt x="106" y="0"/>
                      <a:pt x="105" y="0"/>
                    </a:cubicBezTo>
                    <a:cubicBezTo>
                      <a:pt x="104" y="0"/>
                      <a:pt x="102" y="0"/>
                      <a:pt x="101" y="0"/>
                    </a:cubicBezTo>
                    <a:cubicBezTo>
                      <a:pt x="100" y="0"/>
                      <a:pt x="100" y="0"/>
                      <a:pt x="99" y="0"/>
                    </a:cubicBezTo>
                    <a:cubicBezTo>
                      <a:pt x="98" y="0"/>
                      <a:pt x="98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95" y="6"/>
                      <a:pt x="195" y="6"/>
                      <a:pt x="195" y="6"/>
                    </a:cubicBezTo>
                    <a:cubicBezTo>
                      <a:pt x="195" y="6"/>
                      <a:pt x="195" y="6"/>
                      <a:pt x="196" y="6"/>
                    </a:cubicBezTo>
                    <a:cubicBezTo>
                      <a:pt x="196" y="6"/>
                      <a:pt x="197" y="6"/>
                      <a:pt x="197" y="6"/>
                    </a:cubicBezTo>
                    <a:cubicBezTo>
                      <a:pt x="198" y="6"/>
                      <a:pt x="199" y="6"/>
                      <a:pt x="200" y="6"/>
                    </a:cubicBezTo>
                    <a:cubicBezTo>
                      <a:pt x="201" y="6"/>
                      <a:pt x="202" y="6"/>
                      <a:pt x="203" y="6"/>
                    </a:cubicBezTo>
                    <a:cubicBezTo>
                      <a:pt x="204" y="6"/>
                      <a:pt x="205" y="6"/>
                      <a:pt x="206" y="6"/>
                    </a:cubicBezTo>
                    <a:cubicBezTo>
                      <a:pt x="207" y="6"/>
                      <a:pt x="207" y="6"/>
                      <a:pt x="208" y="6"/>
                    </a:cubicBezTo>
                    <a:cubicBezTo>
                      <a:pt x="209" y="6"/>
                      <a:pt x="210" y="6"/>
                      <a:pt x="211" y="6"/>
                    </a:cubicBezTo>
                    <a:cubicBezTo>
                      <a:pt x="212" y="6"/>
                      <a:pt x="213" y="6"/>
                      <a:pt x="214" y="6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E9B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gray">
              <a:xfrm>
                <a:off x="-2414588" y="1373188"/>
                <a:ext cx="2039938" cy="5500688"/>
              </a:xfrm>
              <a:custGeom>
                <a:avLst/>
                <a:gdLst/>
                <a:ahLst/>
                <a:cxnLst>
                  <a:cxn ang="0">
                    <a:pos x="332" y="13"/>
                  </a:cxn>
                  <a:cxn ang="0">
                    <a:pos x="403" y="100"/>
                  </a:cxn>
                  <a:cxn ang="0">
                    <a:pos x="409" y="206"/>
                  </a:cxn>
                  <a:cxn ang="0">
                    <a:pos x="374" y="278"/>
                  </a:cxn>
                  <a:cxn ang="0">
                    <a:pos x="445" y="301"/>
                  </a:cxn>
                  <a:cxn ang="0">
                    <a:pos x="447" y="301"/>
                  </a:cxn>
                  <a:cxn ang="0">
                    <a:pos x="453" y="301"/>
                  </a:cxn>
                  <a:cxn ang="0">
                    <a:pos x="508" y="313"/>
                  </a:cxn>
                  <a:cxn ang="0">
                    <a:pos x="543" y="388"/>
                  </a:cxn>
                  <a:cxn ang="0">
                    <a:pos x="543" y="639"/>
                  </a:cxn>
                  <a:cxn ang="0">
                    <a:pos x="542" y="845"/>
                  </a:cxn>
                  <a:cxn ang="0">
                    <a:pos x="534" y="867"/>
                  </a:cxn>
                  <a:cxn ang="0">
                    <a:pos x="497" y="891"/>
                  </a:cxn>
                  <a:cxn ang="0">
                    <a:pos x="461" y="872"/>
                  </a:cxn>
                  <a:cxn ang="0">
                    <a:pos x="453" y="848"/>
                  </a:cxn>
                  <a:cxn ang="0">
                    <a:pos x="452" y="487"/>
                  </a:cxn>
                  <a:cxn ang="0">
                    <a:pos x="443" y="470"/>
                  </a:cxn>
                  <a:cxn ang="0">
                    <a:pos x="422" y="472"/>
                  </a:cxn>
                  <a:cxn ang="0">
                    <a:pos x="415" y="492"/>
                  </a:cxn>
                  <a:cxn ang="0">
                    <a:pos x="413" y="1370"/>
                  </a:cxn>
                  <a:cxn ang="0">
                    <a:pos x="404" y="1405"/>
                  </a:cxn>
                  <a:cxn ang="0">
                    <a:pos x="362" y="1442"/>
                  </a:cxn>
                  <a:cxn ang="0">
                    <a:pos x="317" y="1415"/>
                  </a:cxn>
                  <a:cxn ang="0">
                    <a:pos x="306" y="1381"/>
                  </a:cxn>
                  <a:cxn ang="0">
                    <a:pos x="306" y="974"/>
                  </a:cxn>
                  <a:cxn ang="0">
                    <a:pos x="296" y="946"/>
                  </a:cxn>
                  <a:cxn ang="0">
                    <a:pos x="263" y="949"/>
                  </a:cxn>
                  <a:cxn ang="0">
                    <a:pos x="253" y="979"/>
                  </a:cxn>
                  <a:cxn ang="0">
                    <a:pos x="253" y="1388"/>
                  </a:cxn>
                  <a:cxn ang="0">
                    <a:pos x="242" y="1426"/>
                  </a:cxn>
                  <a:cxn ang="0">
                    <a:pos x="196" y="1466"/>
                  </a:cxn>
                  <a:cxn ang="0">
                    <a:pos x="152" y="1440"/>
                  </a:cxn>
                  <a:cxn ang="0">
                    <a:pos x="142" y="1407"/>
                  </a:cxn>
                  <a:cxn ang="0">
                    <a:pos x="139" y="505"/>
                  </a:cxn>
                  <a:cxn ang="0">
                    <a:pos x="132" y="486"/>
                  </a:cxn>
                  <a:cxn ang="0">
                    <a:pos x="109" y="486"/>
                  </a:cxn>
                  <a:cxn ang="0">
                    <a:pos x="99" y="504"/>
                  </a:cxn>
                  <a:cxn ang="0">
                    <a:pos x="100" y="878"/>
                  </a:cxn>
                  <a:cxn ang="0">
                    <a:pos x="91" y="904"/>
                  </a:cxn>
                  <a:cxn ang="0">
                    <a:pos x="51" y="930"/>
                  </a:cxn>
                  <a:cxn ang="0">
                    <a:pos x="11" y="913"/>
                  </a:cxn>
                  <a:cxn ang="0">
                    <a:pos x="2" y="890"/>
                  </a:cxn>
                  <a:cxn ang="0">
                    <a:pos x="1" y="673"/>
                  </a:cxn>
                  <a:cxn ang="0">
                    <a:pos x="0" y="409"/>
                  </a:cxn>
                  <a:cxn ang="0">
                    <a:pos x="39" y="328"/>
                  </a:cxn>
                  <a:cxn ang="0">
                    <a:pos x="98" y="311"/>
                  </a:cxn>
                  <a:cxn ang="0">
                    <a:pos x="104" y="311"/>
                  </a:cxn>
                  <a:cxn ang="0">
                    <a:pos x="107" y="311"/>
                  </a:cxn>
                  <a:cxn ang="0">
                    <a:pos x="182" y="284"/>
                  </a:cxn>
                  <a:cxn ang="0">
                    <a:pos x="145" y="211"/>
                  </a:cxn>
                  <a:cxn ang="0">
                    <a:pos x="151" y="102"/>
                  </a:cxn>
                  <a:cxn ang="0">
                    <a:pos x="225" y="13"/>
                  </a:cxn>
                </a:cxnLst>
                <a:rect l="0" t="0" r="r" b="b"/>
                <a:pathLst>
                  <a:path w="544" h="1467">
                    <a:moveTo>
                      <a:pt x="279" y="0"/>
                    </a:moveTo>
                    <a:cubicBezTo>
                      <a:pt x="297" y="0"/>
                      <a:pt x="315" y="5"/>
                      <a:pt x="332" y="13"/>
                    </a:cubicBezTo>
                    <a:cubicBezTo>
                      <a:pt x="348" y="21"/>
                      <a:pt x="362" y="33"/>
                      <a:pt x="374" y="48"/>
                    </a:cubicBezTo>
                    <a:cubicBezTo>
                      <a:pt x="387" y="63"/>
                      <a:pt x="396" y="80"/>
                      <a:pt x="403" y="100"/>
                    </a:cubicBezTo>
                    <a:cubicBezTo>
                      <a:pt x="410" y="119"/>
                      <a:pt x="413" y="140"/>
                      <a:pt x="413" y="163"/>
                    </a:cubicBezTo>
                    <a:cubicBezTo>
                      <a:pt x="413" y="178"/>
                      <a:pt x="412" y="192"/>
                      <a:pt x="409" y="206"/>
                    </a:cubicBezTo>
                    <a:cubicBezTo>
                      <a:pt x="405" y="220"/>
                      <a:pt x="401" y="233"/>
                      <a:pt x="395" y="245"/>
                    </a:cubicBezTo>
                    <a:cubicBezTo>
                      <a:pt x="389" y="257"/>
                      <a:pt x="382" y="268"/>
                      <a:pt x="374" y="278"/>
                    </a:cubicBezTo>
                    <a:cubicBezTo>
                      <a:pt x="366" y="288"/>
                      <a:pt x="357" y="297"/>
                      <a:pt x="347" y="305"/>
                    </a:cubicBezTo>
                    <a:cubicBezTo>
                      <a:pt x="445" y="301"/>
                      <a:pt x="445" y="301"/>
                      <a:pt x="445" y="301"/>
                    </a:cubicBezTo>
                    <a:cubicBezTo>
                      <a:pt x="445" y="301"/>
                      <a:pt x="445" y="301"/>
                      <a:pt x="446" y="301"/>
                    </a:cubicBezTo>
                    <a:cubicBezTo>
                      <a:pt x="446" y="301"/>
                      <a:pt x="447" y="301"/>
                      <a:pt x="447" y="301"/>
                    </a:cubicBezTo>
                    <a:cubicBezTo>
                      <a:pt x="448" y="301"/>
                      <a:pt x="449" y="301"/>
                      <a:pt x="450" y="301"/>
                    </a:cubicBezTo>
                    <a:cubicBezTo>
                      <a:pt x="451" y="301"/>
                      <a:pt x="452" y="301"/>
                      <a:pt x="453" y="301"/>
                    </a:cubicBezTo>
                    <a:cubicBezTo>
                      <a:pt x="459" y="300"/>
                      <a:pt x="468" y="301"/>
                      <a:pt x="478" y="302"/>
                    </a:cubicBezTo>
                    <a:cubicBezTo>
                      <a:pt x="487" y="304"/>
                      <a:pt x="498" y="307"/>
                      <a:pt x="508" y="313"/>
                    </a:cubicBezTo>
                    <a:cubicBezTo>
                      <a:pt x="517" y="319"/>
                      <a:pt x="526" y="327"/>
                      <a:pt x="533" y="339"/>
                    </a:cubicBezTo>
                    <a:cubicBezTo>
                      <a:pt x="539" y="351"/>
                      <a:pt x="544" y="367"/>
                      <a:pt x="543" y="388"/>
                    </a:cubicBezTo>
                    <a:cubicBezTo>
                      <a:pt x="543" y="407"/>
                      <a:pt x="543" y="444"/>
                      <a:pt x="543" y="489"/>
                    </a:cubicBezTo>
                    <a:cubicBezTo>
                      <a:pt x="543" y="535"/>
                      <a:pt x="543" y="588"/>
                      <a:pt x="543" y="639"/>
                    </a:cubicBezTo>
                    <a:cubicBezTo>
                      <a:pt x="542" y="690"/>
                      <a:pt x="542" y="739"/>
                      <a:pt x="542" y="777"/>
                    </a:cubicBezTo>
                    <a:cubicBezTo>
                      <a:pt x="542" y="814"/>
                      <a:pt x="542" y="840"/>
                      <a:pt x="542" y="845"/>
                    </a:cubicBezTo>
                    <a:cubicBezTo>
                      <a:pt x="542" y="845"/>
                      <a:pt x="541" y="848"/>
                      <a:pt x="540" y="852"/>
                    </a:cubicBezTo>
                    <a:cubicBezTo>
                      <a:pt x="539" y="856"/>
                      <a:pt x="537" y="862"/>
                      <a:pt x="534" y="867"/>
                    </a:cubicBezTo>
                    <a:cubicBezTo>
                      <a:pt x="530" y="873"/>
                      <a:pt x="526" y="878"/>
                      <a:pt x="520" y="882"/>
                    </a:cubicBezTo>
                    <a:cubicBezTo>
                      <a:pt x="514" y="887"/>
                      <a:pt x="507" y="890"/>
                      <a:pt x="497" y="891"/>
                    </a:cubicBezTo>
                    <a:cubicBezTo>
                      <a:pt x="488" y="892"/>
                      <a:pt x="480" y="889"/>
                      <a:pt x="474" y="886"/>
                    </a:cubicBezTo>
                    <a:cubicBezTo>
                      <a:pt x="468" y="882"/>
                      <a:pt x="464" y="877"/>
                      <a:pt x="461" y="872"/>
                    </a:cubicBezTo>
                    <a:cubicBezTo>
                      <a:pt x="458" y="866"/>
                      <a:pt x="456" y="861"/>
                      <a:pt x="454" y="856"/>
                    </a:cubicBezTo>
                    <a:cubicBezTo>
                      <a:pt x="453" y="852"/>
                      <a:pt x="453" y="849"/>
                      <a:pt x="453" y="848"/>
                    </a:cubicBezTo>
                    <a:cubicBezTo>
                      <a:pt x="453" y="492"/>
                      <a:pt x="453" y="492"/>
                      <a:pt x="453" y="492"/>
                    </a:cubicBezTo>
                    <a:cubicBezTo>
                      <a:pt x="453" y="491"/>
                      <a:pt x="453" y="489"/>
                      <a:pt x="452" y="487"/>
                    </a:cubicBezTo>
                    <a:cubicBezTo>
                      <a:pt x="452" y="485"/>
                      <a:pt x="451" y="482"/>
                      <a:pt x="449" y="479"/>
                    </a:cubicBezTo>
                    <a:cubicBezTo>
                      <a:pt x="448" y="476"/>
                      <a:pt x="446" y="473"/>
                      <a:pt x="443" y="470"/>
                    </a:cubicBezTo>
                    <a:cubicBezTo>
                      <a:pt x="440" y="468"/>
                      <a:pt x="437" y="467"/>
                      <a:pt x="432" y="467"/>
                    </a:cubicBezTo>
                    <a:cubicBezTo>
                      <a:pt x="428" y="467"/>
                      <a:pt x="425" y="469"/>
                      <a:pt x="422" y="472"/>
                    </a:cubicBezTo>
                    <a:cubicBezTo>
                      <a:pt x="420" y="475"/>
                      <a:pt x="418" y="478"/>
                      <a:pt x="417" y="482"/>
                    </a:cubicBezTo>
                    <a:cubicBezTo>
                      <a:pt x="416" y="486"/>
                      <a:pt x="415" y="489"/>
                      <a:pt x="415" y="492"/>
                    </a:cubicBezTo>
                    <a:cubicBezTo>
                      <a:pt x="415" y="495"/>
                      <a:pt x="415" y="497"/>
                      <a:pt x="415" y="497"/>
                    </a:cubicBezTo>
                    <a:cubicBezTo>
                      <a:pt x="413" y="1370"/>
                      <a:pt x="413" y="1370"/>
                      <a:pt x="413" y="1370"/>
                    </a:cubicBezTo>
                    <a:cubicBezTo>
                      <a:pt x="413" y="1371"/>
                      <a:pt x="413" y="1375"/>
                      <a:pt x="412" y="1382"/>
                    </a:cubicBezTo>
                    <a:cubicBezTo>
                      <a:pt x="410" y="1388"/>
                      <a:pt x="408" y="1396"/>
                      <a:pt x="404" y="1405"/>
                    </a:cubicBezTo>
                    <a:cubicBezTo>
                      <a:pt x="401" y="1413"/>
                      <a:pt x="396" y="1422"/>
                      <a:pt x="389" y="1429"/>
                    </a:cubicBezTo>
                    <a:cubicBezTo>
                      <a:pt x="382" y="1435"/>
                      <a:pt x="373" y="1440"/>
                      <a:pt x="362" y="1442"/>
                    </a:cubicBezTo>
                    <a:cubicBezTo>
                      <a:pt x="350" y="1444"/>
                      <a:pt x="341" y="1441"/>
                      <a:pt x="334" y="1436"/>
                    </a:cubicBezTo>
                    <a:cubicBezTo>
                      <a:pt x="327" y="1431"/>
                      <a:pt x="321" y="1423"/>
                      <a:pt x="317" y="1415"/>
                    </a:cubicBezTo>
                    <a:cubicBezTo>
                      <a:pt x="313" y="1407"/>
                      <a:pt x="310" y="1399"/>
                      <a:pt x="308" y="1393"/>
                    </a:cubicBezTo>
                    <a:cubicBezTo>
                      <a:pt x="307" y="1386"/>
                      <a:pt x="306" y="1382"/>
                      <a:pt x="306" y="1381"/>
                    </a:cubicBezTo>
                    <a:cubicBezTo>
                      <a:pt x="306" y="982"/>
                      <a:pt x="306" y="982"/>
                      <a:pt x="306" y="982"/>
                    </a:cubicBezTo>
                    <a:cubicBezTo>
                      <a:pt x="306" y="981"/>
                      <a:pt x="306" y="978"/>
                      <a:pt x="306" y="974"/>
                    </a:cubicBezTo>
                    <a:cubicBezTo>
                      <a:pt x="306" y="970"/>
                      <a:pt x="305" y="965"/>
                      <a:pt x="304" y="960"/>
                    </a:cubicBezTo>
                    <a:cubicBezTo>
                      <a:pt x="302" y="955"/>
                      <a:pt x="300" y="950"/>
                      <a:pt x="296" y="946"/>
                    </a:cubicBezTo>
                    <a:cubicBezTo>
                      <a:pt x="292" y="943"/>
                      <a:pt x="287" y="941"/>
                      <a:pt x="279" y="941"/>
                    </a:cubicBezTo>
                    <a:cubicBezTo>
                      <a:pt x="272" y="942"/>
                      <a:pt x="267" y="945"/>
                      <a:pt x="263" y="949"/>
                    </a:cubicBezTo>
                    <a:cubicBezTo>
                      <a:pt x="259" y="954"/>
                      <a:pt x="256" y="959"/>
                      <a:pt x="255" y="964"/>
                    </a:cubicBezTo>
                    <a:cubicBezTo>
                      <a:pt x="253" y="970"/>
                      <a:pt x="253" y="975"/>
                      <a:pt x="253" y="979"/>
                    </a:cubicBezTo>
                    <a:cubicBezTo>
                      <a:pt x="253" y="984"/>
                      <a:pt x="253" y="986"/>
                      <a:pt x="253" y="987"/>
                    </a:cubicBezTo>
                    <a:cubicBezTo>
                      <a:pt x="253" y="1388"/>
                      <a:pt x="253" y="1388"/>
                      <a:pt x="253" y="1388"/>
                    </a:cubicBezTo>
                    <a:cubicBezTo>
                      <a:pt x="253" y="1389"/>
                      <a:pt x="253" y="1394"/>
                      <a:pt x="251" y="1401"/>
                    </a:cubicBezTo>
                    <a:cubicBezTo>
                      <a:pt x="249" y="1408"/>
                      <a:pt x="246" y="1417"/>
                      <a:pt x="242" y="1426"/>
                    </a:cubicBezTo>
                    <a:cubicBezTo>
                      <a:pt x="238" y="1435"/>
                      <a:pt x="232" y="1444"/>
                      <a:pt x="225" y="1451"/>
                    </a:cubicBezTo>
                    <a:cubicBezTo>
                      <a:pt x="217" y="1458"/>
                      <a:pt x="208" y="1464"/>
                      <a:pt x="196" y="1466"/>
                    </a:cubicBezTo>
                    <a:cubicBezTo>
                      <a:pt x="185" y="1467"/>
                      <a:pt x="176" y="1465"/>
                      <a:pt x="168" y="1460"/>
                    </a:cubicBezTo>
                    <a:cubicBezTo>
                      <a:pt x="161" y="1455"/>
                      <a:pt x="156" y="1448"/>
                      <a:pt x="152" y="1440"/>
                    </a:cubicBezTo>
                    <a:cubicBezTo>
                      <a:pt x="148" y="1432"/>
                      <a:pt x="146" y="1425"/>
                      <a:pt x="144" y="1418"/>
                    </a:cubicBezTo>
                    <a:cubicBezTo>
                      <a:pt x="143" y="1412"/>
                      <a:pt x="142" y="1408"/>
                      <a:pt x="142" y="1407"/>
                    </a:cubicBezTo>
                    <a:cubicBezTo>
                      <a:pt x="140" y="511"/>
                      <a:pt x="140" y="511"/>
                      <a:pt x="140" y="511"/>
                    </a:cubicBezTo>
                    <a:cubicBezTo>
                      <a:pt x="139" y="510"/>
                      <a:pt x="139" y="508"/>
                      <a:pt x="139" y="505"/>
                    </a:cubicBezTo>
                    <a:cubicBezTo>
                      <a:pt x="139" y="503"/>
                      <a:pt x="138" y="499"/>
                      <a:pt x="137" y="495"/>
                    </a:cubicBezTo>
                    <a:cubicBezTo>
                      <a:pt x="136" y="492"/>
                      <a:pt x="134" y="488"/>
                      <a:pt x="132" y="486"/>
                    </a:cubicBezTo>
                    <a:cubicBezTo>
                      <a:pt x="129" y="483"/>
                      <a:pt x="125" y="481"/>
                      <a:pt x="121" y="481"/>
                    </a:cubicBezTo>
                    <a:cubicBezTo>
                      <a:pt x="116" y="482"/>
                      <a:pt x="112" y="483"/>
                      <a:pt x="109" y="486"/>
                    </a:cubicBezTo>
                    <a:cubicBezTo>
                      <a:pt x="106" y="488"/>
                      <a:pt x="104" y="492"/>
                      <a:pt x="103" y="495"/>
                    </a:cubicBezTo>
                    <a:cubicBezTo>
                      <a:pt x="101" y="498"/>
                      <a:pt x="100" y="502"/>
                      <a:pt x="99" y="504"/>
                    </a:cubicBezTo>
                    <a:cubicBezTo>
                      <a:pt x="99" y="507"/>
                      <a:pt x="99" y="508"/>
                      <a:pt x="98" y="509"/>
                    </a:cubicBezTo>
                    <a:cubicBezTo>
                      <a:pt x="100" y="878"/>
                      <a:pt x="100" y="878"/>
                      <a:pt x="100" y="878"/>
                    </a:cubicBezTo>
                    <a:cubicBezTo>
                      <a:pt x="100" y="879"/>
                      <a:pt x="99" y="882"/>
                      <a:pt x="98" y="887"/>
                    </a:cubicBezTo>
                    <a:cubicBezTo>
                      <a:pt x="97" y="892"/>
                      <a:pt x="94" y="898"/>
                      <a:pt x="91" y="904"/>
                    </a:cubicBezTo>
                    <a:cubicBezTo>
                      <a:pt x="88" y="910"/>
                      <a:pt x="83" y="916"/>
                      <a:pt x="76" y="921"/>
                    </a:cubicBezTo>
                    <a:cubicBezTo>
                      <a:pt x="70" y="926"/>
                      <a:pt x="62" y="929"/>
                      <a:pt x="51" y="930"/>
                    </a:cubicBezTo>
                    <a:cubicBezTo>
                      <a:pt x="41" y="931"/>
                      <a:pt x="33" y="929"/>
                      <a:pt x="26" y="926"/>
                    </a:cubicBezTo>
                    <a:cubicBezTo>
                      <a:pt x="20" y="923"/>
                      <a:pt x="15" y="918"/>
                      <a:pt x="11" y="913"/>
                    </a:cubicBezTo>
                    <a:cubicBezTo>
                      <a:pt x="8" y="907"/>
                      <a:pt x="6" y="902"/>
                      <a:pt x="4" y="898"/>
                    </a:cubicBezTo>
                    <a:cubicBezTo>
                      <a:pt x="3" y="894"/>
                      <a:pt x="2" y="891"/>
                      <a:pt x="2" y="890"/>
                    </a:cubicBezTo>
                    <a:cubicBezTo>
                      <a:pt x="2" y="885"/>
                      <a:pt x="2" y="858"/>
                      <a:pt x="2" y="819"/>
                    </a:cubicBezTo>
                    <a:cubicBezTo>
                      <a:pt x="2" y="779"/>
                      <a:pt x="1" y="727"/>
                      <a:pt x="1" y="673"/>
                    </a:cubicBezTo>
                    <a:cubicBezTo>
                      <a:pt x="1" y="619"/>
                      <a:pt x="1" y="564"/>
                      <a:pt x="0" y="516"/>
                    </a:cubicBezTo>
                    <a:cubicBezTo>
                      <a:pt x="0" y="468"/>
                      <a:pt x="0" y="429"/>
                      <a:pt x="0" y="409"/>
                    </a:cubicBezTo>
                    <a:cubicBezTo>
                      <a:pt x="0" y="387"/>
                      <a:pt x="4" y="370"/>
                      <a:pt x="11" y="357"/>
                    </a:cubicBezTo>
                    <a:cubicBezTo>
                      <a:pt x="19" y="344"/>
                      <a:pt x="28" y="334"/>
                      <a:pt x="39" y="328"/>
                    </a:cubicBezTo>
                    <a:cubicBezTo>
                      <a:pt x="50" y="321"/>
                      <a:pt x="61" y="317"/>
                      <a:pt x="72" y="314"/>
                    </a:cubicBezTo>
                    <a:cubicBezTo>
                      <a:pt x="82" y="312"/>
                      <a:pt x="92" y="311"/>
                      <a:pt x="98" y="311"/>
                    </a:cubicBezTo>
                    <a:cubicBezTo>
                      <a:pt x="99" y="311"/>
                      <a:pt x="101" y="311"/>
                      <a:pt x="102" y="311"/>
                    </a:cubicBezTo>
                    <a:cubicBezTo>
                      <a:pt x="103" y="311"/>
                      <a:pt x="104" y="311"/>
                      <a:pt x="104" y="311"/>
                    </a:cubicBezTo>
                    <a:cubicBezTo>
                      <a:pt x="105" y="311"/>
                      <a:pt x="106" y="311"/>
                      <a:pt x="106" y="311"/>
                    </a:cubicBezTo>
                    <a:cubicBezTo>
                      <a:pt x="107" y="311"/>
                      <a:pt x="107" y="311"/>
                      <a:pt x="107" y="311"/>
                    </a:cubicBezTo>
                    <a:cubicBezTo>
                      <a:pt x="210" y="309"/>
                      <a:pt x="210" y="309"/>
                      <a:pt x="210" y="309"/>
                    </a:cubicBezTo>
                    <a:cubicBezTo>
                      <a:pt x="200" y="302"/>
                      <a:pt x="190" y="293"/>
                      <a:pt x="182" y="284"/>
                    </a:cubicBezTo>
                    <a:cubicBezTo>
                      <a:pt x="173" y="274"/>
                      <a:pt x="166" y="263"/>
                      <a:pt x="160" y="251"/>
                    </a:cubicBezTo>
                    <a:cubicBezTo>
                      <a:pt x="154" y="238"/>
                      <a:pt x="149" y="225"/>
                      <a:pt x="145" y="211"/>
                    </a:cubicBezTo>
                    <a:cubicBezTo>
                      <a:pt x="142" y="197"/>
                      <a:pt x="140" y="182"/>
                      <a:pt x="140" y="167"/>
                    </a:cubicBezTo>
                    <a:cubicBezTo>
                      <a:pt x="140" y="144"/>
                      <a:pt x="144" y="122"/>
                      <a:pt x="151" y="102"/>
                    </a:cubicBezTo>
                    <a:cubicBezTo>
                      <a:pt x="158" y="82"/>
                      <a:pt x="168" y="64"/>
                      <a:pt x="181" y="49"/>
                    </a:cubicBezTo>
                    <a:cubicBezTo>
                      <a:pt x="193" y="34"/>
                      <a:pt x="208" y="21"/>
                      <a:pt x="225" y="13"/>
                    </a:cubicBezTo>
                    <a:cubicBezTo>
                      <a:pt x="241" y="5"/>
                      <a:pt x="260" y="0"/>
                      <a:pt x="279" y="0"/>
                    </a:cubicBezTo>
                    <a:close/>
                  </a:path>
                </a:pathLst>
              </a:custGeom>
              <a:solidFill>
                <a:srgbClr val="3E9BC8"/>
              </a:solidFill>
              <a:ln w="19050">
                <a:solidFill>
                  <a:srgbClr val="3E9BC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pic>
        <p:nvPicPr>
          <p:cNvPr id="60" name="Picture 2" descr="H:\CrypTool\RSA-Präsentation\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334340" y="4788726"/>
            <a:ext cx="1070996" cy="695326"/>
          </a:xfrm>
          <a:prstGeom prst="rect">
            <a:avLst/>
          </a:prstGeom>
          <a:noFill/>
        </p:spPr>
      </p:pic>
      <p:pic>
        <p:nvPicPr>
          <p:cNvPr id="61" name="Picture 1" descr="H:\CrypTool\RSA-Präsentation\mailverschluesselt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gray">
          <a:xfrm>
            <a:off x="5334340" y="4788726"/>
            <a:ext cx="1073158" cy="695326"/>
          </a:xfrm>
          <a:prstGeom prst="rect">
            <a:avLst/>
          </a:prstGeom>
          <a:noFill/>
        </p:spPr>
      </p:pic>
      <p:grpSp>
        <p:nvGrpSpPr>
          <p:cNvPr id="62" name="Gruppieren 35"/>
          <p:cNvGrpSpPr/>
          <p:nvPr/>
        </p:nvGrpSpPr>
        <p:grpSpPr bwMode="gray">
          <a:xfrm>
            <a:off x="2865978" y="4501743"/>
            <a:ext cx="871998" cy="796217"/>
            <a:chOff x="6466460" y="4087859"/>
            <a:chExt cx="871998" cy="796217"/>
          </a:xfrm>
        </p:grpSpPr>
        <p:pic>
          <p:nvPicPr>
            <p:cNvPr id="63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b="52693"/>
            <a:stretch>
              <a:fillRect/>
            </a:stretch>
          </p:blipFill>
          <p:spPr bwMode="gray">
            <a:xfrm>
              <a:off x="6796207" y="4087859"/>
              <a:ext cx="542251" cy="421217"/>
            </a:xfrm>
            <a:prstGeom prst="rect">
              <a:avLst/>
            </a:prstGeom>
            <a:noFill/>
          </p:spPr>
        </p:pic>
        <p:pic>
          <p:nvPicPr>
            <p:cNvPr id="64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t="47306"/>
            <a:stretch>
              <a:fillRect/>
            </a:stretch>
          </p:blipFill>
          <p:spPr bwMode="gray">
            <a:xfrm>
              <a:off x="6466460" y="4414893"/>
              <a:ext cx="542251" cy="469183"/>
            </a:xfrm>
            <a:prstGeom prst="rect">
              <a:avLst/>
            </a:prstGeom>
            <a:noFill/>
          </p:spPr>
        </p:pic>
        <p:pic>
          <p:nvPicPr>
            <p:cNvPr id="65" name="Picture 2" descr="C:\Documents and Settings\n6r130\FRONT_KEY.png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-100000"/>
            </a:blip>
            <a:srcRect b="51990"/>
            <a:stretch>
              <a:fillRect/>
            </a:stretch>
          </p:blipFill>
          <p:spPr bwMode="gray">
            <a:xfrm rot="10800000">
              <a:off x="6661190" y="4552244"/>
              <a:ext cx="167290" cy="200730"/>
            </a:xfrm>
            <a:prstGeom prst="rect">
              <a:avLst/>
            </a:prstGeom>
            <a:noFill/>
            <a:effectLst/>
          </p:spPr>
        </p:pic>
      </p:grpSp>
      <p:pic>
        <p:nvPicPr>
          <p:cNvPr id="66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7" cstate="print">
            <a:lum bright="2000" contrast="6000"/>
          </a:blip>
          <a:srcRect/>
          <a:stretch>
            <a:fillRect/>
          </a:stretch>
        </p:blipFill>
        <p:spPr bwMode="gray">
          <a:xfrm rot="10800000">
            <a:off x="2998784" y="4980712"/>
            <a:ext cx="266662" cy="6664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uppieren 35"/>
          <p:cNvGrpSpPr/>
          <p:nvPr/>
        </p:nvGrpSpPr>
        <p:grpSpPr bwMode="gray">
          <a:xfrm>
            <a:off x="2865978" y="4510961"/>
            <a:ext cx="871998" cy="796217"/>
            <a:chOff x="6466460" y="4087859"/>
            <a:chExt cx="871998" cy="796217"/>
          </a:xfrm>
        </p:grpSpPr>
        <p:pic>
          <p:nvPicPr>
            <p:cNvPr id="68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b="52693"/>
            <a:stretch>
              <a:fillRect/>
            </a:stretch>
          </p:blipFill>
          <p:spPr bwMode="gray">
            <a:xfrm>
              <a:off x="6796207" y="4087859"/>
              <a:ext cx="542251" cy="421217"/>
            </a:xfrm>
            <a:prstGeom prst="rect">
              <a:avLst/>
            </a:prstGeom>
            <a:noFill/>
          </p:spPr>
        </p:pic>
        <p:pic>
          <p:nvPicPr>
            <p:cNvPr id="69" name="Picture 1" descr="c:\Documents and Settings\n6r130\My Documents\CrypTool Miscs\schloss.png"/>
            <p:cNvPicPr>
              <a:picLocks noChangeAspect="1" noChangeArrowheads="1"/>
            </p:cNvPicPr>
            <p:nvPr/>
          </p:nvPicPr>
          <p:blipFill>
            <a:blip r:embed="rId3" cstate="print"/>
            <a:srcRect t="47306"/>
            <a:stretch>
              <a:fillRect/>
            </a:stretch>
          </p:blipFill>
          <p:spPr bwMode="gray">
            <a:xfrm>
              <a:off x="6466460" y="4414893"/>
              <a:ext cx="542251" cy="469183"/>
            </a:xfrm>
            <a:prstGeom prst="rect">
              <a:avLst/>
            </a:prstGeom>
            <a:noFill/>
          </p:spPr>
        </p:pic>
        <p:pic>
          <p:nvPicPr>
            <p:cNvPr id="70" name="Picture 2" descr="C:\Documents and Settings\n6r130\FRONT_KEY.png"/>
            <p:cNvPicPr>
              <a:picLocks noChangeAspect="1" noChangeArrowheads="1"/>
            </p:cNvPicPr>
            <p:nvPr/>
          </p:nvPicPr>
          <p:blipFill>
            <a:blip r:embed="rId4" cstate="print">
              <a:lum bright="-20000" contrast="-100000"/>
            </a:blip>
            <a:srcRect b="51990"/>
            <a:stretch>
              <a:fillRect/>
            </a:stretch>
          </p:blipFill>
          <p:spPr bwMode="gray">
            <a:xfrm rot="10800000">
              <a:off x="6661190" y="4552244"/>
              <a:ext cx="167290" cy="200730"/>
            </a:xfrm>
            <a:prstGeom prst="rect">
              <a:avLst/>
            </a:prstGeom>
            <a:noFill/>
            <a:effectLst/>
          </p:spPr>
        </p:pic>
      </p:grpSp>
      <p:pic>
        <p:nvPicPr>
          <p:cNvPr id="71" name="Picture 2" descr="H:\CrypTool\RSA-Präsentation\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921338" y="4793489"/>
            <a:ext cx="1070996" cy="695326"/>
          </a:xfrm>
          <a:prstGeom prst="rect">
            <a:avLst/>
          </a:prstGeom>
          <a:noFill/>
        </p:spPr>
      </p:pic>
      <p:sp>
        <p:nvSpPr>
          <p:cNvPr id="72" name="Textfeld 71"/>
          <p:cNvSpPr txBox="1"/>
          <p:nvPr/>
        </p:nvSpPr>
        <p:spPr>
          <a:xfrm>
            <a:off x="1774055" y="5777788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Bob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6346318" y="577778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Alice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5498485" y="6223060"/>
            <a:ext cx="315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aus Funktionsweise des RSA-Verfahrens, 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</a:br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CrypTool</a:t>
            </a: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-Team, Juli 2010</a:t>
            </a:r>
            <a:endParaRPr lang="de-DE" sz="10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1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1.11111E-6 -4.44444E-6 L -1.11111E-6 -0.037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4.72222E-6 -2.22222E-6 L -4.72222E-6 0.0314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11111E-6 -0.0363 C 0.05278 0.01734 0.10695 0.0652 0.1658 0.0763 C 0.22465 0.0874 0.31406 0.03953 0.35313 0.02982 " pathEditMode="relative" rAng="0" ptsTypes="aaa">
                                      <p:cBhvr>
                                        <p:cTn id="43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5" dur="600" fill="hold"/>
                                        <p:tgtEl>
                                          <p:spTgt spid="6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7 -0.03631 C 0.02795 -0.03169 0.11736 -0.01226 0.16823 -0.00856 C 0.2191 -0.00486 0.27674 -0.01295 0.30521 -0.01411 " pathEditMode="relative" rAng="0" ptsTypes="aaa">
                                      <p:cBhvr>
                                        <p:cTn id="50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52" dur="6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77778E-7 -0.03631 C 0.03802 -0.03932 0.16024 -0.05088 0.22847 -0.05412 C 0.2967 -0.05736 0.37153 -0.05551 0.4092 -0.05597 " pathEditMode="relative" rAng="0" ptsTypes="aaa">
                                      <p:cBhvr>
                                        <p:cTn id="57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" y="-1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59" dur="600" fill="hold"/>
                                        <p:tgtEl>
                                          <p:spTgt spid="4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72222E-6 0.03148 L -0.06666 -0.012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2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313 0.02986 L 0.28247 0.05393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5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6424 -2.22222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6666 -0.01203 L 0.02935 0.00764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1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ingekerbter Pfeil nach rechts 9"/>
          <p:cNvSpPr/>
          <p:nvPr/>
        </p:nvSpPr>
        <p:spPr bwMode="auto">
          <a:xfrm>
            <a:off x="2164788" y="4410617"/>
            <a:ext cx="1728192" cy="584826"/>
          </a:xfrm>
          <a:prstGeom prst="notchedRightArrow">
            <a:avLst>
              <a:gd name="adj1" fmla="val 58157"/>
              <a:gd name="adj2" fmla="val 74473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ngsanaUPC" pitchFamily="18" charset="-34"/>
              </a:rPr>
              <a:t>Primzahl: 11</a:t>
            </a:r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Schlüsselerzeugung bei </a:t>
            </a:r>
            <a:br>
              <a:rPr lang="de-DE" dirty="0" smtClean="0"/>
            </a:br>
            <a:r>
              <a:rPr lang="de-DE" dirty="0" smtClean="0"/>
              <a:t>asymmetrischer Verschlüsselung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40024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Das vorhergehende Gedankenexperiment entspricht einer </a:t>
            </a:r>
            <a:r>
              <a:rPr lang="de-DE" dirty="0" smtClean="0">
                <a:solidFill>
                  <a:srgbClr val="FF0000"/>
                </a:solidFill>
              </a:rPr>
              <a:t>asymmetrischen Verschlüsselung</a:t>
            </a:r>
            <a:r>
              <a:rPr lang="de-DE" dirty="0" smtClean="0"/>
              <a:t>, die mathematisch allerdings äußerst komplex ist (Beispiel: RSA-Verfahren).  </a:t>
            </a:r>
          </a:p>
          <a:p>
            <a:r>
              <a:rPr lang="de-DE" dirty="0" smtClean="0"/>
              <a:t>Zum Verschlüsseln und Entschlüsseln wird jeweils ein zusammengehörendes </a:t>
            </a:r>
            <a:r>
              <a:rPr lang="de-DE" dirty="0" smtClean="0">
                <a:solidFill>
                  <a:srgbClr val="FF0000"/>
                </a:solidFill>
              </a:rPr>
              <a:t>Schlüsselpaar</a:t>
            </a:r>
            <a:r>
              <a:rPr lang="de-DE" dirty="0" smtClean="0"/>
              <a:t>, bestehend aus einem </a:t>
            </a:r>
            <a:r>
              <a:rPr lang="de-DE" dirty="0" smtClean="0">
                <a:solidFill>
                  <a:srgbClr val="FF0000"/>
                </a:solidFill>
              </a:rPr>
              <a:t>öffentlichen Schlüssel</a:t>
            </a:r>
            <a:r>
              <a:rPr lang="de-DE" dirty="0" smtClean="0"/>
              <a:t> (Public Key = geöffnetes Schloss) und einem </a:t>
            </a:r>
            <a:r>
              <a:rPr lang="de-DE" dirty="0" smtClean="0">
                <a:solidFill>
                  <a:srgbClr val="FF0000"/>
                </a:solidFill>
              </a:rPr>
              <a:t>privaten Schlüssel</a:t>
            </a:r>
            <a:r>
              <a:rPr lang="de-DE" dirty="0" smtClean="0"/>
              <a:t> (Private Key = geheimer Schlüssel) benutzt.</a:t>
            </a:r>
          </a:p>
          <a:p>
            <a:endParaRPr lang="de-DE" dirty="0" smtClean="0"/>
          </a:p>
        </p:txBody>
      </p:sp>
      <p:pic>
        <p:nvPicPr>
          <p:cNvPr id="83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3095826" y="5571213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0" name="Textfeld 99"/>
          <p:cNvSpPr txBox="1"/>
          <p:nvPr/>
        </p:nvSpPr>
        <p:spPr>
          <a:xfrm>
            <a:off x="2028302" y="5818003"/>
            <a:ext cx="1047077" cy="56015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</a:t>
            </a:r>
          </a:p>
          <a:p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N=187, d=23</a:t>
            </a:r>
          </a:p>
        </p:txBody>
      </p:sp>
      <p:pic>
        <p:nvPicPr>
          <p:cNvPr id="102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25462" y="5571213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3" name="Textfeld 102"/>
          <p:cNvSpPr txBox="1"/>
          <p:nvPr/>
        </p:nvSpPr>
        <p:spPr>
          <a:xfrm>
            <a:off x="6405243" y="5733256"/>
            <a:ext cx="1047077" cy="56015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</a:t>
            </a:r>
          </a:p>
          <a:p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N=187, e=7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049989" y="4177059"/>
            <a:ext cx="1440160" cy="1080120"/>
            <a:chOff x="3562413" y="4447241"/>
            <a:chExt cx="1440160" cy="1080120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3562413" y="4447241"/>
              <a:ext cx="1440160" cy="1080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2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29700" name="Picture 4" descr="D:\Andreas\Documents\Backupbereich\CCNA\WLAN\Projekt\MC90043261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708" y="4554516"/>
              <a:ext cx="865571" cy="86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feld 105"/>
          <p:cNvSpPr txBox="1"/>
          <p:nvPr/>
        </p:nvSpPr>
        <p:spPr>
          <a:xfrm>
            <a:off x="4049989" y="3789040"/>
            <a:ext cx="1440160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Mathematischer Algorithmus</a:t>
            </a:r>
          </a:p>
        </p:txBody>
      </p:sp>
      <p:sp>
        <p:nvSpPr>
          <p:cNvPr id="109" name="Eingekerbter Pfeil nach rechts 108"/>
          <p:cNvSpPr/>
          <p:nvPr/>
        </p:nvSpPr>
        <p:spPr bwMode="auto">
          <a:xfrm flipH="1">
            <a:off x="5664417" y="4410617"/>
            <a:ext cx="1728192" cy="584826"/>
          </a:xfrm>
          <a:prstGeom prst="notchedRightArrow">
            <a:avLst>
              <a:gd name="adj1" fmla="val 58157"/>
              <a:gd name="adj2" fmla="val 74473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ngsanaUPC" pitchFamily="18" charset="-34"/>
              </a:rPr>
              <a:t>Primzahl: 17</a:t>
            </a:r>
          </a:p>
        </p:txBody>
      </p:sp>
      <p:sp>
        <p:nvSpPr>
          <p:cNvPr id="12" name="Rechteckiger Pfeil 11"/>
          <p:cNvSpPr/>
          <p:nvPr/>
        </p:nvSpPr>
        <p:spPr bwMode="auto">
          <a:xfrm flipV="1">
            <a:off x="4770069" y="5373216"/>
            <a:ext cx="1039060" cy="1080120"/>
          </a:xfrm>
          <a:prstGeom prst="bentArrow">
            <a:avLst/>
          </a:prstGeom>
          <a:solidFill>
            <a:srgbClr val="0000CC">
              <a:alpha val="59000"/>
            </a:srgbClr>
          </a:solidFill>
          <a:ln w="25400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  <p:sp>
        <p:nvSpPr>
          <p:cNvPr id="110" name="Rechteckiger Pfeil 109"/>
          <p:cNvSpPr/>
          <p:nvPr/>
        </p:nvSpPr>
        <p:spPr bwMode="auto">
          <a:xfrm flipH="1" flipV="1">
            <a:off x="3635896" y="5373216"/>
            <a:ext cx="1039060" cy="1080120"/>
          </a:xfrm>
          <a:prstGeom prst="bentArrow">
            <a:avLst/>
          </a:prstGeom>
          <a:solidFill>
            <a:srgbClr val="C00000">
              <a:alpha val="52000"/>
            </a:srgbClr>
          </a:solidFill>
          <a:ln w="25400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</a:pPr>
            <a:endParaRPr kumimoji="0" lang="de-DE" sz="1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 des Schlüsselpaares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Es werden immer Schlüsselpaare generiert.</a:t>
            </a:r>
          </a:p>
          <a:p>
            <a:r>
              <a:rPr lang="de-DE" dirty="0" smtClean="0"/>
              <a:t>Die Kenntnis eines Schlüssels reicht zur nachträglichen Berechnung des anderen Schlüssels (praktisch) nicht aus!</a:t>
            </a:r>
          </a:p>
          <a:p>
            <a:r>
              <a:rPr lang="de-DE" dirty="0" smtClean="0"/>
              <a:t>Der Private-Key wird nie aus der Hand gegeben.</a:t>
            </a:r>
          </a:p>
          <a:p>
            <a:r>
              <a:rPr lang="de-DE" dirty="0" smtClean="0"/>
              <a:t>Der Public-Key wird für jedermann zugänglich gemacht.</a:t>
            </a:r>
          </a:p>
          <a:p>
            <a:r>
              <a:rPr lang="de-DE" dirty="0" smtClean="0"/>
              <a:t>Zum </a:t>
            </a:r>
            <a:r>
              <a:rPr lang="de-DE" dirty="0" err="1"/>
              <a:t>Ver</a:t>
            </a:r>
            <a:r>
              <a:rPr lang="de-DE" dirty="0"/>
              <a:t>- bzw. Entschlüsseln </a:t>
            </a:r>
            <a:r>
              <a:rPr lang="de-DE" dirty="0" smtClean="0"/>
              <a:t>werden immer beide Schlüssel benötigt </a:t>
            </a:r>
            <a:r>
              <a:rPr lang="de-DE" dirty="0"/>
              <a:t>(s. nächste Folie</a:t>
            </a:r>
            <a:r>
              <a:rPr lang="de-DE" dirty="0" smtClean="0"/>
              <a:t>).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395536" y="2132856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829060" y="4200115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106028" y="3409674"/>
            <a:ext cx="1047077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5460554"/>
            <a:ext cx="1047077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</a:t>
            </a:r>
          </a:p>
        </p:txBody>
      </p:sp>
    </p:spTree>
    <p:extLst>
      <p:ext uri="{BB962C8B-B14F-4D97-AF65-F5344CB8AC3E}">
        <p14:creationId xmlns:p14="http://schemas.microsoft.com/office/powerpoint/2010/main" val="42907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Mögliche Varianten der asymmetrischen </a:t>
            </a:r>
            <a:r>
              <a:rPr lang="de-DE" dirty="0"/>
              <a:t>V</a:t>
            </a:r>
            <a:r>
              <a:rPr lang="de-DE" dirty="0" smtClean="0"/>
              <a:t>erschlüsselung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82638" y="3532525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Bob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81" y="4504379"/>
            <a:ext cx="1967297" cy="1967297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1319954" y="4816196"/>
            <a:ext cx="792089" cy="1149729"/>
            <a:chOff x="971599" y="4153102"/>
            <a:chExt cx="792089" cy="1149729"/>
          </a:xfrm>
        </p:grpSpPr>
        <p:sp>
          <p:nvSpPr>
            <p:cNvPr id="11" name="Gefaltete Ecke 10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>
              <a:endCxn id="11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feld 19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4118287" y="4816196"/>
            <a:ext cx="792089" cy="1149729"/>
            <a:chOff x="971599" y="4153102"/>
            <a:chExt cx="792089" cy="1149729"/>
          </a:xfrm>
        </p:grpSpPr>
        <p:sp>
          <p:nvSpPr>
            <p:cNvPr id="26" name="Gefaltete Ecke 25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7" name="Gerade Verbindung 26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>
              <a:endCxn id="26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33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feld 34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0" name="Grafik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5566606"/>
            <a:ext cx="692807" cy="692807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4933917"/>
            <a:ext cx="914286" cy="9142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999649" y="4816196"/>
            <a:ext cx="792089" cy="1149729"/>
            <a:chOff x="971599" y="4153102"/>
            <a:chExt cx="792089" cy="1149729"/>
          </a:xfrm>
        </p:grpSpPr>
        <p:sp>
          <p:nvSpPr>
            <p:cNvPr id="43" name="Gefaltete Ecke 42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4" name="Gerade Verbindung 43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>
              <a:endCxn id="43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feld 51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4008169" y="6350642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007383" y="606894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475272" y="4473109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Chiffrier-algorithmus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606604" y="4473109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Dechiffrier-algorithmus</a:t>
            </a:r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4933917"/>
            <a:ext cx="914286" cy="914286"/>
          </a:xfrm>
          <a:prstGeom prst="rect">
            <a:avLst/>
          </a:prstGeom>
        </p:spPr>
      </p:pic>
      <p:cxnSp>
        <p:nvCxnSpPr>
          <p:cNvPr id="64" name="Gerade Verbindung mit Pfeil 63"/>
          <p:cNvCxnSpPr/>
          <p:nvPr/>
        </p:nvCxnSpPr>
        <p:spPr bwMode="auto">
          <a:xfrm>
            <a:off x="2174070" y="5344398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mit Pfeil 64"/>
          <p:cNvCxnSpPr/>
          <p:nvPr/>
        </p:nvCxnSpPr>
        <p:spPr bwMode="auto">
          <a:xfrm>
            <a:off x="3507234" y="5344398"/>
            <a:ext cx="500935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5110892" y="5344398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>
            <a:off x="6566558" y="5344398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feld 70"/>
          <p:cNvSpPr txBox="1"/>
          <p:nvPr/>
        </p:nvSpPr>
        <p:spPr>
          <a:xfrm>
            <a:off x="1307013" y="6068947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68" name="Grafik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2000"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81" y="1732078"/>
            <a:ext cx="1967297" cy="1967297"/>
          </a:xfrm>
          <a:prstGeom prst="rect">
            <a:avLst/>
          </a:prstGeom>
        </p:spPr>
      </p:pic>
      <p:grpSp>
        <p:nvGrpSpPr>
          <p:cNvPr id="69" name="Gruppieren 68"/>
          <p:cNvGrpSpPr/>
          <p:nvPr/>
        </p:nvGrpSpPr>
        <p:grpSpPr>
          <a:xfrm>
            <a:off x="1319954" y="2043895"/>
            <a:ext cx="792089" cy="1149729"/>
            <a:chOff x="971599" y="4153102"/>
            <a:chExt cx="792089" cy="1149729"/>
          </a:xfrm>
        </p:grpSpPr>
        <p:sp>
          <p:nvSpPr>
            <p:cNvPr id="70" name="Gefaltete Ecke 69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>
              <a:endCxn id="70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feld 79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4118287" y="2043895"/>
            <a:ext cx="792089" cy="1149729"/>
            <a:chOff x="971599" y="4153102"/>
            <a:chExt cx="792089" cy="1149729"/>
          </a:xfrm>
        </p:grpSpPr>
        <p:sp>
          <p:nvSpPr>
            <p:cNvPr id="86" name="Gefaltete Ecke 85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87" name="Gerade Verbindung 86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>
              <a:endCxn id="86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Textfeld 94"/>
            <p:cNvSpPr txBox="1"/>
            <p:nvPr/>
          </p:nvSpPr>
          <p:spPr>
            <a:xfrm>
              <a:off x="1043607" y="4191529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Unyyb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Obo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043607" y="448128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Gersschaxg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1043607" y="4764516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nygra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Cnex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urhgr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vz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Tehß</a:t>
              </a:r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800" dirty="0" err="1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Nyvpr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26" y="2794305"/>
            <a:ext cx="692807" cy="69280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0" y="2161616"/>
            <a:ext cx="914286" cy="914286"/>
          </a:xfrm>
          <a:prstGeom prst="rect">
            <a:avLst/>
          </a:prstGeom>
        </p:spPr>
      </p:pic>
      <p:grpSp>
        <p:nvGrpSpPr>
          <p:cNvPr id="102" name="Gruppieren 101"/>
          <p:cNvGrpSpPr/>
          <p:nvPr/>
        </p:nvGrpSpPr>
        <p:grpSpPr>
          <a:xfrm>
            <a:off x="6999649" y="2043895"/>
            <a:ext cx="792089" cy="1149729"/>
            <a:chOff x="971599" y="4153102"/>
            <a:chExt cx="792089" cy="1149729"/>
          </a:xfrm>
        </p:grpSpPr>
        <p:sp>
          <p:nvSpPr>
            <p:cNvPr id="103" name="Gefaltete Ecke 102"/>
            <p:cNvSpPr/>
            <p:nvPr/>
          </p:nvSpPr>
          <p:spPr bwMode="auto">
            <a:xfrm>
              <a:off x="971599" y="4153102"/>
              <a:ext cx="792089" cy="1148106"/>
            </a:xfrm>
            <a:prstGeom prst="foldedCorner">
              <a:avLst>
                <a:gd name="adj" fmla="val 11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itchFamily="2" charset="2"/>
                <a:buNone/>
                <a:tabLst/>
              </a:pPr>
              <a:endParaRPr kumimoji="0" lang="de-DE" sz="1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04" name="Gerade Verbindung 103"/>
            <p:cNvCxnSpPr/>
            <p:nvPr/>
          </p:nvCxnSpPr>
          <p:spPr bwMode="auto">
            <a:xfrm>
              <a:off x="971599" y="429309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/>
          </p:nvCxnSpPr>
          <p:spPr bwMode="auto">
            <a:xfrm>
              <a:off x="971599" y="4437112"/>
              <a:ext cx="792089" cy="8377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/>
          </p:nvCxnSpPr>
          <p:spPr bwMode="auto">
            <a:xfrm>
              <a:off x="971599" y="4581128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>
              <a:endCxn id="103" idx="3"/>
            </p:cNvCxnSpPr>
            <p:nvPr/>
          </p:nvCxnSpPr>
          <p:spPr bwMode="auto">
            <a:xfrm flipV="1">
              <a:off x="971599" y="4727155"/>
              <a:ext cx="792089" cy="1623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/>
          </p:nvCxnSpPr>
          <p:spPr bwMode="auto">
            <a:xfrm>
              <a:off x="971599" y="4869160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/>
          </p:nvCxnSpPr>
          <p:spPr bwMode="auto">
            <a:xfrm>
              <a:off x="971599" y="5013176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/>
          </p:nvCxnSpPr>
          <p:spPr bwMode="auto">
            <a:xfrm>
              <a:off x="971599" y="5157192"/>
              <a:ext cx="792089" cy="0"/>
            </a:xfrm>
            <a:prstGeom prst="line">
              <a:avLst/>
            </a:prstGeom>
            <a:noFill/>
            <a:ln w="952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/>
          </p:nvCxnSpPr>
          <p:spPr bwMode="auto">
            <a:xfrm>
              <a:off x="1043606" y="4154725"/>
              <a:ext cx="0" cy="1148106"/>
            </a:xfrm>
            <a:prstGeom prst="line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feld 111"/>
            <p:cNvSpPr txBox="1"/>
            <p:nvPr/>
          </p:nvSpPr>
          <p:spPr>
            <a:xfrm>
              <a:off x="1043607" y="4194607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Hallo Bob, 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1043607" y="4484368"/>
              <a:ext cx="648073" cy="98489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Treffpunkt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1043607" y="476451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alten Park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1043607" y="4628982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heute im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1043607" y="5052548"/>
              <a:ext cx="648073" cy="104644"/>
            </a:xfrm>
            <a:prstGeom prst="rect">
              <a:avLst/>
            </a:prstGeom>
            <a:noFill/>
          </p:spPr>
          <p:txBody>
            <a:bodyPr wrap="square" lIns="36000" tIns="0" rIns="0" bIns="0" rtlCol="0" anchor="ctr" anchorCtr="0">
              <a:spAutoFit/>
            </a:bodyPr>
            <a:lstStyle/>
            <a:p>
              <a:r>
                <a:rPr lang="de-DE" sz="8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Gruß Alice</a:t>
              </a:r>
              <a:endParaRPr lang="de-DE" sz="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7" name="Textfeld 116"/>
          <p:cNvSpPr txBox="1"/>
          <p:nvPr/>
        </p:nvSpPr>
        <p:spPr>
          <a:xfrm>
            <a:off x="4008169" y="3578341"/>
            <a:ext cx="1057055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Chiffretext</a:t>
            </a:r>
          </a:p>
        </p:txBody>
      </p:sp>
      <p:sp>
        <p:nvSpPr>
          <p:cNvPr id="118" name="Textfeld 117"/>
          <p:cNvSpPr txBox="1"/>
          <p:nvPr/>
        </p:nvSpPr>
        <p:spPr>
          <a:xfrm>
            <a:off x="7007383" y="329664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sp>
        <p:nvSpPr>
          <p:cNvPr id="119" name="Textfeld 118"/>
          <p:cNvSpPr txBox="1"/>
          <p:nvPr/>
        </p:nvSpPr>
        <p:spPr>
          <a:xfrm>
            <a:off x="2475272" y="1700808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Chiffrier-algorithmus</a:t>
            </a:r>
          </a:p>
        </p:txBody>
      </p:sp>
      <p:sp>
        <p:nvSpPr>
          <p:cNvPr id="120" name="Textfeld 119"/>
          <p:cNvSpPr txBox="1"/>
          <p:nvPr/>
        </p:nvSpPr>
        <p:spPr>
          <a:xfrm>
            <a:off x="5606604" y="1700808"/>
            <a:ext cx="1031962" cy="34471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Dechiffrier-algorithmus</a:t>
            </a:r>
          </a:p>
        </p:txBody>
      </p:sp>
      <p:pic>
        <p:nvPicPr>
          <p:cNvPr id="121" name="Grafik 1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42" y="2161616"/>
            <a:ext cx="914286" cy="914286"/>
          </a:xfrm>
          <a:prstGeom prst="rect">
            <a:avLst/>
          </a:prstGeom>
        </p:spPr>
      </p:pic>
      <p:cxnSp>
        <p:nvCxnSpPr>
          <p:cNvPr id="122" name="Gerade Verbindung mit Pfeil 121"/>
          <p:cNvCxnSpPr/>
          <p:nvPr/>
        </p:nvCxnSpPr>
        <p:spPr bwMode="auto">
          <a:xfrm>
            <a:off x="2174070" y="2572097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Gerade Verbindung mit Pfeil 122"/>
          <p:cNvCxnSpPr/>
          <p:nvPr/>
        </p:nvCxnSpPr>
        <p:spPr bwMode="auto">
          <a:xfrm>
            <a:off x="3507234" y="2572097"/>
            <a:ext cx="500935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Gerade Verbindung mit Pfeil 123"/>
          <p:cNvCxnSpPr/>
          <p:nvPr/>
        </p:nvCxnSpPr>
        <p:spPr bwMode="auto">
          <a:xfrm>
            <a:off x="5110892" y="2572097"/>
            <a:ext cx="447554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Gerade Verbindung mit Pfeil 124"/>
          <p:cNvCxnSpPr/>
          <p:nvPr/>
        </p:nvCxnSpPr>
        <p:spPr bwMode="auto">
          <a:xfrm>
            <a:off x="6566558" y="2572097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feld 125"/>
          <p:cNvSpPr txBox="1"/>
          <p:nvPr/>
        </p:nvSpPr>
        <p:spPr>
          <a:xfrm>
            <a:off x="1307013" y="3296646"/>
            <a:ext cx="817970" cy="17235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+mn-lt"/>
                <a:ea typeface="Adobe Kaiti Std R" pitchFamily="18" charset="-128"/>
              </a:rPr>
              <a:t>Klartext</a:t>
            </a:r>
          </a:p>
        </p:txBody>
      </p:sp>
      <p:pic>
        <p:nvPicPr>
          <p:cNvPr id="5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706188" y="2358263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2416680" y="3532525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Bob</a:t>
            </a:r>
          </a:p>
        </p:txBody>
      </p:sp>
      <p:pic>
        <p:nvPicPr>
          <p:cNvPr id="4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32130" y="2348880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7" name="Textfeld 126"/>
          <p:cNvSpPr txBox="1"/>
          <p:nvPr/>
        </p:nvSpPr>
        <p:spPr>
          <a:xfrm>
            <a:off x="2444803" y="6346478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CC3300"/>
                </a:solidFill>
                <a:latin typeface="+mn-lt"/>
                <a:ea typeface="Adobe Kaiti Std R" pitchFamily="18" charset="-128"/>
              </a:rPr>
              <a:t>privater Schlüssel von Alice</a:t>
            </a:r>
          </a:p>
        </p:txBody>
      </p:sp>
      <p:pic>
        <p:nvPicPr>
          <p:cNvPr id="128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2694295" y="5162833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9" name="Picture 2" descr="C:\Documents and Settings\n6r130\FRONT_KEY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</a:blip>
          <a:stretch>
            <a:fillRect/>
          </a:stretch>
        </p:blipFill>
        <p:spPr bwMode="gray">
          <a:xfrm flipH="1" flipV="1">
            <a:off x="5830655" y="5172216"/>
            <a:ext cx="468062" cy="11701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0" name="Textfeld 129"/>
          <p:cNvSpPr txBox="1"/>
          <p:nvPr/>
        </p:nvSpPr>
        <p:spPr>
          <a:xfrm>
            <a:off x="5541147" y="6346478"/>
            <a:ext cx="1047077" cy="517065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dirty="0" smtClean="0">
                <a:solidFill>
                  <a:srgbClr val="3333CC"/>
                </a:solidFill>
                <a:latin typeface="+mn-lt"/>
                <a:ea typeface="Adobe Kaiti Std R" pitchFamily="18" charset="-128"/>
              </a:rPr>
              <a:t>öffentlicher Schlüssel von Alice</a:t>
            </a:r>
          </a:p>
        </p:txBody>
      </p:sp>
      <p:sp>
        <p:nvSpPr>
          <p:cNvPr id="131" name="Textfeld 130"/>
          <p:cNvSpPr txBox="1"/>
          <p:nvPr/>
        </p:nvSpPr>
        <p:spPr>
          <a:xfrm rot="16200000">
            <a:off x="-217913" y="2357510"/>
            <a:ext cx="121491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sz="2000" dirty="0" smtClean="0">
                <a:solidFill>
                  <a:srgbClr val="FF0000"/>
                </a:solidFill>
                <a:latin typeface="+mn-lt"/>
                <a:ea typeface="Adobe Kaiti Std R" pitchFamily="18" charset="-128"/>
              </a:rPr>
              <a:t>"Privacy"</a:t>
            </a:r>
          </a:p>
        </p:txBody>
      </p:sp>
      <p:grpSp>
        <p:nvGrpSpPr>
          <p:cNvPr id="138" name="Gruppieren 137"/>
          <p:cNvGrpSpPr/>
          <p:nvPr/>
        </p:nvGrpSpPr>
        <p:grpSpPr>
          <a:xfrm>
            <a:off x="475721" y="1412776"/>
            <a:ext cx="817970" cy="836741"/>
            <a:chOff x="1402084" y="3143153"/>
            <a:chExt cx="817970" cy="836741"/>
          </a:xfrm>
        </p:grpSpPr>
        <p:pic>
          <p:nvPicPr>
            <p:cNvPr id="139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Textfeld 139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7919027" y="1412776"/>
            <a:ext cx="817970" cy="836741"/>
            <a:chOff x="7079303" y="3143153"/>
            <a:chExt cx="817970" cy="836741"/>
          </a:xfrm>
        </p:grpSpPr>
        <p:pic>
          <p:nvPicPr>
            <p:cNvPr id="142" name="Grafik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Textfeld 142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cxnSp>
        <p:nvCxnSpPr>
          <p:cNvPr id="144" name="Gerade Verbindung mit Pfeil 143"/>
          <p:cNvCxnSpPr/>
          <p:nvPr/>
        </p:nvCxnSpPr>
        <p:spPr bwMode="auto">
          <a:xfrm>
            <a:off x="884706" y="2284768"/>
            <a:ext cx="408985" cy="49178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Gerade Verbindung mit Pfeil 144"/>
          <p:cNvCxnSpPr/>
          <p:nvPr/>
        </p:nvCxnSpPr>
        <p:spPr bwMode="auto">
          <a:xfrm flipV="1">
            <a:off x="8004012" y="2315228"/>
            <a:ext cx="358865" cy="59685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6" name="Gruppieren 145"/>
          <p:cNvGrpSpPr/>
          <p:nvPr/>
        </p:nvGrpSpPr>
        <p:grpSpPr>
          <a:xfrm>
            <a:off x="475721" y="4005064"/>
            <a:ext cx="817970" cy="836741"/>
            <a:chOff x="1402084" y="3143153"/>
            <a:chExt cx="817970" cy="836741"/>
          </a:xfrm>
        </p:grpSpPr>
        <p:pic>
          <p:nvPicPr>
            <p:cNvPr id="147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069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Textfeld 147"/>
            <p:cNvSpPr txBox="1"/>
            <p:nvPr/>
          </p:nvSpPr>
          <p:spPr>
            <a:xfrm>
              <a:off x="1402084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Alice</a:t>
              </a:r>
            </a:p>
          </p:txBody>
        </p:sp>
      </p:grpSp>
      <p:grpSp>
        <p:nvGrpSpPr>
          <p:cNvPr id="149" name="Gruppieren 148"/>
          <p:cNvGrpSpPr/>
          <p:nvPr/>
        </p:nvGrpSpPr>
        <p:grpSpPr>
          <a:xfrm>
            <a:off x="7919027" y="4005064"/>
            <a:ext cx="817970" cy="836741"/>
            <a:chOff x="7079303" y="3143153"/>
            <a:chExt cx="817970" cy="836741"/>
          </a:xfrm>
        </p:grpSpPr>
        <p:pic>
          <p:nvPicPr>
            <p:cNvPr id="150" name="Grafik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3143153"/>
              <a:ext cx="648000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feld 150"/>
            <p:cNvSpPr txBox="1"/>
            <p:nvPr/>
          </p:nvSpPr>
          <p:spPr>
            <a:xfrm>
              <a:off x="7079303" y="3807539"/>
              <a:ext cx="817970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  <a:latin typeface="+mn-lt"/>
                  <a:ea typeface="Adobe Kaiti Std R" pitchFamily="18" charset="-128"/>
                </a:rPr>
                <a:t>Bob</a:t>
              </a:r>
            </a:p>
          </p:txBody>
        </p:sp>
      </p:grpSp>
      <p:cxnSp>
        <p:nvCxnSpPr>
          <p:cNvPr id="152" name="Gerade Verbindung mit Pfeil 151"/>
          <p:cNvCxnSpPr/>
          <p:nvPr/>
        </p:nvCxnSpPr>
        <p:spPr bwMode="auto">
          <a:xfrm>
            <a:off x="884706" y="4877056"/>
            <a:ext cx="408985" cy="491780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Gerade Verbindung mit Pfeil 152"/>
          <p:cNvCxnSpPr/>
          <p:nvPr/>
        </p:nvCxnSpPr>
        <p:spPr bwMode="auto">
          <a:xfrm flipV="1">
            <a:off x="8004012" y="4907516"/>
            <a:ext cx="358865" cy="596856"/>
          </a:xfrm>
          <a:prstGeom prst="straightConnector1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Textfeld 153"/>
          <p:cNvSpPr txBox="1"/>
          <p:nvPr/>
        </p:nvSpPr>
        <p:spPr>
          <a:xfrm rot="16200000">
            <a:off x="-763466" y="5245725"/>
            <a:ext cx="2306027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de-DE" sz="2000" dirty="0" smtClean="0">
                <a:solidFill>
                  <a:srgbClr val="FF0000"/>
                </a:solidFill>
                <a:latin typeface="+mn-lt"/>
                <a:ea typeface="Adobe Kaiti Std R" pitchFamily="18" charset="-128"/>
              </a:rPr>
              <a:t>"Authentication"</a:t>
            </a:r>
          </a:p>
        </p:txBody>
      </p:sp>
    </p:spTree>
    <p:extLst>
      <p:ext uri="{BB962C8B-B14F-4D97-AF65-F5344CB8AC3E}">
        <p14:creationId xmlns:p14="http://schemas.microsoft.com/office/powerpoint/2010/main" val="5879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/>
      <p:bldP spid="60" grpId="0"/>
      <p:bldP spid="61" grpId="0"/>
      <p:bldP spid="62" grpId="0"/>
      <p:bldP spid="71" grpId="0"/>
      <p:bldP spid="7" grpId="0"/>
      <p:bldP spid="127" grpId="0"/>
      <p:bldP spid="130" grpId="0"/>
      <p:bldP spid="131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Vor- und Nachteile asymmetrischer Verschlüsselungsverfahren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</a:rPr>
              <a:t>+	</a:t>
            </a:r>
            <a:r>
              <a:rPr lang="de-DE" dirty="0" smtClean="0"/>
              <a:t>privater Schlüssel wird nicht übertragen und verbleibt beim Besitzer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</a:rPr>
              <a:t>+	</a:t>
            </a:r>
            <a:r>
              <a:rPr lang="de-DE" dirty="0" smtClean="0"/>
              <a:t>Schlüsselzahl nimmt linear mit Teilnehmerzahl zu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</a:rPr>
              <a:t>+</a:t>
            </a:r>
            <a:r>
              <a:rPr lang="de-DE" dirty="0" smtClean="0"/>
              <a:t>	spontane Kontaktaufnahme möglich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  <a:sym typeface="Wingdings" pitchFamily="2" charset="2"/>
              </a:rPr>
              <a:t>-	</a:t>
            </a:r>
            <a:r>
              <a:rPr lang="de-DE" dirty="0" smtClean="0">
                <a:sym typeface="Wingdings" pitchFamily="2" charset="2"/>
              </a:rPr>
              <a:t>hoher Rechenleistung erforderlich (ca. 10.000x langsamer als symmetrische Verfahren)  für große Datenmengen ungeeignet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	erhöhter Aufwand bei mehreren Empfängern, da bei Privacy der jeweilige Public-Key des Empfängers benutzt wird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	basiert auf unbewiesenen Annahmen: kein effektives mathematisches Verfahren zur </a:t>
            </a:r>
            <a:r>
              <a:rPr lang="de-DE" dirty="0" err="1" smtClean="0">
                <a:sym typeface="Wingdings" pitchFamily="2" charset="2"/>
              </a:rPr>
              <a:t>Faktorisierung</a:t>
            </a:r>
            <a:r>
              <a:rPr lang="de-DE" dirty="0" smtClean="0">
                <a:sym typeface="Wingdings" pitchFamily="2" charset="2"/>
              </a:rPr>
              <a:t>, evtl. sind die benutzten Einwegfunktionen umkehrbar  große Schlüssellänge mind. 1024 Bit</a:t>
            </a:r>
          </a:p>
          <a:p>
            <a:pPr marL="361950" indent="-361950">
              <a:buNone/>
            </a:pPr>
            <a:r>
              <a:rPr lang="de-DE" dirty="0" smtClean="0">
                <a:solidFill>
                  <a:schemeClr val="tx1"/>
                </a:solidFill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	keine Sicherheit gegen Man-in-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-</a:t>
            </a:r>
            <a:r>
              <a:rPr lang="de-DE" dirty="0" err="1" smtClean="0">
                <a:sym typeface="Wingdings" pitchFamily="2" charset="2"/>
              </a:rPr>
              <a:t>Middle</a:t>
            </a:r>
            <a:r>
              <a:rPr lang="de-DE" dirty="0" smtClean="0">
                <a:sym typeface="Wingdings" pitchFamily="2" charset="2"/>
              </a:rPr>
              <a:t>-Angriffe (s. später)</a:t>
            </a:r>
          </a:p>
        </p:txBody>
      </p:sp>
    </p:spTree>
    <p:extLst>
      <p:ext uri="{BB962C8B-B14F-4D97-AF65-F5344CB8AC3E}">
        <p14:creationId xmlns:p14="http://schemas.microsoft.com/office/powerpoint/2010/main" val="21359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Hybride Verfahren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Kombination</a:t>
            </a:r>
            <a:r>
              <a:rPr lang="de-DE" dirty="0" smtClean="0"/>
              <a:t> aus symmetrischer und asymmetrischer Verschlüsselung</a:t>
            </a:r>
          </a:p>
          <a:p>
            <a:r>
              <a:rPr lang="de-DE" dirty="0" smtClean="0"/>
              <a:t>Der Sender erzeugt einen </a:t>
            </a:r>
            <a:r>
              <a:rPr lang="de-DE" dirty="0" smtClean="0">
                <a:solidFill>
                  <a:srgbClr val="FF0000"/>
                </a:solidFill>
              </a:rPr>
              <a:t>zufälligen Schlüssel</a:t>
            </a:r>
            <a:r>
              <a:rPr lang="de-DE" dirty="0" smtClean="0"/>
              <a:t> (auch Session-Key genannt) für den </a:t>
            </a:r>
            <a:r>
              <a:rPr lang="de-DE" dirty="0" smtClean="0">
                <a:solidFill>
                  <a:srgbClr val="FF0000"/>
                </a:solidFill>
              </a:rPr>
              <a:t>symmetrischen</a:t>
            </a:r>
            <a:r>
              <a:rPr lang="de-DE" dirty="0" smtClean="0"/>
              <a:t> (schnellen) </a:t>
            </a:r>
            <a:r>
              <a:rPr lang="de-DE" dirty="0" smtClean="0">
                <a:solidFill>
                  <a:srgbClr val="FF0000"/>
                </a:solidFill>
              </a:rPr>
              <a:t>Algorithmus</a:t>
            </a:r>
            <a:r>
              <a:rPr lang="de-DE" dirty="0" smtClean="0"/>
              <a:t> (z.B. AES), mit dem die eigentliche Nachricht verschlüsselt wird.</a:t>
            </a:r>
          </a:p>
          <a:p>
            <a:r>
              <a:rPr lang="de-DE" dirty="0" smtClean="0"/>
              <a:t>Der benutzte </a:t>
            </a:r>
            <a:r>
              <a:rPr lang="de-DE" dirty="0" smtClean="0">
                <a:solidFill>
                  <a:srgbClr val="FF0000"/>
                </a:solidFill>
              </a:rPr>
              <a:t>Zufallsschlüssels</a:t>
            </a:r>
            <a:r>
              <a:rPr lang="de-DE" dirty="0" smtClean="0"/>
              <a:t> des symmetrischen Verfahrens </a:t>
            </a:r>
            <a:r>
              <a:rPr lang="de-DE" dirty="0" smtClean="0">
                <a:solidFill>
                  <a:srgbClr val="FF0000"/>
                </a:solidFill>
              </a:rPr>
              <a:t>wird</a:t>
            </a:r>
            <a:r>
              <a:rPr lang="de-DE" dirty="0" smtClean="0"/>
              <a:t> mit dem Public-Key des Empfängers </a:t>
            </a:r>
            <a:r>
              <a:rPr lang="de-DE" dirty="0" smtClean="0">
                <a:solidFill>
                  <a:srgbClr val="FF0000"/>
                </a:solidFill>
              </a:rPr>
              <a:t>asymmetrisch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verschlüsselt</a:t>
            </a:r>
            <a:r>
              <a:rPr lang="de-DE" dirty="0" smtClean="0"/>
              <a:t> (geht zwar lang, der Schlüssel ist aber ja verhältnismäßig klein) und zusammen mit der symmetrisch verschlüsselten Nachricht zum Empfänger geschickt.</a:t>
            </a:r>
          </a:p>
          <a:p>
            <a:r>
              <a:rPr lang="de-DE" dirty="0" smtClean="0"/>
              <a:t>Der Empfänger entschlüsselt mit seinen Private-Key zunächst den vom Sender benutzten Zufallsschlüssel und kann dann damit die eigentliche Nachricht entschlüsseln.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solidFill>
            <a:schemeClr val="tx2"/>
          </a:solidFill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 Narrow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0</TotalTime>
  <Words>1244</Words>
  <Application>Microsoft Office PowerPoint</Application>
  <PresentationFormat>Bildschirmpräsentation (4:3)</PresentationFormat>
  <Paragraphs>344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Courier New</vt:lpstr>
      <vt:lpstr>AngsanaUPC</vt:lpstr>
      <vt:lpstr>Wingdings</vt:lpstr>
      <vt:lpstr>Adobe Kaiti Std R</vt:lpstr>
      <vt:lpstr>Times New Roman</vt:lpstr>
      <vt:lpstr>Tahoma</vt:lpstr>
      <vt:lpstr>Echo</vt:lpstr>
      <vt:lpstr>Einführung in die Verschlüsselung</vt:lpstr>
      <vt:lpstr>Grundprinzip der symmetrischen Verschlüsselung</vt:lpstr>
      <vt:lpstr>Vor- und Nachteile symmetrischer Verschlüsselungsverfahren</vt:lpstr>
      <vt:lpstr>Gedankenexperiment: Geht es auch auf eine andere Weise?</vt:lpstr>
      <vt:lpstr>Schlüsselerzeugung bei  asymmetrischer Verschlüsselung</vt:lpstr>
      <vt:lpstr>Eigenschaften des Schlüsselpaares</vt:lpstr>
      <vt:lpstr>Mögliche Varianten der asymmetrischen Verschlüsselung</vt:lpstr>
      <vt:lpstr>Vor- und Nachteile asymmetrischer Verschlüsselungsverfahren</vt:lpstr>
      <vt:lpstr>Hybride Verfahren (1)</vt:lpstr>
      <vt:lpstr>Hybride Verfahren (2)</vt:lpstr>
      <vt:lpstr>Hash-Funktionen</vt:lpstr>
      <vt:lpstr>Digitale Signatur</vt:lpstr>
      <vt:lpstr>Authentifizierung, Integritätscheck und Vertraulichkeit</vt:lpstr>
      <vt:lpstr>So war es eigentlich gedacht!</vt:lpstr>
      <vt:lpstr>Aber es könnte schlimmsten Falls so aussehen: Man-in-the-Middle</vt:lpstr>
      <vt:lpstr>Vertrauensbildung  mit Hilfe von Zertifikaten</vt:lpstr>
      <vt:lpstr>Certification Authority (CA),  das digitale Notariat</vt:lpstr>
      <vt:lpstr>Beispiel:  CA-Zertifikate im Firefox</vt:lpstr>
      <vt:lpstr>Public-Key-Infrastruktur</vt:lpstr>
      <vt:lpstr>X.509 Zertifikate</vt:lpstr>
      <vt:lpstr>Beispiel eines X.509-Zertifikats</vt:lpstr>
    </vt:vector>
  </TitlesOfParts>
  <Company>Elektronikschule Tettnang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IT-Team</dc:creator>
  <cp:lastModifiedBy>grella</cp:lastModifiedBy>
  <cp:revision>369</cp:revision>
  <cp:lastPrinted>1601-01-01T00:00:00Z</cp:lastPrinted>
  <dcterms:created xsi:type="dcterms:W3CDTF">2002-06-06T07:07:26Z</dcterms:created>
  <dcterms:modified xsi:type="dcterms:W3CDTF">2012-11-25T19:44:51Z</dcterms:modified>
</cp:coreProperties>
</file>