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6"/>
  </p:notesMasterIdLst>
  <p:handoutMasterIdLst>
    <p:handoutMasterId r:id="rId17"/>
  </p:handoutMasterIdLst>
  <p:sldIdLst>
    <p:sldId id="257" r:id="rId5"/>
    <p:sldId id="277" r:id="rId6"/>
    <p:sldId id="275" r:id="rId7"/>
    <p:sldId id="278" r:id="rId8"/>
    <p:sldId id="274" r:id="rId9"/>
    <p:sldId id="279" r:id="rId10"/>
    <p:sldId id="281" r:id="rId11"/>
    <p:sldId id="276" r:id="rId12"/>
    <p:sldId id="280" r:id="rId13"/>
    <p:sldId id="282" r:id="rId14"/>
    <p:sldId id="273" r:id="rId15"/>
  </p:sldIdLst>
  <p:sldSz cx="12192000" cy="6858000"/>
  <p:notesSz cx="6858000" cy="9144000"/>
  <p:defaultTextStyle>
    <a:defPPr rtl="0">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80" d="100"/>
          <a:sy n="80" d="100"/>
        </p:scale>
        <p:origin x="710" y="58"/>
      </p:cViewPr>
      <p:guideLst/>
    </p:cSldViewPr>
  </p:slideViewPr>
  <p:notesTextViewPr>
    <p:cViewPr>
      <p:scale>
        <a:sx n="1" d="1"/>
        <a:sy n="1" d="1"/>
      </p:scale>
      <p:origin x="0" y="0"/>
    </p:cViewPr>
  </p:notesTextViewPr>
  <p:notesViewPr>
    <p:cSldViewPr snapToGrid="0" snapToObjects="1">
      <p:cViewPr varScale="1">
        <p:scale>
          <a:sx n="86" d="100"/>
          <a:sy n="86" d="100"/>
        </p:scale>
        <p:origin x="299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A2A6E17-4974-4D6E-870E-CA7F62E8D5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684DFBA-F5F5-4821-B669-979ADC150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C26012-2F92-499E-881A-518AEDD7CAED}" type="datetimeFigureOut">
              <a:rPr lang="de-DE" smtClean="0"/>
              <a:t>07.03.2023</a:t>
            </a:fld>
            <a:endParaRPr lang="de-DE"/>
          </a:p>
        </p:txBody>
      </p:sp>
      <p:sp>
        <p:nvSpPr>
          <p:cNvPr id="4" name="Fußzeilenplatzhalter 3">
            <a:extLst>
              <a:ext uri="{FF2B5EF4-FFF2-40B4-BE49-F238E27FC236}">
                <a16:creationId xmlns:a16="http://schemas.microsoft.com/office/drawing/2014/main" id="{FE323672-F428-43BA-9CB0-2EBE698C44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A617790D-E97E-4129-B743-7DFBFE9187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F6D1D-3525-4F49-9962-E89B47B39B4D}" type="slidenum">
              <a:rPr lang="de-DE" smtClean="0"/>
              <a:t>‹Nr.›</a:t>
            </a:fld>
            <a:endParaRPr lang="de-DE"/>
          </a:p>
        </p:txBody>
      </p:sp>
    </p:spTree>
    <p:extLst>
      <p:ext uri="{BB962C8B-B14F-4D97-AF65-F5344CB8AC3E}">
        <p14:creationId xmlns:p14="http://schemas.microsoft.com/office/powerpoint/2010/main" val="2720789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EA4F9-96A4-4A3D-B050-89936C2BB0A3}" type="datetimeFigureOut">
              <a:rPr lang="de-DE" smtClean="0"/>
              <a:t>07.03.2023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dirty="0"/>
              <a:t>Textmasterformate bearbeiten</a:t>
            </a:r>
            <a:endParaRPr lang="de-DE" dirty="0"/>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DDEFD-356B-4464-9EB1-B2E427200785}" type="slidenum">
              <a:rPr lang="de-DE" smtClean="0"/>
              <a:t>‹Nr.›</a:t>
            </a:fld>
            <a:endParaRPr lang="de-DE" dirty="0"/>
          </a:p>
        </p:txBody>
      </p:sp>
    </p:spTree>
    <p:extLst>
      <p:ext uri="{BB962C8B-B14F-4D97-AF65-F5344CB8AC3E}">
        <p14:creationId xmlns:p14="http://schemas.microsoft.com/office/powerpoint/2010/main" val="2206352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15BDDEFD-356B-4464-9EB1-B2E427200785}" type="slidenum">
              <a:rPr lang="de-DE" smtClean="0"/>
              <a:t>1</a:t>
            </a:fld>
            <a:endParaRPr lang="de-DE"/>
          </a:p>
        </p:txBody>
      </p:sp>
    </p:spTree>
    <p:extLst>
      <p:ext uri="{BB962C8B-B14F-4D97-AF65-F5344CB8AC3E}">
        <p14:creationId xmlns:p14="http://schemas.microsoft.com/office/powerpoint/2010/main" val="105020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15BDDEFD-356B-4464-9EB1-B2E427200785}" type="slidenum">
              <a:rPr lang="de-DE" smtClean="0"/>
              <a:t>11</a:t>
            </a:fld>
            <a:endParaRPr lang="de-DE"/>
          </a:p>
        </p:txBody>
      </p:sp>
    </p:spTree>
    <p:extLst>
      <p:ext uri="{BB962C8B-B14F-4D97-AF65-F5344CB8AC3E}">
        <p14:creationId xmlns:p14="http://schemas.microsoft.com/office/powerpoint/2010/main" val="332358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de-DE" noProof="0"/>
              <a:t>Titelmasterformat durch Klicken bearbeiten</a:t>
            </a:r>
          </a:p>
        </p:txBody>
      </p:sp>
      <p:sp>
        <p:nvSpPr>
          <p:cNvPr id="3" name="Untertitel 2"/>
          <p:cNvSpPr>
            <a:spLocks noGrp="1"/>
          </p:cNvSpPr>
          <p:nvPr>
            <p:ph type="subTitle" idx="1" hasCustomPrompt="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Datumsplatzhalter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D7A7E2D9-6B96-46DC-8E72-3483E4DE776A}" type="datetime1">
              <a:rPr lang="de-DE" noProof="0" smtClean="0"/>
              <a:t>07.03.2023</a:t>
            </a:fld>
            <a:endParaRPr lang="de-DE" noProof="0"/>
          </a:p>
        </p:txBody>
      </p:sp>
      <p:sp>
        <p:nvSpPr>
          <p:cNvPr id="5" name="Fußzeilenplatzhalter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de-DE" noProof="0"/>
          </a:p>
        </p:txBody>
      </p:sp>
      <p:sp>
        <p:nvSpPr>
          <p:cNvPr id="6" name="Foliennummernplatzhalt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de-DE" noProof="0" smtClean="0"/>
              <a:pPr/>
              <a:t>‹Nr.›</a:t>
            </a:fld>
            <a:endParaRPr lang="de-DE" noProof="0"/>
          </a:p>
        </p:txBody>
      </p:sp>
      <p:grpSp>
        <p:nvGrpSpPr>
          <p:cNvPr id="7" name="Gruppe 6"/>
          <p:cNvGrpSpPr/>
          <p:nvPr/>
        </p:nvGrpSpPr>
        <p:grpSpPr>
          <a:xfrm>
            <a:off x="752858" y="744469"/>
            <a:ext cx="10674117" cy="5349671"/>
            <a:chOff x="752858" y="744469"/>
            <a:chExt cx="10674117" cy="5349671"/>
          </a:xfrm>
        </p:grpSpPr>
        <p:sp>
          <p:nvSpPr>
            <p:cNvPr id="11" name="Freihand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ihand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a:xfrm>
            <a:off x="1371600" y="2295525"/>
            <a:ext cx="9601200" cy="3571875"/>
          </a:xfrm>
        </p:spPr>
        <p:txBody>
          <a:bodyPr vert="eaVert"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144CB2C9-52A6-482F-BA40-C6A6B363851A}" type="datetime1">
              <a:rPr lang="de-DE" noProof="0" smtClean="0"/>
              <a:t>07.03.2023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9596561" y="624156"/>
            <a:ext cx="1565766" cy="5243244"/>
          </a:xfrm>
        </p:spPr>
        <p:txBody>
          <a:bodyPr vert="eaVert"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a:xfrm>
            <a:off x="1371600" y="624156"/>
            <a:ext cx="8179641" cy="5243244"/>
          </a:xfrm>
        </p:spPr>
        <p:txBody>
          <a:bodyPr vert="eaVert"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6D2D6EF6-EC7F-4663-89F0-776312F6B5A8}" type="datetime1">
              <a:rPr lang="de-DE" noProof="0" smtClean="0"/>
              <a:t>07.03.2023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Inhaltsplatzhalter 2"/>
          <p:cNvSpPr>
            <a:spLocks noGrp="1"/>
          </p:cNvSpPr>
          <p:nvPr>
            <p:ph idx="1" hasCustomPrompt="1"/>
          </p:nvPr>
        </p:nvSpPr>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475FE226-3C28-4405-BE8D-E9C225778E0E}" type="datetime1">
              <a:rPr lang="de-DE" noProof="0" smtClean="0"/>
              <a:t>07.03.2023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de-DE" noProof="0"/>
              <a:t>Titelmasterformat durch Klicken bearbeiten</a:t>
            </a:r>
          </a:p>
        </p:txBody>
      </p:sp>
      <p:sp>
        <p:nvSpPr>
          <p:cNvPr id="3" name="Textplatzhalter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Textmasterformate bearbeiten</a:t>
            </a:r>
          </a:p>
        </p:txBody>
      </p:sp>
      <p:sp>
        <p:nvSpPr>
          <p:cNvPr id="4" name="Datumsplatzhalter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71AE5C5B-F9E0-49F2-9940-E2BD1E88F503}" type="datetime1">
              <a:rPr lang="de-DE" noProof="0" smtClean="0"/>
              <a:t>07.03.2023</a:t>
            </a:fld>
            <a:endParaRPr lang="de-DE" noProof="0"/>
          </a:p>
        </p:txBody>
      </p:sp>
      <p:sp>
        <p:nvSpPr>
          <p:cNvPr id="5" name="Fußzeilenplatzhalter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de-DE" noProof="0"/>
          </a:p>
        </p:txBody>
      </p:sp>
      <p:sp>
        <p:nvSpPr>
          <p:cNvPr id="6" name="Foliennummernplatzhalt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de-DE" noProof="0" smtClean="0"/>
              <a:pPr/>
              <a:t>‹Nr.›</a:t>
            </a:fld>
            <a:endParaRPr lang="de-DE" noProof="0"/>
          </a:p>
        </p:txBody>
      </p:sp>
      <p:sp>
        <p:nvSpPr>
          <p:cNvPr id="7" name="Freihandform 6" title="Zuschnittsmarke"/>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lvl1pPr>
              <a:defRPr>
                <a:solidFill>
                  <a:schemeClr val="tx2"/>
                </a:solidFill>
              </a:defRPr>
            </a:lvl1pPr>
          </a:lstStyle>
          <a:p>
            <a:pPr rtl="0"/>
            <a:r>
              <a:rPr lang="de-DE" noProof="0"/>
              <a:t>Titelmasterformat durch Klicken bearbeiten</a:t>
            </a:r>
          </a:p>
        </p:txBody>
      </p:sp>
      <p:sp>
        <p:nvSpPr>
          <p:cNvPr id="3" name="Inhaltsplatzhalter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p:cNvSpPr>
            <a:spLocks noGrp="1"/>
          </p:cNvSpPr>
          <p:nvPr>
            <p:ph type="dt" sz="half" idx="10"/>
          </p:nvPr>
        </p:nvSpPr>
        <p:spPr/>
        <p:txBody>
          <a:bodyPr rtlCol="0"/>
          <a:lstStyle/>
          <a:p>
            <a:pPr rtl="0"/>
            <a:fld id="{6949342C-D19A-456B-9E9B-42058A9A8117}" type="datetime1">
              <a:rPr lang="de-DE" noProof="0" smtClean="0"/>
              <a:t>07.03.2023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71600" y="685800"/>
            <a:ext cx="9601200" cy="1485900"/>
          </a:xfrm>
        </p:spPr>
        <p:txBody>
          <a:bodyPr rtlCol="0"/>
          <a:lstStyle>
            <a:lvl1pPr>
              <a:defRPr>
                <a:solidFill>
                  <a:schemeClr val="tx2"/>
                </a:solidFill>
              </a:defRPr>
            </a:lvl1pPr>
          </a:lstStyle>
          <a:p>
            <a:pPr rtl="0"/>
            <a:r>
              <a:rPr lang="de-DE" noProof="0"/>
              <a:t>Titelmasterformat durch Klicken bearbeiten</a:t>
            </a:r>
          </a:p>
        </p:txBody>
      </p:sp>
      <p:sp>
        <p:nvSpPr>
          <p:cNvPr id="3" name="Textplatzhalter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4" name="Inhaltsplatzhalter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6" name="Inhaltsplatzhalter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p:cNvSpPr>
            <a:spLocks noGrp="1"/>
          </p:cNvSpPr>
          <p:nvPr>
            <p:ph type="dt" sz="half" idx="10"/>
          </p:nvPr>
        </p:nvSpPr>
        <p:spPr/>
        <p:txBody>
          <a:bodyPr rtlCol="0"/>
          <a:lstStyle/>
          <a:p>
            <a:pPr rtl="0"/>
            <a:fld id="{9E8E2CFD-2442-40F4-AC50-F89FC9D8C48C}" type="datetime1">
              <a:rPr lang="de-DE" noProof="0" smtClean="0"/>
              <a:t>07.03.2023</a:t>
            </a:fld>
            <a:endParaRPr lang="de-DE" noProof="0"/>
          </a:p>
        </p:txBody>
      </p:sp>
      <p:sp>
        <p:nvSpPr>
          <p:cNvPr id="8" name="Fußzeilenplatzhalter 7"/>
          <p:cNvSpPr>
            <a:spLocks noGrp="1"/>
          </p:cNvSpPr>
          <p:nvPr>
            <p:ph type="ftr" sz="quarter" idx="11"/>
          </p:nvPr>
        </p:nvSpPr>
        <p:spPr/>
        <p:txBody>
          <a:bodyPr rtlCol="0"/>
          <a:lstStyle/>
          <a:p>
            <a:pPr rtl="0"/>
            <a:endParaRPr lang="de-DE" noProof="0"/>
          </a:p>
        </p:txBody>
      </p:sp>
      <p:sp>
        <p:nvSpPr>
          <p:cNvPr id="9" name="Foliennummernplatzhalter 8"/>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Datumsplatzhalter 2"/>
          <p:cNvSpPr>
            <a:spLocks noGrp="1"/>
          </p:cNvSpPr>
          <p:nvPr>
            <p:ph type="dt" sz="half" idx="10"/>
          </p:nvPr>
        </p:nvSpPr>
        <p:spPr/>
        <p:txBody>
          <a:bodyPr rtlCol="0"/>
          <a:lstStyle/>
          <a:p>
            <a:pPr rtl="0"/>
            <a:fld id="{19490859-76FB-4FDD-944A-FBCFC6DEB671}" type="datetime1">
              <a:rPr lang="de-DE" noProof="0" smtClean="0"/>
              <a:t>07.03.2023</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037CB245-BE70-4BB1-B543-94B463EC5177}" type="datetime1">
              <a:rPr lang="de-DE" noProof="0" smtClean="0"/>
              <a:t>07.03.2023</a:t>
            </a:fld>
            <a:endParaRPr lang="de-DE" noProof="0"/>
          </a:p>
        </p:txBody>
      </p:sp>
      <p:sp>
        <p:nvSpPr>
          <p:cNvPr id="3" name="Fußzeilenplatzhalter 2"/>
          <p:cNvSpPr>
            <a:spLocks noGrp="1"/>
          </p:cNvSpPr>
          <p:nvPr>
            <p:ph type="ftr" sz="quarter" idx="11"/>
          </p:nvPr>
        </p:nvSpPr>
        <p:spPr/>
        <p:txBody>
          <a:bodyPr rtlCol="0"/>
          <a:lstStyle/>
          <a:p>
            <a:pPr rtl="0"/>
            <a:endParaRPr lang="de-DE" noProof="0"/>
          </a:p>
        </p:txBody>
      </p:sp>
      <p:sp>
        <p:nvSpPr>
          <p:cNvPr id="4" name="Foliennummernplatzhalter 3"/>
          <p:cNvSpPr>
            <a:spLocks noGrp="1"/>
          </p:cNvSpPr>
          <p:nvPr>
            <p:ph type="sldNum" sz="quarter" idx="12"/>
          </p:nvPr>
        </p:nvSpPr>
        <p:spPr/>
        <p:txBody>
          <a:bodyPr rtlCol="0"/>
          <a:lstStyle/>
          <a:p>
            <a:pPr rtl="0"/>
            <a:fld id="{69E57DC2-970A-4B3E-BB1C-7A09969E49DF}" type="slidenum">
              <a:rPr lang="de-DE" noProof="0" smtClean="0"/>
              <a:t>‹Nr.›</a:t>
            </a:fld>
            <a:endParaRPr lang="de-DE" noProof="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title="Hintergrundform"/>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hasCustomPrompt="1"/>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de-DE" noProof="0"/>
              <a:t>Titelmasterformat durch Klicken bearbeiten</a:t>
            </a:r>
          </a:p>
        </p:txBody>
      </p:sp>
      <p:sp>
        <p:nvSpPr>
          <p:cNvPr id="3" name="Inhaltsplatzhalter 2"/>
          <p:cNvSpPr>
            <a:spLocks noGrp="1"/>
          </p:cNvSpPr>
          <p:nvPr>
            <p:ph idx="1" hasCustomPrompt="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p:cNvSpPr>
            <a:spLocks noGrp="1"/>
          </p:cNvSpPr>
          <p:nvPr>
            <p:ph type="body" sz="half" idx="2" hasCustomPrompt="1"/>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CAF36CB4-80B1-4C54-8EAA-A43A7AFC21BB}" type="datetime1">
              <a:rPr lang="de-DE" noProof="0" smtClean="0"/>
              <a:t>07.03.2023</a:t>
            </a:fld>
            <a:endParaRPr lang="de-DE" noProof="0"/>
          </a:p>
        </p:txBody>
      </p:sp>
      <p:sp>
        <p:nvSpPr>
          <p:cNvPr id="6" name="Fußzeilenplatzhalt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de-DE" noProof="0"/>
          </a:p>
        </p:txBody>
      </p:sp>
      <p:sp>
        <p:nvSpPr>
          <p:cNvPr id="7" name="Foliennummernplatzhalt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de-DE" noProof="0" smtClean="0"/>
              <a:pPr/>
              <a:t>‹Nr.›</a:t>
            </a:fld>
            <a:endParaRPr lang="de-DE" noProof="0"/>
          </a:p>
        </p:txBody>
      </p:sp>
      <p:sp>
        <p:nvSpPr>
          <p:cNvPr id="9" name="Rechteck 8" title="Trennleiste"/>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title="Hintergrundform"/>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hasCustomPrompt="1"/>
          </p:nvPr>
        </p:nvSpPr>
        <p:spPr>
          <a:xfrm>
            <a:off x="723900" y="685800"/>
            <a:ext cx="3855720" cy="2157884"/>
          </a:xfrm>
        </p:spPr>
        <p:txBody>
          <a:bodyPr rtlCol="0" anchor="t">
            <a:normAutofit/>
          </a:bodyPr>
          <a:lstStyle>
            <a:lvl1pPr>
              <a:lnSpc>
                <a:spcPct val="84000"/>
              </a:lnSpc>
              <a:defRPr sz="4800" baseline="0"/>
            </a:lvl1pPr>
          </a:lstStyle>
          <a:p>
            <a:pPr rtl="0"/>
            <a:r>
              <a:rPr lang="de-DE" noProof="0"/>
              <a:t>Titelmasterformat durch Klicken bearbeiten</a:t>
            </a:r>
          </a:p>
        </p:txBody>
      </p:sp>
      <p:sp>
        <p:nvSpPr>
          <p:cNvPr id="3" name="Bildplatzhalter 2"/>
          <p:cNvSpPr>
            <a:spLocks noGrp="1" noChangeAspect="1"/>
          </p:cNvSpPr>
          <p:nvPr>
            <p:ph type="pic" idx="1" hasCustomPrompt="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p:cNvSpPr>
            <a:spLocks noGrp="1"/>
          </p:cNvSpPr>
          <p:nvPr>
            <p:ph type="body" sz="half" idx="2" hasCustomPrompt="1"/>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45D726DE-5512-40A8-A6F1-4E051EE12A4B}" type="datetime1">
              <a:rPr lang="de-DE" noProof="0" smtClean="0"/>
              <a:t>07.03.2023</a:t>
            </a:fld>
            <a:endParaRPr lang="de-DE" noProof="0"/>
          </a:p>
        </p:txBody>
      </p:sp>
      <p:sp>
        <p:nvSpPr>
          <p:cNvPr id="6" name="Fußzeilenplatzhalt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de-DE" noProof="0"/>
          </a:p>
        </p:txBody>
      </p:sp>
      <p:sp>
        <p:nvSpPr>
          <p:cNvPr id="7" name="Foliennummernplatzhalt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de-DE" noProof="0" smtClean="0"/>
              <a:pPr/>
              <a:t>‹Nr.›</a:t>
            </a:fld>
            <a:endParaRPr lang="de-DE" noProof="0"/>
          </a:p>
        </p:txBody>
      </p:sp>
      <p:sp>
        <p:nvSpPr>
          <p:cNvPr id="9" name="Rechteck 8" title="Trennleiste"/>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de-DE" noProof="0"/>
              <a:t>Titelmasterformat durch Klicken bearbeiten</a:t>
            </a:r>
          </a:p>
        </p:txBody>
      </p:sp>
      <p:sp>
        <p:nvSpPr>
          <p:cNvPr id="3" name="Textplatzhalt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C7EE07A0-42C9-401A-A544-7E6EC5D69179}" type="datetime1">
              <a:rPr lang="de-DE" noProof="0" smtClean="0"/>
              <a:t>07.03.2023</a:t>
            </a:fld>
            <a:endParaRPr lang="de-DE" noProof="0"/>
          </a:p>
        </p:txBody>
      </p:sp>
      <p:sp>
        <p:nvSpPr>
          <p:cNvPr id="5" name="Fußzeilenplatzhalt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de-DE" noProof="0"/>
          </a:p>
        </p:txBody>
      </p:sp>
      <p:sp>
        <p:nvSpPr>
          <p:cNvPr id="6" name="Foliennummernplatzhalt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de-DE" noProof="0" smtClean="0"/>
              <a:pPr/>
              <a:t>‹Nr.›</a:t>
            </a:fld>
            <a:endParaRPr lang="de-DE" noProof="0"/>
          </a:p>
        </p:txBody>
      </p:sp>
      <p:sp>
        <p:nvSpPr>
          <p:cNvPr id="9" name="Rechteck 8" title="Randleiste"/>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5C93519-6B29-1346-9FCB-0835B80531A4}"/>
              </a:ext>
            </a:extLst>
          </p:cNvPr>
          <p:cNvSpPr>
            <a:spLocks noGrp="1"/>
          </p:cNvSpPr>
          <p:nvPr>
            <p:ph type="ctrTitle"/>
          </p:nvPr>
        </p:nvSpPr>
        <p:spPr>
          <a:xfrm>
            <a:off x="8154186" y="634028"/>
            <a:ext cx="3355942" cy="3732835"/>
          </a:xfrm>
        </p:spPr>
        <p:txBody>
          <a:bodyPr rtlCol="0">
            <a:normAutofit/>
          </a:bodyPr>
          <a:lstStyle/>
          <a:p>
            <a:pPr rtl="0"/>
            <a:r>
              <a:rPr lang="de-DE" sz="2900"/>
              <a:t>Luftangriff auf dresden </a:t>
            </a:r>
            <a:br>
              <a:rPr lang="de-DE" sz="2900"/>
            </a:br>
            <a:r>
              <a:rPr lang="de-DE" sz="2900"/>
              <a:t>und </a:t>
            </a:r>
            <a:br>
              <a:rPr lang="de-DE" sz="2900"/>
            </a:br>
            <a:r>
              <a:rPr lang="de-DE" sz="2900"/>
              <a:t>Die trümmerfrauen</a:t>
            </a:r>
          </a:p>
        </p:txBody>
      </p:sp>
      <p:sp>
        <p:nvSpPr>
          <p:cNvPr id="41"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fik 6">
            <a:extLst>
              <a:ext uri="{FF2B5EF4-FFF2-40B4-BE49-F238E27FC236}">
                <a16:creationId xmlns:a16="http://schemas.microsoft.com/office/drawing/2014/main" id="{601C00C4-0E1E-7241-CC57-5ADE50A0C608}"/>
              </a:ext>
            </a:extLst>
          </p:cNvPr>
          <p:cNvPicPr>
            <a:picLocks noChangeAspect="1"/>
          </p:cNvPicPr>
          <p:nvPr/>
        </p:nvPicPr>
        <p:blipFill>
          <a:blip r:embed="rId3"/>
          <a:stretch>
            <a:fillRect/>
          </a:stretch>
        </p:blipFill>
        <p:spPr>
          <a:xfrm>
            <a:off x="1801354" y="1340840"/>
            <a:ext cx="1904514" cy="2743200"/>
          </a:xfrm>
          <a:prstGeom prst="rect">
            <a:avLst/>
          </a:prstGeom>
        </p:spPr>
      </p:pic>
      <p:pic>
        <p:nvPicPr>
          <p:cNvPr id="9" name="Grafik 8">
            <a:extLst>
              <a:ext uri="{FF2B5EF4-FFF2-40B4-BE49-F238E27FC236}">
                <a16:creationId xmlns:a16="http://schemas.microsoft.com/office/drawing/2014/main" id="{C0007A58-F8E8-B17D-4A68-1CD811A2EFB5}"/>
              </a:ext>
            </a:extLst>
          </p:cNvPr>
          <p:cNvPicPr>
            <a:picLocks noChangeAspect="1"/>
          </p:cNvPicPr>
          <p:nvPr/>
        </p:nvPicPr>
        <p:blipFill>
          <a:blip r:embed="rId4"/>
          <a:stretch>
            <a:fillRect/>
          </a:stretch>
        </p:blipFill>
        <p:spPr>
          <a:xfrm>
            <a:off x="4649290" y="2973151"/>
            <a:ext cx="2028733" cy="2743200"/>
          </a:xfrm>
          <a:prstGeom prst="rect">
            <a:avLst/>
          </a:prstGeom>
        </p:spPr>
      </p:pic>
      <p:sp>
        <p:nvSpPr>
          <p:cNvPr id="43"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8FCA8A-630A-A05E-1EB3-1811E07C7447}"/>
              </a:ext>
            </a:extLst>
          </p:cNvPr>
          <p:cNvSpPr>
            <a:spLocks noGrp="1"/>
          </p:cNvSpPr>
          <p:nvPr>
            <p:ph type="title"/>
          </p:nvPr>
        </p:nvSpPr>
        <p:spPr/>
        <p:txBody>
          <a:bodyPr/>
          <a:lstStyle/>
          <a:p>
            <a:r>
              <a:rPr lang="de-DE" dirty="0" err="1"/>
              <a:t>Quizzfrage</a:t>
            </a:r>
            <a:endParaRPr lang="de-DE" dirty="0"/>
          </a:p>
        </p:txBody>
      </p:sp>
      <p:sp>
        <p:nvSpPr>
          <p:cNvPr id="3" name="Inhaltsplatzhalter 2">
            <a:extLst>
              <a:ext uri="{FF2B5EF4-FFF2-40B4-BE49-F238E27FC236}">
                <a16:creationId xmlns:a16="http://schemas.microsoft.com/office/drawing/2014/main" id="{244DB1A4-3F60-8CF9-8451-1A44637CBE4B}"/>
              </a:ext>
            </a:extLst>
          </p:cNvPr>
          <p:cNvSpPr>
            <a:spLocks noGrp="1"/>
          </p:cNvSpPr>
          <p:nvPr>
            <p:ph idx="1"/>
          </p:nvPr>
        </p:nvSpPr>
        <p:spPr/>
        <p:txBody>
          <a:bodyPr/>
          <a:lstStyle/>
          <a:p>
            <a:pPr marL="0" indent="0">
              <a:lnSpc>
                <a:spcPct val="107000"/>
              </a:lnSpc>
              <a:spcAft>
                <a:spcPts val="800"/>
              </a:spcAft>
              <a:buNone/>
            </a:pPr>
            <a:r>
              <a:rPr lang="de-DE" sz="2800" dirty="0">
                <a:effectLst/>
                <a:latin typeface="Calibri" panose="020F0502020204030204" pitchFamily="34" charset="0"/>
                <a:ea typeface="Calibri" panose="020F0502020204030204" pitchFamily="34" charset="0"/>
                <a:cs typeface="Times New Roman" panose="02020603050405020304" pitchFamily="18" charset="0"/>
              </a:rPr>
              <a:t>Welche Beispiele fallen euch noch ein, in denen Geschichtliche Fakten zu eigenen Zwecken manipuliert wurde?</a:t>
            </a:r>
          </a:p>
          <a:p>
            <a:pPr marL="0" indent="0">
              <a:lnSpc>
                <a:spcPct val="107000"/>
              </a:lnSpc>
              <a:spcAft>
                <a:spcPts val="800"/>
              </a:spcAft>
              <a:buNone/>
            </a:pPr>
            <a:endParaRPr lang="de-DE"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de-DE" sz="1800" dirty="0">
                <a:effectLst/>
                <a:latin typeface="Calibri" panose="020F0502020204030204" pitchFamily="34" charset="0"/>
                <a:ea typeface="Calibri" panose="020F0502020204030204" pitchFamily="34" charset="0"/>
                <a:cs typeface="Times New Roman" panose="02020603050405020304" pitchFamily="18" charset="0"/>
              </a:rPr>
            </a:b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a:p>
            <a:endParaRPr lang="de-DE" dirty="0"/>
          </a:p>
          <a:p>
            <a:endParaRPr lang="de-DE" dirty="0"/>
          </a:p>
        </p:txBody>
      </p:sp>
    </p:spTree>
    <p:extLst>
      <p:ext uri="{BB962C8B-B14F-4D97-AF65-F5344CB8AC3E}">
        <p14:creationId xmlns:p14="http://schemas.microsoft.com/office/powerpoint/2010/main" val="414351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Bild 5" descr="Frau mit Aktenkoffer, die eine Straße hinunter geht">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300"/>
            <a:ext cx="12191980" cy="6859300"/>
          </a:xfrm>
          <a:prstGeom prst="rect">
            <a:avLst/>
          </a:prstGeom>
        </p:spPr>
      </p:pic>
      <p:sp>
        <p:nvSpPr>
          <p:cNvPr id="11" name="Rechteck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3" name="Freihand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ihand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el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rtlCol="0">
            <a:normAutofit/>
          </a:bodyPr>
          <a:lstStyle/>
          <a:p>
            <a:pPr rtl="0"/>
            <a:r>
              <a:rPr lang="de-DE">
                <a:solidFill>
                  <a:schemeClr val="bg2"/>
                </a:solidFill>
              </a:rPr>
              <a:t>Vielen Dank</a:t>
            </a:r>
          </a:p>
        </p:txBody>
      </p:sp>
      <p:sp>
        <p:nvSpPr>
          <p:cNvPr id="3" name="Untertitel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rtlCol="0">
            <a:normAutofit/>
          </a:bodyPr>
          <a:lstStyle/>
          <a:p>
            <a:pPr rtl="0"/>
            <a:r>
              <a:rPr lang="de-DE" dirty="0">
                <a:solidFill>
                  <a:schemeClr val="bg2"/>
                </a:solidFill>
              </a:rPr>
              <a:t>Michelle und Janis</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E55D7D8-7F10-C8C2-BA3C-21F4C69E9FED}"/>
              </a:ext>
            </a:extLst>
          </p:cNvPr>
          <p:cNvSpPr>
            <a:spLocks noGrp="1"/>
          </p:cNvSpPr>
          <p:nvPr>
            <p:ph idx="1"/>
          </p:nvPr>
        </p:nvSpPr>
        <p:spPr/>
        <p:txBody>
          <a:bodyPr/>
          <a:lstStyle/>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Wie ein überlebender der Angriffe blickt eine Statue auf die Trümmer der Stadt Dresden nach dem Luftangriff.</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Das Bild wurde gewählt, da das Bombardement Dresdens repräsentativ für die Zerstörung steht, die Deutschland in diesem Jahr erfuhr.</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Er zeigt die Drastischen Konsequenzen die Deutschland tragen musste als sich der Krieg wendete indem er uns emotional durch die Zerstörung Dresdens aufwiegelt was die folgenden Machthaber nutzten um gegen die Alliierten mit der Zerstörungsnarrative zu propagieren. </a:t>
            </a:r>
          </a:p>
          <a:p>
            <a:pPr marL="0" indent="0">
              <a:buNone/>
            </a:pPr>
            <a:endParaRPr lang="de-DE" dirty="0"/>
          </a:p>
        </p:txBody>
      </p:sp>
      <p:sp>
        <p:nvSpPr>
          <p:cNvPr id="6" name="Titel 1">
            <a:extLst>
              <a:ext uri="{FF2B5EF4-FFF2-40B4-BE49-F238E27FC236}">
                <a16:creationId xmlns:a16="http://schemas.microsoft.com/office/drawing/2014/main" id="{1B460411-6765-ECD1-A9B3-0AECA170CE44}"/>
              </a:ext>
            </a:extLst>
          </p:cNvPr>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de-DE" dirty="0"/>
          </a:p>
        </p:txBody>
      </p:sp>
      <p:sp>
        <p:nvSpPr>
          <p:cNvPr id="7" name="Titel 1">
            <a:extLst>
              <a:ext uri="{FF2B5EF4-FFF2-40B4-BE49-F238E27FC236}">
                <a16:creationId xmlns:a16="http://schemas.microsoft.com/office/drawing/2014/main" id="{3868FCEA-26BA-2BD6-609B-43C702A800E8}"/>
              </a:ext>
            </a:extLst>
          </p:cNvPr>
          <p:cNvSpPr>
            <a:spLocks noGrp="1"/>
          </p:cNvSpPr>
          <p:nvPr>
            <p:ph type="title"/>
          </p:nvPr>
        </p:nvSpPr>
        <p:spPr>
          <a:xfrm>
            <a:off x="1371600" y="685800"/>
            <a:ext cx="9601200" cy="1485900"/>
          </a:xfrm>
        </p:spPr>
        <p:txBody>
          <a:bodyPr/>
          <a:lstStyle/>
          <a:p>
            <a:r>
              <a:rPr lang="de-DE" dirty="0"/>
              <a:t>Luftangriff auf Dresden</a:t>
            </a:r>
          </a:p>
        </p:txBody>
      </p:sp>
    </p:spTree>
    <p:extLst>
      <p:ext uri="{BB962C8B-B14F-4D97-AF65-F5344CB8AC3E}">
        <p14:creationId xmlns:p14="http://schemas.microsoft.com/office/powerpoint/2010/main" val="281527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Ein Bild, das draußen, Gebäude, weiß, alt enthält.&#10;&#10;Automatisch generierte Beschreibung">
            <a:extLst>
              <a:ext uri="{FF2B5EF4-FFF2-40B4-BE49-F238E27FC236}">
                <a16:creationId xmlns:a16="http://schemas.microsoft.com/office/drawing/2014/main" id="{CBE69949-D5EC-A0D7-732A-A5DF28D885C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71" b="116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41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B80F-2D78-4FCA-7952-C4EB72B9E426}"/>
              </a:ext>
            </a:extLst>
          </p:cNvPr>
          <p:cNvSpPr>
            <a:spLocks noGrp="1"/>
          </p:cNvSpPr>
          <p:nvPr>
            <p:ph type="title"/>
          </p:nvPr>
        </p:nvSpPr>
        <p:spPr/>
        <p:txBody>
          <a:bodyPr/>
          <a:lstStyle/>
          <a:p>
            <a:r>
              <a:rPr lang="de-DE" sz="4400" dirty="0">
                <a:effectLst/>
                <a:latin typeface="Calibri" panose="020F0502020204030204" pitchFamily="34" charset="0"/>
                <a:ea typeface="Calibri" panose="020F0502020204030204" pitchFamily="34" charset="0"/>
                <a:cs typeface="Times New Roman" panose="02020603050405020304" pitchFamily="18" charset="0"/>
              </a:rPr>
              <a:t>Trümmerfrauen</a:t>
            </a:r>
            <a:endParaRPr lang="de-DE" dirty="0"/>
          </a:p>
        </p:txBody>
      </p:sp>
      <p:sp>
        <p:nvSpPr>
          <p:cNvPr id="3" name="Inhaltsplatzhalter 2">
            <a:extLst>
              <a:ext uri="{FF2B5EF4-FFF2-40B4-BE49-F238E27FC236}">
                <a16:creationId xmlns:a16="http://schemas.microsoft.com/office/drawing/2014/main" id="{1E55D7D8-7F10-C8C2-BA3C-21F4C69E9FED}"/>
              </a:ext>
            </a:extLst>
          </p:cNvPr>
          <p:cNvSpPr>
            <a:spLocks noGrp="1"/>
          </p:cNvSpPr>
          <p:nvPr>
            <p:ph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Die Dresdner Frauen Organisieren sich mit einfachen Hilfsmitteln wie Eimern um die Trümmer ihrer halbzerstörten Stadt zu beseitigen. </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Das Bild repräsentiert den Akt des Wiederaufbaues als sich Deutschland langsam von den Schäden wiederaufrappelt</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Das Bild zeigt den Wiederaufbau. Es steht sowohl für den Wiederaufbau von Gebäuden und Infrastruktur aber auch den von einem gebrochenen, besiegten Land. Das Aufstehen der Bürger um Deutschland nach ihren Vorstellungen zu Formen.  Auch wenn der tatsächliche Beitrag der Trümmerfrauen eher marginal war und zu großen Teilen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mytologisiert</a:t>
            </a:r>
            <a:r>
              <a:rPr lang="de-DE" sz="1800" dirty="0">
                <a:effectLst/>
                <a:latin typeface="Calibri" panose="020F0502020204030204" pitchFamily="34" charset="0"/>
                <a:ea typeface="Calibri" panose="020F0502020204030204" pitchFamily="34" charset="0"/>
                <a:cs typeface="Times New Roman" panose="02020603050405020304" pitchFamily="18" charset="0"/>
              </a:rPr>
              <a:t> wird.</a:t>
            </a:r>
          </a:p>
          <a:p>
            <a:endParaRPr lang="de-DE" dirty="0"/>
          </a:p>
        </p:txBody>
      </p:sp>
    </p:spTree>
    <p:extLst>
      <p:ext uri="{BB962C8B-B14F-4D97-AF65-F5344CB8AC3E}">
        <p14:creationId xmlns:p14="http://schemas.microsoft.com/office/powerpoint/2010/main" val="288439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0F039-4814-DA77-2DB7-EB608A74CA94}"/>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94661021-5750-65F5-707D-5A6A1F76F182}"/>
              </a:ext>
            </a:extLst>
          </p:cNvPr>
          <p:cNvSpPr>
            <a:spLocks noGrp="1"/>
          </p:cNvSpPr>
          <p:nvPr>
            <p:ph idx="1"/>
          </p:nvPr>
        </p:nvSpPr>
        <p:spPr/>
        <p:txBody>
          <a:bodyPr/>
          <a:lstStyle/>
          <a:p>
            <a:endParaRPr lang="de-DE"/>
          </a:p>
        </p:txBody>
      </p:sp>
      <p:pic>
        <p:nvPicPr>
          <p:cNvPr id="1026" name="Picture 2">
            <a:extLst>
              <a:ext uri="{FF2B5EF4-FFF2-40B4-BE49-F238E27FC236}">
                <a16:creationId xmlns:a16="http://schemas.microsoft.com/office/drawing/2014/main" id="{735CAE9B-730D-DC4D-2A7A-BDC702E6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8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B80F-2D78-4FCA-7952-C4EB72B9E426}"/>
              </a:ext>
            </a:extLst>
          </p:cNvPr>
          <p:cNvSpPr>
            <a:spLocks noGrp="1"/>
          </p:cNvSpPr>
          <p:nvPr>
            <p:ph type="title"/>
          </p:nvPr>
        </p:nvSpPr>
        <p:spPr/>
        <p:txBody>
          <a:bodyPr/>
          <a:lstStyle/>
          <a:p>
            <a:r>
              <a:rPr lang="de-DE" dirty="0"/>
              <a:t>Zusammenhang</a:t>
            </a:r>
          </a:p>
        </p:txBody>
      </p:sp>
      <p:sp>
        <p:nvSpPr>
          <p:cNvPr id="3" name="Inhaltsplatzhalter 2">
            <a:extLst>
              <a:ext uri="{FF2B5EF4-FFF2-40B4-BE49-F238E27FC236}">
                <a16:creationId xmlns:a16="http://schemas.microsoft.com/office/drawing/2014/main" id="{1E55D7D8-7F10-C8C2-BA3C-21F4C69E9FED}"/>
              </a:ext>
            </a:extLst>
          </p:cNvPr>
          <p:cNvSpPr>
            <a:spLocks noGrp="1"/>
          </p:cNvSpPr>
          <p:nvPr>
            <p:ph idx="1"/>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Die Bilder bauen direkt aufeinander auf. Der Fall nach dem Kriegsende und die Kosten des Krieges und das bestreben der Bürger ihr Land wieder Aufzubauen und sich eines Phönix gleich aus der Asche des Dritten reiches zu erheben.  </a:t>
            </a:r>
          </a:p>
          <a:p>
            <a:endParaRPr lang="de-DE" dirty="0"/>
          </a:p>
        </p:txBody>
      </p:sp>
    </p:spTree>
    <p:extLst>
      <p:ext uri="{BB962C8B-B14F-4D97-AF65-F5344CB8AC3E}">
        <p14:creationId xmlns:p14="http://schemas.microsoft.com/office/powerpoint/2010/main" val="11357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D8AEF-A65E-4CC9-9279-A8BB83E90A44}"/>
              </a:ext>
            </a:extLst>
          </p:cNvPr>
          <p:cNvSpPr>
            <a:spLocks noGrp="1"/>
          </p:cNvSpPr>
          <p:nvPr>
            <p:ph type="title"/>
          </p:nvPr>
        </p:nvSpPr>
        <p:spPr/>
        <p:txBody>
          <a:bodyPr/>
          <a:lstStyle/>
          <a:p>
            <a:r>
              <a:rPr lang="de-DE" dirty="0"/>
              <a:t>Geschichtlicher Kontext</a:t>
            </a:r>
          </a:p>
        </p:txBody>
      </p:sp>
      <p:sp>
        <p:nvSpPr>
          <p:cNvPr id="3" name="Inhaltsplatzhalter 2">
            <a:extLst>
              <a:ext uri="{FF2B5EF4-FFF2-40B4-BE49-F238E27FC236}">
                <a16:creationId xmlns:a16="http://schemas.microsoft.com/office/drawing/2014/main" id="{598F84E4-D1F9-BCCD-D817-CC303A727224}"/>
              </a:ext>
            </a:extLst>
          </p:cNvPr>
          <p:cNvSpPr>
            <a:spLocks noGrp="1"/>
          </p:cNvSpPr>
          <p:nvPr>
            <p:ph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Im Jahr 1944 fand der D-Day statt und damit sowohl das eingreifen der Vereinigten Staaten als auch der Beginn des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Verteidigungkrieges</a:t>
            </a:r>
            <a:r>
              <a:rPr lang="de-DE" sz="1800" dirty="0">
                <a:effectLst/>
                <a:latin typeface="Calibri" panose="020F0502020204030204" pitchFamily="34" charset="0"/>
                <a:ea typeface="Calibri" panose="020F0502020204030204" pitchFamily="34" charset="0"/>
                <a:cs typeface="Times New Roman" panose="02020603050405020304" pitchFamily="18" charset="0"/>
              </a:rPr>
              <a:t> innerhalb Deutschlands</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Der Vorfall bleibt im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Zeitgedächtniss</a:t>
            </a:r>
            <a:r>
              <a:rPr lang="de-DE" sz="1800" dirty="0">
                <a:effectLst/>
                <a:latin typeface="Calibri" panose="020F0502020204030204" pitchFamily="34" charset="0"/>
                <a:ea typeface="Calibri" panose="020F0502020204030204" pitchFamily="34" charset="0"/>
                <a:cs typeface="Times New Roman" panose="02020603050405020304" pitchFamily="18" charset="0"/>
              </a:rPr>
              <a:t> und der Erinnerungskultur bestehen, seit 2010 wird zum Andenken eine Menschenkette in Dresden gebildet. Das stille Erinnern besteht Versuche, die Erinnerung zu negativen Zwecken zu drehen, mit genug Aufarbeitung. Es zeigt wie individuelle Erinnerungen in das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Kollektivgedächtniss</a:t>
            </a:r>
            <a:r>
              <a:rPr lang="de-DE" sz="1800" dirty="0">
                <a:effectLst/>
                <a:latin typeface="Calibri" panose="020F0502020204030204" pitchFamily="34" charset="0"/>
                <a:ea typeface="Calibri" panose="020F0502020204030204" pitchFamily="34" charset="0"/>
                <a:cs typeface="Times New Roman" panose="02020603050405020304" pitchFamily="18" charset="0"/>
              </a:rPr>
              <a:t> einer Kultur/ eines Landes übergehen und sich ein Moderner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Mytos</a:t>
            </a:r>
            <a:r>
              <a:rPr lang="de-DE" sz="1800" dirty="0">
                <a:effectLst/>
                <a:latin typeface="Calibri" panose="020F0502020204030204" pitchFamily="34" charset="0"/>
                <a:ea typeface="Calibri" panose="020F0502020204030204" pitchFamily="34" charset="0"/>
                <a:cs typeface="Times New Roman" panose="02020603050405020304" pitchFamily="18" charset="0"/>
              </a:rPr>
              <a:t> bildet.</a:t>
            </a:r>
          </a:p>
          <a:p>
            <a:endParaRPr lang="de-DE" dirty="0"/>
          </a:p>
        </p:txBody>
      </p:sp>
    </p:spTree>
    <p:extLst>
      <p:ext uri="{BB962C8B-B14F-4D97-AF65-F5344CB8AC3E}">
        <p14:creationId xmlns:p14="http://schemas.microsoft.com/office/powerpoint/2010/main" val="420988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B694D6F3-4E6C-920D-B9DC-140054A511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305" b="1142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5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B80F-2D78-4FCA-7952-C4EB72B9E426}"/>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1E55D7D8-7F10-C8C2-BA3C-21F4C69E9FED}"/>
              </a:ext>
            </a:extLst>
          </p:cNvPr>
          <p:cNvSpPr>
            <a:spLocks noGrp="1"/>
          </p:cNvSpPr>
          <p:nvPr>
            <p:ph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Geschichte in der Erinnerung der Menschen lässt sich immer drehen, um dem eigenen Zwecke dienlich zu sein. Manipulierter Kontext führt zu subjektiver Betrachtung. Wichtig ist das Geschehene kritisch zu betrachten, den Geschichtlichen Kontext zu Bedenken und mit Zeitzeugen das geschehene aufzuarbeiten. </a:t>
            </a:r>
          </a:p>
          <a:p>
            <a:endParaRPr lang="de-DE" dirty="0"/>
          </a:p>
        </p:txBody>
      </p:sp>
    </p:spTree>
    <p:extLst>
      <p:ext uri="{BB962C8B-B14F-4D97-AF65-F5344CB8AC3E}">
        <p14:creationId xmlns:p14="http://schemas.microsoft.com/office/powerpoint/2010/main" val="647516892"/>
      </p:ext>
    </p:extLst>
  </p:cSld>
  <p:clrMapOvr>
    <a:masterClrMapping/>
  </p:clrMapOvr>
</p:sld>
</file>

<file path=ppt/theme/theme1.xml><?xml version="1.0" encoding="utf-8"?>
<a:theme xmlns:a="http://schemas.openxmlformats.org/drawingml/2006/main" name="Ern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4082C27-02EB-4B4A-A84F-7021AA79D4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6757D5-6F93-45B0-82A2-39BC87D70F3C}">
  <ds:schemaRefs>
    <ds:schemaRef ds:uri="http://schemas.microsoft.com/sharepoint/v3/contenttype/forms"/>
  </ds:schemaRefs>
</ds:datastoreItem>
</file>

<file path=customXml/itemProps3.xml><?xml version="1.0" encoding="utf-8"?>
<ds:datastoreItem xmlns:ds="http://schemas.openxmlformats.org/officeDocument/2006/customXml" ds:itemID="{2E155078-021E-49AB-8F30-C53CA1A5999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Reisemotive</Template>
  <TotalTime>0</TotalTime>
  <Words>378</Words>
  <Application>Microsoft Office PowerPoint</Application>
  <PresentationFormat>Breitbild</PresentationFormat>
  <Paragraphs>26</Paragraphs>
  <Slides>11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Franklin Gothic Book</vt:lpstr>
      <vt:lpstr>Ernte</vt:lpstr>
      <vt:lpstr>Luftangriff auf dresden  und  Die trümmerfrauen</vt:lpstr>
      <vt:lpstr>Luftangriff auf Dresden</vt:lpstr>
      <vt:lpstr>PowerPoint-Präsentation</vt:lpstr>
      <vt:lpstr>Trümmerfrauen</vt:lpstr>
      <vt:lpstr>PowerPoint-Präsentation</vt:lpstr>
      <vt:lpstr>Zusammenhang</vt:lpstr>
      <vt:lpstr>Geschichtlicher Kontext</vt:lpstr>
      <vt:lpstr>PowerPoint-Präsentation</vt:lpstr>
      <vt:lpstr>Fazit</vt:lpstr>
      <vt:lpstr>Quizzfrage</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Luftangriff auf dresden  und  Die trümmerfrauen</dc:title>
  <dc:creator>Schopf, Janis</dc:creator>
  <cp:lastModifiedBy>Schopf, Janis</cp:lastModifiedBy>
  <cp:revision>1</cp:revision>
  <dcterms:created xsi:type="dcterms:W3CDTF">2023-03-07T09:13:04Z</dcterms:created>
  <dcterms:modified xsi:type="dcterms:W3CDTF">2023-03-07T10:13:51Z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