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11" r:id="rId3"/>
    <p:sldId id="310" r:id="rId4"/>
    <p:sldId id="258" r:id="rId5"/>
    <p:sldId id="262" r:id="rId6"/>
    <p:sldId id="264" r:id="rId7"/>
    <p:sldId id="315" r:id="rId8"/>
    <p:sldId id="303" r:id="rId9"/>
    <p:sldId id="263" r:id="rId10"/>
    <p:sldId id="314" r:id="rId11"/>
    <p:sldId id="265" r:id="rId12"/>
    <p:sldId id="266" r:id="rId13"/>
    <p:sldId id="269" r:id="rId14"/>
    <p:sldId id="259" r:id="rId15"/>
    <p:sldId id="261" r:id="rId16"/>
    <p:sldId id="260" r:id="rId17"/>
    <p:sldId id="306" r:id="rId18"/>
    <p:sldId id="276" r:id="rId19"/>
    <p:sldId id="277" r:id="rId20"/>
    <p:sldId id="304" r:id="rId21"/>
    <p:sldId id="278" r:id="rId22"/>
    <p:sldId id="280" r:id="rId23"/>
    <p:sldId id="281" r:id="rId24"/>
    <p:sldId id="283" r:id="rId25"/>
    <p:sldId id="284" r:id="rId26"/>
    <p:sldId id="305" r:id="rId27"/>
    <p:sldId id="285" r:id="rId28"/>
    <p:sldId id="286" r:id="rId29"/>
    <p:sldId id="282" r:id="rId30"/>
    <p:sldId id="287" r:id="rId31"/>
    <p:sldId id="273" r:id="rId32"/>
    <p:sldId id="274" r:id="rId33"/>
    <p:sldId id="312" r:id="rId34"/>
    <p:sldId id="313" r:id="rId35"/>
    <p:sldId id="307" r:id="rId36"/>
    <p:sldId id="292" r:id="rId37"/>
    <p:sldId id="291" r:id="rId38"/>
    <p:sldId id="290" r:id="rId39"/>
    <p:sldId id="272" r:id="rId40"/>
    <p:sldId id="293" r:id="rId41"/>
    <p:sldId id="294" r:id="rId42"/>
    <p:sldId id="297" r:id="rId43"/>
    <p:sldId id="298" r:id="rId44"/>
    <p:sldId id="300" r:id="rId45"/>
    <p:sldId id="299" r:id="rId46"/>
    <p:sldId id="301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7960-732D-45F7-9268-EF699FE0FFC2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7011-30EC-4052-8B2E-B2435AA46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97011-30EC-4052-8B2E-B2435AA46E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60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9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1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 1 : </a:t>
            </a:r>
            <a:r>
              <a:rPr lang="de-DE" dirty="0"/>
              <a:t>Duale Berufsausbildung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F98A66-DBB4-45F9-B6C5-E2F2BC04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Duale Ausbildung vs. andere Ausbildungsarten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Duale Ausbildung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Praktische Erfahrung im Betrieb und theoretisches Wissen in der Berufsschule.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Enge Verknüpfung von Theorie und Praxis.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Gute Übernahmechancen nach der Ausbildung.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Hohe Belastung durch Berufsschule und Arbeit im Betrieb.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Geringe Flexibilität bei der Wahl des Ausbildungsberufs.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Stärkung der Fachkräftebasis in Deutschland.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83C89-6E16-A208-4821-F30BDE8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Arbeitszeugnis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5BEB9-6591-5D0F-37EF-258BBF64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Qualifiziertes 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Detaillierte Bewertung von Leistungen und Verhalten.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Positiver Einfluss auf zukünftige Arbeitgeber.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Aufwendiger zu erstellen.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Risiko von rechtlichen Auseinandersetzungen.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Wichtige Referenz für die berufliche Zukunft.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Betriebsrat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Betriebsrat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eine wichtige Institution in deutschen Unternehmen. Hier sind die wesentlichen Informationen: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Was ist der Betriebsrat?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Betriebsrat ist eine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institutionelle Arbeitnehmervertretung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, die innerhalb eines Unternehmens agiert und die Interessen der Arbeitnehmer gegenüber dem Arbeitgeber vertritt.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Er besteht aus ehrenamtlich agierenden Mitgliedern und hat sowohl Rechte als auch Pflichten.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Rechtliche Grundlagen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rechtlichen Grundlagen zur Gründung, Zusammensetzung und den Rechten/Pflichten des Betriebsrats sind im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Betriebsverfassungsgesetz (BetrVG)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verankert.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Öffentliche Unternehmen haben einen ähnlichen Personalrat.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für Betriebsratsmitglieder.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Verbindung zwischen Arbeitnehmern und Arbeitgebern.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Öffentliche Vertretung der Arbeitnehmer.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Anlaufstelle bei Problemen.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Sprachrohr der Arbeitnehmer.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Gründung eines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Jedes private Unternehmen mit mindestens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fünf ständigen wahlberechtigten Arbeitnehmern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kann einen Betriebsrat wählen.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Initiative zur Wahl muss aus den Reihen der Mitarbeiter kommen.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Arbeitgeber darf die Wahl nicht verhindern.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Aufgaben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Mitbestimmung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bei Einstellungen, Kündigungen und Arbeitsbedingungen.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an der Gestaltung von Urlaubsplänen und anderen betrieblichen Regelungen.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Überwachung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der Einhaltung von Gesetzen und Vorschriften.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Verhandlung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von Vereinbarungen mit dem Arbeitgeber.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Wahlzyklus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Alle vier Jahre finden die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regelmäßigen Wahlen zum Betriebsrat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statt.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Außerhalb dieser Zeit kann ein Betriebsrat auch gegründet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 Vertrag zwischen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Arbeitgebern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und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Gewerkschaften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 Er regelt die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Rechte und Pflichten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von Arbeitnehmer*innen und Arbeitgebern. Hier sind einige wichtige Fakten: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Was ist ein Tarifvertrag?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 Tarifvertrag kann zwischen einem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einzelnen Arbeitgeber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oder einem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Arbeitgeberverband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(in dem sich mehrere Arbeitgeber einer Branche zusammengeschlossen haben) abgeschlossen werden.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Er regelt Arbeitsbedingungen wie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Löhne, Gehälter, Sonderzahlungen, Arbeitszeit und Urlaubsanspruch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Tarifverträge bieten zahlreiche Vorteile, z. B.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mehr Geld, Job-Sicherheit und Freizeit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Unterschied zwischen Arbeitsvertrag und 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 individueller Vertrag zwischen Arbeitnehmer*innen und Arbeitgebern, der die Arbeitsbedingungen für ein einzelnes Arbeitsverhältnis festlegt.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Wann gilt ein Tarifvertrag?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 Tarifvertrag gilt für alle Arbeitnehmer*innen, die in einem Unternehmen arbeiten, das Mitglied des Arbeitgeberverbands ist, der den Tarifvertrag abgeschlossen hat.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Aufgaben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Mitbestimmung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Einstellungen, Kündigungen, Arbeitsbedingungen.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Gestaltung von Urlaubsplänen und Regelungen.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Überwachung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Einhaltung von Gesetzen und Vorschriften.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Verhandlung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Vereinbarungen mit dem Arbeitgeber.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Arten von Tarifverträgen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Branchentarifvertrag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Für eine ganze Branche gültig.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Haustarifvertrag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Nur für ein bestimmtes Unternehmen gültig.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Flächentarifvertrag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Regionale oder branchenweite Gültigkeit.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Tarifautonomie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Tarifautonomie ermöglicht es Gewerkschaften und Arbeitgebern, Tarifverträge frei auszuhandeln.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Tarifverhandlung (Ablauf)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 Zusatzversicherungen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Brutto/Netto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7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64AE3-4CBA-4580-B9E4-82A5F070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2E55B-D341-46CD-AEFA-33B5E9AA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9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Lj2: </a:t>
            </a:r>
            <a:r>
              <a:rPr lang="de-DE" dirty="0"/>
              <a:t>Rechtsfähigkeit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9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7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2600-1D4D-4A7A-B815-E19A43EA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Rechte/Pflichten Auszubildende/AN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2B0B1-77C2-4213-BC15-CE4AC7DB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Welche Rechte gibt es </a:t>
            </a:r>
          </a:p>
          <a:p>
            <a:pPr lvl="1"/>
            <a:r>
              <a:rPr lang="de-DE" dirty="0"/>
              <a:t>Anspruch auf Berufsschulunterricht </a:t>
            </a:r>
          </a:p>
          <a:p>
            <a:pPr lvl="1"/>
            <a:r>
              <a:rPr lang="de-DE" dirty="0"/>
              <a:t>Anspruch auf Einhaltung der Arbeitszeitengesetzes</a:t>
            </a:r>
          </a:p>
          <a:p>
            <a:pPr lvl="1"/>
            <a:r>
              <a:rPr lang="de-DE" dirty="0"/>
              <a:t>Anspruch auf Aufgaben im Betrieb, die zum Berufsbild passen</a:t>
            </a:r>
          </a:p>
          <a:p>
            <a:r>
              <a:rPr lang="de-DE" dirty="0"/>
              <a:t>Welche Pflichten gibt es </a:t>
            </a:r>
          </a:p>
          <a:p>
            <a:pPr lvl="1"/>
            <a:r>
              <a:rPr lang="de-DE" dirty="0"/>
              <a:t>Besuch des Berufsschulunterrichts </a:t>
            </a:r>
          </a:p>
          <a:p>
            <a:pPr lvl="1"/>
            <a:r>
              <a:rPr lang="de-DE" dirty="0"/>
              <a:t>Erfüllung der Aufgaben im Betrieb</a:t>
            </a:r>
          </a:p>
          <a:p>
            <a:pPr lvl="1"/>
            <a:r>
              <a:rPr lang="de-DE" dirty="0"/>
              <a:t>Führung des Berichtsheftes </a:t>
            </a:r>
          </a:p>
        </p:txBody>
      </p:sp>
    </p:spTree>
    <p:extLst>
      <p:ext uri="{BB962C8B-B14F-4D97-AF65-F5344CB8AC3E}">
        <p14:creationId xmlns:p14="http://schemas.microsoft.com/office/powerpoint/2010/main" val="331924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Kaufvertrag (Zustandekommen)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31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Formvorschriften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65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Anfechtbar/Nichtig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05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Besitz/Eigentum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700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Sachmängelhaftung/Garantie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67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Zahlungsverzug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4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AEF3C-63FD-42C1-9136-E7993490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 Zahlungsverzug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8D507-E005-40CB-9F1F-A279183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Verjährung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2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2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Fernabsatzvertrag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7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4C89-F2D2-4AB7-910B-CE755D3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 Ausbildungs- vs. Arbeitsverhältnis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45B20-9D05-4909-B87E-F7CC088B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Ausbildungsverhältnisse unterliegen einem besseren Kündigungsschutz</a:t>
            </a:r>
          </a:p>
          <a:p>
            <a:r>
              <a:rPr lang="de-DE" dirty="0"/>
              <a:t>Was ist besser an einem Ausbildungsverhältnisses </a:t>
            </a:r>
          </a:p>
          <a:p>
            <a:r>
              <a:rPr lang="de-DE" dirty="0"/>
              <a:t>Was ist schlechter am Ausbildungsverhältnis</a:t>
            </a:r>
          </a:p>
        </p:txBody>
      </p:sp>
    </p:spTree>
    <p:extLst>
      <p:ext uri="{BB962C8B-B14F-4D97-AF65-F5344CB8AC3E}">
        <p14:creationId xmlns:p14="http://schemas.microsoft.com/office/powerpoint/2010/main" val="1051065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Verbraucherschutz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6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2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Geldanlage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8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E8947-E0FB-451E-AB83-EF5C7D9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Kredit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66D82-5F6B-4FC3-A488-CD20B9D0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8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8024-9E1F-4015-8CE7-FAB57831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Kreditsicherheiten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EA4C-4DFC-4959-98BF-89E0401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832D-87F5-4866-AD74-9BE60C8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Haushaltsplan/Verbraucherinsolvenz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62EDD-AFF9-4B60-914D-CC14B13A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3Lj. </a:t>
            </a:r>
            <a:r>
              <a:rPr lang="de-DE" dirty="0"/>
              <a:t>Preisbildung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58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Monopol =&gt; Ein Anbieter, viele Nachfrager </a:t>
            </a:r>
          </a:p>
          <a:p>
            <a:r>
              <a:rPr lang="de-DE" dirty="0"/>
              <a:t>Oligopol =&gt; Wenig Anbieter, viele Nachfrager </a:t>
            </a:r>
          </a:p>
          <a:p>
            <a:r>
              <a:rPr lang="de-DE" dirty="0"/>
              <a:t>Polypol =&gt; Viele Anbieter, viele Nachfrager</a:t>
            </a:r>
          </a:p>
          <a:p>
            <a:endParaRPr lang="de-DE" dirty="0"/>
          </a:p>
          <a:p>
            <a:r>
              <a:rPr lang="de-DE" dirty="0"/>
              <a:t>Das ganze gilt auch für die umgekehrten Fall mit </a:t>
            </a:r>
            <a:r>
              <a:rPr lang="de-DE"/>
              <a:t>den Nachfragern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34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Soziale Marktwirtschaft + Eingriffe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der sozialen Marktwirtschaft handelt es sich um eine Ausprägung der Marktwirtschaft, in der der Staat mit Eingriffen versucht, eine gerechtere Situation an allen Märkten zu schaffen</a:t>
            </a:r>
          </a:p>
          <a:p>
            <a:r>
              <a:rPr lang="de-DE" dirty="0"/>
              <a:t>Dazu zählen beispielsweise die Sozialhilfen aber auch die Kontrolle von Unternehmen und die </a:t>
            </a:r>
          </a:p>
        </p:txBody>
      </p:sp>
    </p:spTree>
    <p:extLst>
      <p:ext uri="{BB962C8B-B14F-4D97-AF65-F5344CB8AC3E}">
        <p14:creationId xmlns:p14="http://schemas.microsoft.com/office/powerpoint/2010/main" val="3095421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In-, Deflation, Kaufkraft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8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Sicherheit am Arbeitsplatz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Vermeidung von Unfällen und Gesundheitsschäden.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Gesetzliche Vorgaben zum Arbeitsschutz.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Kosten für Sicherheitsmaßnahmen.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Einhaltung der Vorschriften erfordert Aufwand.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Gesunde und sichere Arbeitsumgebung.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BIP (nominal und real)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552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Konjunktur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69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Unternehmensgründung Chancen/Risiken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423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11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Rechtsformen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632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Standortfaktoren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11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</a:t>
            </a:r>
            <a:r>
              <a:rPr lang="de-DE"/>
              <a:t>(Kapitalbedarfsplan)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Ausbildungs-, Arbeitsvertrag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Ausbildungs- und Arbeitsverträge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Klare Regelungen zu Arbeitszeiten, Vergütung und Urlaub.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Schutz für Auszubildende.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Begrenzte Vertragslaufzeit.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Geringere Vergütung im Vergleich zu regulären Arbeitsverträgen.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Sicherheit und Transparenz für beide Seiten.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7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Beendigung Ausbildungs- und Arbeitsverhältnis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Ausbildungsverhältnisse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Ende durch Zeitablauf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Ausbildungszeit endet gemäß § 21 Abs. 1 des Berufsbildungsgesetzes (BBiG) mit dem Ablauf der festgelegten Ausbildungszeit.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Eine Kündigung durch den Ausbildungsbetrieb ist nicht erforderlich.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Vorzeitiges Bestehen der Abschlussprüfung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Wenn der Auszubildende die Abschlussprüfung vorzeitig besteht, endet das Ausbildungsverhältnis.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Tag der verbindlichen Bekanntgabe des Prüfungsergebnisses durch den Prüfungsausschuss gilt als Beendigungszeitpunkt.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Weiterbeschäftigung nach der Abschlussprüfung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Wird der Auszubildende am Tag nach Bestehen der Abschlussprüfung weiterbeschäftigt, entsteht 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unbefristetes Arbeitsverhältnis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gemäß § 24 BBiG.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Dies entspricht der Regelung in § 625 BGB bzw. § 15 Abs. 5 TzBfG.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1734C-87D1-B50D-9A9D-59225665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Beendigung des Arbeitsverhältnisses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BA7E0-3B11-D234-6331-D9DA7DE4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Arbeitsverhältnisse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 während der Probezeit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In der Probezeit kann das Arbeitsverhältnis jederzeit ohne Einhalten einer Kündigungsfrist gekündigt werden.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 nach der Probezeit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Nach der Probezeit kann das Arbeitsverhältnis nur bei Vorliegen eines wichtigen Grundes oder durch den Arbeitnehmer gekündigt werden.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Arbeitnehmer genießt hier einen besonderen Kündigungsschutz.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5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Kündigungsschutz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Schutz vor ungerechtfertigter Kündigung.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Besondere Regelungen für bestimmte Personengruppen.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Kündigungsschutz gilt nicht uneingeschränkt.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Ausnahmen bei betriebsbedingten Kündigungen.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Arbeitsplatzsicherheit für Arbeitnehmer.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1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Arbeitszeugnis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Einfaches 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Kurze Zusammenfassung der Tätigkeiten.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Pflicht für jeden Arbeitnehmer.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Keine detaillierte Bewertung.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Kann als negativ interpretiert werden.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Dokumentation der Beschäftigungszeit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0675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Bildschirmpräsentation (4:3)</PresentationFormat>
  <Paragraphs>179</Paragraphs>
  <Slides>46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-apple-system</vt:lpstr>
      <vt:lpstr>Arial</vt:lpstr>
      <vt:lpstr>Calibri</vt:lpstr>
      <vt:lpstr>Larissa</vt:lpstr>
      <vt:lpstr>LJ 1 : Duale Berufsausbildung</vt:lpstr>
      <vt:lpstr>Rechte/Pflichten Auszubildende/AN</vt:lpstr>
      <vt:lpstr>Unterschied Ausbildungs- vs. Arbeitsverhältnis</vt:lpstr>
      <vt:lpstr>Arbeitsschutz</vt:lpstr>
      <vt:lpstr>Ausbildungs-, Arbeitsvertrag</vt:lpstr>
      <vt:lpstr>Beendigung Ausbildungs- und Arbeitsverhältnis</vt:lpstr>
      <vt:lpstr>Beendigung des Arbeitsverhältnisses</vt:lpstr>
      <vt:lpstr>Kündigungsschutz</vt:lpstr>
      <vt:lpstr>Arbeitszeugnis</vt:lpstr>
      <vt:lpstr>Arbeitszeugnis</vt:lpstr>
      <vt:lpstr>Betriebsrat</vt:lpstr>
      <vt:lpstr>Tarifvertrag</vt:lpstr>
      <vt:lpstr>Tarifverhandlung (Ablauf)</vt:lpstr>
      <vt:lpstr>Sozialversicherungen</vt:lpstr>
      <vt:lpstr>Private Zusatzversicherungen</vt:lpstr>
      <vt:lpstr>Brutto/Netto</vt:lpstr>
      <vt:lpstr>Steuererklärung</vt:lpstr>
      <vt:lpstr>Lj2: Rechtsfähigkeit</vt:lpstr>
      <vt:lpstr>Geschäftsfähigkeit</vt:lpstr>
      <vt:lpstr>Kaufvertrag (Zustandekommen)</vt:lpstr>
      <vt:lpstr>Formvorschriften</vt:lpstr>
      <vt:lpstr>Anfechtbar/Nichtig</vt:lpstr>
      <vt:lpstr>Besitz/Eigentum</vt:lpstr>
      <vt:lpstr>Sachmängelhaftung/Garantie</vt:lpstr>
      <vt:lpstr>Zahlungsverzug</vt:lpstr>
      <vt:lpstr>Folgen Zahlungsverzug</vt:lpstr>
      <vt:lpstr>Verjährung</vt:lpstr>
      <vt:lpstr>AGBs</vt:lpstr>
      <vt:lpstr>Fernabsatzvertrag</vt:lpstr>
      <vt:lpstr>Verbraucherschutz</vt:lpstr>
      <vt:lpstr>Zahlungsmöglichkeiten</vt:lpstr>
      <vt:lpstr>Geldanlage</vt:lpstr>
      <vt:lpstr>Kredit</vt:lpstr>
      <vt:lpstr>Kreditsicherheiten</vt:lpstr>
      <vt:lpstr>Haushaltsplan/Verbraucherinsolvenz</vt:lpstr>
      <vt:lpstr>3Lj. Preisbildung</vt:lpstr>
      <vt:lpstr>Marktformen</vt:lpstr>
      <vt:lpstr>Soziale Marktwirtschaft + Eingriffe</vt:lpstr>
      <vt:lpstr>In-, Deflation, Kaufkraft</vt:lpstr>
      <vt:lpstr>BIP (nominal und real)</vt:lpstr>
      <vt:lpstr>Konjunktur</vt:lpstr>
      <vt:lpstr>Unternehmensgründung Chancen/Risiken</vt:lpstr>
      <vt:lpstr>Businessplan</vt:lpstr>
      <vt:lpstr>Rechtsformen</vt:lpstr>
      <vt:lpstr>Standortfaktoren</vt:lpstr>
      <vt:lpstr>Finanzierung (Kapitalbedarfsplan)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Prüfungswiederholung in Wirtschaft</dc:title>
  <dc:creator>oc</dc:creator>
  <cp:lastModifiedBy>Ron Bruetsch</cp:lastModifiedBy>
  <cp:revision>39</cp:revision>
  <dcterms:created xsi:type="dcterms:W3CDTF">2020-03-02T07:26:27Z</dcterms:created>
  <dcterms:modified xsi:type="dcterms:W3CDTF">2024-03-11T11:29:09Z</dcterms:modified>
</cp:coreProperties>
</file>