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85" r:id="rId3"/>
    <p:sldId id="284" r:id="rId4"/>
    <p:sldId id="286" r:id="rId5"/>
    <p:sldId id="294" r:id="rId6"/>
    <p:sldId id="295" r:id="rId7"/>
    <p:sldId id="296" r:id="rId8"/>
    <p:sldId id="290" r:id="rId9"/>
    <p:sldId id="291" r:id="rId10"/>
    <p:sldId id="292" r:id="rId11"/>
    <p:sldId id="293" r:id="rId12"/>
  </p:sldIdLst>
  <p:sldSz cx="9144000" cy="5143500" type="screen16x9"/>
  <p:notesSz cx="6858000" cy="9144000"/>
  <p:embeddedFontLst>
    <p:embeddedFont>
      <p:font typeface="Roboto" panose="020B0604020202020204" charset="0"/>
      <p:regular r:id="rId14"/>
      <p:bold r:id="rId15"/>
      <p:italic r:id="rId16"/>
      <p:boldItalic r:id="rId17"/>
    </p:embeddedFont>
    <p:embeddedFont>
      <p:font typeface="Fira Sans Extra Condensed SemiBold" panose="020B0604020202020204" charset="0"/>
      <p:regular r:id="rId18"/>
      <p:bold r:id="rId19"/>
      <p:italic r:id="rId20"/>
      <p:boldItalic r:id="rId21"/>
    </p:embeddedFont>
    <p:embeddedFont>
      <p:font typeface="Fira Sans Extra Condensed" panose="020B0604020202020204" charset="0"/>
      <p:regular r:id="rId22"/>
      <p:bold r:id="rId23"/>
      <p:italic r:id="rId24"/>
      <p:boldItalic r:id="rId25"/>
    </p:embeddedFont>
    <p:embeddedFont>
      <p:font typeface="CorpoS"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77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6431CE-DEB6-41B6-89FD-72DE06129B64}">
  <a:tblStyle styleId="{1E6431CE-DEB6-41B6-89FD-72DE06129B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749" autoAdjust="0"/>
  </p:normalViewPr>
  <p:slideViewPr>
    <p:cSldViewPr snapToGrid="0">
      <p:cViewPr varScale="1">
        <p:scale>
          <a:sx n="54" d="100"/>
          <a:sy n="54" d="100"/>
        </p:scale>
        <p:origin x="164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31791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f2e027aae6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f2e027aae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100" b="0" i="0" u="none" strike="noStrike" cap="none" baseline="0" dirty="0" smtClean="0">
                <a:solidFill>
                  <a:srgbClr val="000000"/>
                </a:solidFill>
                <a:effectLst/>
                <a:latin typeface="Arial"/>
                <a:ea typeface="Arial"/>
                <a:cs typeface="Arial"/>
                <a:sym typeface="Arial"/>
              </a:rPr>
              <a:t>Als Einstieg erzähl ich euch etwas über den Erfinder des 7 Phasen Modells </a:t>
            </a:r>
            <a:r>
              <a:rPr lang="de-DE" sz="1100" b="0" i="0" u="none" strike="noStrike" cap="none" baseline="0" dirty="0" err="1" smtClean="0">
                <a:solidFill>
                  <a:srgbClr val="000000"/>
                </a:solidFill>
                <a:effectLst/>
                <a:latin typeface="Arial"/>
                <a:ea typeface="Arial"/>
                <a:cs typeface="Arial"/>
                <a:sym typeface="Arial"/>
              </a:rPr>
              <a:t>prof</a:t>
            </a:r>
            <a:r>
              <a:rPr lang="de-DE" sz="1100" b="0" i="0" u="none" strike="noStrike" cap="none" baseline="0" dirty="0" smtClean="0">
                <a:solidFill>
                  <a:srgbClr val="000000"/>
                </a:solidFill>
                <a:effectLst/>
                <a:latin typeface="Arial"/>
                <a:ea typeface="Arial"/>
                <a:cs typeface="Arial"/>
                <a:sym typeface="Arial"/>
              </a:rPr>
              <a:t> </a:t>
            </a:r>
            <a:r>
              <a:rPr lang="de-DE" sz="1100" b="0" i="0" u="none" strike="noStrike" cap="none" dirty="0" smtClean="0">
                <a:solidFill>
                  <a:srgbClr val="000000"/>
                </a:solidFill>
                <a:effectLst/>
                <a:latin typeface="Arial"/>
                <a:ea typeface="Arial"/>
                <a:cs typeface="Arial"/>
                <a:sym typeface="Arial"/>
              </a:rPr>
              <a:t>Dr. Richard K. Streich er lebt heute noch und ist Professor für Wirtschafts- und Verhaltenswissenschaften an der FHDW Paderborn und Geschäftsführer von COMMENT! Coaching + Communication.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de-DE" sz="11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100" b="0" i="0" u="none" strike="noStrike" cap="none" dirty="0" smtClean="0">
                <a:solidFill>
                  <a:srgbClr val="000000"/>
                </a:solidFill>
                <a:effectLst/>
                <a:latin typeface="Arial"/>
                <a:ea typeface="Arial"/>
                <a:cs typeface="Arial"/>
                <a:sym typeface="Arial"/>
              </a:rPr>
              <a:t>Er arbeitet zudem als Executive- Coach und Autor zu den Themenkreisen Change-Management, Personal und Persönlichkeitsentwicklung.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de-DE" sz="11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100" b="0" i="0" u="none" strike="noStrike" cap="none" dirty="0" smtClean="0">
                <a:solidFill>
                  <a:srgbClr val="000000"/>
                </a:solidFill>
                <a:effectLst/>
                <a:latin typeface="Arial"/>
                <a:ea typeface="Arial"/>
                <a:cs typeface="Arial"/>
                <a:sym typeface="Arial"/>
              </a:rPr>
              <a:t>Und durch seine gute Arbeit wurde er mehrfacher Gewinner von renommierten Trainings- und Consultingpreisen,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100" b="0" i="0" u="none" strike="noStrike" cap="none" dirty="0" smtClean="0">
                <a:solidFill>
                  <a:srgbClr val="000000"/>
                </a:solidFill>
                <a:effectLst/>
                <a:latin typeface="Arial"/>
                <a:ea typeface="Arial"/>
                <a:cs typeface="Arial"/>
                <a:sym typeface="Arial"/>
              </a:rPr>
              <a:t>wie den </a:t>
            </a:r>
            <a:r>
              <a:rPr lang="de-DE" sz="1100" b="0" i="0" u="none" strike="noStrike" cap="none" dirty="0" err="1" smtClean="0">
                <a:solidFill>
                  <a:srgbClr val="000000"/>
                </a:solidFill>
                <a:effectLst/>
                <a:latin typeface="Arial"/>
                <a:ea typeface="Arial"/>
                <a:cs typeface="Arial"/>
                <a:sym typeface="Arial"/>
              </a:rPr>
              <a:t>Muwit</a:t>
            </a:r>
            <a:r>
              <a:rPr lang="de-DE" sz="1100" b="0" i="0" u="none" strike="noStrike" cap="none" dirty="0" smtClean="0">
                <a:solidFill>
                  <a:srgbClr val="000000"/>
                </a:solidFill>
                <a:effectLst/>
                <a:latin typeface="Arial"/>
                <a:ea typeface="Arial"/>
                <a:cs typeface="Arial"/>
                <a:sym typeface="Arial"/>
              </a:rPr>
              <a:t>-Award (IIR),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100" b="0" i="0" u="none" strike="noStrike" cap="none" dirty="0" smtClean="0">
                <a:solidFill>
                  <a:srgbClr val="000000"/>
                </a:solidFill>
                <a:effectLst/>
                <a:latin typeface="Arial"/>
                <a:ea typeface="Arial"/>
                <a:cs typeface="Arial"/>
                <a:sym typeface="Arial"/>
              </a:rPr>
              <a:t>Den Internationalen Weiterbildungsaward (</a:t>
            </a:r>
            <a:r>
              <a:rPr lang="de-DE" sz="1100" b="0" i="0" u="none" strike="noStrike" cap="none" dirty="0" err="1" smtClean="0">
                <a:solidFill>
                  <a:srgbClr val="000000"/>
                </a:solidFill>
                <a:effectLst/>
                <a:latin typeface="Arial"/>
                <a:ea typeface="Arial"/>
                <a:cs typeface="Arial"/>
                <a:sym typeface="Arial"/>
              </a:rPr>
              <a:t>ZfU</a:t>
            </a:r>
            <a:r>
              <a:rPr lang="de-DE" sz="1100" b="0" i="0" u="none" strike="noStrike" cap="none" dirty="0" smtClean="0">
                <a:solidFill>
                  <a:srgbClr val="000000"/>
                </a:solidFill>
                <a:effectLst/>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100" b="0" i="0" u="none" strike="noStrike" cap="none" dirty="0" smtClean="0">
                <a:solidFill>
                  <a:srgbClr val="000000"/>
                </a:solidFill>
                <a:effectLst/>
                <a:latin typeface="Arial"/>
                <a:ea typeface="Arial"/>
                <a:cs typeface="Arial"/>
                <a:sym typeface="Arial"/>
              </a:rPr>
              <a:t>und Internationaler Deutscher Trainingspreis (BDVT).</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f2e2d66733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f2e2d66733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100" b="0" i="0" u="none" strike="noStrike" cap="none" dirty="0" smtClean="0">
                <a:solidFill>
                  <a:srgbClr val="000000"/>
                </a:solidFill>
                <a:effectLst/>
                <a:latin typeface="Arial"/>
                <a:ea typeface="Arial"/>
                <a:cs typeface="Arial"/>
                <a:sym typeface="Arial"/>
              </a:rPr>
              <a:t>Die Ursprünge des Change-Managements liegen in der Theorie und Praxis der Organisationsentwicklung* welche in den USA in den 1930er Jahren *von Fritz </a:t>
            </a:r>
            <a:r>
              <a:rPr lang="de-DE" sz="1100" b="0" i="0" u="none" strike="noStrike" cap="none" dirty="0" err="1" smtClean="0">
                <a:solidFill>
                  <a:srgbClr val="000000"/>
                </a:solidFill>
                <a:effectLst/>
                <a:latin typeface="Arial"/>
                <a:ea typeface="Arial"/>
                <a:cs typeface="Arial"/>
                <a:sym typeface="Arial"/>
              </a:rPr>
              <a:t>Roethlisberger</a:t>
            </a:r>
            <a:r>
              <a:rPr lang="de-DE" sz="1100" b="0" i="0" u="none" strike="noStrike" cap="none" dirty="0" smtClean="0">
                <a:solidFill>
                  <a:srgbClr val="000000"/>
                </a:solidFill>
                <a:effectLst/>
                <a:latin typeface="Arial"/>
                <a:ea typeface="Arial"/>
                <a:cs typeface="Arial"/>
                <a:sym typeface="Arial"/>
              </a:rPr>
              <a:t> und George Elton Mayo durchgeführt wurden</a:t>
            </a:r>
          </a:p>
          <a:p>
            <a:pPr marL="0" lvl="0" indent="0" algn="l" rtl="0">
              <a:spcBef>
                <a:spcPts val="0"/>
              </a:spcBef>
              <a:spcAft>
                <a:spcPts val="0"/>
              </a:spcAft>
              <a:buNone/>
            </a:pPr>
            <a:endParaRPr lang="de-DE"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de-DE" sz="1100" b="0" i="0" u="none" strike="noStrike" cap="none" dirty="0" smtClean="0">
                <a:solidFill>
                  <a:srgbClr val="000000"/>
                </a:solidFill>
                <a:effectLst/>
                <a:latin typeface="Arial"/>
                <a:ea typeface="Arial"/>
                <a:cs typeface="Arial"/>
                <a:sym typeface="Arial"/>
              </a:rPr>
              <a:t>Die</a:t>
            </a:r>
            <a:r>
              <a:rPr lang="de-DE" sz="1100" b="0" i="0" u="none" strike="noStrike" cap="none" baseline="0" dirty="0" smtClean="0">
                <a:solidFill>
                  <a:srgbClr val="000000"/>
                </a:solidFill>
                <a:effectLst/>
                <a:latin typeface="Arial"/>
                <a:ea typeface="Arial"/>
                <a:cs typeface="Arial"/>
                <a:sym typeface="Arial"/>
              </a:rPr>
              <a:t> </a:t>
            </a:r>
            <a:r>
              <a:rPr lang="de-DE" sz="1100" b="0" i="0" u="none" strike="noStrike" cap="none" dirty="0" smtClean="0">
                <a:solidFill>
                  <a:srgbClr val="000000"/>
                </a:solidFill>
                <a:effectLst/>
                <a:latin typeface="Arial"/>
                <a:ea typeface="Arial"/>
                <a:cs typeface="Arial"/>
                <a:sym typeface="Arial"/>
              </a:rPr>
              <a:t>beiden Wissenschaftler führten in den Hawthorne Werken von Western </a:t>
            </a:r>
            <a:r>
              <a:rPr lang="de-DE" sz="1100" b="0" i="0" u="none" strike="noStrike" cap="none" dirty="0" err="1" smtClean="0">
                <a:solidFill>
                  <a:srgbClr val="000000"/>
                </a:solidFill>
                <a:effectLst/>
                <a:latin typeface="Arial"/>
                <a:ea typeface="Arial"/>
                <a:cs typeface="Arial"/>
                <a:sym typeface="Arial"/>
              </a:rPr>
              <a:t>Electrics</a:t>
            </a:r>
            <a:r>
              <a:rPr lang="de-DE" sz="1100" b="0" i="0" u="none" strike="noStrike" cap="none" dirty="0" smtClean="0">
                <a:solidFill>
                  <a:srgbClr val="000000"/>
                </a:solidFill>
                <a:effectLst/>
                <a:latin typeface="Arial"/>
                <a:ea typeface="Arial"/>
                <a:cs typeface="Arial"/>
                <a:sym typeface="Arial"/>
              </a:rPr>
              <a:t> verschiedene Experimente* durch um</a:t>
            </a:r>
            <a:r>
              <a:rPr lang="de-DE" sz="1100" b="0" i="0" u="none" strike="noStrike" cap="none" baseline="0" dirty="0" smtClean="0">
                <a:solidFill>
                  <a:srgbClr val="000000"/>
                </a:solidFill>
                <a:effectLst/>
                <a:latin typeface="Arial"/>
                <a:ea typeface="Arial"/>
                <a:cs typeface="Arial"/>
                <a:sym typeface="Arial"/>
              </a:rPr>
              <a:t> die</a:t>
            </a:r>
            <a:r>
              <a:rPr lang="de-DE" sz="1100" b="0" i="0" u="none" strike="noStrike" cap="none" dirty="0" smtClean="0">
                <a:solidFill>
                  <a:srgbClr val="000000"/>
                </a:solidFill>
                <a:effectLst/>
                <a:latin typeface="Arial"/>
                <a:ea typeface="Arial"/>
                <a:cs typeface="Arial"/>
                <a:sym typeface="Arial"/>
              </a:rPr>
              <a:t> Steigerung der Unternehmens- und Mitarbeitereffizienz zu erzielen.* </a:t>
            </a:r>
          </a:p>
          <a:p>
            <a:pPr marL="0" lvl="0" indent="0" algn="l" rtl="0">
              <a:spcBef>
                <a:spcPts val="0"/>
              </a:spcBef>
              <a:spcAft>
                <a:spcPts val="0"/>
              </a:spcAft>
              <a:buNone/>
            </a:pPr>
            <a:endParaRPr lang="de-DE"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de-DE" sz="1100" b="0" i="0" u="none" strike="noStrike" cap="none" dirty="0" smtClean="0">
                <a:solidFill>
                  <a:srgbClr val="000000"/>
                </a:solidFill>
                <a:effectLst/>
                <a:latin typeface="Arial"/>
                <a:ea typeface="Arial"/>
                <a:cs typeface="Arial"/>
                <a:sym typeface="Arial"/>
              </a:rPr>
              <a:t>Die Unternehmer und Managementwissenschaftler erkannten damals, um nachhaltigen und wirtschaftlichen Erfolg erzielen **zu können müssen</a:t>
            </a:r>
            <a:r>
              <a:rPr lang="de-DE" sz="1100" b="0" i="0" u="none" strike="noStrike" cap="none" baseline="0" dirty="0" smtClean="0">
                <a:solidFill>
                  <a:srgbClr val="000000"/>
                </a:solidFill>
                <a:effectLst/>
                <a:latin typeface="Arial"/>
                <a:ea typeface="Arial"/>
                <a:cs typeface="Arial"/>
                <a:sym typeface="Arial"/>
              </a:rPr>
              <a:t> die </a:t>
            </a:r>
            <a:r>
              <a:rPr lang="de-DE" sz="1100" b="0" i="0" u="none" strike="noStrike" cap="none" dirty="0" smtClean="0">
                <a:solidFill>
                  <a:srgbClr val="000000"/>
                </a:solidFill>
                <a:effectLst/>
                <a:latin typeface="Arial"/>
                <a:ea typeface="Arial"/>
                <a:cs typeface="Arial"/>
                <a:sym typeface="Arial"/>
              </a:rPr>
              <a:t>Mitarbeiter motiviert</a:t>
            </a:r>
            <a:r>
              <a:rPr lang="de-DE" sz="1100" b="0" i="0" u="none" strike="noStrike" cap="none" baseline="0" dirty="0" smtClean="0">
                <a:solidFill>
                  <a:srgbClr val="000000"/>
                </a:solidFill>
                <a:effectLst/>
                <a:latin typeface="Arial"/>
                <a:ea typeface="Arial"/>
                <a:cs typeface="Arial"/>
                <a:sym typeface="Arial"/>
              </a:rPr>
              <a:t> werden*, dafür ist</a:t>
            </a:r>
            <a:r>
              <a:rPr lang="de-DE" sz="1100" b="0" i="0" u="none" strike="noStrike" cap="none" dirty="0" smtClean="0">
                <a:solidFill>
                  <a:srgbClr val="000000"/>
                </a:solidFill>
                <a:effectLst/>
                <a:latin typeface="Arial"/>
                <a:ea typeface="Arial"/>
                <a:cs typeface="Arial"/>
                <a:sym typeface="Arial"/>
              </a:rPr>
              <a:t> es wichtig auf Veränderungen und Wünsche zu reagieren* und die Mitarbeiter für die Realisierung des Wandels zu animieren.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f2e2d66733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f2e2d66733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100" b="0" i="0" u="none" strike="noStrike" cap="none" dirty="0" smtClean="0">
                <a:solidFill>
                  <a:srgbClr val="000000"/>
                </a:solidFill>
                <a:effectLst/>
                <a:latin typeface="Arial"/>
                <a:ea typeface="Arial"/>
                <a:cs typeface="Arial"/>
                <a:sym typeface="Arial"/>
              </a:rPr>
              <a:t>In Deutschland setzte sich die Organisationsentwicklung dagegen erst in den 1970er Jahren durch.</a:t>
            </a:r>
          </a:p>
          <a:p>
            <a:pPr marL="0" lvl="0" indent="0" algn="l" rtl="0">
              <a:spcBef>
                <a:spcPts val="0"/>
              </a:spcBef>
              <a:spcAft>
                <a:spcPts val="0"/>
              </a:spcAft>
              <a:buNone/>
            </a:pPr>
            <a:endParaRPr lang="de-DE"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de-DE" sz="1100" b="0" i="0" u="none" strike="noStrike" cap="none" dirty="0" smtClean="0">
                <a:solidFill>
                  <a:srgbClr val="000000"/>
                </a:solidFill>
                <a:effectLst/>
                <a:latin typeface="Arial"/>
                <a:ea typeface="Arial"/>
                <a:cs typeface="Arial"/>
                <a:sym typeface="Arial"/>
              </a:rPr>
              <a:t> Damals entwickelten sich die klassischen Industriegesellschaften bereits in Richtung der Wissens- und Entwicklungswissenschaften. </a:t>
            </a:r>
            <a:endParaRPr lang="de-DE"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de-DE"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de-DE" sz="1100" b="0" i="0" u="none" strike="noStrike" cap="none" dirty="0" smtClean="0">
                <a:solidFill>
                  <a:srgbClr val="000000"/>
                </a:solidFill>
                <a:effectLst/>
                <a:latin typeface="Arial"/>
                <a:ea typeface="Arial"/>
                <a:cs typeface="Arial"/>
                <a:sym typeface="Arial"/>
              </a:rPr>
              <a:t>zu der Zeit</a:t>
            </a:r>
            <a:r>
              <a:rPr lang="de-DE" sz="1100" b="0" i="0" u="none" strike="noStrike" cap="none" baseline="0" dirty="0" smtClean="0">
                <a:solidFill>
                  <a:srgbClr val="000000"/>
                </a:solidFill>
                <a:effectLst/>
                <a:latin typeface="Arial"/>
                <a:ea typeface="Arial"/>
                <a:cs typeface="Arial"/>
                <a:sym typeface="Arial"/>
              </a:rPr>
              <a:t> </a:t>
            </a:r>
            <a:r>
              <a:rPr lang="de-DE" sz="1100" b="0" i="0" u="none" strike="noStrike" cap="none" dirty="0" smtClean="0">
                <a:solidFill>
                  <a:srgbClr val="000000"/>
                </a:solidFill>
                <a:effectLst/>
                <a:latin typeface="Arial"/>
                <a:ea typeface="Arial"/>
                <a:cs typeface="Arial"/>
                <a:sym typeface="Arial"/>
              </a:rPr>
              <a:t>veränderten sich die </a:t>
            </a:r>
            <a:r>
              <a:rPr lang="de-DE" sz="1100" b="0" i="0" u="none" strike="noStrike" cap="none" dirty="0" smtClean="0">
                <a:solidFill>
                  <a:srgbClr val="000000"/>
                </a:solidFill>
                <a:effectLst/>
                <a:latin typeface="Arial"/>
                <a:ea typeface="Arial"/>
                <a:cs typeface="Arial"/>
                <a:sym typeface="Arial"/>
              </a:rPr>
              <a:t>gesellschaftlichen Werte </a:t>
            </a:r>
            <a:r>
              <a:rPr lang="de-DE" sz="1100" b="0" i="0" u="none" strike="noStrike" cap="none" dirty="0" smtClean="0">
                <a:solidFill>
                  <a:srgbClr val="000000"/>
                </a:solidFill>
                <a:effectLst/>
                <a:latin typeface="Arial"/>
                <a:ea typeface="Arial"/>
                <a:cs typeface="Arial"/>
                <a:sym typeface="Arial"/>
              </a:rPr>
              <a:t>ebenso</a:t>
            </a:r>
            <a:r>
              <a:rPr lang="de-DE" sz="1100" b="0" i="0" u="none" strike="noStrike" cap="none" dirty="0" smtClean="0">
                <a:solidFill>
                  <a:srgbClr val="000000"/>
                </a:solidFill>
                <a:effectLst/>
                <a:latin typeface="Arial"/>
                <a:ea typeface="Arial"/>
                <a:cs typeface="Arial"/>
                <a:sym typeface="Arial"/>
              </a:rPr>
              <a:t>, was dazu </a:t>
            </a:r>
            <a:r>
              <a:rPr lang="de-DE" sz="1100" b="0" i="0" u="none" strike="noStrike" cap="none" dirty="0" smtClean="0">
                <a:solidFill>
                  <a:srgbClr val="000000"/>
                </a:solidFill>
                <a:effectLst/>
                <a:latin typeface="Arial"/>
                <a:ea typeface="Arial"/>
                <a:cs typeface="Arial"/>
                <a:sym typeface="Arial"/>
              </a:rPr>
              <a:t>beigetragen</a:t>
            </a:r>
            <a:r>
              <a:rPr lang="de-DE" sz="1100" b="0" i="0" u="none" strike="noStrike" cap="none" baseline="0" dirty="0" smtClean="0">
                <a:solidFill>
                  <a:srgbClr val="000000"/>
                </a:solidFill>
                <a:effectLst/>
                <a:latin typeface="Arial"/>
                <a:ea typeface="Arial"/>
                <a:cs typeface="Arial"/>
                <a:sym typeface="Arial"/>
              </a:rPr>
              <a:t> hat</a:t>
            </a:r>
            <a:r>
              <a:rPr lang="de-DE" sz="1100" b="0" i="0" u="none" strike="noStrike" cap="none" dirty="0" smtClean="0">
                <a:solidFill>
                  <a:srgbClr val="000000"/>
                </a:solidFill>
                <a:effectLst/>
                <a:latin typeface="Arial"/>
                <a:ea typeface="Arial"/>
                <a:cs typeface="Arial"/>
                <a:sym typeface="Arial"/>
              </a:rPr>
              <a:t> </a:t>
            </a:r>
            <a:r>
              <a:rPr lang="de-DE" sz="1100" b="0" i="0" u="none" strike="noStrike" cap="none" dirty="0" smtClean="0">
                <a:solidFill>
                  <a:srgbClr val="000000"/>
                </a:solidFill>
                <a:effectLst/>
                <a:latin typeface="Arial"/>
                <a:ea typeface="Arial"/>
                <a:cs typeface="Arial"/>
                <a:sym typeface="Arial"/>
              </a:rPr>
              <a:t>das Mitarbeiter mehr Mitspracherecht einforderten und die Unternehmen darauf reagieren mussten. </a:t>
            </a:r>
          </a:p>
          <a:p>
            <a:pPr marL="0" lvl="0" indent="0" algn="l" rtl="0">
              <a:spcBef>
                <a:spcPts val="0"/>
              </a:spcBef>
              <a:spcAft>
                <a:spcPts val="0"/>
              </a:spcAft>
              <a:buNone/>
            </a:pPr>
            <a:endParaRPr lang="de-DE"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de-DE" sz="1100" b="0" i="0" u="none" strike="noStrike" cap="none" dirty="0" smtClean="0">
                <a:solidFill>
                  <a:srgbClr val="000000"/>
                </a:solidFill>
                <a:effectLst/>
                <a:latin typeface="Arial"/>
                <a:ea typeface="Arial"/>
                <a:cs typeface="Arial"/>
                <a:sym typeface="Arial"/>
              </a:rPr>
              <a:t>Das Ziel der Organisationsentwicklung war, die Unternehmen um ihre Leistungsfähigkeit zu verbessern und eine bessere „Work Life Balance“ wie man es heute nennt zu erreichen. </a:t>
            </a:r>
            <a:endParaRPr dirty="0"/>
          </a:p>
        </p:txBody>
      </p:sp>
    </p:spTree>
    <p:extLst>
      <p:ext uri="{BB962C8B-B14F-4D97-AF65-F5344CB8AC3E}">
        <p14:creationId xmlns:p14="http://schemas.microsoft.com/office/powerpoint/2010/main" val="18439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fontAlgn="base"/>
            <a:r>
              <a:rPr lang="de-DE" dirty="0" smtClean="0"/>
              <a:t>Change-Management meistens Folge großer strategischer Neuausrichtungen </a:t>
            </a:r>
          </a:p>
          <a:p>
            <a:pPr fontAlgn="base"/>
            <a:r>
              <a:rPr lang="de-DE" dirty="0" smtClean="0"/>
              <a:t>Beispiele: Neue Märkte werden erobert</a:t>
            </a:r>
            <a:r>
              <a:rPr lang="de-DE" baseline="0" dirty="0" smtClean="0"/>
              <a:t> |</a:t>
            </a:r>
            <a:r>
              <a:rPr lang="de-DE" dirty="0" smtClean="0"/>
              <a:t> anderes Unternehmen kaufen | neue Produkte werden eingeführt | Technologien revolutionieren das Geschäftsmodell</a:t>
            </a:r>
            <a:r>
              <a:rPr lang="de-DE" baseline="0" dirty="0" smtClean="0"/>
              <a:t> |</a:t>
            </a:r>
            <a:r>
              <a:rPr lang="de-DE" dirty="0" smtClean="0"/>
              <a:t> man muss Kosten sparen oder die Kundenzufriedenheit wieder steigern.</a:t>
            </a:r>
          </a:p>
          <a:p>
            <a:pPr fontAlgn="base"/>
            <a:r>
              <a:rPr lang="de-DE" dirty="0" smtClean="0"/>
              <a:t>In solchen Fällen genügt es nicht, die neue Strategie zu planen und im Unternehmen zu verkünden. Alle Mitarbeiter müssen ihr Verhalten ändern, neue Aufgaben erfüllen, Regeln, Gehaltsstrukturen und Arbeitstechniken müssen angepasst werden. Ein strategischer Wendepunkt führt in einem Unternehmen zu tiefgreifenden Veränderungen – die auch scheitern können.</a:t>
            </a:r>
          </a:p>
          <a:p>
            <a:pPr fontAlgn="base"/>
            <a:r>
              <a:rPr lang="de-DE" dirty="0" smtClean="0"/>
              <a:t>Damit</a:t>
            </a:r>
            <a:r>
              <a:rPr lang="de-DE" baseline="0" dirty="0" smtClean="0"/>
              <a:t> es nicht scheitert 7 Phasen Modell</a:t>
            </a:r>
          </a:p>
          <a:p>
            <a:pPr fontAlgn="base"/>
            <a:r>
              <a:rPr lang="de-DE" dirty="0" smtClean="0"/>
              <a:t>7Pvon Professor Richard K. Streich befasst sich mit den emotionalen Reaktionen der Beteiligten bei Change Management Prozessen. Es kann der Eindruck entstehen, dass die Gefühle der Mitarbeiter nur ein Baustein unter vielen beim Veränderungsprozess sind. Doch tatsächlich ist die Berücksichtigung der Mitarbeiterreaktionen essenziel. Nach vielen Erfahrungsberichten scheitert das Erreichen geplanter Ziele oft an der schwierigen Anpassung der Mitarbeiter. Dabei besteht die Gefahr, dass dieser Faktor den gesamten Prozess beeinträchtigt.</a:t>
            </a:r>
          </a:p>
          <a:p>
            <a:pPr fontAlgn="base"/>
            <a:r>
              <a:rPr lang="de-DE" dirty="0" smtClean="0"/>
              <a:t>Oftmals sind übertriebene Skepsis, Sorge und Angst der Betroffenen die größten Stolpersteine auf dem Weg zur Anpassung. </a:t>
            </a:r>
          </a:p>
          <a:p>
            <a:pPr fontAlgn="base"/>
            <a:endParaRPr lang="de-DE" dirty="0" smtClean="0"/>
          </a:p>
          <a:p>
            <a:pPr marL="158750" indent="0">
              <a:buNone/>
            </a:pPr>
            <a:endParaRPr lang="de-DE" dirty="0"/>
          </a:p>
        </p:txBody>
      </p:sp>
    </p:spTree>
    <p:extLst>
      <p:ext uri="{BB962C8B-B14F-4D97-AF65-F5344CB8AC3E}">
        <p14:creationId xmlns:p14="http://schemas.microsoft.com/office/powerpoint/2010/main" val="2601827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387350" indent="-228600">
              <a:buFont typeface="+mj-lt"/>
              <a:buAutoNum type="arabicPeriod"/>
            </a:pPr>
            <a:r>
              <a:rPr lang="de-DE" dirty="0" smtClean="0"/>
              <a:t>Mitarbeiter</a:t>
            </a:r>
            <a:r>
              <a:rPr lang="de-DE" baseline="0" dirty="0" smtClean="0"/>
              <a:t> von Veränderung überfordert </a:t>
            </a:r>
            <a:r>
              <a:rPr lang="de-DE" baseline="0" dirty="0" smtClean="0">
                <a:sym typeface="Wingdings" panose="05000000000000000000" pitchFamily="2" charset="2"/>
              </a:rPr>
              <a:t>| Unverständnis/ Angst da alte Verhaltensweisen nicht funktionieren</a:t>
            </a:r>
          </a:p>
          <a:p>
            <a:pPr marL="387350" indent="-228600">
              <a:buFont typeface="+mj-lt"/>
              <a:buAutoNum type="arabicPeriod"/>
            </a:pPr>
            <a:r>
              <a:rPr lang="de-DE" baseline="0" dirty="0" smtClean="0">
                <a:sym typeface="Wingdings" panose="05000000000000000000" pitchFamily="2" charset="2"/>
              </a:rPr>
              <a:t>Ablehnung der Veränderung | Menschen mit routinierten Prozessen</a:t>
            </a:r>
          </a:p>
          <a:p>
            <a:pPr marL="387350" indent="-228600">
              <a:buFont typeface="+mj-lt"/>
              <a:buAutoNum type="arabicPeriod"/>
            </a:pPr>
            <a:r>
              <a:rPr lang="de-DE" baseline="0" dirty="0" smtClean="0">
                <a:sym typeface="Wingdings" panose="05000000000000000000" pitchFamily="2" charset="2"/>
              </a:rPr>
              <a:t>Verneinung weicht der Einsicht, Veränderungen nicht zu </a:t>
            </a:r>
            <a:r>
              <a:rPr lang="de-DE" baseline="0" dirty="0" err="1" smtClean="0">
                <a:sym typeface="Wingdings" panose="05000000000000000000" pitchFamily="2" charset="2"/>
              </a:rPr>
              <a:t>umgehendurch</a:t>
            </a:r>
            <a:r>
              <a:rPr lang="de-DE" baseline="0" dirty="0" smtClean="0">
                <a:sym typeface="Wingdings" panose="05000000000000000000" pitchFamily="2" charset="2"/>
              </a:rPr>
              <a:t> </a:t>
            </a:r>
            <a:r>
              <a:rPr lang="de-DE" baseline="0" dirty="0" err="1" smtClean="0">
                <a:sym typeface="Wingdings" panose="05000000000000000000" pitchFamily="2" charset="2"/>
              </a:rPr>
              <a:t>Konkurenzdruck</a:t>
            </a:r>
            <a:r>
              <a:rPr lang="de-DE" baseline="0" dirty="0" smtClean="0">
                <a:sym typeface="Wingdings" panose="05000000000000000000" pitchFamily="2" charset="2"/>
              </a:rPr>
              <a:t> schneller</a:t>
            </a:r>
          </a:p>
          <a:p>
            <a:pPr marL="387350" indent="-228600">
              <a:buFont typeface="+mj-lt"/>
              <a:buAutoNum type="arabicPeriod"/>
            </a:pPr>
            <a:r>
              <a:rPr lang="de-DE" dirty="0" smtClean="0"/>
              <a:t>Wendepunkt </a:t>
            </a:r>
            <a:r>
              <a:rPr lang="de-DE" dirty="0" smtClean="0">
                <a:sym typeface="Wingdings" panose="05000000000000000000" pitchFamily="2" charset="2"/>
              </a:rPr>
              <a:t> Verlassen alter</a:t>
            </a:r>
            <a:r>
              <a:rPr lang="de-DE" baseline="0" dirty="0" smtClean="0">
                <a:sym typeface="Wingdings" panose="05000000000000000000" pitchFamily="2" charset="2"/>
              </a:rPr>
              <a:t> Verhaltensweisen  Lernprozess | verschwinden von Ablehnung ermöglicht produktive Neuorientierung</a:t>
            </a:r>
          </a:p>
          <a:p>
            <a:pPr marL="387350" indent="-228600">
              <a:buFont typeface="+mj-lt"/>
              <a:buAutoNum type="arabicPeriod"/>
            </a:pPr>
            <a:r>
              <a:rPr lang="de-DE" baseline="0" dirty="0" smtClean="0">
                <a:sym typeface="Wingdings" panose="05000000000000000000" pitchFamily="2" charset="2"/>
              </a:rPr>
              <a:t>Geprägt von Neugierde und viel Ausprobieren  Aus Fehlern lernt man</a:t>
            </a:r>
          </a:p>
          <a:p>
            <a:pPr marL="387350" indent="-228600">
              <a:buFont typeface="+mj-lt"/>
              <a:buAutoNum type="arabicPeriod"/>
            </a:pPr>
            <a:r>
              <a:rPr lang="de-DE" baseline="0" dirty="0" smtClean="0">
                <a:sym typeface="Wingdings" panose="05000000000000000000" pitchFamily="2" charset="2"/>
              </a:rPr>
              <a:t>Erkenntnis warum bestimmte Verhaltensweisen erfolgreich sind  erste positive Rückmeldungen</a:t>
            </a:r>
          </a:p>
          <a:p>
            <a:pPr marL="387350" indent="-228600">
              <a:buFont typeface="+mj-lt"/>
              <a:buAutoNum type="arabicPeriod"/>
            </a:pPr>
            <a:r>
              <a:rPr lang="de-DE" baseline="0" dirty="0" smtClean="0">
                <a:sym typeface="Wingdings" panose="05000000000000000000" pitchFamily="2" charset="2"/>
              </a:rPr>
              <a:t>Integration der neuen Struktur in Arbeitsalltag  Mehr Selbstbewusstsein &amp; bessere Leistungen</a:t>
            </a:r>
          </a:p>
          <a:p>
            <a:pPr marL="387350" indent="-228600">
              <a:buFont typeface="+mj-lt"/>
              <a:buAutoNum type="arabicPeriod"/>
            </a:pPr>
            <a:endParaRPr lang="de-DE" baseline="0" dirty="0" smtClean="0">
              <a:sym typeface="Wingdings" panose="05000000000000000000" pitchFamily="2" charset="2"/>
            </a:endParaRPr>
          </a:p>
          <a:p>
            <a:pPr marL="387350" indent="-228600">
              <a:buFont typeface="+mj-lt"/>
              <a:buAutoNum type="arabicPeriod"/>
            </a:pPr>
            <a:endParaRPr lang="de-DE" dirty="0"/>
          </a:p>
        </p:txBody>
      </p:sp>
    </p:spTree>
    <p:extLst>
      <p:ext uri="{BB962C8B-B14F-4D97-AF65-F5344CB8AC3E}">
        <p14:creationId xmlns:p14="http://schemas.microsoft.com/office/powerpoint/2010/main" val="2089566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387350" indent="-228600">
              <a:buFont typeface="+mj-lt"/>
              <a:buAutoNum type="arabicPeriod"/>
            </a:pPr>
            <a:r>
              <a:rPr lang="de-DE" dirty="0" smtClean="0"/>
              <a:t>Schock</a:t>
            </a:r>
          </a:p>
          <a:p>
            <a:pPr marL="387350" indent="-228600">
              <a:buFont typeface="+mj-lt"/>
              <a:buAutoNum type="arabicPeriod"/>
            </a:pPr>
            <a:r>
              <a:rPr lang="de-DE" dirty="0" smtClean="0"/>
              <a:t>Ablehnung</a:t>
            </a:r>
          </a:p>
          <a:p>
            <a:pPr marL="387350" indent="-228600">
              <a:buFont typeface="+mj-lt"/>
              <a:buAutoNum type="arabicPeriod"/>
            </a:pPr>
            <a:r>
              <a:rPr lang="de-DE" dirty="0" smtClean="0"/>
              <a:t>Einsicht</a:t>
            </a:r>
          </a:p>
          <a:p>
            <a:pPr marL="387350" indent="-228600">
              <a:buFont typeface="+mj-lt"/>
              <a:buAutoNum type="arabicPeriod"/>
            </a:pPr>
            <a:r>
              <a:rPr lang="de-DE" dirty="0" smtClean="0"/>
              <a:t>Akzeptanz</a:t>
            </a:r>
          </a:p>
          <a:p>
            <a:pPr marL="387350" indent="-228600">
              <a:buFont typeface="+mj-lt"/>
              <a:buAutoNum type="arabicPeriod"/>
            </a:pPr>
            <a:r>
              <a:rPr lang="de-DE" dirty="0" smtClean="0"/>
              <a:t>Lernen</a:t>
            </a:r>
          </a:p>
          <a:p>
            <a:pPr marL="387350" indent="-228600">
              <a:buFont typeface="+mj-lt"/>
              <a:buAutoNum type="arabicPeriod"/>
            </a:pPr>
            <a:r>
              <a:rPr lang="de-DE" dirty="0" smtClean="0"/>
              <a:t>Erkenntnis</a:t>
            </a:r>
          </a:p>
          <a:p>
            <a:pPr marL="387350" indent="-228600">
              <a:buFont typeface="+mj-lt"/>
              <a:buAutoNum type="arabicPeriod"/>
            </a:pPr>
            <a:r>
              <a:rPr lang="de-DE" dirty="0" smtClean="0"/>
              <a:t>Integration</a:t>
            </a:r>
          </a:p>
          <a:p>
            <a:pPr marL="387350" indent="-228600">
              <a:buFont typeface="+mj-lt"/>
              <a:buAutoNum type="arabicPeriod"/>
            </a:pPr>
            <a:endParaRPr lang="de-DE" dirty="0" smtClean="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de-DE" dirty="0" smtClean="0"/>
              <a:t>Zusammenfassend skizziert das 7 Phasen-Modell den Verlauf der emotionalen Reaktion von Mitarbeitern bei großen Veränderungen. Zwar stammt das Modell aus den späten Neunzigern, aber es lässt sich trotzdem gut auf die heutige Zeit übertragen (z.B. Digitale Transformation). Denn die Art wie Menschen auf Veränderungen reagieren hat sich nicht verändert.</a:t>
            </a:r>
          </a:p>
          <a:p>
            <a:pPr marL="457200" indent="-298450"/>
            <a:endParaRPr lang="de-DE" dirty="0"/>
          </a:p>
        </p:txBody>
      </p:sp>
    </p:spTree>
    <p:extLst>
      <p:ext uri="{BB962C8B-B14F-4D97-AF65-F5344CB8AC3E}">
        <p14:creationId xmlns:p14="http://schemas.microsoft.com/office/powerpoint/2010/main" val="3881613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d10d2d12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d10d2d12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38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d10d2d12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d10d2d12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941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95063" y="1103038"/>
            <a:ext cx="3498000" cy="25095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95038" y="3612650"/>
            <a:ext cx="3498000" cy="427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5383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2" name="MSIPCMContentMarking" descr="{&quot;HashCode&quot;:-1766024602,&quot;Placement&quot;:&quot;Header&quot;,&quot;Top&quot;:0.0,&quot;Left&quot;:0.0,&quot;SlideWidth&quot;:720,&quot;SlideHeight&quot;:405}"/>
          <p:cNvSpPr txBox="1"/>
          <p:nvPr userDrawn="1"/>
        </p:nvSpPr>
        <p:spPr>
          <a:xfrm>
            <a:off x="0" y="0"/>
            <a:ext cx="663105" cy="252360"/>
          </a:xfrm>
          <a:prstGeom prst="rect">
            <a:avLst/>
          </a:prstGeom>
          <a:noFill/>
        </p:spPr>
        <p:txBody>
          <a:bodyPr vert="horz" wrap="square" lIns="0" tIns="0" rIns="0" bIns="0" rtlCol="0" anchor="ctr" anchorCtr="1">
            <a:spAutoFit/>
          </a:bodyPr>
          <a:lstStyle/>
          <a:p>
            <a:pPr algn="l">
              <a:spcBef>
                <a:spcPts val="0"/>
              </a:spcBef>
              <a:spcAft>
                <a:spcPts val="0"/>
              </a:spcAft>
            </a:pPr>
            <a:r>
              <a:rPr lang="de-DE" sz="1000" smtClean="0">
                <a:solidFill>
                  <a:srgbClr val="007A93"/>
                </a:solidFill>
                <a:latin typeface="CorpoS" pitchFamily="2" charset="0"/>
              </a:rPr>
              <a:t>Internal</a:t>
            </a:r>
            <a:endParaRPr lang="de-DE" sz="1000">
              <a:solidFill>
                <a:srgbClr val="007A93"/>
              </a:solidFill>
              <a:latin typeface="CorpoS" pitchFamily="2" charset="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ixxt.com/de/das-phasen-modell-des-change-management-eine-stuetze-bei-der-digitalen-transformation/" TargetMode="External"/><Relationship Id="rId7" Type="http://schemas.openxmlformats.org/officeDocument/2006/relationships/hyperlink" Target="https://www.pro-wert.de/change-management-und-organisationsentwicklung/#:~:text=Kurze%20Historie%20des%20methodischen%20Change,in%20den%20USA%20betrieben%20wurden."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www.wiwi-online.de/Professoren/3371/Prof.+Dr.+rer.+pol.+Richard+K.+Streich" TargetMode="External"/><Relationship Id="rId5" Type="http://schemas.openxmlformats.org/officeDocument/2006/relationships/hyperlink" Target="https://www.personio.de/hr-lexikon/change-management/" TargetMode="External"/><Relationship Id="rId4" Type="http://schemas.openxmlformats.org/officeDocument/2006/relationships/hyperlink" Target="https://organisationsberatung.net/change-management-definition-was-ist-change-managemen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1195063" y="735566"/>
            <a:ext cx="3498000" cy="31376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7 Phasen Modell des Change Management</a:t>
            </a:r>
            <a:endParaRPr dirty="0"/>
          </a:p>
        </p:txBody>
      </p:sp>
      <p:sp>
        <p:nvSpPr>
          <p:cNvPr id="47" name="Google Shape;47;p15"/>
          <p:cNvSpPr txBox="1">
            <a:spLocks noGrp="1"/>
          </p:cNvSpPr>
          <p:nvPr>
            <p:ph type="subTitle" idx="1"/>
          </p:nvPr>
        </p:nvSpPr>
        <p:spPr>
          <a:xfrm>
            <a:off x="1195062" y="4077693"/>
            <a:ext cx="4008839" cy="4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smtClean="0"/>
              <a:t>Merve Günes, Fabio Schumann, Luca Schäuffele</a:t>
            </a:r>
            <a:endParaRPr sz="1400" dirty="0"/>
          </a:p>
        </p:txBody>
      </p:sp>
      <p:grpSp>
        <p:nvGrpSpPr>
          <p:cNvPr id="48" name="Google Shape;48;p15"/>
          <p:cNvGrpSpPr/>
          <p:nvPr/>
        </p:nvGrpSpPr>
        <p:grpSpPr>
          <a:xfrm flipH="1">
            <a:off x="4217278" y="940067"/>
            <a:ext cx="3616328" cy="2933125"/>
            <a:chOff x="4693050" y="1429500"/>
            <a:chExt cx="3255900" cy="2509500"/>
          </a:xfrm>
        </p:grpSpPr>
        <p:sp>
          <p:nvSpPr>
            <p:cNvPr id="49" name="Google Shape;49;p15"/>
            <p:cNvSpPr/>
            <p:nvPr/>
          </p:nvSpPr>
          <p:spPr>
            <a:xfrm>
              <a:off x="4693050" y="1429500"/>
              <a:ext cx="3255900" cy="6273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50" name="Google Shape;50;p15"/>
            <p:cNvSpPr/>
            <p:nvPr/>
          </p:nvSpPr>
          <p:spPr>
            <a:xfrm flipH="1">
              <a:off x="4693107" y="2056886"/>
              <a:ext cx="2638200" cy="6273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51" name="Google Shape;51;p15"/>
            <p:cNvSpPr/>
            <p:nvPr/>
          </p:nvSpPr>
          <p:spPr>
            <a:xfrm>
              <a:off x="4693050" y="2684250"/>
              <a:ext cx="2169600" cy="627300"/>
            </a:xfrm>
            <a:prstGeom prst="rightArrow">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52" name="Google Shape;52;p15"/>
            <p:cNvSpPr/>
            <p:nvPr/>
          </p:nvSpPr>
          <p:spPr>
            <a:xfrm rot="10800000" flipH="1">
              <a:off x="4693050" y="3311700"/>
              <a:ext cx="1632900" cy="627300"/>
            </a:xfrm>
            <a:prstGeom prst="rightArrow">
              <a:avLst>
                <a:gd name="adj1" fmla="val 50000"/>
                <a:gd name="adj2"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Roboto"/>
                <a:ea typeface="Roboto"/>
                <a:cs typeface="Roboto"/>
                <a:sym typeface="Roboto"/>
              </a:endParaRPr>
            </a:p>
          </p:txBody>
        </p:sp>
      </p:grpSp>
      <p:sp>
        <p:nvSpPr>
          <p:cNvPr id="9" name="Google Shape;47;p15"/>
          <p:cNvSpPr txBox="1">
            <a:spLocks/>
          </p:cNvSpPr>
          <p:nvPr/>
        </p:nvSpPr>
        <p:spPr>
          <a:xfrm>
            <a:off x="3824704" y="4077693"/>
            <a:ext cx="4008839" cy="42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Roboto"/>
              <a:buNone/>
              <a:defRPr sz="16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lgn="r"/>
            <a:r>
              <a:rPr lang="de-DE" sz="1400" dirty="0" err="1" smtClean="0"/>
              <a:t>BfK</a:t>
            </a:r>
            <a:r>
              <a:rPr lang="de-DE" sz="1400" dirty="0" smtClean="0"/>
              <a:t>-B</a:t>
            </a:r>
            <a:endParaRPr lang="de-DE"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Quellen</a:t>
            </a:r>
            <a:endParaRPr lang="de-DE" dirty="0"/>
          </a:p>
        </p:txBody>
      </p:sp>
      <p:sp>
        <p:nvSpPr>
          <p:cNvPr id="3" name="Textfeld 2"/>
          <p:cNvSpPr txBox="1"/>
          <p:nvPr/>
        </p:nvSpPr>
        <p:spPr>
          <a:xfrm>
            <a:off x="377041" y="1175656"/>
            <a:ext cx="8389917" cy="2246769"/>
          </a:xfrm>
          <a:prstGeom prst="rect">
            <a:avLst/>
          </a:prstGeom>
          <a:noFill/>
        </p:spPr>
        <p:txBody>
          <a:bodyPr wrap="square" rtlCol="0">
            <a:spAutoFit/>
          </a:bodyPr>
          <a:lstStyle/>
          <a:p>
            <a:r>
              <a:rPr lang="de-DE" u="sng" dirty="0">
                <a:hlinkClick r:id="rId3"/>
              </a:rPr>
              <a:t>Das Phasen-Modell des Change Management - eine Stütze bei der Digitalen Transformation (</a:t>
            </a:r>
            <a:r>
              <a:rPr lang="de-DE" u="sng" dirty="0" smtClean="0">
                <a:hlinkClick r:id="rId3"/>
              </a:rPr>
              <a:t>tixxt.com)</a:t>
            </a:r>
            <a:endParaRPr lang="de-DE" u="sng" dirty="0" smtClean="0"/>
          </a:p>
          <a:p>
            <a:endParaRPr lang="de-DE" dirty="0"/>
          </a:p>
          <a:p>
            <a:r>
              <a:rPr lang="de-DE" u="sng" dirty="0">
                <a:hlinkClick r:id="rId4"/>
              </a:rPr>
              <a:t>Change Management Definition – was ist Change Management? | </a:t>
            </a:r>
            <a:r>
              <a:rPr lang="de-DE" u="sng" dirty="0" err="1">
                <a:hlinkClick r:id="rId4"/>
              </a:rPr>
              <a:t>initio</a:t>
            </a:r>
            <a:r>
              <a:rPr lang="de-DE" u="sng" dirty="0">
                <a:hlinkClick r:id="rId4"/>
              </a:rPr>
              <a:t> (</a:t>
            </a:r>
            <a:r>
              <a:rPr lang="de-DE" u="sng" dirty="0" smtClean="0">
                <a:hlinkClick r:id="rId4"/>
              </a:rPr>
              <a:t>organisationsberatung.net)</a:t>
            </a:r>
            <a:endParaRPr lang="de-DE" u="sng" dirty="0" smtClean="0"/>
          </a:p>
          <a:p>
            <a:endParaRPr lang="de-DE" dirty="0"/>
          </a:p>
          <a:p>
            <a:r>
              <a:rPr lang="de-DE" u="sng" dirty="0">
                <a:hlinkClick r:id="rId5"/>
              </a:rPr>
              <a:t>Change Management: Definition, Methoden und Prozess | </a:t>
            </a:r>
            <a:r>
              <a:rPr lang="de-DE" u="sng" dirty="0" err="1" smtClean="0">
                <a:hlinkClick r:id="rId5"/>
              </a:rPr>
              <a:t>Personio</a:t>
            </a:r>
            <a:endParaRPr lang="de-DE" u="sng" dirty="0" smtClean="0"/>
          </a:p>
          <a:p>
            <a:endParaRPr lang="de-DE" dirty="0"/>
          </a:p>
          <a:p>
            <a:r>
              <a:rPr lang="de-DE" u="sng" dirty="0">
                <a:hlinkClick r:id="rId6"/>
              </a:rPr>
              <a:t>Prof. Dr. </a:t>
            </a:r>
            <a:r>
              <a:rPr lang="de-DE" u="sng" dirty="0" err="1">
                <a:hlinkClick r:id="rId6"/>
              </a:rPr>
              <a:t>rer</a:t>
            </a:r>
            <a:r>
              <a:rPr lang="de-DE" u="sng" dirty="0">
                <a:hlinkClick r:id="rId6"/>
              </a:rPr>
              <a:t>. pol. Richard K. Streich (wiwi-online.de</a:t>
            </a:r>
            <a:r>
              <a:rPr lang="de-DE" u="sng" dirty="0" smtClean="0">
                <a:hlinkClick r:id="rId6"/>
              </a:rPr>
              <a:t>)</a:t>
            </a:r>
            <a:endParaRPr lang="de-DE" u="sng" dirty="0" smtClean="0"/>
          </a:p>
          <a:p>
            <a:endParaRPr lang="de-DE" dirty="0"/>
          </a:p>
          <a:p>
            <a:r>
              <a:rPr lang="de-DE" u="sng" dirty="0">
                <a:hlinkClick r:id="rId7"/>
              </a:rPr>
              <a:t>Change Management und Organisationsentwicklung - </a:t>
            </a:r>
            <a:r>
              <a:rPr lang="de-DE" u="sng" dirty="0" err="1">
                <a:hlinkClick r:id="rId7"/>
              </a:rPr>
              <a:t>proWert</a:t>
            </a:r>
            <a:r>
              <a:rPr lang="de-DE" u="sng" dirty="0">
                <a:hlinkClick r:id="rId7"/>
              </a:rPr>
              <a:t> Consulting (pro-wert.de)</a:t>
            </a:r>
            <a:endParaRPr lang="de-DE" dirty="0"/>
          </a:p>
          <a:p>
            <a:endParaRPr lang="de-DE" dirty="0"/>
          </a:p>
        </p:txBody>
      </p:sp>
    </p:spTree>
    <p:extLst>
      <p:ext uri="{BB962C8B-B14F-4D97-AF65-F5344CB8AC3E}">
        <p14:creationId xmlns:p14="http://schemas.microsoft.com/office/powerpoint/2010/main" val="382271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1712583" y="806038"/>
            <a:ext cx="5721370" cy="3564000"/>
          </a:xfrm>
          <a:prstGeom prst="rect">
            <a:avLst/>
          </a:prstGeom>
          <a:solidFill>
            <a:srgbClr val="22A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458468" y="2216638"/>
            <a:ext cx="8229600" cy="371400"/>
          </a:xfrm>
        </p:spPr>
        <p:txBody>
          <a:bodyPr>
            <a:normAutofit fontScale="90000"/>
          </a:bodyPr>
          <a:lstStyle/>
          <a:p>
            <a:r>
              <a:rPr lang="de-DE" dirty="0" smtClean="0">
                <a:solidFill>
                  <a:schemeClr val="bg1"/>
                </a:solidFill>
              </a:rPr>
              <a:t>Vielen Dank für eure Aufmerksamkeit!</a:t>
            </a:r>
            <a:endParaRPr lang="de-DE" dirty="0">
              <a:solidFill>
                <a:schemeClr val="bg1"/>
              </a:solidFill>
            </a:endParaRPr>
          </a:p>
        </p:txBody>
      </p:sp>
    </p:spTree>
    <p:extLst>
      <p:ext uri="{BB962C8B-B14F-4D97-AF65-F5344CB8AC3E}">
        <p14:creationId xmlns:p14="http://schemas.microsoft.com/office/powerpoint/2010/main" val="76526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4"/>
          <p:cNvSpPr txBox="1">
            <a:spLocks noGrp="1"/>
          </p:cNvSpPr>
          <p:nvPr>
            <p:ph type="title"/>
          </p:nvPr>
        </p:nvSpPr>
        <p:spPr>
          <a:xfrm>
            <a:off x="2569775" y="460575"/>
            <a:ext cx="4285282"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dirty="0" smtClean="0"/>
              <a:t>Prof Dr. Richard K. Streich</a:t>
            </a:r>
            <a:endParaRPr dirty="0"/>
          </a:p>
        </p:txBody>
      </p:sp>
      <p:sp>
        <p:nvSpPr>
          <p:cNvPr id="1075" name="Google Shape;1075;p44"/>
          <p:cNvSpPr/>
          <p:nvPr/>
        </p:nvSpPr>
        <p:spPr>
          <a:xfrm>
            <a:off x="2576975" y="-37872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a:off x="2569775" y="-3135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txBox="1"/>
          <p:nvPr/>
        </p:nvSpPr>
        <p:spPr>
          <a:xfrm>
            <a:off x="944950" y="1221375"/>
            <a:ext cx="1988700" cy="1470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92" name="Google Shape;1092;p44"/>
          <p:cNvSpPr txBox="1"/>
          <p:nvPr/>
        </p:nvSpPr>
        <p:spPr>
          <a:xfrm>
            <a:off x="944950" y="2791019"/>
            <a:ext cx="1988700" cy="1470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93" name="Google Shape;1093;p44"/>
          <p:cNvSpPr txBox="1"/>
          <p:nvPr/>
        </p:nvSpPr>
        <p:spPr>
          <a:xfrm>
            <a:off x="944950" y="1601175"/>
            <a:ext cx="1922236" cy="701700"/>
          </a:xfrm>
          <a:prstGeom prst="rect">
            <a:avLst/>
          </a:prstGeom>
          <a:noFill/>
          <a:ln>
            <a:noFill/>
          </a:ln>
        </p:spPr>
        <p:txBody>
          <a:bodyPr spcFirstLastPara="1" wrap="square" lIns="91425" tIns="91425" rIns="91425" bIns="91425" anchor="ctr" anchorCtr="0">
            <a:noAutofit/>
          </a:bodyPr>
          <a:lstStyle/>
          <a:p>
            <a:pPr marL="139700" lvl="0">
              <a:buClr>
                <a:schemeClr val="lt1"/>
              </a:buClr>
              <a:buSzPts val="1400"/>
            </a:pPr>
            <a:r>
              <a:rPr lang="de-DE" dirty="0">
                <a:solidFill>
                  <a:schemeClr val="lt1"/>
                </a:solidFill>
                <a:latin typeface="Roboto"/>
                <a:ea typeface="Roboto"/>
                <a:cs typeface="Roboto"/>
                <a:sym typeface="Roboto"/>
              </a:rPr>
              <a:t>Professor für Wirtschafts- und </a:t>
            </a:r>
            <a:r>
              <a:rPr lang="de-DE" dirty="0" smtClean="0">
                <a:solidFill>
                  <a:schemeClr val="lt1"/>
                </a:solidFill>
                <a:latin typeface="Roboto"/>
                <a:ea typeface="Roboto"/>
                <a:cs typeface="Roboto"/>
                <a:sym typeface="Roboto"/>
              </a:rPr>
              <a:t>Verhaltenswissen- </a:t>
            </a:r>
            <a:r>
              <a:rPr lang="de-DE" dirty="0" err="1" smtClean="0">
                <a:solidFill>
                  <a:schemeClr val="lt1"/>
                </a:solidFill>
                <a:latin typeface="Roboto"/>
                <a:ea typeface="Roboto"/>
                <a:cs typeface="Roboto"/>
                <a:sym typeface="Roboto"/>
              </a:rPr>
              <a:t>schaften</a:t>
            </a:r>
            <a:endParaRPr dirty="0">
              <a:solidFill>
                <a:schemeClr val="lt1"/>
              </a:solidFill>
              <a:latin typeface="Roboto"/>
              <a:ea typeface="Roboto"/>
              <a:cs typeface="Roboto"/>
              <a:sym typeface="Roboto"/>
            </a:endParaRPr>
          </a:p>
        </p:txBody>
      </p:sp>
      <p:sp>
        <p:nvSpPr>
          <p:cNvPr id="1094" name="Google Shape;1094;p44"/>
          <p:cNvSpPr txBox="1"/>
          <p:nvPr/>
        </p:nvSpPr>
        <p:spPr>
          <a:xfrm>
            <a:off x="3049950" y="1221375"/>
            <a:ext cx="1988700" cy="1470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95" name="Google Shape;1095;p44"/>
          <p:cNvSpPr txBox="1"/>
          <p:nvPr/>
        </p:nvSpPr>
        <p:spPr>
          <a:xfrm>
            <a:off x="3049950" y="2791019"/>
            <a:ext cx="1988700" cy="1470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96" name="Google Shape;1096;p44"/>
          <p:cNvSpPr txBox="1"/>
          <p:nvPr/>
        </p:nvSpPr>
        <p:spPr>
          <a:xfrm>
            <a:off x="3049950" y="1601175"/>
            <a:ext cx="1863013" cy="701700"/>
          </a:xfrm>
          <a:prstGeom prst="rect">
            <a:avLst/>
          </a:prstGeom>
          <a:noFill/>
          <a:ln>
            <a:noFill/>
          </a:ln>
        </p:spPr>
        <p:txBody>
          <a:bodyPr spcFirstLastPara="1" wrap="square" lIns="91425" tIns="91425" rIns="91425" bIns="91425" anchor="ctr" anchorCtr="0">
            <a:noAutofit/>
          </a:bodyPr>
          <a:lstStyle/>
          <a:p>
            <a:pPr marL="139700" lvl="0">
              <a:buClr>
                <a:schemeClr val="lt1"/>
              </a:buClr>
              <a:buSzPts val="1400"/>
            </a:pPr>
            <a:r>
              <a:rPr lang="de-DE" dirty="0">
                <a:solidFill>
                  <a:schemeClr val="lt1"/>
                </a:solidFill>
                <a:latin typeface="Roboto"/>
                <a:ea typeface="Roboto"/>
                <a:cs typeface="Roboto"/>
                <a:sym typeface="Roboto"/>
              </a:rPr>
              <a:t>Geschäftsführer von COMMENT! Coaching + Communication</a:t>
            </a:r>
            <a:endParaRPr dirty="0">
              <a:solidFill>
                <a:schemeClr val="lt1"/>
              </a:solidFill>
              <a:latin typeface="Roboto"/>
              <a:ea typeface="Roboto"/>
              <a:cs typeface="Roboto"/>
              <a:sym typeface="Roboto"/>
            </a:endParaRPr>
          </a:p>
        </p:txBody>
      </p:sp>
      <p:sp>
        <p:nvSpPr>
          <p:cNvPr id="1097" name="Google Shape;1097;p44"/>
          <p:cNvSpPr txBox="1"/>
          <p:nvPr/>
        </p:nvSpPr>
        <p:spPr>
          <a:xfrm>
            <a:off x="944950" y="3175625"/>
            <a:ext cx="1988700" cy="701700"/>
          </a:xfrm>
          <a:prstGeom prst="rect">
            <a:avLst/>
          </a:prstGeom>
          <a:noFill/>
          <a:ln>
            <a:noFill/>
          </a:ln>
        </p:spPr>
        <p:txBody>
          <a:bodyPr spcFirstLastPara="1" wrap="square" lIns="91425" tIns="91425" rIns="91425" bIns="91425" anchor="ctr" anchorCtr="0">
            <a:noAutofit/>
          </a:bodyPr>
          <a:lstStyle/>
          <a:p>
            <a:pPr marL="139700" lvl="0">
              <a:buClr>
                <a:schemeClr val="lt1"/>
              </a:buClr>
              <a:buSzPts val="1400"/>
            </a:pPr>
            <a:r>
              <a:rPr lang="de-DE" dirty="0">
                <a:solidFill>
                  <a:schemeClr val="lt1"/>
                </a:solidFill>
                <a:latin typeface="Roboto"/>
                <a:ea typeface="Roboto"/>
                <a:cs typeface="Roboto"/>
                <a:sym typeface="Roboto"/>
              </a:rPr>
              <a:t>Gewinner von renommierten Trainings- und Consultingpreisen</a:t>
            </a:r>
            <a:endParaRPr dirty="0">
              <a:solidFill>
                <a:schemeClr val="lt1"/>
              </a:solidFill>
              <a:latin typeface="Roboto"/>
              <a:ea typeface="Roboto"/>
              <a:cs typeface="Roboto"/>
              <a:sym typeface="Roboto"/>
            </a:endParaRPr>
          </a:p>
        </p:txBody>
      </p:sp>
      <p:sp>
        <p:nvSpPr>
          <p:cNvPr id="1098" name="Google Shape;1098;p44"/>
          <p:cNvSpPr txBox="1"/>
          <p:nvPr/>
        </p:nvSpPr>
        <p:spPr>
          <a:xfrm>
            <a:off x="3049950" y="3175625"/>
            <a:ext cx="1988700" cy="701700"/>
          </a:xfrm>
          <a:prstGeom prst="rect">
            <a:avLst/>
          </a:prstGeom>
          <a:noFill/>
          <a:ln>
            <a:noFill/>
          </a:ln>
        </p:spPr>
        <p:txBody>
          <a:bodyPr spcFirstLastPara="1" wrap="square" lIns="91425" tIns="91425" rIns="91425" bIns="91425" anchor="ctr" anchorCtr="0">
            <a:noAutofit/>
          </a:bodyPr>
          <a:lstStyle/>
          <a:p>
            <a:pPr marL="139700" lvl="0">
              <a:buClr>
                <a:schemeClr val="lt1"/>
              </a:buClr>
              <a:buSzPts val="1400"/>
            </a:pPr>
            <a:r>
              <a:rPr lang="de-DE" dirty="0">
                <a:solidFill>
                  <a:schemeClr val="lt1"/>
                </a:solidFill>
                <a:latin typeface="Roboto"/>
                <a:ea typeface="Roboto"/>
                <a:cs typeface="Roboto"/>
                <a:sym typeface="Roboto"/>
              </a:rPr>
              <a:t>Executive- Coach und </a:t>
            </a:r>
            <a:r>
              <a:rPr lang="de-DE" dirty="0" smtClean="0">
                <a:solidFill>
                  <a:schemeClr val="lt1"/>
                </a:solidFill>
                <a:latin typeface="Roboto"/>
                <a:ea typeface="Roboto"/>
                <a:cs typeface="Roboto"/>
                <a:sym typeface="Roboto"/>
              </a:rPr>
              <a:t>Autor</a:t>
            </a:r>
            <a:endParaRPr dirty="0">
              <a:solidFill>
                <a:schemeClr val="lt1"/>
              </a:solidFill>
              <a:latin typeface="Roboto"/>
              <a:ea typeface="Roboto"/>
              <a:cs typeface="Roboto"/>
              <a:sym typeface="Roboto"/>
            </a:endParaRPr>
          </a:p>
        </p:txBody>
      </p:sp>
      <p:pic>
        <p:nvPicPr>
          <p:cNvPr id="3" name="Grafik 2"/>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287320" y="1450654"/>
            <a:ext cx="1771293" cy="24832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34" name="Google Shape;1034;p43"/>
          <p:cNvSpPr txBox="1">
            <a:spLocks noGrp="1"/>
          </p:cNvSpPr>
          <p:nvPr>
            <p:ph type="title"/>
          </p:nvPr>
        </p:nvSpPr>
        <p:spPr>
          <a:xfrm>
            <a:off x="344999" y="336454"/>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dirty="0" smtClean="0"/>
              <a:t>Geschichtlicher </a:t>
            </a:r>
            <a:r>
              <a:rPr lang="de-DE" dirty="0"/>
              <a:t>Z</a:t>
            </a:r>
            <a:r>
              <a:rPr lang="de-DE" dirty="0" smtClean="0"/>
              <a:t>usammenhang</a:t>
            </a:r>
            <a:endParaRPr dirty="0"/>
          </a:p>
        </p:txBody>
      </p:sp>
      <p:sp>
        <p:nvSpPr>
          <p:cNvPr id="1035" name="Google Shape;1035;p43"/>
          <p:cNvSpPr/>
          <p:nvPr/>
        </p:nvSpPr>
        <p:spPr>
          <a:xfrm>
            <a:off x="2576975" y="-37872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2569775" y="-3135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675598" y="928460"/>
            <a:ext cx="1642800" cy="369000"/>
          </a:xfrm>
          <a:prstGeom prst="chevron">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7115769" y="3412278"/>
            <a:ext cx="1642800" cy="369000"/>
          </a:xfrm>
          <a:prstGeom prst="chevron">
            <a:avLst>
              <a:gd name="adj" fmla="val 1602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DE" sz="1100" dirty="0" smtClean="0">
                <a:solidFill>
                  <a:schemeClr val="bg1"/>
                </a:solidFill>
              </a:rPr>
              <a:t>Nachhaltiger wirtschaftlicher Erfolg</a:t>
            </a:r>
            <a:endParaRPr sz="1100" dirty="0">
              <a:solidFill>
                <a:schemeClr val="bg1"/>
              </a:solidFill>
            </a:endParaRPr>
          </a:p>
        </p:txBody>
      </p:sp>
      <p:sp>
        <p:nvSpPr>
          <p:cNvPr id="1040" name="Google Shape;1040;p43"/>
          <p:cNvSpPr/>
          <p:nvPr/>
        </p:nvSpPr>
        <p:spPr>
          <a:xfrm>
            <a:off x="2935793" y="3419434"/>
            <a:ext cx="1931808" cy="369000"/>
          </a:xfrm>
          <a:prstGeom prst="chevron">
            <a:avLst>
              <a:gd name="adj" fmla="val 1602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DE" sz="1100" dirty="0" smtClean="0">
                <a:solidFill>
                  <a:schemeClr val="bg1"/>
                </a:solidFill>
              </a:rPr>
              <a:t>Steigerung Unternehmens – &amp; Mitarbeitereffizienz</a:t>
            </a:r>
            <a:endParaRPr sz="1100" dirty="0">
              <a:solidFill>
                <a:schemeClr val="bg1"/>
              </a:solidFill>
            </a:endParaRPr>
          </a:p>
        </p:txBody>
      </p:sp>
      <p:sp>
        <p:nvSpPr>
          <p:cNvPr id="1042" name="Google Shape;1042;p43"/>
          <p:cNvSpPr/>
          <p:nvPr/>
        </p:nvSpPr>
        <p:spPr>
          <a:xfrm>
            <a:off x="5170285" y="3412278"/>
            <a:ext cx="1642800" cy="369000"/>
          </a:xfrm>
          <a:prstGeom prst="chevron">
            <a:avLst>
              <a:gd name="adj" fmla="val 1602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txBox="1"/>
          <p:nvPr/>
        </p:nvSpPr>
        <p:spPr>
          <a:xfrm>
            <a:off x="5282485" y="3430878"/>
            <a:ext cx="1418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Ziel</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045" name="Google Shape;1045;p43"/>
          <p:cNvSpPr txBox="1"/>
          <p:nvPr/>
        </p:nvSpPr>
        <p:spPr>
          <a:xfrm>
            <a:off x="6103885" y="1562366"/>
            <a:ext cx="1418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Persistence</a:t>
            </a:r>
            <a:endParaRPr sz="1800" b="1">
              <a:solidFill>
                <a:schemeClr val="lt1"/>
              </a:solidFill>
              <a:latin typeface="Fira Sans Extra Condensed"/>
              <a:ea typeface="Fira Sans Extra Condensed"/>
              <a:cs typeface="Fira Sans Extra Condensed"/>
              <a:sym typeface="Fira Sans Extra Condensed"/>
            </a:endParaRPr>
          </a:p>
        </p:txBody>
      </p:sp>
      <p:sp>
        <p:nvSpPr>
          <p:cNvPr id="1046" name="Google Shape;1046;p43"/>
          <p:cNvSpPr txBox="1"/>
          <p:nvPr/>
        </p:nvSpPr>
        <p:spPr>
          <a:xfrm>
            <a:off x="787798" y="947060"/>
            <a:ext cx="1418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lt1"/>
                </a:solidFill>
                <a:latin typeface="Fira Sans Extra Condensed"/>
                <a:ea typeface="Fira Sans Extra Condensed"/>
                <a:cs typeface="Fira Sans Extra Condensed"/>
                <a:sym typeface="Fira Sans Extra Condensed"/>
              </a:rPr>
              <a:t>Ursprung</a:t>
            </a:r>
            <a:endParaRPr sz="1800" b="1" dirty="0">
              <a:solidFill>
                <a:schemeClr val="lt1"/>
              </a:solidFill>
              <a:latin typeface="Fira Sans Extra Condensed"/>
              <a:ea typeface="Fira Sans Extra Condensed"/>
              <a:cs typeface="Fira Sans Extra Condensed"/>
              <a:sym typeface="Fira Sans Extra Condensed"/>
            </a:endParaRPr>
          </a:p>
        </p:txBody>
      </p:sp>
      <p:grpSp>
        <p:nvGrpSpPr>
          <p:cNvPr id="1047" name="Google Shape;1047;p43"/>
          <p:cNvGrpSpPr/>
          <p:nvPr/>
        </p:nvGrpSpPr>
        <p:grpSpPr>
          <a:xfrm>
            <a:off x="2467627" y="2770414"/>
            <a:ext cx="3065100" cy="331800"/>
            <a:chOff x="2216100" y="1130275"/>
            <a:chExt cx="3065100" cy="331800"/>
          </a:xfrm>
        </p:grpSpPr>
        <p:sp>
          <p:nvSpPr>
            <p:cNvPr id="1048" name="Google Shape;1048;p43"/>
            <p:cNvSpPr txBox="1"/>
            <p:nvPr/>
          </p:nvSpPr>
          <p:spPr>
            <a:xfrm>
              <a:off x="2216100" y="1130275"/>
              <a:ext cx="1418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Communicate</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049" name="Google Shape;1049;p43"/>
            <p:cNvSpPr txBox="1"/>
            <p:nvPr/>
          </p:nvSpPr>
          <p:spPr>
            <a:xfrm>
              <a:off x="3862800" y="1130275"/>
              <a:ext cx="1418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Purpose</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1065" name="Google Shape;1065;p43"/>
          <p:cNvSpPr txBox="1"/>
          <p:nvPr/>
        </p:nvSpPr>
        <p:spPr>
          <a:xfrm>
            <a:off x="385936" y="1357783"/>
            <a:ext cx="2483672" cy="3169403"/>
          </a:xfrm>
          <a:prstGeom prst="rect">
            <a:avLst/>
          </a:prstGeom>
          <a:noFill/>
          <a:ln>
            <a:noFill/>
          </a:ln>
        </p:spPr>
        <p:txBody>
          <a:bodyPr spcFirstLastPara="1" wrap="square" lIns="91425" tIns="91425" rIns="91425" bIns="91425" anchor="ctr" anchorCtr="0">
            <a:noAutofit/>
          </a:bodyPr>
          <a:lstStyle/>
          <a:p>
            <a:pPr lvl="0" algn="l" rtl="0">
              <a:spcBef>
                <a:spcPts val="0"/>
              </a:spcBef>
              <a:spcAft>
                <a:spcPts val="0"/>
              </a:spcAft>
            </a:pPr>
            <a:endParaRPr lang="de-DE" dirty="0" smtClean="0">
              <a:latin typeface="Roboto"/>
              <a:ea typeface="Roboto"/>
              <a:cs typeface="Roboto"/>
              <a:sym typeface="Roboto"/>
            </a:endParaRPr>
          </a:p>
          <a:p>
            <a:pPr marL="342900" lvl="0" indent="-342900" algn="l" rtl="0">
              <a:spcBef>
                <a:spcPts val="0"/>
              </a:spcBef>
              <a:spcAft>
                <a:spcPts val="0"/>
              </a:spcAft>
              <a:buFont typeface="Symbol" panose="05050102010706020507" pitchFamily="18" charset="2"/>
              <a:buChar char="-"/>
            </a:pPr>
            <a:r>
              <a:rPr lang="de-DE" dirty="0" smtClean="0">
                <a:latin typeface="Roboto"/>
                <a:ea typeface="Roboto"/>
                <a:cs typeface="Roboto"/>
                <a:sym typeface="Roboto"/>
              </a:rPr>
              <a:t>Theorie &amp; Praxis in der    </a:t>
            </a:r>
          </a:p>
          <a:p>
            <a:pPr lvl="3"/>
            <a:r>
              <a:rPr lang="de-DE" dirty="0" smtClean="0">
                <a:latin typeface="Roboto"/>
                <a:ea typeface="Roboto"/>
                <a:cs typeface="Roboto"/>
                <a:sym typeface="Roboto"/>
              </a:rPr>
              <a:t>     Organisationsentwicklung</a:t>
            </a:r>
          </a:p>
          <a:p>
            <a:pPr marL="0" lvl="0" indent="0" algn="l" rtl="0">
              <a:spcBef>
                <a:spcPts val="0"/>
              </a:spcBef>
              <a:spcAft>
                <a:spcPts val="0"/>
              </a:spcAft>
              <a:buNone/>
            </a:pPr>
            <a:endParaRPr lang="de-DE" dirty="0">
              <a:latin typeface="Roboto"/>
              <a:ea typeface="Roboto"/>
              <a:cs typeface="Roboto"/>
              <a:sym typeface="Roboto"/>
            </a:endParaRPr>
          </a:p>
          <a:p>
            <a:pPr marL="285750" lvl="0" indent="-285750">
              <a:buFont typeface="Symbol" panose="05050102010706020507" pitchFamily="18" charset="2"/>
              <a:buChar char="-"/>
            </a:pPr>
            <a:r>
              <a:rPr lang="de-DE" dirty="0" smtClean="0">
                <a:latin typeface="Roboto"/>
                <a:ea typeface="Roboto"/>
                <a:cs typeface="Roboto"/>
                <a:sym typeface="Roboto"/>
              </a:rPr>
              <a:t>1930 in USA </a:t>
            </a:r>
            <a:r>
              <a:rPr lang="de-DE" dirty="0">
                <a:latin typeface="Roboto"/>
                <a:ea typeface="Roboto"/>
                <a:cs typeface="Roboto"/>
                <a:sym typeface="Roboto"/>
              </a:rPr>
              <a:t>von Fritz </a:t>
            </a:r>
            <a:r>
              <a:rPr lang="de-DE" dirty="0" err="1">
                <a:latin typeface="Roboto"/>
                <a:ea typeface="Roboto"/>
                <a:cs typeface="Roboto"/>
                <a:sym typeface="Roboto"/>
              </a:rPr>
              <a:t>Roethlisberger</a:t>
            </a:r>
            <a:r>
              <a:rPr lang="de-DE" dirty="0">
                <a:latin typeface="Roboto"/>
                <a:ea typeface="Roboto"/>
                <a:cs typeface="Roboto"/>
                <a:sym typeface="Roboto"/>
              </a:rPr>
              <a:t> und George Elton </a:t>
            </a:r>
            <a:r>
              <a:rPr lang="de-DE" dirty="0" smtClean="0">
                <a:latin typeface="Roboto"/>
                <a:ea typeface="Roboto"/>
                <a:cs typeface="Roboto"/>
                <a:sym typeface="Roboto"/>
              </a:rPr>
              <a:t>Mayo durchgeführt</a:t>
            </a:r>
          </a:p>
          <a:p>
            <a:pPr marL="285750" lvl="0" indent="-285750">
              <a:buFontTx/>
              <a:buChar char="-"/>
            </a:pPr>
            <a:endParaRPr lang="de-DE" dirty="0" smtClean="0">
              <a:latin typeface="Roboto"/>
              <a:ea typeface="Roboto"/>
              <a:cs typeface="Roboto"/>
              <a:sym typeface="Roboto"/>
            </a:endParaRPr>
          </a:p>
          <a:p>
            <a:pPr marL="285750" lvl="0" indent="-285750">
              <a:buFont typeface="Symbol" panose="05050102010706020507" pitchFamily="18" charset="2"/>
              <a:buChar char="-"/>
            </a:pPr>
            <a:r>
              <a:rPr lang="de-DE" dirty="0" smtClean="0">
                <a:latin typeface="Roboto"/>
                <a:ea typeface="Roboto"/>
                <a:cs typeface="Roboto"/>
                <a:sym typeface="Roboto"/>
              </a:rPr>
              <a:t>Vers. Experimente zur Steigerung der Unternehmens und Mitarbeitereffizienz</a:t>
            </a:r>
          </a:p>
          <a:p>
            <a:pPr marL="0" lvl="0" indent="0" algn="l" rtl="0">
              <a:spcBef>
                <a:spcPts val="0"/>
              </a:spcBef>
              <a:spcAft>
                <a:spcPts val="0"/>
              </a:spcAft>
              <a:buNone/>
            </a:pPr>
            <a:endParaRPr lang="de-DE"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grpSp>
        <p:nvGrpSpPr>
          <p:cNvPr id="1067" name="Google Shape;1067;p43"/>
          <p:cNvGrpSpPr/>
          <p:nvPr/>
        </p:nvGrpSpPr>
        <p:grpSpPr>
          <a:xfrm>
            <a:off x="3732329" y="2935174"/>
            <a:ext cx="2734851" cy="1740852"/>
            <a:chOff x="126673" y="2357850"/>
            <a:chExt cx="1861127" cy="922937"/>
          </a:xfrm>
        </p:grpSpPr>
        <p:sp>
          <p:nvSpPr>
            <p:cNvPr id="1068" name="Google Shape;1068;p43"/>
            <p:cNvSpPr txBox="1"/>
            <p:nvPr/>
          </p:nvSpPr>
          <p:spPr>
            <a:xfrm>
              <a:off x="685800" y="2357850"/>
              <a:ext cx="1302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Fira Sans Extra Condensed"/>
                <a:ea typeface="Fira Sans Extra Condensed"/>
                <a:cs typeface="Fira Sans Extra Condensed"/>
                <a:sym typeface="Fira Sans Extra Condensed"/>
              </a:endParaRPr>
            </a:p>
          </p:txBody>
        </p:sp>
        <p:sp>
          <p:nvSpPr>
            <p:cNvPr id="1069" name="Google Shape;1069;p43"/>
            <p:cNvSpPr txBox="1"/>
            <p:nvPr/>
          </p:nvSpPr>
          <p:spPr>
            <a:xfrm>
              <a:off x="126673" y="2911300"/>
              <a:ext cx="1581000" cy="3694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dirty="0" smtClean="0">
                  <a:latin typeface="Roboto"/>
                  <a:ea typeface="Roboto"/>
                  <a:cs typeface="Roboto"/>
                  <a:sym typeface="Roboto"/>
                </a:rPr>
                <a:t>Auf Wünsche und Veränderungen der Mitarbeiter eingehen</a:t>
              </a:r>
              <a:endParaRPr dirty="0">
                <a:latin typeface="Roboto"/>
                <a:ea typeface="Roboto"/>
                <a:cs typeface="Roboto"/>
                <a:sym typeface="Roboto"/>
              </a:endParaRPr>
            </a:p>
          </p:txBody>
        </p:sp>
      </p:grpSp>
      <p:sp>
        <p:nvSpPr>
          <p:cNvPr id="51" name="Google Shape;1069;p43"/>
          <p:cNvSpPr txBox="1"/>
          <p:nvPr/>
        </p:nvSpPr>
        <p:spPr>
          <a:xfrm>
            <a:off x="6467180" y="4064282"/>
            <a:ext cx="13020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dirty="0" smtClean="0">
                <a:latin typeface="Roboto"/>
                <a:ea typeface="Roboto"/>
                <a:cs typeface="Roboto"/>
                <a:sym typeface="Roboto"/>
              </a:rPr>
              <a:t>Motivierte </a:t>
            </a:r>
            <a:r>
              <a:rPr lang="de-DE" dirty="0">
                <a:latin typeface="Roboto"/>
                <a:ea typeface="Roboto"/>
                <a:cs typeface="Roboto"/>
                <a:sym typeface="Roboto"/>
              </a:rPr>
              <a:t>M</a:t>
            </a:r>
            <a:r>
              <a:rPr lang="de-DE" dirty="0" smtClean="0">
                <a:latin typeface="Roboto"/>
                <a:ea typeface="Roboto"/>
                <a:cs typeface="Roboto"/>
                <a:sym typeface="Roboto"/>
              </a:rPr>
              <a:t>itarbeiter</a:t>
            </a:r>
            <a:endParaRPr dirty="0">
              <a:latin typeface="Roboto"/>
              <a:ea typeface="Roboto"/>
              <a:cs typeface="Roboto"/>
              <a:sym typeface="Roboto"/>
            </a:endParaRPr>
          </a:p>
        </p:txBody>
      </p:sp>
      <p:pic>
        <p:nvPicPr>
          <p:cNvPr id="52" name="Grafik 51" descr="http://www.ideekg.de/wp-content/uploads/2016/06/Copy-of-ORGANISATIONSENTWICKLUNG.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7141" y="1044218"/>
            <a:ext cx="4444933" cy="216475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5">
                                            <p:txEl>
                                              <p:pRg st="1" end="1"/>
                                            </p:txEl>
                                          </p:spTgt>
                                        </p:tgtEl>
                                        <p:attrNameLst>
                                          <p:attrName>style.visibility</p:attrName>
                                        </p:attrNameLst>
                                      </p:cBhvr>
                                      <p:to>
                                        <p:strVal val="visible"/>
                                      </p:to>
                                    </p:set>
                                    <p:animEffect transition="in" filter="fade">
                                      <p:cBhvr>
                                        <p:cTn id="7" dur="500"/>
                                        <p:tgtEl>
                                          <p:spTgt spid="106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65">
                                            <p:txEl>
                                              <p:pRg st="2" end="2"/>
                                            </p:txEl>
                                          </p:spTgt>
                                        </p:tgtEl>
                                        <p:attrNameLst>
                                          <p:attrName>style.visibility</p:attrName>
                                        </p:attrNameLst>
                                      </p:cBhvr>
                                      <p:to>
                                        <p:strVal val="visible"/>
                                      </p:to>
                                    </p:set>
                                    <p:animEffect transition="in" filter="fade">
                                      <p:cBhvr>
                                        <p:cTn id="10" dur="500"/>
                                        <p:tgtEl>
                                          <p:spTgt spid="106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65">
                                            <p:txEl>
                                              <p:pRg st="4" end="4"/>
                                            </p:txEl>
                                          </p:spTgt>
                                        </p:tgtEl>
                                        <p:attrNameLst>
                                          <p:attrName>style.visibility</p:attrName>
                                        </p:attrNameLst>
                                      </p:cBhvr>
                                      <p:to>
                                        <p:strVal val="visible"/>
                                      </p:to>
                                    </p:set>
                                    <p:animEffect transition="in" filter="fade">
                                      <p:cBhvr>
                                        <p:cTn id="15" dur="500"/>
                                        <p:tgtEl>
                                          <p:spTgt spid="106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65">
                                            <p:txEl>
                                              <p:pRg st="6" end="6"/>
                                            </p:txEl>
                                          </p:spTgt>
                                        </p:tgtEl>
                                        <p:attrNameLst>
                                          <p:attrName>style.visibility</p:attrName>
                                        </p:attrNameLst>
                                      </p:cBhvr>
                                      <p:to>
                                        <p:strVal val="visible"/>
                                      </p:to>
                                    </p:set>
                                    <p:animEffect transition="in" filter="fade">
                                      <p:cBhvr>
                                        <p:cTn id="20" dur="500"/>
                                        <p:tgtEl>
                                          <p:spTgt spid="106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40"/>
                                        </p:tgtEl>
                                        <p:attrNameLst>
                                          <p:attrName>style.visibility</p:attrName>
                                        </p:attrNameLst>
                                      </p:cBhvr>
                                      <p:to>
                                        <p:strVal val="visible"/>
                                      </p:to>
                                    </p:set>
                                    <p:animEffect transition="in" filter="wipe(left)">
                                      <p:cBhvr>
                                        <p:cTn id="25" dur="500"/>
                                        <p:tgtEl>
                                          <p:spTgt spid="104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42"/>
                                        </p:tgtEl>
                                        <p:attrNameLst>
                                          <p:attrName>style.visibility</p:attrName>
                                        </p:attrNameLst>
                                      </p:cBhvr>
                                      <p:to>
                                        <p:strVal val="visible"/>
                                      </p:to>
                                    </p:set>
                                    <p:animEffect transition="in" filter="wipe(left)">
                                      <p:cBhvr>
                                        <p:cTn id="30" dur="500"/>
                                        <p:tgtEl>
                                          <p:spTgt spid="10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39"/>
                                        </p:tgtEl>
                                        <p:attrNameLst>
                                          <p:attrName>style.visibility</p:attrName>
                                        </p:attrNameLst>
                                      </p:cBhvr>
                                      <p:to>
                                        <p:strVal val="visible"/>
                                      </p:to>
                                    </p:set>
                                    <p:animEffect transition="in" filter="wipe(left)">
                                      <p:cBhvr>
                                        <p:cTn id="35" dur="500"/>
                                        <p:tgtEl>
                                          <p:spTgt spid="103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67"/>
                                        </p:tgtEl>
                                        <p:attrNameLst>
                                          <p:attrName>style.visibility</p:attrName>
                                        </p:attrNameLst>
                                      </p:cBhvr>
                                      <p:to>
                                        <p:strVal val="visible"/>
                                      </p:to>
                                    </p:set>
                                    <p:animEffect transition="in" filter="fade">
                                      <p:cBhvr>
                                        <p:cTn id="45" dur="500"/>
                                        <p:tgtEl>
                                          <p:spTgt spid="1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 grpId="0" animBg="1"/>
      <p:bldP spid="1040" grpId="0" animBg="1"/>
      <p:bldP spid="1042" grpId="0" animBg="1"/>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34" name="Google Shape;1034;p43"/>
          <p:cNvSpPr txBox="1">
            <a:spLocks noGrp="1"/>
          </p:cNvSpPr>
          <p:nvPr>
            <p:ph type="title"/>
          </p:nvPr>
        </p:nvSpPr>
        <p:spPr>
          <a:xfrm>
            <a:off x="393983" y="46370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DE" dirty="0" smtClean="0"/>
              <a:t>Geschichtlicher </a:t>
            </a:r>
            <a:r>
              <a:rPr lang="de-DE" dirty="0"/>
              <a:t>Z</a:t>
            </a:r>
            <a:r>
              <a:rPr lang="de-DE" dirty="0" smtClean="0"/>
              <a:t>usammenhang</a:t>
            </a:r>
            <a:endParaRPr dirty="0"/>
          </a:p>
        </p:txBody>
      </p:sp>
      <p:sp>
        <p:nvSpPr>
          <p:cNvPr id="1035" name="Google Shape;1035;p43"/>
          <p:cNvSpPr/>
          <p:nvPr/>
        </p:nvSpPr>
        <p:spPr>
          <a:xfrm>
            <a:off x="2576975" y="-37872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2569775" y="-3135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753289" y="1371072"/>
            <a:ext cx="1642800" cy="369000"/>
          </a:xfrm>
          <a:prstGeom prst="chevron">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6782694" y="1371072"/>
            <a:ext cx="1642800" cy="369000"/>
          </a:xfrm>
          <a:prstGeom prst="chevron">
            <a:avLst>
              <a:gd name="adj" fmla="val 1602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DE" sz="1100" dirty="0" smtClean="0">
                <a:solidFill>
                  <a:schemeClr val="bg1"/>
                </a:solidFill>
              </a:rPr>
              <a:t>Nachhaltiger wirtschaftlicher Erfolg</a:t>
            </a:r>
            <a:endParaRPr sz="1100" dirty="0">
              <a:solidFill>
                <a:schemeClr val="bg1"/>
              </a:solidFill>
            </a:endParaRPr>
          </a:p>
        </p:txBody>
      </p:sp>
      <p:sp>
        <p:nvSpPr>
          <p:cNvPr id="1040" name="Google Shape;1040;p43"/>
          <p:cNvSpPr/>
          <p:nvPr/>
        </p:nvSpPr>
        <p:spPr>
          <a:xfrm>
            <a:off x="2667122" y="1371072"/>
            <a:ext cx="1931808" cy="369000"/>
          </a:xfrm>
          <a:prstGeom prst="chevron">
            <a:avLst>
              <a:gd name="adj" fmla="val 1602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DE" sz="1100" dirty="0" smtClean="0">
                <a:solidFill>
                  <a:schemeClr val="bg1"/>
                </a:solidFill>
              </a:rPr>
              <a:t>Klassische Industriegesellschaft</a:t>
            </a:r>
            <a:endParaRPr sz="1100" dirty="0">
              <a:solidFill>
                <a:schemeClr val="bg1"/>
              </a:solidFill>
            </a:endParaRPr>
          </a:p>
        </p:txBody>
      </p:sp>
      <p:sp>
        <p:nvSpPr>
          <p:cNvPr id="1042" name="Google Shape;1042;p43"/>
          <p:cNvSpPr/>
          <p:nvPr/>
        </p:nvSpPr>
        <p:spPr>
          <a:xfrm>
            <a:off x="4784701" y="1371072"/>
            <a:ext cx="1881081" cy="369000"/>
          </a:xfrm>
          <a:prstGeom prst="chevron">
            <a:avLst>
              <a:gd name="adj" fmla="val 1602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DE" sz="1050" dirty="0" smtClean="0">
                <a:solidFill>
                  <a:schemeClr val="bg1"/>
                </a:solidFill>
              </a:rPr>
              <a:t>Wissens- &amp; </a:t>
            </a:r>
            <a:r>
              <a:rPr lang="de-DE" sz="1050" dirty="0" err="1" smtClean="0">
                <a:solidFill>
                  <a:schemeClr val="bg1"/>
                </a:solidFill>
              </a:rPr>
              <a:t>Entwicklungs</a:t>
            </a:r>
            <a:endParaRPr lang="de-DE" sz="1050" dirty="0" smtClean="0">
              <a:solidFill>
                <a:schemeClr val="bg1"/>
              </a:solidFill>
            </a:endParaRPr>
          </a:p>
          <a:p>
            <a:pPr marL="0" lvl="0" indent="0" algn="l" rtl="0">
              <a:spcBef>
                <a:spcPts val="0"/>
              </a:spcBef>
              <a:spcAft>
                <a:spcPts val="0"/>
              </a:spcAft>
              <a:buNone/>
            </a:pPr>
            <a:r>
              <a:rPr lang="de-DE" sz="1050" dirty="0" err="1" smtClean="0">
                <a:solidFill>
                  <a:schemeClr val="bg1"/>
                </a:solidFill>
              </a:rPr>
              <a:t>gesellschaften</a:t>
            </a:r>
            <a:endParaRPr sz="1050" dirty="0">
              <a:solidFill>
                <a:schemeClr val="bg1"/>
              </a:solidFill>
            </a:endParaRPr>
          </a:p>
        </p:txBody>
      </p:sp>
      <p:sp>
        <p:nvSpPr>
          <p:cNvPr id="1065" name="Google Shape;1065;p43"/>
          <p:cNvSpPr txBox="1"/>
          <p:nvPr/>
        </p:nvSpPr>
        <p:spPr>
          <a:xfrm>
            <a:off x="753289" y="1195095"/>
            <a:ext cx="1570452" cy="974071"/>
          </a:xfrm>
          <a:prstGeom prst="rect">
            <a:avLst/>
          </a:prstGeom>
          <a:noFill/>
          <a:ln>
            <a:noFill/>
          </a:ln>
        </p:spPr>
        <p:txBody>
          <a:bodyPr spcFirstLastPara="1" wrap="square" lIns="91425" tIns="91425" rIns="91425" bIns="91425" anchor="ctr" anchorCtr="0">
            <a:noAutofit/>
          </a:bodyPr>
          <a:lstStyle/>
          <a:p>
            <a:pPr lvl="0" algn="l" rtl="0">
              <a:spcBef>
                <a:spcPts val="0"/>
              </a:spcBef>
              <a:spcAft>
                <a:spcPts val="0"/>
              </a:spcAft>
            </a:pPr>
            <a:r>
              <a:rPr lang="de-DE" sz="1200" dirty="0" smtClean="0">
                <a:solidFill>
                  <a:schemeClr val="bg1"/>
                </a:solidFill>
                <a:latin typeface="Roboto"/>
                <a:ea typeface="Roboto"/>
                <a:cs typeface="Roboto"/>
                <a:sym typeface="Roboto"/>
              </a:rPr>
              <a:t>In DE erst ab 1970</a:t>
            </a:r>
          </a:p>
          <a:p>
            <a:pPr marL="0" lvl="0" indent="0" algn="l" rtl="0">
              <a:spcBef>
                <a:spcPts val="0"/>
              </a:spcBef>
              <a:spcAft>
                <a:spcPts val="0"/>
              </a:spcAft>
              <a:buNone/>
            </a:pPr>
            <a:endParaRPr dirty="0">
              <a:latin typeface="Roboto"/>
              <a:ea typeface="Roboto"/>
              <a:cs typeface="Roboto"/>
              <a:sym typeface="Roboto"/>
            </a:endParaRPr>
          </a:p>
        </p:txBody>
      </p:sp>
      <p:sp>
        <p:nvSpPr>
          <p:cNvPr id="1069" name="Google Shape;1069;p43"/>
          <p:cNvSpPr txBox="1"/>
          <p:nvPr/>
        </p:nvSpPr>
        <p:spPr>
          <a:xfrm>
            <a:off x="3455804" y="1820701"/>
            <a:ext cx="2286252" cy="69693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dirty="0" err="1" smtClean="0">
                <a:latin typeface="Roboto"/>
                <a:ea typeface="Roboto"/>
                <a:cs typeface="Roboto"/>
                <a:sym typeface="Roboto"/>
              </a:rPr>
              <a:t>G.Werte</a:t>
            </a:r>
            <a:r>
              <a:rPr lang="de-DE" dirty="0" smtClean="0">
                <a:latin typeface="Roboto"/>
                <a:ea typeface="Roboto"/>
                <a:cs typeface="Roboto"/>
                <a:sym typeface="Roboto"/>
              </a:rPr>
              <a:t> änderten sich: Mitarbeiter fordern mehr Mitsprache</a:t>
            </a:r>
            <a:endParaRPr dirty="0">
              <a:latin typeface="Roboto"/>
              <a:ea typeface="Roboto"/>
              <a:cs typeface="Roboto"/>
              <a:sym typeface="Roboto"/>
            </a:endParaRPr>
          </a:p>
        </p:txBody>
      </p:sp>
      <p:sp>
        <p:nvSpPr>
          <p:cNvPr id="51" name="Google Shape;1069;p43"/>
          <p:cNvSpPr txBox="1"/>
          <p:nvPr/>
        </p:nvSpPr>
        <p:spPr>
          <a:xfrm>
            <a:off x="4901614" y="1916653"/>
            <a:ext cx="13020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pic>
        <p:nvPicPr>
          <p:cNvPr id="52" name="Grafik 51" descr="http://www.ideekg.de/wp-content/uploads/2016/06/Copy-of-ORGANISATIONSENTWICKLUNG.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0240" y="2826341"/>
            <a:ext cx="3942454" cy="2000420"/>
          </a:xfrm>
          <a:prstGeom prst="rect">
            <a:avLst/>
          </a:prstGeom>
          <a:noFill/>
          <a:ln>
            <a:noFill/>
          </a:ln>
        </p:spPr>
      </p:pic>
    </p:spTree>
    <p:extLst>
      <p:ext uri="{BB962C8B-B14F-4D97-AF65-F5344CB8AC3E}">
        <p14:creationId xmlns:p14="http://schemas.microsoft.com/office/powerpoint/2010/main" val="93200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wipe(left)">
                                      <p:cBhvr>
                                        <p:cTn id="7" dur="500"/>
                                        <p:tgtEl>
                                          <p:spTgt spid="10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0"/>
                                        </p:tgtEl>
                                        <p:attrNameLst>
                                          <p:attrName>style.visibility</p:attrName>
                                        </p:attrNameLst>
                                      </p:cBhvr>
                                      <p:to>
                                        <p:strVal val="visible"/>
                                      </p:to>
                                    </p:set>
                                    <p:animEffect transition="in" filter="wipe(left)">
                                      <p:cBhvr>
                                        <p:cTn id="12" dur="500"/>
                                        <p:tgtEl>
                                          <p:spTgt spid="10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2"/>
                                        </p:tgtEl>
                                        <p:attrNameLst>
                                          <p:attrName>style.visibility</p:attrName>
                                        </p:attrNameLst>
                                      </p:cBhvr>
                                      <p:to>
                                        <p:strVal val="visible"/>
                                      </p:to>
                                    </p:set>
                                    <p:animEffect transition="in" filter="wipe(left)">
                                      <p:cBhvr>
                                        <p:cTn id="17" dur="500"/>
                                        <p:tgtEl>
                                          <p:spTgt spid="10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69"/>
                                        </p:tgtEl>
                                        <p:attrNameLst>
                                          <p:attrName>style.visibility</p:attrName>
                                        </p:attrNameLst>
                                      </p:cBhvr>
                                      <p:to>
                                        <p:strVal val="visible"/>
                                      </p:to>
                                    </p:set>
                                    <p:animEffect transition="in" filter="fade">
                                      <p:cBhvr>
                                        <p:cTn id="22" dur="500"/>
                                        <p:tgtEl>
                                          <p:spTgt spid="10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39"/>
                                        </p:tgtEl>
                                        <p:attrNameLst>
                                          <p:attrName>style.visibility</p:attrName>
                                        </p:attrNameLst>
                                      </p:cBhvr>
                                      <p:to>
                                        <p:strVal val="visible"/>
                                      </p:to>
                                    </p:set>
                                    <p:animEffect transition="in" filter="wipe(left)">
                                      <p:cBhvr>
                                        <p:cTn id="27" dur="500"/>
                                        <p:tgtEl>
                                          <p:spTgt spid="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 grpId="0" animBg="1"/>
      <p:bldP spid="1039" grpId="0" animBg="1"/>
      <p:bldP spid="1040" grpId="0" animBg="1"/>
      <p:bldP spid="1042" grpId="0" animBg="1"/>
      <p:bldP spid="10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hteck 104"/>
          <p:cNvSpPr/>
          <p:nvPr/>
        </p:nvSpPr>
        <p:spPr>
          <a:xfrm>
            <a:off x="424654" y="657538"/>
            <a:ext cx="4794298" cy="3861000"/>
          </a:xfrm>
          <a:prstGeom prst="rect">
            <a:avLst/>
          </a:prstGeom>
          <a:solidFill>
            <a:srgbClr val="22A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itel 2"/>
          <p:cNvSpPr>
            <a:spLocks noGrp="1"/>
          </p:cNvSpPr>
          <p:nvPr>
            <p:ph type="ctrTitle"/>
          </p:nvPr>
        </p:nvSpPr>
        <p:spPr>
          <a:xfrm>
            <a:off x="582298" y="1159553"/>
            <a:ext cx="4479010" cy="2559968"/>
          </a:xfrm>
          <a:noFill/>
        </p:spPr>
        <p:txBody>
          <a:bodyPr>
            <a:normAutofit/>
          </a:bodyPr>
          <a:lstStyle/>
          <a:p>
            <a:r>
              <a:rPr lang="de-DE" dirty="0" smtClean="0">
                <a:solidFill>
                  <a:schemeClr val="bg1"/>
                </a:solidFill>
              </a:rPr>
              <a:t>Das 7 Phasen Modell </a:t>
            </a:r>
            <a:br>
              <a:rPr lang="de-DE" dirty="0" smtClean="0">
                <a:solidFill>
                  <a:schemeClr val="bg1"/>
                </a:solidFill>
              </a:rPr>
            </a:br>
            <a:r>
              <a:rPr lang="de-DE" dirty="0" smtClean="0">
                <a:solidFill>
                  <a:schemeClr val="bg1"/>
                </a:solidFill>
              </a:rPr>
              <a:t>Anwendung</a:t>
            </a:r>
            <a:endParaRPr lang="de-DE" dirty="0">
              <a:solidFill>
                <a:schemeClr val="bg1"/>
              </a:solidFill>
            </a:endParaRPr>
          </a:p>
        </p:txBody>
      </p:sp>
      <p:sp>
        <p:nvSpPr>
          <p:cNvPr id="41" name="Google Shape;867;p39"/>
          <p:cNvSpPr txBox="1"/>
          <p:nvPr/>
        </p:nvSpPr>
        <p:spPr>
          <a:xfrm>
            <a:off x="5933896" y="509038"/>
            <a:ext cx="666900" cy="594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lt1"/>
                </a:solidFill>
                <a:latin typeface="Fira Sans Extra Condensed"/>
                <a:ea typeface="Fira Sans Extra Condensed"/>
                <a:cs typeface="Fira Sans Extra Condensed"/>
                <a:sym typeface="Fira Sans Extra Condensed"/>
              </a:rPr>
              <a:t>1</a:t>
            </a:r>
            <a:endParaRPr sz="1800" b="1" dirty="0">
              <a:solidFill>
                <a:schemeClr val="lt1"/>
              </a:solidFill>
              <a:latin typeface="Fira Sans Extra Condensed"/>
              <a:ea typeface="Fira Sans Extra Condensed"/>
              <a:cs typeface="Fira Sans Extra Condensed"/>
              <a:sym typeface="Fira Sans Extra Condensed"/>
            </a:endParaRPr>
          </a:p>
        </p:txBody>
      </p:sp>
      <p:grpSp>
        <p:nvGrpSpPr>
          <p:cNvPr id="4" name="Gruppieren 3"/>
          <p:cNvGrpSpPr/>
          <p:nvPr/>
        </p:nvGrpSpPr>
        <p:grpSpPr>
          <a:xfrm>
            <a:off x="5937834" y="1697038"/>
            <a:ext cx="2087576" cy="594000"/>
            <a:chOff x="5937834" y="1697038"/>
            <a:chExt cx="2087576" cy="594000"/>
          </a:xfrm>
        </p:grpSpPr>
        <p:sp>
          <p:nvSpPr>
            <p:cNvPr id="42" name="Google Shape;867;p39"/>
            <p:cNvSpPr txBox="1"/>
            <p:nvPr/>
          </p:nvSpPr>
          <p:spPr>
            <a:xfrm>
              <a:off x="5937834" y="1697038"/>
              <a:ext cx="666900" cy="594000"/>
            </a:xfrm>
            <a:prstGeom prst="rect">
              <a:avLst/>
            </a:prstGeom>
            <a:solidFill>
              <a:schemeClr val="accent3"/>
            </a:solidFill>
            <a:ln>
              <a:solidFill>
                <a:schemeClr val="accent3"/>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3</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85" name="Google Shape;80;p16"/>
            <p:cNvCxnSpPr>
              <a:stCxn id="22" idx="2"/>
              <a:endCxn id="42" idx="3"/>
            </p:cNvCxnSpPr>
            <p:nvPr/>
          </p:nvCxnSpPr>
          <p:spPr>
            <a:xfrm rot="5400000">
              <a:off x="7166572" y="1135200"/>
              <a:ext cx="297000" cy="1420676"/>
            </a:xfrm>
            <a:prstGeom prst="bentConnector2">
              <a:avLst/>
            </a:prstGeom>
            <a:noFill/>
            <a:ln w="9525" cap="flat" cmpd="sng">
              <a:solidFill>
                <a:schemeClr val="dk2"/>
              </a:solidFill>
              <a:prstDash val="solid"/>
              <a:round/>
              <a:headEnd type="none" w="med" len="med"/>
              <a:tailEnd type="triangle" w="med" len="med"/>
            </a:ln>
          </p:spPr>
        </p:cxnSp>
      </p:grpSp>
      <p:grpSp>
        <p:nvGrpSpPr>
          <p:cNvPr id="5" name="Gruppieren 4"/>
          <p:cNvGrpSpPr/>
          <p:nvPr/>
        </p:nvGrpSpPr>
        <p:grpSpPr>
          <a:xfrm>
            <a:off x="6271284" y="2291038"/>
            <a:ext cx="2092850" cy="594000"/>
            <a:chOff x="6271284" y="2291038"/>
            <a:chExt cx="2092850" cy="594000"/>
          </a:xfrm>
        </p:grpSpPr>
        <p:sp>
          <p:nvSpPr>
            <p:cNvPr id="40" name="Google Shape;867;p39"/>
            <p:cNvSpPr txBox="1"/>
            <p:nvPr/>
          </p:nvSpPr>
          <p:spPr>
            <a:xfrm>
              <a:off x="7697234" y="2291038"/>
              <a:ext cx="666900" cy="594000"/>
            </a:xfrm>
            <a:prstGeom prst="rect">
              <a:avLst/>
            </a:prstGeom>
            <a:solidFill>
              <a:schemeClr val="accent4"/>
            </a:solidFill>
            <a:ln>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4</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88" name="Google Shape;80;p16"/>
            <p:cNvCxnSpPr>
              <a:stCxn id="42" idx="2"/>
              <a:endCxn id="40" idx="1"/>
            </p:cNvCxnSpPr>
            <p:nvPr/>
          </p:nvCxnSpPr>
          <p:spPr>
            <a:xfrm rot="16200000" flipH="1">
              <a:off x="6835759" y="1726563"/>
              <a:ext cx="297000" cy="1425950"/>
            </a:xfrm>
            <a:prstGeom prst="bentConnector2">
              <a:avLst/>
            </a:prstGeom>
            <a:noFill/>
            <a:ln w="9525" cap="flat" cmpd="sng">
              <a:solidFill>
                <a:schemeClr val="dk2"/>
              </a:solidFill>
              <a:prstDash val="solid"/>
              <a:round/>
              <a:headEnd type="none" w="med" len="med"/>
              <a:tailEnd type="triangle" w="med" len="med"/>
            </a:ln>
          </p:spPr>
        </p:cxnSp>
      </p:grpSp>
      <p:grpSp>
        <p:nvGrpSpPr>
          <p:cNvPr id="6" name="Gruppieren 5"/>
          <p:cNvGrpSpPr/>
          <p:nvPr/>
        </p:nvGrpSpPr>
        <p:grpSpPr>
          <a:xfrm>
            <a:off x="5933896" y="2885038"/>
            <a:ext cx="2096788" cy="594000"/>
            <a:chOff x="5933896" y="2885038"/>
            <a:chExt cx="2096788" cy="594000"/>
          </a:xfrm>
        </p:grpSpPr>
        <p:sp>
          <p:nvSpPr>
            <p:cNvPr id="43" name="Google Shape;867;p39"/>
            <p:cNvSpPr txBox="1"/>
            <p:nvPr/>
          </p:nvSpPr>
          <p:spPr>
            <a:xfrm>
              <a:off x="5933896" y="2885038"/>
              <a:ext cx="666900" cy="594000"/>
            </a:xfrm>
            <a:prstGeom prst="rect">
              <a:avLst/>
            </a:prstGeom>
            <a:solidFill>
              <a:schemeClr val="accent5"/>
            </a:solidFill>
            <a:ln>
              <a:solidFill>
                <a:schemeClr val="accent5"/>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5</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91" name="Google Shape;80;p16"/>
            <p:cNvCxnSpPr>
              <a:stCxn id="40" idx="2"/>
              <a:endCxn id="43" idx="3"/>
            </p:cNvCxnSpPr>
            <p:nvPr/>
          </p:nvCxnSpPr>
          <p:spPr>
            <a:xfrm rot="5400000">
              <a:off x="7167240" y="2318594"/>
              <a:ext cx="297000" cy="1429888"/>
            </a:xfrm>
            <a:prstGeom prst="bentConnector2">
              <a:avLst/>
            </a:prstGeom>
            <a:noFill/>
            <a:ln w="9525" cap="flat" cmpd="sng">
              <a:solidFill>
                <a:schemeClr val="dk2"/>
              </a:solidFill>
              <a:prstDash val="solid"/>
              <a:round/>
              <a:headEnd type="none" w="med" len="med"/>
              <a:tailEnd type="triangle" w="med" len="med"/>
            </a:ln>
          </p:spPr>
        </p:cxnSp>
      </p:grpSp>
      <p:grpSp>
        <p:nvGrpSpPr>
          <p:cNvPr id="7" name="Gruppieren 6"/>
          <p:cNvGrpSpPr/>
          <p:nvPr/>
        </p:nvGrpSpPr>
        <p:grpSpPr>
          <a:xfrm>
            <a:off x="6267346" y="3479038"/>
            <a:ext cx="2096788" cy="594000"/>
            <a:chOff x="6267346" y="3479038"/>
            <a:chExt cx="2096788" cy="594000"/>
          </a:xfrm>
        </p:grpSpPr>
        <p:sp>
          <p:nvSpPr>
            <p:cNvPr id="44" name="Google Shape;867;p39"/>
            <p:cNvSpPr txBox="1"/>
            <p:nvPr/>
          </p:nvSpPr>
          <p:spPr>
            <a:xfrm>
              <a:off x="7697234" y="3479038"/>
              <a:ext cx="666900" cy="594000"/>
            </a:xfrm>
            <a:prstGeom prst="rect">
              <a:avLst/>
            </a:prstGeom>
            <a:solidFill>
              <a:schemeClr val="accent6"/>
            </a:solidFill>
            <a:ln>
              <a:solidFill>
                <a:schemeClr val="accent6"/>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6</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94" name="Google Shape;80;p16"/>
            <p:cNvCxnSpPr>
              <a:stCxn id="43" idx="2"/>
              <a:endCxn id="44" idx="1"/>
            </p:cNvCxnSpPr>
            <p:nvPr/>
          </p:nvCxnSpPr>
          <p:spPr>
            <a:xfrm rot="16200000" flipH="1">
              <a:off x="6833790" y="2912594"/>
              <a:ext cx="297000" cy="1429888"/>
            </a:xfrm>
            <a:prstGeom prst="bentConnector2">
              <a:avLst/>
            </a:prstGeom>
            <a:noFill/>
            <a:ln w="9525" cap="flat" cmpd="sng">
              <a:solidFill>
                <a:schemeClr val="dk2"/>
              </a:solidFill>
              <a:prstDash val="solid"/>
              <a:round/>
              <a:headEnd type="none" w="med" len="med"/>
              <a:tailEnd type="triangle" w="med" len="med"/>
            </a:ln>
          </p:spPr>
        </p:cxnSp>
      </p:grpSp>
      <p:grpSp>
        <p:nvGrpSpPr>
          <p:cNvPr id="2" name="Gruppieren 1"/>
          <p:cNvGrpSpPr/>
          <p:nvPr/>
        </p:nvGrpSpPr>
        <p:grpSpPr>
          <a:xfrm>
            <a:off x="6267346" y="1103038"/>
            <a:ext cx="2091514" cy="594000"/>
            <a:chOff x="6267346" y="1103038"/>
            <a:chExt cx="2091514" cy="594000"/>
          </a:xfrm>
        </p:grpSpPr>
        <p:sp>
          <p:nvSpPr>
            <p:cNvPr id="22" name="Google Shape;867;p39"/>
            <p:cNvSpPr txBox="1"/>
            <p:nvPr/>
          </p:nvSpPr>
          <p:spPr>
            <a:xfrm>
              <a:off x="7691960" y="1103038"/>
              <a:ext cx="666900" cy="594000"/>
            </a:xfrm>
            <a:prstGeom prst="rect">
              <a:avLst/>
            </a:prstGeom>
            <a:solidFill>
              <a:schemeClr val="accent2"/>
            </a:solidFill>
            <a:ln>
              <a:solidFill>
                <a:schemeClr val="accent2"/>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2</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99" name="Google Shape;80;p16"/>
            <p:cNvCxnSpPr>
              <a:stCxn id="41" idx="2"/>
              <a:endCxn id="22" idx="1"/>
            </p:cNvCxnSpPr>
            <p:nvPr/>
          </p:nvCxnSpPr>
          <p:spPr>
            <a:xfrm rot="16200000" flipH="1">
              <a:off x="6831153" y="539231"/>
              <a:ext cx="297000" cy="1424614"/>
            </a:xfrm>
            <a:prstGeom prst="bentConnector2">
              <a:avLst/>
            </a:prstGeom>
            <a:noFill/>
            <a:ln w="9525" cap="flat" cmpd="sng">
              <a:solidFill>
                <a:schemeClr val="dk2"/>
              </a:solidFill>
              <a:prstDash val="solid"/>
              <a:round/>
              <a:headEnd type="none" w="med" len="med"/>
              <a:tailEnd type="triangle" w="med" len="med"/>
            </a:ln>
          </p:spPr>
        </p:cxnSp>
      </p:grpSp>
      <p:grpSp>
        <p:nvGrpSpPr>
          <p:cNvPr id="8" name="Gruppieren 7"/>
          <p:cNvGrpSpPr/>
          <p:nvPr/>
        </p:nvGrpSpPr>
        <p:grpSpPr>
          <a:xfrm>
            <a:off x="5933896" y="4073038"/>
            <a:ext cx="2096788" cy="594000"/>
            <a:chOff x="5933896" y="4073038"/>
            <a:chExt cx="2096788" cy="594000"/>
          </a:xfrm>
        </p:grpSpPr>
        <p:sp>
          <p:nvSpPr>
            <p:cNvPr id="45" name="Google Shape;867;p39"/>
            <p:cNvSpPr txBox="1"/>
            <p:nvPr/>
          </p:nvSpPr>
          <p:spPr>
            <a:xfrm>
              <a:off x="5933896" y="4073038"/>
              <a:ext cx="666900" cy="594000"/>
            </a:xfrm>
            <a:prstGeom prst="rect">
              <a:avLst/>
            </a:prstGeom>
            <a:solidFill>
              <a:schemeClr val="accent6">
                <a:lumMod val="60000"/>
                <a:lumOff val="40000"/>
              </a:schemeClr>
            </a:solidFill>
            <a:ln>
              <a:solidFill>
                <a:schemeClr val="accent6">
                  <a:lumMod val="60000"/>
                  <a:lumOff val="4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7</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102" name="Google Shape;80;p16"/>
            <p:cNvCxnSpPr>
              <a:stCxn id="44" idx="2"/>
              <a:endCxn id="45" idx="3"/>
            </p:cNvCxnSpPr>
            <p:nvPr/>
          </p:nvCxnSpPr>
          <p:spPr>
            <a:xfrm rot="5400000">
              <a:off x="7167240" y="3506594"/>
              <a:ext cx="297000" cy="1429888"/>
            </a:xfrm>
            <a:prstGeom prst="bentConnector2">
              <a:avLst/>
            </a:prstGeom>
            <a:noFill/>
            <a:ln w="9525" cap="flat" cmpd="sng">
              <a:solidFill>
                <a:schemeClr val="dk2"/>
              </a:solidFill>
              <a:prstDash val="solid"/>
              <a:round/>
              <a:headEnd type="none" w="med" len="med"/>
              <a:tailEnd type="triangle" w="med" len="med"/>
            </a:ln>
          </p:spPr>
        </p:cxnSp>
      </p:grpSp>
    </p:spTree>
    <p:extLst>
      <p:ext uri="{BB962C8B-B14F-4D97-AF65-F5344CB8AC3E}">
        <p14:creationId xmlns:p14="http://schemas.microsoft.com/office/powerpoint/2010/main" val="307597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7"/>
          <p:cNvSpPr txBox="1"/>
          <p:nvPr/>
        </p:nvSpPr>
        <p:spPr>
          <a:xfrm>
            <a:off x="498088" y="498088"/>
            <a:ext cx="8147823" cy="4147324"/>
          </a:xfrm>
          <a:prstGeom prst="rect">
            <a:avLst/>
          </a:prstGeom>
          <a:solidFill>
            <a:srgbClr val="207794">
              <a:alpha val="2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1" name="Gruppieren 20"/>
          <p:cNvGrpSpPr/>
          <p:nvPr/>
        </p:nvGrpSpPr>
        <p:grpSpPr>
          <a:xfrm>
            <a:off x="5505450" y="1995043"/>
            <a:ext cx="2082137" cy="697357"/>
            <a:chOff x="5505450" y="1995043"/>
            <a:chExt cx="2082137" cy="697357"/>
          </a:xfrm>
        </p:grpSpPr>
        <p:sp>
          <p:nvSpPr>
            <p:cNvPr id="59" name="Freihandform 58"/>
            <p:cNvSpPr/>
            <p:nvPr/>
          </p:nvSpPr>
          <p:spPr>
            <a:xfrm>
              <a:off x="5505450" y="2130425"/>
              <a:ext cx="923925" cy="561975"/>
            </a:xfrm>
            <a:custGeom>
              <a:avLst/>
              <a:gdLst>
                <a:gd name="connsiteX0" fmla="*/ 0 w 923925"/>
                <a:gd name="connsiteY0" fmla="*/ 200025 h 561975"/>
                <a:gd name="connsiteX1" fmla="*/ 25400 w 923925"/>
                <a:gd name="connsiteY1" fmla="*/ 206375 h 561975"/>
                <a:gd name="connsiteX2" fmla="*/ 34925 w 923925"/>
                <a:gd name="connsiteY2" fmla="*/ 215900 h 561975"/>
                <a:gd name="connsiteX3" fmla="*/ 44450 w 923925"/>
                <a:gd name="connsiteY3" fmla="*/ 222250 h 561975"/>
                <a:gd name="connsiteX4" fmla="*/ 47625 w 923925"/>
                <a:gd name="connsiteY4" fmla="*/ 231775 h 561975"/>
                <a:gd name="connsiteX5" fmla="*/ 57150 w 923925"/>
                <a:gd name="connsiteY5" fmla="*/ 238125 h 561975"/>
                <a:gd name="connsiteX6" fmla="*/ 63500 w 923925"/>
                <a:gd name="connsiteY6" fmla="*/ 257175 h 561975"/>
                <a:gd name="connsiteX7" fmla="*/ 73025 w 923925"/>
                <a:gd name="connsiteY7" fmla="*/ 317500 h 561975"/>
                <a:gd name="connsiteX8" fmla="*/ 79375 w 923925"/>
                <a:gd name="connsiteY8" fmla="*/ 336550 h 561975"/>
                <a:gd name="connsiteX9" fmla="*/ 82550 w 923925"/>
                <a:gd name="connsiteY9" fmla="*/ 346075 h 561975"/>
                <a:gd name="connsiteX10" fmla="*/ 92075 w 923925"/>
                <a:gd name="connsiteY10" fmla="*/ 365125 h 561975"/>
                <a:gd name="connsiteX11" fmla="*/ 98425 w 923925"/>
                <a:gd name="connsiteY11" fmla="*/ 393700 h 561975"/>
                <a:gd name="connsiteX12" fmla="*/ 107950 w 923925"/>
                <a:gd name="connsiteY12" fmla="*/ 422275 h 561975"/>
                <a:gd name="connsiteX13" fmla="*/ 114300 w 923925"/>
                <a:gd name="connsiteY13" fmla="*/ 441325 h 561975"/>
                <a:gd name="connsiteX14" fmla="*/ 117475 w 923925"/>
                <a:gd name="connsiteY14" fmla="*/ 450850 h 561975"/>
                <a:gd name="connsiteX15" fmla="*/ 127000 w 923925"/>
                <a:gd name="connsiteY15" fmla="*/ 469900 h 561975"/>
                <a:gd name="connsiteX16" fmla="*/ 133350 w 923925"/>
                <a:gd name="connsiteY16" fmla="*/ 514350 h 561975"/>
                <a:gd name="connsiteX17" fmla="*/ 139700 w 923925"/>
                <a:gd name="connsiteY17" fmla="*/ 523875 h 561975"/>
                <a:gd name="connsiteX18" fmla="*/ 149225 w 923925"/>
                <a:gd name="connsiteY18" fmla="*/ 542925 h 561975"/>
                <a:gd name="connsiteX19" fmla="*/ 177800 w 923925"/>
                <a:gd name="connsiteY19" fmla="*/ 555625 h 561975"/>
                <a:gd name="connsiteX20" fmla="*/ 187325 w 923925"/>
                <a:gd name="connsiteY20" fmla="*/ 561975 h 561975"/>
                <a:gd name="connsiteX21" fmla="*/ 228600 w 923925"/>
                <a:gd name="connsiteY21" fmla="*/ 552450 h 561975"/>
                <a:gd name="connsiteX22" fmla="*/ 238125 w 923925"/>
                <a:gd name="connsiteY22" fmla="*/ 523875 h 561975"/>
                <a:gd name="connsiteX23" fmla="*/ 241300 w 923925"/>
                <a:gd name="connsiteY23" fmla="*/ 514350 h 561975"/>
                <a:gd name="connsiteX24" fmla="*/ 244475 w 923925"/>
                <a:gd name="connsiteY24" fmla="*/ 504825 h 561975"/>
                <a:gd name="connsiteX25" fmla="*/ 250825 w 923925"/>
                <a:gd name="connsiteY25" fmla="*/ 495300 h 561975"/>
                <a:gd name="connsiteX26" fmla="*/ 257175 w 923925"/>
                <a:gd name="connsiteY26" fmla="*/ 476250 h 561975"/>
                <a:gd name="connsiteX27" fmla="*/ 260350 w 923925"/>
                <a:gd name="connsiteY27" fmla="*/ 466725 h 561975"/>
                <a:gd name="connsiteX28" fmla="*/ 273050 w 923925"/>
                <a:gd name="connsiteY28" fmla="*/ 438150 h 561975"/>
                <a:gd name="connsiteX29" fmla="*/ 276225 w 923925"/>
                <a:gd name="connsiteY29" fmla="*/ 428625 h 561975"/>
                <a:gd name="connsiteX30" fmla="*/ 279400 w 923925"/>
                <a:gd name="connsiteY30" fmla="*/ 419100 h 561975"/>
                <a:gd name="connsiteX31" fmla="*/ 292100 w 923925"/>
                <a:gd name="connsiteY31" fmla="*/ 400050 h 561975"/>
                <a:gd name="connsiteX32" fmla="*/ 295275 w 923925"/>
                <a:gd name="connsiteY32" fmla="*/ 390525 h 561975"/>
                <a:gd name="connsiteX33" fmla="*/ 301625 w 923925"/>
                <a:gd name="connsiteY33" fmla="*/ 381000 h 561975"/>
                <a:gd name="connsiteX34" fmla="*/ 307975 w 923925"/>
                <a:gd name="connsiteY34" fmla="*/ 361950 h 561975"/>
                <a:gd name="connsiteX35" fmla="*/ 320675 w 923925"/>
                <a:gd name="connsiteY35" fmla="*/ 342900 h 561975"/>
                <a:gd name="connsiteX36" fmla="*/ 323850 w 923925"/>
                <a:gd name="connsiteY36" fmla="*/ 333375 h 561975"/>
                <a:gd name="connsiteX37" fmla="*/ 336550 w 923925"/>
                <a:gd name="connsiteY37" fmla="*/ 314325 h 561975"/>
                <a:gd name="connsiteX38" fmla="*/ 342900 w 923925"/>
                <a:gd name="connsiteY38" fmla="*/ 304800 h 561975"/>
                <a:gd name="connsiteX39" fmla="*/ 346075 w 923925"/>
                <a:gd name="connsiteY39" fmla="*/ 295275 h 561975"/>
                <a:gd name="connsiteX40" fmla="*/ 358775 w 923925"/>
                <a:gd name="connsiteY40" fmla="*/ 276225 h 561975"/>
                <a:gd name="connsiteX41" fmla="*/ 365125 w 923925"/>
                <a:gd name="connsiteY41" fmla="*/ 266700 h 561975"/>
                <a:gd name="connsiteX42" fmla="*/ 371475 w 923925"/>
                <a:gd name="connsiteY42" fmla="*/ 247650 h 561975"/>
                <a:gd name="connsiteX43" fmla="*/ 374650 w 923925"/>
                <a:gd name="connsiteY43" fmla="*/ 238125 h 561975"/>
                <a:gd name="connsiteX44" fmla="*/ 381000 w 923925"/>
                <a:gd name="connsiteY44" fmla="*/ 228600 h 561975"/>
                <a:gd name="connsiteX45" fmla="*/ 384175 w 923925"/>
                <a:gd name="connsiteY45" fmla="*/ 219075 h 561975"/>
                <a:gd name="connsiteX46" fmla="*/ 396875 w 923925"/>
                <a:gd name="connsiteY46" fmla="*/ 200025 h 561975"/>
                <a:gd name="connsiteX47" fmla="*/ 409575 w 923925"/>
                <a:gd name="connsiteY47" fmla="*/ 180975 h 561975"/>
                <a:gd name="connsiteX48" fmla="*/ 415925 w 923925"/>
                <a:gd name="connsiteY48" fmla="*/ 171450 h 561975"/>
                <a:gd name="connsiteX49" fmla="*/ 419100 w 923925"/>
                <a:gd name="connsiteY49" fmla="*/ 161925 h 561975"/>
                <a:gd name="connsiteX50" fmla="*/ 438150 w 923925"/>
                <a:gd name="connsiteY50" fmla="*/ 133350 h 561975"/>
                <a:gd name="connsiteX51" fmla="*/ 444500 w 923925"/>
                <a:gd name="connsiteY51" fmla="*/ 123825 h 561975"/>
                <a:gd name="connsiteX52" fmla="*/ 463550 w 923925"/>
                <a:gd name="connsiteY52" fmla="*/ 111125 h 561975"/>
                <a:gd name="connsiteX53" fmla="*/ 473075 w 923925"/>
                <a:gd name="connsiteY53" fmla="*/ 104775 h 561975"/>
                <a:gd name="connsiteX54" fmla="*/ 492125 w 923925"/>
                <a:gd name="connsiteY54" fmla="*/ 98425 h 561975"/>
                <a:gd name="connsiteX55" fmla="*/ 536575 w 923925"/>
                <a:gd name="connsiteY55" fmla="*/ 101600 h 561975"/>
                <a:gd name="connsiteX56" fmla="*/ 552450 w 923925"/>
                <a:gd name="connsiteY56" fmla="*/ 130175 h 561975"/>
                <a:gd name="connsiteX57" fmla="*/ 555625 w 923925"/>
                <a:gd name="connsiteY57" fmla="*/ 146050 h 561975"/>
                <a:gd name="connsiteX58" fmla="*/ 561975 w 923925"/>
                <a:gd name="connsiteY58" fmla="*/ 187325 h 561975"/>
                <a:gd name="connsiteX59" fmla="*/ 568325 w 923925"/>
                <a:gd name="connsiteY59" fmla="*/ 225425 h 561975"/>
                <a:gd name="connsiteX60" fmla="*/ 574675 w 923925"/>
                <a:gd name="connsiteY60" fmla="*/ 234950 h 561975"/>
                <a:gd name="connsiteX61" fmla="*/ 577850 w 923925"/>
                <a:gd name="connsiteY61" fmla="*/ 244475 h 561975"/>
                <a:gd name="connsiteX62" fmla="*/ 584200 w 923925"/>
                <a:gd name="connsiteY62" fmla="*/ 254000 h 561975"/>
                <a:gd name="connsiteX63" fmla="*/ 590550 w 923925"/>
                <a:gd name="connsiteY63" fmla="*/ 279400 h 561975"/>
                <a:gd name="connsiteX64" fmla="*/ 596900 w 923925"/>
                <a:gd name="connsiteY64" fmla="*/ 298450 h 561975"/>
                <a:gd name="connsiteX65" fmla="*/ 600075 w 923925"/>
                <a:gd name="connsiteY65" fmla="*/ 330200 h 561975"/>
                <a:gd name="connsiteX66" fmla="*/ 606425 w 923925"/>
                <a:gd name="connsiteY66" fmla="*/ 349250 h 561975"/>
                <a:gd name="connsiteX67" fmla="*/ 609600 w 923925"/>
                <a:gd name="connsiteY67" fmla="*/ 358775 h 561975"/>
                <a:gd name="connsiteX68" fmla="*/ 615950 w 923925"/>
                <a:gd name="connsiteY68" fmla="*/ 368300 h 561975"/>
                <a:gd name="connsiteX69" fmla="*/ 625475 w 923925"/>
                <a:gd name="connsiteY69" fmla="*/ 396875 h 561975"/>
                <a:gd name="connsiteX70" fmla="*/ 628650 w 923925"/>
                <a:gd name="connsiteY70" fmla="*/ 406400 h 561975"/>
                <a:gd name="connsiteX71" fmla="*/ 641350 w 923925"/>
                <a:gd name="connsiteY71" fmla="*/ 425450 h 561975"/>
                <a:gd name="connsiteX72" fmla="*/ 650875 w 923925"/>
                <a:gd name="connsiteY72" fmla="*/ 444500 h 561975"/>
                <a:gd name="connsiteX73" fmla="*/ 654050 w 923925"/>
                <a:gd name="connsiteY73" fmla="*/ 454025 h 561975"/>
                <a:gd name="connsiteX74" fmla="*/ 663575 w 923925"/>
                <a:gd name="connsiteY74" fmla="*/ 457200 h 561975"/>
                <a:gd name="connsiteX75" fmla="*/ 682625 w 923925"/>
                <a:gd name="connsiteY75" fmla="*/ 466725 h 561975"/>
                <a:gd name="connsiteX76" fmla="*/ 730250 w 923925"/>
                <a:gd name="connsiteY76" fmla="*/ 463550 h 561975"/>
                <a:gd name="connsiteX77" fmla="*/ 736600 w 923925"/>
                <a:gd name="connsiteY77" fmla="*/ 454025 h 561975"/>
                <a:gd name="connsiteX78" fmla="*/ 746125 w 923925"/>
                <a:gd name="connsiteY78" fmla="*/ 444500 h 561975"/>
                <a:gd name="connsiteX79" fmla="*/ 758825 w 923925"/>
                <a:gd name="connsiteY79" fmla="*/ 425450 h 561975"/>
                <a:gd name="connsiteX80" fmla="*/ 774700 w 923925"/>
                <a:gd name="connsiteY80" fmla="*/ 406400 h 561975"/>
                <a:gd name="connsiteX81" fmla="*/ 784225 w 923925"/>
                <a:gd name="connsiteY81" fmla="*/ 384175 h 561975"/>
                <a:gd name="connsiteX82" fmla="*/ 790575 w 923925"/>
                <a:gd name="connsiteY82" fmla="*/ 365125 h 561975"/>
                <a:gd name="connsiteX83" fmla="*/ 796925 w 923925"/>
                <a:gd name="connsiteY83" fmla="*/ 355600 h 561975"/>
                <a:gd name="connsiteX84" fmla="*/ 800100 w 923925"/>
                <a:gd name="connsiteY84" fmla="*/ 346075 h 561975"/>
                <a:gd name="connsiteX85" fmla="*/ 812800 w 923925"/>
                <a:gd name="connsiteY85" fmla="*/ 327025 h 561975"/>
                <a:gd name="connsiteX86" fmla="*/ 822325 w 923925"/>
                <a:gd name="connsiteY86" fmla="*/ 307975 h 561975"/>
                <a:gd name="connsiteX87" fmla="*/ 828675 w 923925"/>
                <a:gd name="connsiteY87" fmla="*/ 288925 h 561975"/>
                <a:gd name="connsiteX88" fmla="*/ 835025 w 923925"/>
                <a:gd name="connsiteY88" fmla="*/ 257175 h 561975"/>
                <a:gd name="connsiteX89" fmla="*/ 847725 w 923925"/>
                <a:gd name="connsiteY89" fmla="*/ 238125 h 561975"/>
                <a:gd name="connsiteX90" fmla="*/ 857250 w 923925"/>
                <a:gd name="connsiteY90" fmla="*/ 215900 h 561975"/>
                <a:gd name="connsiteX91" fmla="*/ 863600 w 923925"/>
                <a:gd name="connsiteY91" fmla="*/ 203200 h 561975"/>
                <a:gd name="connsiteX92" fmla="*/ 869950 w 923925"/>
                <a:gd name="connsiteY92" fmla="*/ 184150 h 561975"/>
                <a:gd name="connsiteX93" fmla="*/ 879475 w 923925"/>
                <a:gd name="connsiteY93" fmla="*/ 155575 h 561975"/>
                <a:gd name="connsiteX94" fmla="*/ 892175 w 923925"/>
                <a:gd name="connsiteY94" fmla="*/ 117475 h 561975"/>
                <a:gd name="connsiteX95" fmla="*/ 895350 w 923925"/>
                <a:gd name="connsiteY95" fmla="*/ 107950 h 561975"/>
                <a:gd name="connsiteX96" fmla="*/ 898525 w 923925"/>
                <a:gd name="connsiteY96" fmla="*/ 98425 h 561975"/>
                <a:gd name="connsiteX97" fmla="*/ 901700 w 923925"/>
                <a:gd name="connsiteY97" fmla="*/ 85725 h 561975"/>
                <a:gd name="connsiteX98" fmla="*/ 904875 w 923925"/>
                <a:gd name="connsiteY98" fmla="*/ 44450 h 561975"/>
                <a:gd name="connsiteX99" fmla="*/ 911225 w 923925"/>
                <a:gd name="connsiteY99" fmla="*/ 25400 h 561975"/>
                <a:gd name="connsiteX100" fmla="*/ 914400 w 923925"/>
                <a:gd name="connsiteY100" fmla="*/ 15875 h 561975"/>
                <a:gd name="connsiteX101" fmla="*/ 923925 w 923925"/>
                <a:gd name="connsiteY101"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23925" h="561975">
                  <a:moveTo>
                    <a:pt x="0" y="200025"/>
                  </a:moveTo>
                  <a:cubicBezTo>
                    <a:pt x="2290" y="200483"/>
                    <a:pt x="21216" y="203586"/>
                    <a:pt x="25400" y="206375"/>
                  </a:cubicBezTo>
                  <a:cubicBezTo>
                    <a:pt x="29136" y="208866"/>
                    <a:pt x="31476" y="213025"/>
                    <a:pt x="34925" y="215900"/>
                  </a:cubicBezTo>
                  <a:cubicBezTo>
                    <a:pt x="37856" y="218343"/>
                    <a:pt x="41275" y="220133"/>
                    <a:pt x="44450" y="222250"/>
                  </a:cubicBezTo>
                  <a:cubicBezTo>
                    <a:pt x="45508" y="225425"/>
                    <a:pt x="45534" y="229162"/>
                    <a:pt x="47625" y="231775"/>
                  </a:cubicBezTo>
                  <a:cubicBezTo>
                    <a:pt x="50009" y="234755"/>
                    <a:pt x="55128" y="234889"/>
                    <a:pt x="57150" y="238125"/>
                  </a:cubicBezTo>
                  <a:cubicBezTo>
                    <a:pt x="60698" y="243801"/>
                    <a:pt x="63500" y="257175"/>
                    <a:pt x="63500" y="257175"/>
                  </a:cubicBezTo>
                  <a:cubicBezTo>
                    <a:pt x="65431" y="274555"/>
                    <a:pt x="67539" y="301041"/>
                    <a:pt x="73025" y="317500"/>
                  </a:cubicBezTo>
                  <a:lnTo>
                    <a:pt x="79375" y="336550"/>
                  </a:lnTo>
                  <a:cubicBezTo>
                    <a:pt x="80433" y="339725"/>
                    <a:pt x="80694" y="343290"/>
                    <a:pt x="82550" y="346075"/>
                  </a:cubicBezTo>
                  <a:cubicBezTo>
                    <a:pt x="88758" y="355387"/>
                    <a:pt x="89446" y="354609"/>
                    <a:pt x="92075" y="365125"/>
                  </a:cubicBezTo>
                  <a:cubicBezTo>
                    <a:pt x="96607" y="383252"/>
                    <a:pt x="93536" y="377403"/>
                    <a:pt x="98425" y="393700"/>
                  </a:cubicBezTo>
                  <a:lnTo>
                    <a:pt x="107950" y="422275"/>
                  </a:lnTo>
                  <a:lnTo>
                    <a:pt x="114300" y="441325"/>
                  </a:lnTo>
                  <a:cubicBezTo>
                    <a:pt x="115358" y="444500"/>
                    <a:pt x="115619" y="448065"/>
                    <a:pt x="117475" y="450850"/>
                  </a:cubicBezTo>
                  <a:cubicBezTo>
                    <a:pt x="125681" y="463160"/>
                    <a:pt x="122618" y="456755"/>
                    <a:pt x="127000" y="469900"/>
                  </a:cubicBezTo>
                  <a:cubicBezTo>
                    <a:pt x="127560" y="475499"/>
                    <a:pt x="128846" y="503842"/>
                    <a:pt x="133350" y="514350"/>
                  </a:cubicBezTo>
                  <a:cubicBezTo>
                    <a:pt x="134853" y="517857"/>
                    <a:pt x="137993" y="520462"/>
                    <a:pt x="139700" y="523875"/>
                  </a:cubicBezTo>
                  <a:cubicBezTo>
                    <a:pt x="144865" y="534204"/>
                    <a:pt x="140126" y="533826"/>
                    <a:pt x="149225" y="542925"/>
                  </a:cubicBezTo>
                  <a:cubicBezTo>
                    <a:pt x="162149" y="555849"/>
                    <a:pt x="158937" y="543050"/>
                    <a:pt x="177800" y="555625"/>
                  </a:cubicBezTo>
                  <a:lnTo>
                    <a:pt x="187325" y="561975"/>
                  </a:lnTo>
                  <a:cubicBezTo>
                    <a:pt x="191004" y="561607"/>
                    <a:pt x="221658" y="563557"/>
                    <a:pt x="228600" y="552450"/>
                  </a:cubicBezTo>
                  <a:lnTo>
                    <a:pt x="238125" y="523875"/>
                  </a:lnTo>
                  <a:lnTo>
                    <a:pt x="241300" y="514350"/>
                  </a:lnTo>
                  <a:cubicBezTo>
                    <a:pt x="242358" y="511175"/>
                    <a:pt x="242619" y="507610"/>
                    <a:pt x="244475" y="504825"/>
                  </a:cubicBezTo>
                  <a:cubicBezTo>
                    <a:pt x="246592" y="501650"/>
                    <a:pt x="249275" y="498787"/>
                    <a:pt x="250825" y="495300"/>
                  </a:cubicBezTo>
                  <a:cubicBezTo>
                    <a:pt x="253543" y="489183"/>
                    <a:pt x="255058" y="482600"/>
                    <a:pt x="257175" y="476250"/>
                  </a:cubicBezTo>
                  <a:cubicBezTo>
                    <a:pt x="258233" y="473075"/>
                    <a:pt x="258494" y="469510"/>
                    <a:pt x="260350" y="466725"/>
                  </a:cubicBezTo>
                  <a:cubicBezTo>
                    <a:pt x="270413" y="451631"/>
                    <a:pt x="265493" y="460820"/>
                    <a:pt x="273050" y="438150"/>
                  </a:cubicBezTo>
                  <a:lnTo>
                    <a:pt x="276225" y="428625"/>
                  </a:lnTo>
                  <a:cubicBezTo>
                    <a:pt x="277283" y="425450"/>
                    <a:pt x="277544" y="421885"/>
                    <a:pt x="279400" y="419100"/>
                  </a:cubicBezTo>
                  <a:cubicBezTo>
                    <a:pt x="283633" y="412750"/>
                    <a:pt x="289687" y="407290"/>
                    <a:pt x="292100" y="400050"/>
                  </a:cubicBezTo>
                  <a:cubicBezTo>
                    <a:pt x="293158" y="396875"/>
                    <a:pt x="293778" y="393518"/>
                    <a:pt x="295275" y="390525"/>
                  </a:cubicBezTo>
                  <a:cubicBezTo>
                    <a:pt x="296982" y="387112"/>
                    <a:pt x="300075" y="384487"/>
                    <a:pt x="301625" y="381000"/>
                  </a:cubicBezTo>
                  <a:cubicBezTo>
                    <a:pt x="304343" y="374883"/>
                    <a:pt x="304262" y="367519"/>
                    <a:pt x="307975" y="361950"/>
                  </a:cubicBezTo>
                  <a:cubicBezTo>
                    <a:pt x="312208" y="355600"/>
                    <a:pt x="318262" y="350140"/>
                    <a:pt x="320675" y="342900"/>
                  </a:cubicBezTo>
                  <a:cubicBezTo>
                    <a:pt x="321733" y="339725"/>
                    <a:pt x="322225" y="336301"/>
                    <a:pt x="323850" y="333375"/>
                  </a:cubicBezTo>
                  <a:cubicBezTo>
                    <a:pt x="327556" y="326704"/>
                    <a:pt x="332317" y="320675"/>
                    <a:pt x="336550" y="314325"/>
                  </a:cubicBezTo>
                  <a:cubicBezTo>
                    <a:pt x="338667" y="311150"/>
                    <a:pt x="341693" y="308420"/>
                    <a:pt x="342900" y="304800"/>
                  </a:cubicBezTo>
                  <a:cubicBezTo>
                    <a:pt x="343958" y="301625"/>
                    <a:pt x="344450" y="298201"/>
                    <a:pt x="346075" y="295275"/>
                  </a:cubicBezTo>
                  <a:cubicBezTo>
                    <a:pt x="349781" y="288604"/>
                    <a:pt x="354542" y="282575"/>
                    <a:pt x="358775" y="276225"/>
                  </a:cubicBezTo>
                  <a:cubicBezTo>
                    <a:pt x="360892" y="273050"/>
                    <a:pt x="363918" y="270320"/>
                    <a:pt x="365125" y="266700"/>
                  </a:cubicBezTo>
                  <a:lnTo>
                    <a:pt x="371475" y="247650"/>
                  </a:lnTo>
                  <a:cubicBezTo>
                    <a:pt x="372533" y="244475"/>
                    <a:pt x="372794" y="240910"/>
                    <a:pt x="374650" y="238125"/>
                  </a:cubicBezTo>
                  <a:cubicBezTo>
                    <a:pt x="376767" y="234950"/>
                    <a:pt x="379293" y="232013"/>
                    <a:pt x="381000" y="228600"/>
                  </a:cubicBezTo>
                  <a:cubicBezTo>
                    <a:pt x="382497" y="225607"/>
                    <a:pt x="382550" y="222001"/>
                    <a:pt x="384175" y="219075"/>
                  </a:cubicBezTo>
                  <a:cubicBezTo>
                    <a:pt x="387881" y="212404"/>
                    <a:pt x="392642" y="206375"/>
                    <a:pt x="396875" y="200025"/>
                  </a:cubicBezTo>
                  <a:lnTo>
                    <a:pt x="409575" y="180975"/>
                  </a:lnTo>
                  <a:cubicBezTo>
                    <a:pt x="411692" y="177800"/>
                    <a:pt x="414718" y="175070"/>
                    <a:pt x="415925" y="171450"/>
                  </a:cubicBezTo>
                  <a:cubicBezTo>
                    <a:pt x="416983" y="168275"/>
                    <a:pt x="417475" y="164851"/>
                    <a:pt x="419100" y="161925"/>
                  </a:cubicBezTo>
                  <a:lnTo>
                    <a:pt x="438150" y="133350"/>
                  </a:lnTo>
                  <a:cubicBezTo>
                    <a:pt x="440267" y="130175"/>
                    <a:pt x="441325" y="125942"/>
                    <a:pt x="444500" y="123825"/>
                  </a:cubicBezTo>
                  <a:lnTo>
                    <a:pt x="463550" y="111125"/>
                  </a:lnTo>
                  <a:cubicBezTo>
                    <a:pt x="466725" y="109008"/>
                    <a:pt x="469455" y="105982"/>
                    <a:pt x="473075" y="104775"/>
                  </a:cubicBezTo>
                  <a:lnTo>
                    <a:pt x="492125" y="98425"/>
                  </a:lnTo>
                  <a:lnTo>
                    <a:pt x="536575" y="101600"/>
                  </a:lnTo>
                  <a:cubicBezTo>
                    <a:pt x="543124" y="104147"/>
                    <a:pt x="550373" y="121868"/>
                    <a:pt x="552450" y="130175"/>
                  </a:cubicBezTo>
                  <a:cubicBezTo>
                    <a:pt x="553759" y="135410"/>
                    <a:pt x="554660" y="140741"/>
                    <a:pt x="555625" y="146050"/>
                  </a:cubicBezTo>
                  <a:cubicBezTo>
                    <a:pt x="557743" y="157702"/>
                    <a:pt x="560548" y="175909"/>
                    <a:pt x="561975" y="187325"/>
                  </a:cubicBezTo>
                  <a:cubicBezTo>
                    <a:pt x="563149" y="196714"/>
                    <a:pt x="562947" y="214670"/>
                    <a:pt x="568325" y="225425"/>
                  </a:cubicBezTo>
                  <a:cubicBezTo>
                    <a:pt x="570032" y="228838"/>
                    <a:pt x="572968" y="231537"/>
                    <a:pt x="574675" y="234950"/>
                  </a:cubicBezTo>
                  <a:cubicBezTo>
                    <a:pt x="576172" y="237943"/>
                    <a:pt x="576353" y="241482"/>
                    <a:pt x="577850" y="244475"/>
                  </a:cubicBezTo>
                  <a:cubicBezTo>
                    <a:pt x="579557" y="247888"/>
                    <a:pt x="582493" y="250587"/>
                    <a:pt x="584200" y="254000"/>
                  </a:cubicBezTo>
                  <a:cubicBezTo>
                    <a:pt x="588053" y="261707"/>
                    <a:pt x="588376" y="271430"/>
                    <a:pt x="590550" y="279400"/>
                  </a:cubicBezTo>
                  <a:cubicBezTo>
                    <a:pt x="592311" y="285858"/>
                    <a:pt x="596900" y="298450"/>
                    <a:pt x="596900" y="298450"/>
                  </a:cubicBezTo>
                  <a:cubicBezTo>
                    <a:pt x="597958" y="309033"/>
                    <a:pt x="598115" y="319746"/>
                    <a:pt x="600075" y="330200"/>
                  </a:cubicBezTo>
                  <a:cubicBezTo>
                    <a:pt x="601309" y="336779"/>
                    <a:pt x="604308" y="342900"/>
                    <a:pt x="606425" y="349250"/>
                  </a:cubicBezTo>
                  <a:cubicBezTo>
                    <a:pt x="607483" y="352425"/>
                    <a:pt x="607744" y="355990"/>
                    <a:pt x="609600" y="358775"/>
                  </a:cubicBezTo>
                  <a:cubicBezTo>
                    <a:pt x="611717" y="361950"/>
                    <a:pt x="614400" y="364813"/>
                    <a:pt x="615950" y="368300"/>
                  </a:cubicBezTo>
                  <a:lnTo>
                    <a:pt x="625475" y="396875"/>
                  </a:lnTo>
                  <a:cubicBezTo>
                    <a:pt x="626533" y="400050"/>
                    <a:pt x="626794" y="403615"/>
                    <a:pt x="628650" y="406400"/>
                  </a:cubicBezTo>
                  <a:cubicBezTo>
                    <a:pt x="632883" y="412750"/>
                    <a:pt x="638937" y="418210"/>
                    <a:pt x="641350" y="425450"/>
                  </a:cubicBezTo>
                  <a:cubicBezTo>
                    <a:pt x="649330" y="449391"/>
                    <a:pt x="638565" y="419881"/>
                    <a:pt x="650875" y="444500"/>
                  </a:cubicBezTo>
                  <a:cubicBezTo>
                    <a:pt x="652372" y="447493"/>
                    <a:pt x="651683" y="451658"/>
                    <a:pt x="654050" y="454025"/>
                  </a:cubicBezTo>
                  <a:cubicBezTo>
                    <a:pt x="656417" y="456392"/>
                    <a:pt x="660582" y="455703"/>
                    <a:pt x="663575" y="457200"/>
                  </a:cubicBezTo>
                  <a:cubicBezTo>
                    <a:pt x="688194" y="469510"/>
                    <a:pt x="658684" y="458745"/>
                    <a:pt x="682625" y="466725"/>
                  </a:cubicBezTo>
                  <a:cubicBezTo>
                    <a:pt x="698500" y="465667"/>
                    <a:pt x="714763" y="467194"/>
                    <a:pt x="730250" y="463550"/>
                  </a:cubicBezTo>
                  <a:cubicBezTo>
                    <a:pt x="733964" y="462676"/>
                    <a:pt x="734157" y="456956"/>
                    <a:pt x="736600" y="454025"/>
                  </a:cubicBezTo>
                  <a:cubicBezTo>
                    <a:pt x="739475" y="450576"/>
                    <a:pt x="743368" y="448044"/>
                    <a:pt x="746125" y="444500"/>
                  </a:cubicBezTo>
                  <a:cubicBezTo>
                    <a:pt x="750810" y="438476"/>
                    <a:pt x="753429" y="430846"/>
                    <a:pt x="758825" y="425450"/>
                  </a:cubicBezTo>
                  <a:cubicBezTo>
                    <a:pt x="771048" y="413227"/>
                    <a:pt x="765859" y="419661"/>
                    <a:pt x="774700" y="406400"/>
                  </a:cubicBezTo>
                  <a:cubicBezTo>
                    <a:pt x="783099" y="372805"/>
                    <a:pt x="771696" y="412366"/>
                    <a:pt x="784225" y="384175"/>
                  </a:cubicBezTo>
                  <a:cubicBezTo>
                    <a:pt x="786943" y="378058"/>
                    <a:pt x="786862" y="370694"/>
                    <a:pt x="790575" y="365125"/>
                  </a:cubicBezTo>
                  <a:cubicBezTo>
                    <a:pt x="792692" y="361950"/>
                    <a:pt x="795218" y="359013"/>
                    <a:pt x="796925" y="355600"/>
                  </a:cubicBezTo>
                  <a:cubicBezTo>
                    <a:pt x="798422" y="352607"/>
                    <a:pt x="798475" y="349001"/>
                    <a:pt x="800100" y="346075"/>
                  </a:cubicBezTo>
                  <a:cubicBezTo>
                    <a:pt x="803806" y="339404"/>
                    <a:pt x="810387" y="334265"/>
                    <a:pt x="812800" y="327025"/>
                  </a:cubicBezTo>
                  <a:cubicBezTo>
                    <a:pt x="824379" y="292287"/>
                    <a:pt x="805912" y="344904"/>
                    <a:pt x="822325" y="307975"/>
                  </a:cubicBezTo>
                  <a:cubicBezTo>
                    <a:pt x="825043" y="301858"/>
                    <a:pt x="828675" y="288925"/>
                    <a:pt x="828675" y="288925"/>
                  </a:cubicBezTo>
                  <a:cubicBezTo>
                    <a:pt x="829464" y="283403"/>
                    <a:pt x="830762" y="264848"/>
                    <a:pt x="835025" y="257175"/>
                  </a:cubicBezTo>
                  <a:cubicBezTo>
                    <a:pt x="838731" y="250504"/>
                    <a:pt x="844312" y="244951"/>
                    <a:pt x="847725" y="238125"/>
                  </a:cubicBezTo>
                  <a:cubicBezTo>
                    <a:pt x="868785" y="196004"/>
                    <a:pt x="843235" y="248602"/>
                    <a:pt x="857250" y="215900"/>
                  </a:cubicBezTo>
                  <a:cubicBezTo>
                    <a:pt x="859114" y="211550"/>
                    <a:pt x="861842" y="207594"/>
                    <a:pt x="863600" y="203200"/>
                  </a:cubicBezTo>
                  <a:cubicBezTo>
                    <a:pt x="866086" y="196985"/>
                    <a:pt x="867833" y="190500"/>
                    <a:pt x="869950" y="184150"/>
                  </a:cubicBezTo>
                  <a:lnTo>
                    <a:pt x="879475" y="155575"/>
                  </a:lnTo>
                  <a:lnTo>
                    <a:pt x="892175" y="117475"/>
                  </a:lnTo>
                  <a:lnTo>
                    <a:pt x="895350" y="107950"/>
                  </a:lnTo>
                  <a:cubicBezTo>
                    <a:pt x="896408" y="104775"/>
                    <a:pt x="897713" y="101672"/>
                    <a:pt x="898525" y="98425"/>
                  </a:cubicBezTo>
                  <a:lnTo>
                    <a:pt x="901700" y="85725"/>
                  </a:lnTo>
                  <a:cubicBezTo>
                    <a:pt x="902758" y="71967"/>
                    <a:pt x="902723" y="58080"/>
                    <a:pt x="904875" y="44450"/>
                  </a:cubicBezTo>
                  <a:cubicBezTo>
                    <a:pt x="905919" y="37838"/>
                    <a:pt x="909108" y="31750"/>
                    <a:pt x="911225" y="25400"/>
                  </a:cubicBezTo>
                  <a:cubicBezTo>
                    <a:pt x="912283" y="22225"/>
                    <a:pt x="912544" y="18660"/>
                    <a:pt x="914400" y="15875"/>
                  </a:cubicBezTo>
                  <a:cubicBezTo>
                    <a:pt x="922063" y="4381"/>
                    <a:pt x="919043" y="9763"/>
                    <a:pt x="923925" y="0"/>
                  </a:cubicBezTo>
                </a:path>
              </a:pathLst>
            </a:custGeom>
            <a:noFill/>
            <a:ln>
              <a:gradFill>
                <a:gsLst>
                  <a:gs pos="0">
                    <a:srgbClr val="22B8A7"/>
                  </a:gs>
                  <a:gs pos="100000">
                    <a:srgbClr val="23C8AC"/>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p:cNvSpPr/>
            <p:nvPr/>
          </p:nvSpPr>
          <p:spPr>
            <a:xfrm>
              <a:off x="6369667" y="2051157"/>
              <a:ext cx="144000" cy="144000"/>
            </a:xfrm>
            <a:prstGeom prst="ellipse">
              <a:avLst/>
            </a:prstGeom>
            <a:solidFill>
              <a:srgbClr val="23C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p:cNvSpPr txBox="1"/>
            <p:nvPr/>
          </p:nvSpPr>
          <p:spPr>
            <a:xfrm>
              <a:off x="6456311" y="1995043"/>
              <a:ext cx="1131276" cy="276999"/>
            </a:xfrm>
            <a:prstGeom prst="rect">
              <a:avLst/>
            </a:prstGeom>
            <a:noFill/>
          </p:spPr>
          <p:txBody>
            <a:bodyPr wrap="square" rtlCol="0">
              <a:spAutoFit/>
            </a:bodyPr>
            <a:lstStyle/>
            <a:p>
              <a:pPr algn="ctr"/>
              <a:r>
                <a:rPr lang="de-DE" sz="1200" dirty="0" smtClean="0">
                  <a:solidFill>
                    <a:srgbClr val="23C8AC"/>
                  </a:solidFill>
                </a:rPr>
                <a:t>6. Erkenntnis</a:t>
              </a:r>
              <a:endParaRPr lang="de-DE" sz="1200" dirty="0">
                <a:solidFill>
                  <a:srgbClr val="23C8AC"/>
                </a:solidFill>
              </a:endParaRPr>
            </a:p>
          </p:txBody>
        </p:sp>
      </p:grpSp>
      <p:sp>
        <p:nvSpPr>
          <p:cNvPr id="10" name="Textfeld 9"/>
          <p:cNvSpPr txBox="1"/>
          <p:nvPr/>
        </p:nvSpPr>
        <p:spPr>
          <a:xfrm>
            <a:off x="8162691" y="4333177"/>
            <a:ext cx="780586" cy="312235"/>
          </a:xfrm>
          <a:prstGeom prst="rect">
            <a:avLst/>
          </a:prstGeom>
          <a:noFill/>
        </p:spPr>
        <p:txBody>
          <a:bodyPr wrap="square" rtlCol="0">
            <a:spAutoFit/>
          </a:bodyPr>
          <a:lstStyle/>
          <a:p>
            <a:r>
              <a:rPr lang="de-DE" dirty="0" smtClean="0"/>
              <a:t>Zeit</a:t>
            </a:r>
            <a:endParaRPr lang="de-DE" dirty="0"/>
          </a:p>
        </p:txBody>
      </p:sp>
      <p:cxnSp>
        <p:nvCxnSpPr>
          <p:cNvPr id="14" name="Gerade Verbindung mit Pfeil 13"/>
          <p:cNvCxnSpPr/>
          <p:nvPr/>
        </p:nvCxnSpPr>
        <p:spPr>
          <a:xfrm flipH="1" flipV="1">
            <a:off x="862361" y="840059"/>
            <a:ext cx="0" cy="361299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847493" y="4445620"/>
            <a:ext cx="7330068" cy="743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808361" y="3343404"/>
            <a:ext cx="144000" cy="144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p:cNvSpPr txBox="1"/>
          <p:nvPr/>
        </p:nvSpPr>
        <p:spPr>
          <a:xfrm>
            <a:off x="291820" y="432366"/>
            <a:ext cx="1631796" cy="461665"/>
          </a:xfrm>
          <a:prstGeom prst="rect">
            <a:avLst/>
          </a:prstGeom>
          <a:noFill/>
        </p:spPr>
        <p:txBody>
          <a:bodyPr wrap="square" rtlCol="0">
            <a:spAutoFit/>
          </a:bodyPr>
          <a:lstStyle/>
          <a:p>
            <a:pPr algn="ctr"/>
            <a:r>
              <a:rPr lang="de-DE" sz="1200" dirty="0" smtClean="0"/>
              <a:t>Wahrgenommene Eigenkompetenz</a:t>
            </a:r>
            <a:endParaRPr lang="de-DE" sz="1200" dirty="0"/>
          </a:p>
        </p:txBody>
      </p:sp>
      <p:sp>
        <p:nvSpPr>
          <p:cNvPr id="2" name="Textfeld 1"/>
          <p:cNvSpPr txBox="1"/>
          <p:nvPr/>
        </p:nvSpPr>
        <p:spPr>
          <a:xfrm>
            <a:off x="815194" y="3103175"/>
            <a:ext cx="2146515" cy="276999"/>
          </a:xfrm>
          <a:prstGeom prst="rect">
            <a:avLst/>
          </a:prstGeom>
          <a:noFill/>
        </p:spPr>
        <p:txBody>
          <a:bodyPr wrap="square" rtlCol="0">
            <a:spAutoFit/>
          </a:bodyPr>
          <a:lstStyle/>
          <a:p>
            <a:r>
              <a:rPr lang="de-DE" sz="1200" dirty="0" smtClean="0">
                <a:solidFill>
                  <a:schemeClr val="tx1"/>
                </a:solidFill>
              </a:rPr>
              <a:t>Ausgangspunkt</a:t>
            </a:r>
            <a:endParaRPr lang="de-DE" sz="1200" dirty="0">
              <a:solidFill>
                <a:schemeClr val="tx1"/>
              </a:solidFill>
            </a:endParaRPr>
          </a:p>
        </p:txBody>
      </p:sp>
      <p:grpSp>
        <p:nvGrpSpPr>
          <p:cNvPr id="6" name="Gruppieren 5"/>
          <p:cNvGrpSpPr/>
          <p:nvPr/>
        </p:nvGrpSpPr>
        <p:grpSpPr>
          <a:xfrm>
            <a:off x="2803525" y="2152650"/>
            <a:ext cx="2311532" cy="1130774"/>
            <a:chOff x="2803525" y="2152650"/>
            <a:chExt cx="2311532" cy="1130774"/>
          </a:xfrm>
        </p:grpSpPr>
        <p:sp>
          <p:nvSpPr>
            <p:cNvPr id="64" name="Freihandform 63"/>
            <p:cNvSpPr/>
            <p:nvPr/>
          </p:nvSpPr>
          <p:spPr>
            <a:xfrm>
              <a:off x="2803525" y="2152650"/>
              <a:ext cx="828675" cy="1044575"/>
            </a:xfrm>
            <a:custGeom>
              <a:avLst/>
              <a:gdLst>
                <a:gd name="connsiteX0" fmla="*/ 0 w 828675"/>
                <a:gd name="connsiteY0" fmla="*/ 0 h 1044575"/>
                <a:gd name="connsiteX1" fmla="*/ 57150 w 828675"/>
                <a:gd name="connsiteY1" fmla="*/ 6350 h 1044575"/>
                <a:gd name="connsiteX2" fmla="*/ 66675 w 828675"/>
                <a:gd name="connsiteY2" fmla="*/ 12700 h 1044575"/>
                <a:gd name="connsiteX3" fmla="*/ 79375 w 828675"/>
                <a:gd name="connsiteY3" fmla="*/ 31750 h 1044575"/>
                <a:gd name="connsiteX4" fmla="*/ 98425 w 828675"/>
                <a:gd name="connsiteY4" fmla="*/ 44450 h 1044575"/>
                <a:gd name="connsiteX5" fmla="*/ 104775 w 828675"/>
                <a:gd name="connsiteY5" fmla="*/ 53975 h 1044575"/>
                <a:gd name="connsiteX6" fmla="*/ 114300 w 828675"/>
                <a:gd name="connsiteY6" fmla="*/ 60325 h 1044575"/>
                <a:gd name="connsiteX7" fmla="*/ 127000 w 828675"/>
                <a:gd name="connsiteY7" fmla="*/ 79375 h 1044575"/>
                <a:gd name="connsiteX8" fmla="*/ 133350 w 828675"/>
                <a:gd name="connsiteY8" fmla="*/ 88900 h 1044575"/>
                <a:gd name="connsiteX9" fmla="*/ 152400 w 828675"/>
                <a:gd name="connsiteY9" fmla="*/ 104775 h 1044575"/>
                <a:gd name="connsiteX10" fmla="*/ 158750 w 828675"/>
                <a:gd name="connsiteY10" fmla="*/ 114300 h 1044575"/>
                <a:gd name="connsiteX11" fmla="*/ 177800 w 828675"/>
                <a:gd name="connsiteY11" fmla="*/ 130175 h 1044575"/>
                <a:gd name="connsiteX12" fmla="*/ 196850 w 828675"/>
                <a:gd name="connsiteY12" fmla="*/ 158750 h 1044575"/>
                <a:gd name="connsiteX13" fmla="*/ 203200 w 828675"/>
                <a:gd name="connsiteY13" fmla="*/ 168275 h 1044575"/>
                <a:gd name="connsiteX14" fmla="*/ 212725 w 828675"/>
                <a:gd name="connsiteY14" fmla="*/ 177800 h 1044575"/>
                <a:gd name="connsiteX15" fmla="*/ 228600 w 828675"/>
                <a:gd name="connsiteY15" fmla="*/ 193675 h 1044575"/>
                <a:gd name="connsiteX16" fmla="*/ 244475 w 828675"/>
                <a:gd name="connsiteY16" fmla="*/ 222250 h 1044575"/>
                <a:gd name="connsiteX17" fmla="*/ 254000 w 828675"/>
                <a:gd name="connsiteY17" fmla="*/ 231775 h 1044575"/>
                <a:gd name="connsiteX18" fmla="*/ 266700 w 828675"/>
                <a:gd name="connsiteY18" fmla="*/ 250825 h 1044575"/>
                <a:gd name="connsiteX19" fmla="*/ 269875 w 828675"/>
                <a:gd name="connsiteY19" fmla="*/ 260350 h 1044575"/>
                <a:gd name="connsiteX20" fmla="*/ 279400 w 828675"/>
                <a:gd name="connsiteY20" fmla="*/ 269875 h 1044575"/>
                <a:gd name="connsiteX21" fmla="*/ 292100 w 828675"/>
                <a:gd name="connsiteY21" fmla="*/ 288925 h 1044575"/>
                <a:gd name="connsiteX22" fmla="*/ 298450 w 828675"/>
                <a:gd name="connsiteY22" fmla="*/ 298450 h 1044575"/>
                <a:gd name="connsiteX23" fmla="*/ 317500 w 828675"/>
                <a:gd name="connsiteY23" fmla="*/ 311150 h 1044575"/>
                <a:gd name="connsiteX24" fmla="*/ 320675 w 828675"/>
                <a:gd name="connsiteY24" fmla="*/ 320675 h 1044575"/>
                <a:gd name="connsiteX25" fmla="*/ 339725 w 828675"/>
                <a:gd name="connsiteY25" fmla="*/ 349250 h 1044575"/>
                <a:gd name="connsiteX26" fmla="*/ 346075 w 828675"/>
                <a:gd name="connsiteY26" fmla="*/ 358775 h 1044575"/>
                <a:gd name="connsiteX27" fmla="*/ 352425 w 828675"/>
                <a:gd name="connsiteY27" fmla="*/ 368300 h 1044575"/>
                <a:gd name="connsiteX28" fmla="*/ 355600 w 828675"/>
                <a:gd name="connsiteY28" fmla="*/ 377825 h 1044575"/>
                <a:gd name="connsiteX29" fmla="*/ 365125 w 828675"/>
                <a:gd name="connsiteY29" fmla="*/ 387350 h 1044575"/>
                <a:gd name="connsiteX30" fmla="*/ 381000 w 828675"/>
                <a:gd name="connsiteY30" fmla="*/ 406400 h 1044575"/>
                <a:gd name="connsiteX31" fmla="*/ 390525 w 828675"/>
                <a:gd name="connsiteY31" fmla="*/ 425450 h 1044575"/>
                <a:gd name="connsiteX32" fmla="*/ 400050 w 828675"/>
                <a:gd name="connsiteY32" fmla="*/ 431800 h 1044575"/>
                <a:gd name="connsiteX33" fmla="*/ 419100 w 828675"/>
                <a:gd name="connsiteY33" fmla="*/ 460375 h 1044575"/>
                <a:gd name="connsiteX34" fmla="*/ 425450 w 828675"/>
                <a:gd name="connsiteY34" fmla="*/ 469900 h 1044575"/>
                <a:gd name="connsiteX35" fmla="*/ 441325 w 828675"/>
                <a:gd name="connsiteY35" fmla="*/ 488950 h 1044575"/>
                <a:gd name="connsiteX36" fmla="*/ 450850 w 828675"/>
                <a:gd name="connsiteY36" fmla="*/ 498475 h 1044575"/>
                <a:gd name="connsiteX37" fmla="*/ 463550 w 828675"/>
                <a:gd name="connsiteY37" fmla="*/ 517525 h 1044575"/>
                <a:gd name="connsiteX38" fmla="*/ 469900 w 828675"/>
                <a:gd name="connsiteY38" fmla="*/ 527050 h 1044575"/>
                <a:gd name="connsiteX39" fmla="*/ 476250 w 828675"/>
                <a:gd name="connsiteY39" fmla="*/ 536575 h 1044575"/>
                <a:gd name="connsiteX40" fmla="*/ 479425 w 828675"/>
                <a:gd name="connsiteY40" fmla="*/ 546100 h 1044575"/>
                <a:gd name="connsiteX41" fmla="*/ 492125 w 828675"/>
                <a:gd name="connsiteY41" fmla="*/ 565150 h 1044575"/>
                <a:gd name="connsiteX42" fmla="*/ 498475 w 828675"/>
                <a:gd name="connsiteY42" fmla="*/ 574675 h 1044575"/>
                <a:gd name="connsiteX43" fmla="*/ 508000 w 828675"/>
                <a:gd name="connsiteY43" fmla="*/ 581025 h 1044575"/>
                <a:gd name="connsiteX44" fmla="*/ 511175 w 828675"/>
                <a:gd name="connsiteY44" fmla="*/ 590550 h 1044575"/>
                <a:gd name="connsiteX45" fmla="*/ 520700 w 828675"/>
                <a:gd name="connsiteY45" fmla="*/ 600075 h 1044575"/>
                <a:gd name="connsiteX46" fmla="*/ 527050 w 828675"/>
                <a:gd name="connsiteY46" fmla="*/ 609600 h 1044575"/>
                <a:gd name="connsiteX47" fmla="*/ 536575 w 828675"/>
                <a:gd name="connsiteY47" fmla="*/ 619125 h 1044575"/>
                <a:gd name="connsiteX48" fmla="*/ 549275 w 828675"/>
                <a:gd name="connsiteY48" fmla="*/ 638175 h 1044575"/>
                <a:gd name="connsiteX49" fmla="*/ 581025 w 828675"/>
                <a:gd name="connsiteY49" fmla="*/ 685800 h 1044575"/>
                <a:gd name="connsiteX50" fmla="*/ 593725 w 828675"/>
                <a:gd name="connsiteY50" fmla="*/ 704850 h 1044575"/>
                <a:gd name="connsiteX51" fmla="*/ 600075 w 828675"/>
                <a:gd name="connsiteY51" fmla="*/ 714375 h 1044575"/>
                <a:gd name="connsiteX52" fmla="*/ 615950 w 828675"/>
                <a:gd name="connsiteY52" fmla="*/ 742950 h 1044575"/>
                <a:gd name="connsiteX53" fmla="*/ 625475 w 828675"/>
                <a:gd name="connsiteY53" fmla="*/ 749300 h 1044575"/>
                <a:gd name="connsiteX54" fmla="*/ 628650 w 828675"/>
                <a:gd name="connsiteY54" fmla="*/ 758825 h 1044575"/>
                <a:gd name="connsiteX55" fmla="*/ 644525 w 828675"/>
                <a:gd name="connsiteY55" fmla="*/ 777875 h 1044575"/>
                <a:gd name="connsiteX56" fmla="*/ 660400 w 828675"/>
                <a:gd name="connsiteY56" fmla="*/ 806450 h 1044575"/>
                <a:gd name="connsiteX57" fmla="*/ 666750 w 828675"/>
                <a:gd name="connsiteY57" fmla="*/ 815975 h 1044575"/>
                <a:gd name="connsiteX58" fmla="*/ 685800 w 828675"/>
                <a:gd name="connsiteY58" fmla="*/ 831850 h 1044575"/>
                <a:gd name="connsiteX59" fmla="*/ 688975 w 828675"/>
                <a:gd name="connsiteY59" fmla="*/ 841375 h 1044575"/>
                <a:gd name="connsiteX60" fmla="*/ 701675 w 828675"/>
                <a:gd name="connsiteY60" fmla="*/ 860425 h 1044575"/>
                <a:gd name="connsiteX61" fmla="*/ 708025 w 828675"/>
                <a:gd name="connsiteY61" fmla="*/ 869950 h 1044575"/>
                <a:gd name="connsiteX62" fmla="*/ 720725 w 828675"/>
                <a:gd name="connsiteY62" fmla="*/ 889000 h 1044575"/>
                <a:gd name="connsiteX63" fmla="*/ 727075 w 828675"/>
                <a:gd name="connsiteY63" fmla="*/ 898525 h 1044575"/>
                <a:gd name="connsiteX64" fmla="*/ 736600 w 828675"/>
                <a:gd name="connsiteY64" fmla="*/ 908050 h 1044575"/>
                <a:gd name="connsiteX65" fmla="*/ 739775 w 828675"/>
                <a:gd name="connsiteY65" fmla="*/ 917575 h 1044575"/>
                <a:gd name="connsiteX66" fmla="*/ 752475 w 828675"/>
                <a:gd name="connsiteY66" fmla="*/ 936625 h 1044575"/>
                <a:gd name="connsiteX67" fmla="*/ 755650 w 828675"/>
                <a:gd name="connsiteY67" fmla="*/ 946150 h 1044575"/>
                <a:gd name="connsiteX68" fmla="*/ 771525 w 828675"/>
                <a:gd name="connsiteY68" fmla="*/ 965200 h 1044575"/>
                <a:gd name="connsiteX69" fmla="*/ 781050 w 828675"/>
                <a:gd name="connsiteY69" fmla="*/ 984250 h 1044575"/>
                <a:gd name="connsiteX70" fmla="*/ 790575 w 828675"/>
                <a:gd name="connsiteY70" fmla="*/ 990600 h 1044575"/>
                <a:gd name="connsiteX71" fmla="*/ 800100 w 828675"/>
                <a:gd name="connsiteY71" fmla="*/ 1009650 h 1044575"/>
                <a:gd name="connsiteX72" fmla="*/ 809625 w 828675"/>
                <a:gd name="connsiteY72" fmla="*/ 1016000 h 1044575"/>
                <a:gd name="connsiteX73" fmla="*/ 825500 w 828675"/>
                <a:gd name="connsiteY73" fmla="*/ 1044575 h 1044575"/>
                <a:gd name="connsiteX74" fmla="*/ 828675 w 828675"/>
                <a:gd name="connsiteY74" fmla="*/ 1044575 h 104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828675" h="1044575">
                  <a:moveTo>
                    <a:pt x="0" y="0"/>
                  </a:moveTo>
                  <a:cubicBezTo>
                    <a:pt x="5950" y="397"/>
                    <a:pt x="42000" y="-1225"/>
                    <a:pt x="57150" y="6350"/>
                  </a:cubicBezTo>
                  <a:cubicBezTo>
                    <a:pt x="60563" y="8057"/>
                    <a:pt x="63500" y="10583"/>
                    <a:pt x="66675" y="12700"/>
                  </a:cubicBezTo>
                  <a:cubicBezTo>
                    <a:pt x="70908" y="19050"/>
                    <a:pt x="73025" y="27517"/>
                    <a:pt x="79375" y="31750"/>
                  </a:cubicBezTo>
                  <a:lnTo>
                    <a:pt x="98425" y="44450"/>
                  </a:lnTo>
                  <a:cubicBezTo>
                    <a:pt x="100542" y="47625"/>
                    <a:pt x="102077" y="51277"/>
                    <a:pt x="104775" y="53975"/>
                  </a:cubicBezTo>
                  <a:cubicBezTo>
                    <a:pt x="107473" y="56673"/>
                    <a:pt x="111787" y="57453"/>
                    <a:pt x="114300" y="60325"/>
                  </a:cubicBezTo>
                  <a:cubicBezTo>
                    <a:pt x="119326" y="66068"/>
                    <a:pt x="122767" y="73025"/>
                    <a:pt x="127000" y="79375"/>
                  </a:cubicBezTo>
                  <a:cubicBezTo>
                    <a:pt x="129117" y="82550"/>
                    <a:pt x="130652" y="86202"/>
                    <a:pt x="133350" y="88900"/>
                  </a:cubicBezTo>
                  <a:cubicBezTo>
                    <a:pt x="145573" y="101123"/>
                    <a:pt x="139139" y="95934"/>
                    <a:pt x="152400" y="104775"/>
                  </a:cubicBezTo>
                  <a:cubicBezTo>
                    <a:pt x="154517" y="107950"/>
                    <a:pt x="156052" y="111602"/>
                    <a:pt x="158750" y="114300"/>
                  </a:cubicBezTo>
                  <a:cubicBezTo>
                    <a:pt x="177094" y="132644"/>
                    <a:pt x="159595" y="106769"/>
                    <a:pt x="177800" y="130175"/>
                  </a:cubicBezTo>
                  <a:lnTo>
                    <a:pt x="196850" y="158750"/>
                  </a:lnTo>
                  <a:cubicBezTo>
                    <a:pt x="198967" y="161925"/>
                    <a:pt x="200502" y="165577"/>
                    <a:pt x="203200" y="168275"/>
                  </a:cubicBezTo>
                  <a:cubicBezTo>
                    <a:pt x="206375" y="171450"/>
                    <a:pt x="209850" y="174351"/>
                    <a:pt x="212725" y="177800"/>
                  </a:cubicBezTo>
                  <a:cubicBezTo>
                    <a:pt x="225954" y="193675"/>
                    <a:pt x="211138" y="182033"/>
                    <a:pt x="228600" y="193675"/>
                  </a:cubicBezTo>
                  <a:cubicBezTo>
                    <a:pt x="232593" y="205653"/>
                    <a:pt x="233558" y="211333"/>
                    <a:pt x="244475" y="222250"/>
                  </a:cubicBezTo>
                  <a:cubicBezTo>
                    <a:pt x="247650" y="225425"/>
                    <a:pt x="251243" y="228231"/>
                    <a:pt x="254000" y="231775"/>
                  </a:cubicBezTo>
                  <a:cubicBezTo>
                    <a:pt x="258685" y="237799"/>
                    <a:pt x="264287" y="243585"/>
                    <a:pt x="266700" y="250825"/>
                  </a:cubicBezTo>
                  <a:cubicBezTo>
                    <a:pt x="267758" y="254000"/>
                    <a:pt x="268019" y="257565"/>
                    <a:pt x="269875" y="260350"/>
                  </a:cubicBezTo>
                  <a:cubicBezTo>
                    <a:pt x="272366" y="264086"/>
                    <a:pt x="276643" y="266331"/>
                    <a:pt x="279400" y="269875"/>
                  </a:cubicBezTo>
                  <a:cubicBezTo>
                    <a:pt x="284085" y="275899"/>
                    <a:pt x="287867" y="282575"/>
                    <a:pt x="292100" y="288925"/>
                  </a:cubicBezTo>
                  <a:cubicBezTo>
                    <a:pt x="294217" y="292100"/>
                    <a:pt x="295275" y="296333"/>
                    <a:pt x="298450" y="298450"/>
                  </a:cubicBezTo>
                  <a:lnTo>
                    <a:pt x="317500" y="311150"/>
                  </a:lnTo>
                  <a:cubicBezTo>
                    <a:pt x="318558" y="314325"/>
                    <a:pt x="319050" y="317749"/>
                    <a:pt x="320675" y="320675"/>
                  </a:cubicBezTo>
                  <a:lnTo>
                    <a:pt x="339725" y="349250"/>
                  </a:lnTo>
                  <a:lnTo>
                    <a:pt x="346075" y="358775"/>
                  </a:lnTo>
                  <a:cubicBezTo>
                    <a:pt x="348192" y="361950"/>
                    <a:pt x="351218" y="364680"/>
                    <a:pt x="352425" y="368300"/>
                  </a:cubicBezTo>
                  <a:cubicBezTo>
                    <a:pt x="353483" y="371475"/>
                    <a:pt x="353744" y="375040"/>
                    <a:pt x="355600" y="377825"/>
                  </a:cubicBezTo>
                  <a:cubicBezTo>
                    <a:pt x="358091" y="381561"/>
                    <a:pt x="362250" y="383901"/>
                    <a:pt x="365125" y="387350"/>
                  </a:cubicBezTo>
                  <a:cubicBezTo>
                    <a:pt x="387227" y="413872"/>
                    <a:pt x="353173" y="378573"/>
                    <a:pt x="381000" y="406400"/>
                  </a:cubicBezTo>
                  <a:cubicBezTo>
                    <a:pt x="383582" y="414147"/>
                    <a:pt x="384370" y="419295"/>
                    <a:pt x="390525" y="425450"/>
                  </a:cubicBezTo>
                  <a:cubicBezTo>
                    <a:pt x="393223" y="428148"/>
                    <a:pt x="396875" y="429683"/>
                    <a:pt x="400050" y="431800"/>
                  </a:cubicBezTo>
                  <a:lnTo>
                    <a:pt x="419100" y="460375"/>
                  </a:lnTo>
                  <a:cubicBezTo>
                    <a:pt x="421217" y="463550"/>
                    <a:pt x="422752" y="467202"/>
                    <a:pt x="425450" y="469900"/>
                  </a:cubicBezTo>
                  <a:cubicBezTo>
                    <a:pt x="453277" y="497727"/>
                    <a:pt x="419223" y="462428"/>
                    <a:pt x="441325" y="488950"/>
                  </a:cubicBezTo>
                  <a:cubicBezTo>
                    <a:pt x="444200" y="492399"/>
                    <a:pt x="448093" y="494931"/>
                    <a:pt x="450850" y="498475"/>
                  </a:cubicBezTo>
                  <a:cubicBezTo>
                    <a:pt x="455535" y="504499"/>
                    <a:pt x="459317" y="511175"/>
                    <a:pt x="463550" y="517525"/>
                  </a:cubicBezTo>
                  <a:lnTo>
                    <a:pt x="469900" y="527050"/>
                  </a:lnTo>
                  <a:cubicBezTo>
                    <a:pt x="472017" y="530225"/>
                    <a:pt x="475043" y="532955"/>
                    <a:pt x="476250" y="536575"/>
                  </a:cubicBezTo>
                  <a:cubicBezTo>
                    <a:pt x="477308" y="539750"/>
                    <a:pt x="477800" y="543174"/>
                    <a:pt x="479425" y="546100"/>
                  </a:cubicBezTo>
                  <a:cubicBezTo>
                    <a:pt x="483131" y="552771"/>
                    <a:pt x="487892" y="558800"/>
                    <a:pt x="492125" y="565150"/>
                  </a:cubicBezTo>
                  <a:cubicBezTo>
                    <a:pt x="494242" y="568325"/>
                    <a:pt x="495300" y="572558"/>
                    <a:pt x="498475" y="574675"/>
                  </a:cubicBezTo>
                  <a:lnTo>
                    <a:pt x="508000" y="581025"/>
                  </a:lnTo>
                  <a:cubicBezTo>
                    <a:pt x="509058" y="584200"/>
                    <a:pt x="509319" y="587765"/>
                    <a:pt x="511175" y="590550"/>
                  </a:cubicBezTo>
                  <a:cubicBezTo>
                    <a:pt x="513666" y="594286"/>
                    <a:pt x="517825" y="596626"/>
                    <a:pt x="520700" y="600075"/>
                  </a:cubicBezTo>
                  <a:cubicBezTo>
                    <a:pt x="523143" y="603006"/>
                    <a:pt x="524607" y="606669"/>
                    <a:pt x="527050" y="609600"/>
                  </a:cubicBezTo>
                  <a:cubicBezTo>
                    <a:pt x="529925" y="613049"/>
                    <a:pt x="533818" y="615581"/>
                    <a:pt x="536575" y="619125"/>
                  </a:cubicBezTo>
                  <a:cubicBezTo>
                    <a:pt x="541260" y="625149"/>
                    <a:pt x="545042" y="631825"/>
                    <a:pt x="549275" y="638175"/>
                  </a:cubicBezTo>
                  <a:lnTo>
                    <a:pt x="581025" y="685800"/>
                  </a:lnTo>
                  <a:lnTo>
                    <a:pt x="593725" y="704850"/>
                  </a:lnTo>
                  <a:cubicBezTo>
                    <a:pt x="595842" y="708025"/>
                    <a:pt x="598868" y="710755"/>
                    <a:pt x="600075" y="714375"/>
                  </a:cubicBezTo>
                  <a:cubicBezTo>
                    <a:pt x="603384" y="724301"/>
                    <a:pt x="606592" y="736712"/>
                    <a:pt x="615950" y="742950"/>
                  </a:cubicBezTo>
                  <a:lnTo>
                    <a:pt x="625475" y="749300"/>
                  </a:lnTo>
                  <a:cubicBezTo>
                    <a:pt x="626533" y="752475"/>
                    <a:pt x="627153" y="755832"/>
                    <a:pt x="628650" y="758825"/>
                  </a:cubicBezTo>
                  <a:cubicBezTo>
                    <a:pt x="633070" y="767666"/>
                    <a:pt x="637503" y="770853"/>
                    <a:pt x="644525" y="777875"/>
                  </a:cubicBezTo>
                  <a:cubicBezTo>
                    <a:pt x="650113" y="794640"/>
                    <a:pt x="645844" y="784615"/>
                    <a:pt x="660400" y="806450"/>
                  </a:cubicBezTo>
                  <a:cubicBezTo>
                    <a:pt x="662517" y="809625"/>
                    <a:pt x="663575" y="813858"/>
                    <a:pt x="666750" y="815975"/>
                  </a:cubicBezTo>
                  <a:cubicBezTo>
                    <a:pt x="680011" y="824816"/>
                    <a:pt x="673577" y="819627"/>
                    <a:pt x="685800" y="831850"/>
                  </a:cubicBezTo>
                  <a:cubicBezTo>
                    <a:pt x="686858" y="835025"/>
                    <a:pt x="687350" y="838449"/>
                    <a:pt x="688975" y="841375"/>
                  </a:cubicBezTo>
                  <a:cubicBezTo>
                    <a:pt x="692681" y="848046"/>
                    <a:pt x="697442" y="854075"/>
                    <a:pt x="701675" y="860425"/>
                  </a:cubicBezTo>
                  <a:lnTo>
                    <a:pt x="708025" y="869950"/>
                  </a:lnTo>
                  <a:lnTo>
                    <a:pt x="720725" y="889000"/>
                  </a:lnTo>
                  <a:cubicBezTo>
                    <a:pt x="722842" y="892175"/>
                    <a:pt x="724377" y="895827"/>
                    <a:pt x="727075" y="898525"/>
                  </a:cubicBezTo>
                  <a:lnTo>
                    <a:pt x="736600" y="908050"/>
                  </a:lnTo>
                  <a:cubicBezTo>
                    <a:pt x="737658" y="911225"/>
                    <a:pt x="738150" y="914649"/>
                    <a:pt x="739775" y="917575"/>
                  </a:cubicBezTo>
                  <a:cubicBezTo>
                    <a:pt x="743481" y="924246"/>
                    <a:pt x="750062" y="929385"/>
                    <a:pt x="752475" y="936625"/>
                  </a:cubicBezTo>
                  <a:cubicBezTo>
                    <a:pt x="753533" y="939800"/>
                    <a:pt x="754153" y="943157"/>
                    <a:pt x="755650" y="946150"/>
                  </a:cubicBezTo>
                  <a:cubicBezTo>
                    <a:pt x="760070" y="954991"/>
                    <a:pt x="764503" y="958178"/>
                    <a:pt x="771525" y="965200"/>
                  </a:cubicBezTo>
                  <a:cubicBezTo>
                    <a:pt x="774107" y="972947"/>
                    <a:pt x="774895" y="978095"/>
                    <a:pt x="781050" y="984250"/>
                  </a:cubicBezTo>
                  <a:cubicBezTo>
                    <a:pt x="783748" y="986948"/>
                    <a:pt x="787400" y="988483"/>
                    <a:pt x="790575" y="990600"/>
                  </a:cubicBezTo>
                  <a:cubicBezTo>
                    <a:pt x="793157" y="998347"/>
                    <a:pt x="793945" y="1003495"/>
                    <a:pt x="800100" y="1009650"/>
                  </a:cubicBezTo>
                  <a:cubicBezTo>
                    <a:pt x="802798" y="1012348"/>
                    <a:pt x="806450" y="1013883"/>
                    <a:pt x="809625" y="1016000"/>
                  </a:cubicBezTo>
                  <a:cubicBezTo>
                    <a:pt x="812022" y="1023190"/>
                    <a:pt x="818222" y="1044575"/>
                    <a:pt x="825500" y="1044575"/>
                  </a:cubicBezTo>
                  <a:lnTo>
                    <a:pt x="828675" y="1044575"/>
                  </a:lnTo>
                </a:path>
              </a:pathLst>
            </a:custGeom>
            <a:noFill/>
            <a:ln>
              <a:gradFill>
                <a:gsLst>
                  <a:gs pos="0">
                    <a:srgbClr val="218799"/>
                  </a:gs>
                  <a:gs pos="100000">
                    <a:srgbClr val="21979E"/>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3582096" y="3139424"/>
              <a:ext cx="144000" cy="144000"/>
            </a:xfrm>
            <a:prstGeom prst="ellipse">
              <a:avLst/>
            </a:prstGeom>
            <a:solidFill>
              <a:srgbClr val="2197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p:cNvSpPr txBox="1"/>
            <p:nvPr/>
          </p:nvSpPr>
          <p:spPr>
            <a:xfrm>
              <a:off x="2968542" y="2862425"/>
              <a:ext cx="2146515" cy="276999"/>
            </a:xfrm>
            <a:prstGeom prst="rect">
              <a:avLst/>
            </a:prstGeom>
            <a:noFill/>
          </p:spPr>
          <p:txBody>
            <a:bodyPr wrap="square" rtlCol="0">
              <a:spAutoFit/>
            </a:bodyPr>
            <a:lstStyle/>
            <a:p>
              <a:pPr algn="ctr"/>
              <a:r>
                <a:rPr lang="de-DE" sz="1200" dirty="0" smtClean="0">
                  <a:solidFill>
                    <a:srgbClr val="21979E"/>
                  </a:solidFill>
                </a:rPr>
                <a:t>3. Einsicht</a:t>
              </a:r>
              <a:endParaRPr lang="de-DE" sz="1200" dirty="0">
                <a:solidFill>
                  <a:srgbClr val="21979E"/>
                </a:solidFill>
              </a:endParaRPr>
            </a:p>
          </p:txBody>
        </p:sp>
      </p:grpSp>
      <p:grpSp>
        <p:nvGrpSpPr>
          <p:cNvPr id="4" name="Gruppieren 3"/>
          <p:cNvGrpSpPr/>
          <p:nvPr/>
        </p:nvGrpSpPr>
        <p:grpSpPr>
          <a:xfrm>
            <a:off x="1501775" y="1821557"/>
            <a:ext cx="2340053" cy="2166243"/>
            <a:chOff x="1501775" y="1821557"/>
            <a:chExt cx="2340053" cy="2166243"/>
          </a:xfrm>
        </p:grpSpPr>
        <p:sp>
          <p:nvSpPr>
            <p:cNvPr id="63" name="Freihandform 62"/>
            <p:cNvSpPr/>
            <p:nvPr/>
          </p:nvSpPr>
          <p:spPr>
            <a:xfrm>
              <a:off x="1501775" y="2149467"/>
              <a:ext cx="1276350" cy="1838333"/>
            </a:xfrm>
            <a:custGeom>
              <a:avLst/>
              <a:gdLst>
                <a:gd name="connsiteX0" fmla="*/ 0 w 1276350"/>
                <a:gd name="connsiteY0" fmla="*/ 1838333 h 1838333"/>
                <a:gd name="connsiteX1" fmla="*/ 60325 w 1276350"/>
                <a:gd name="connsiteY1" fmla="*/ 1835158 h 1838333"/>
                <a:gd name="connsiteX2" fmla="*/ 69850 w 1276350"/>
                <a:gd name="connsiteY2" fmla="*/ 1831983 h 1838333"/>
                <a:gd name="connsiteX3" fmla="*/ 79375 w 1276350"/>
                <a:gd name="connsiteY3" fmla="*/ 1822458 h 1838333"/>
                <a:gd name="connsiteX4" fmla="*/ 88900 w 1276350"/>
                <a:gd name="connsiteY4" fmla="*/ 1816108 h 1838333"/>
                <a:gd name="connsiteX5" fmla="*/ 101600 w 1276350"/>
                <a:gd name="connsiteY5" fmla="*/ 1797058 h 1838333"/>
                <a:gd name="connsiteX6" fmla="*/ 107950 w 1276350"/>
                <a:gd name="connsiteY6" fmla="*/ 1787533 h 1838333"/>
                <a:gd name="connsiteX7" fmla="*/ 117475 w 1276350"/>
                <a:gd name="connsiteY7" fmla="*/ 1778008 h 1838333"/>
                <a:gd name="connsiteX8" fmla="*/ 123825 w 1276350"/>
                <a:gd name="connsiteY8" fmla="*/ 1758958 h 1838333"/>
                <a:gd name="connsiteX9" fmla="*/ 136525 w 1276350"/>
                <a:gd name="connsiteY9" fmla="*/ 1739908 h 1838333"/>
                <a:gd name="connsiteX10" fmla="*/ 152400 w 1276350"/>
                <a:gd name="connsiteY10" fmla="*/ 1711333 h 1838333"/>
                <a:gd name="connsiteX11" fmla="*/ 158750 w 1276350"/>
                <a:gd name="connsiteY11" fmla="*/ 1701808 h 1838333"/>
                <a:gd name="connsiteX12" fmla="*/ 165100 w 1276350"/>
                <a:gd name="connsiteY12" fmla="*/ 1692283 h 1838333"/>
                <a:gd name="connsiteX13" fmla="*/ 174625 w 1276350"/>
                <a:gd name="connsiteY13" fmla="*/ 1682758 h 1838333"/>
                <a:gd name="connsiteX14" fmla="*/ 184150 w 1276350"/>
                <a:gd name="connsiteY14" fmla="*/ 1654183 h 1838333"/>
                <a:gd name="connsiteX15" fmla="*/ 187325 w 1276350"/>
                <a:gd name="connsiteY15" fmla="*/ 1644658 h 1838333"/>
                <a:gd name="connsiteX16" fmla="*/ 193675 w 1276350"/>
                <a:gd name="connsiteY16" fmla="*/ 1635133 h 1838333"/>
                <a:gd name="connsiteX17" fmla="*/ 206375 w 1276350"/>
                <a:gd name="connsiteY17" fmla="*/ 1606558 h 1838333"/>
                <a:gd name="connsiteX18" fmla="*/ 215900 w 1276350"/>
                <a:gd name="connsiteY18" fmla="*/ 1600208 h 1838333"/>
                <a:gd name="connsiteX19" fmla="*/ 225425 w 1276350"/>
                <a:gd name="connsiteY19" fmla="*/ 1571633 h 1838333"/>
                <a:gd name="connsiteX20" fmla="*/ 228600 w 1276350"/>
                <a:gd name="connsiteY20" fmla="*/ 1562108 h 1838333"/>
                <a:gd name="connsiteX21" fmla="*/ 247650 w 1276350"/>
                <a:gd name="connsiteY21" fmla="*/ 1533533 h 1838333"/>
                <a:gd name="connsiteX22" fmla="*/ 254000 w 1276350"/>
                <a:gd name="connsiteY22" fmla="*/ 1524008 h 1838333"/>
                <a:gd name="connsiteX23" fmla="*/ 260350 w 1276350"/>
                <a:gd name="connsiteY23" fmla="*/ 1514483 h 1838333"/>
                <a:gd name="connsiteX24" fmla="*/ 282575 w 1276350"/>
                <a:gd name="connsiteY24" fmla="*/ 1485908 h 1838333"/>
                <a:gd name="connsiteX25" fmla="*/ 288925 w 1276350"/>
                <a:gd name="connsiteY25" fmla="*/ 1476383 h 1838333"/>
                <a:gd name="connsiteX26" fmla="*/ 295275 w 1276350"/>
                <a:gd name="connsiteY26" fmla="*/ 1466858 h 1838333"/>
                <a:gd name="connsiteX27" fmla="*/ 298450 w 1276350"/>
                <a:gd name="connsiteY27" fmla="*/ 1457333 h 1838333"/>
                <a:gd name="connsiteX28" fmla="*/ 311150 w 1276350"/>
                <a:gd name="connsiteY28" fmla="*/ 1438283 h 1838333"/>
                <a:gd name="connsiteX29" fmla="*/ 314325 w 1276350"/>
                <a:gd name="connsiteY29" fmla="*/ 1428758 h 1838333"/>
                <a:gd name="connsiteX30" fmla="*/ 327025 w 1276350"/>
                <a:gd name="connsiteY30" fmla="*/ 1409708 h 1838333"/>
                <a:gd name="connsiteX31" fmla="*/ 330200 w 1276350"/>
                <a:gd name="connsiteY31" fmla="*/ 1400183 h 1838333"/>
                <a:gd name="connsiteX32" fmla="*/ 342900 w 1276350"/>
                <a:gd name="connsiteY32" fmla="*/ 1381133 h 1838333"/>
                <a:gd name="connsiteX33" fmla="*/ 346075 w 1276350"/>
                <a:gd name="connsiteY33" fmla="*/ 1371608 h 1838333"/>
                <a:gd name="connsiteX34" fmla="*/ 358775 w 1276350"/>
                <a:gd name="connsiteY34" fmla="*/ 1352558 h 1838333"/>
                <a:gd name="connsiteX35" fmla="*/ 371475 w 1276350"/>
                <a:gd name="connsiteY35" fmla="*/ 1333508 h 1838333"/>
                <a:gd name="connsiteX36" fmla="*/ 374650 w 1276350"/>
                <a:gd name="connsiteY36" fmla="*/ 1323983 h 1838333"/>
                <a:gd name="connsiteX37" fmla="*/ 387350 w 1276350"/>
                <a:gd name="connsiteY37" fmla="*/ 1304933 h 1838333"/>
                <a:gd name="connsiteX38" fmla="*/ 396875 w 1276350"/>
                <a:gd name="connsiteY38" fmla="*/ 1285883 h 1838333"/>
                <a:gd name="connsiteX39" fmla="*/ 400050 w 1276350"/>
                <a:gd name="connsiteY39" fmla="*/ 1276358 h 1838333"/>
                <a:gd name="connsiteX40" fmla="*/ 406400 w 1276350"/>
                <a:gd name="connsiteY40" fmla="*/ 1266833 h 1838333"/>
                <a:gd name="connsiteX41" fmla="*/ 409575 w 1276350"/>
                <a:gd name="connsiteY41" fmla="*/ 1257308 h 1838333"/>
                <a:gd name="connsiteX42" fmla="*/ 422275 w 1276350"/>
                <a:gd name="connsiteY42" fmla="*/ 1238258 h 1838333"/>
                <a:gd name="connsiteX43" fmla="*/ 428625 w 1276350"/>
                <a:gd name="connsiteY43" fmla="*/ 1228733 h 1838333"/>
                <a:gd name="connsiteX44" fmla="*/ 434975 w 1276350"/>
                <a:gd name="connsiteY44" fmla="*/ 1219208 h 1838333"/>
                <a:gd name="connsiteX45" fmla="*/ 447675 w 1276350"/>
                <a:gd name="connsiteY45" fmla="*/ 1190633 h 1838333"/>
                <a:gd name="connsiteX46" fmla="*/ 450850 w 1276350"/>
                <a:gd name="connsiteY46" fmla="*/ 1181108 h 1838333"/>
                <a:gd name="connsiteX47" fmla="*/ 460375 w 1276350"/>
                <a:gd name="connsiteY47" fmla="*/ 1171583 h 1838333"/>
                <a:gd name="connsiteX48" fmla="*/ 463550 w 1276350"/>
                <a:gd name="connsiteY48" fmla="*/ 1162058 h 1838333"/>
                <a:gd name="connsiteX49" fmla="*/ 476250 w 1276350"/>
                <a:gd name="connsiteY49" fmla="*/ 1143008 h 1838333"/>
                <a:gd name="connsiteX50" fmla="*/ 485775 w 1276350"/>
                <a:gd name="connsiteY50" fmla="*/ 1123958 h 1838333"/>
                <a:gd name="connsiteX51" fmla="*/ 492125 w 1276350"/>
                <a:gd name="connsiteY51" fmla="*/ 1111258 h 1838333"/>
                <a:gd name="connsiteX52" fmla="*/ 504825 w 1276350"/>
                <a:gd name="connsiteY52" fmla="*/ 1092208 h 1838333"/>
                <a:gd name="connsiteX53" fmla="*/ 511175 w 1276350"/>
                <a:gd name="connsiteY53" fmla="*/ 1082683 h 1838333"/>
                <a:gd name="connsiteX54" fmla="*/ 520700 w 1276350"/>
                <a:gd name="connsiteY54" fmla="*/ 1063633 h 1838333"/>
                <a:gd name="connsiteX55" fmla="*/ 523875 w 1276350"/>
                <a:gd name="connsiteY55" fmla="*/ 1054108 h 1838333"/>
                <a:gd name="connsiteX56" fmla="*/ 530225 w 1276350"/>
                <a:gd name="connsiteY56" fmla="*/ 1044583 h 1838333"/>
                <a:gd name="connsiteX57" fmla="*/ 533400 w 1276350"/>
                <a:gd name="connsiteY57" fmla="*/ 1035058 h 1838333"/>
                <a:gd name="connsiteX58" fmla="*/ 546100 w 1276350"/>
                <a:gd name="connsiteY58" fmla="*/ 1016008 h 1838333"/>
                <a:gd name="connsiteX59" fmla="*/ 552450 w 1276350"/>
                <a:gd name="connsiteY59" fmla="*/ 996958 h 1838333"/>
                <a:gd name="connsiteX60" fmla="*/ 565150 w 1276350"/>
                <a:gd name="connsiteY60" fmla="*/ 977908 h 1838333"/>
                <a:gd name="connsiteX61" fmla="*/ 571500 w 1276350"/>
                <a:gd name="connsiteY61" fmla="*/ 968383 h 1838333"/>
                <a:gd name="connsiteX62" fmla="*/ 581025 w 1276350"/>
                <a:gd name="connsiteY62" fmla="*/ 949333 h 1838333"/>
                <a:gd name="connsiteX63" fmla="*/ 584200 w 1276350"/>
                <a:gd name="connsiteY63" fmla="*/ 939808 h 1838333"/>
                <a:gd name="connsiteX64" fmla="*/ 596900 w 1276350"/>
                <a:gd name="connsiteY64" fmla="*/ 920758 h 1838333"/>
                <a:gd name="connsiteX65" fmla="*/ 615950 w 1276350"/>
                <a:gd name="connsiteY65" fmla="*/ 892183 h 1838333"/>
                <a:gd name="connsiteX66" fmla="*/ 622300 w 1276350"/>
                <a:gd name="connsiteY66" fmla="*/ 882658 h 1838333"/>
                <a:gd name="connsiteX67" fmla="*/ 625475 w 1276350"/>
                <a:gd name="connsiteY67" fmla="*/ 873133 h 1838333"/>
                <a:gd name="connsiteX68" fmla="*/ 638175 w 1276350"/>
                <a:gd name="connsiteY68" fmla="*/ 854083 h 1838333"/>
                <a:gd name="connsiteX69" fmla="*/ 644525 w 1276350"/>
                <a:gd name="connsiteY69" fmla="*/ 844558 h 1838333"/>
                <a:gd name="connsiteX70" fmla="*/ 657225 w 1276350"/>
                <a:gd name="connsiteY70" fmla="*/ 825508 h 1838333"/>
                <a:gd name="connsiteX71" fmla="*/ 660400 w 1276350"/>
                <a:gd name="connsiteY71" fmla="*/ 815983 h 1838333"/>
                <a:gd name="connsiteX72" fmla="*/ 673100 w 1276350"/>
                <a:gd name="connsiteY72" fmla="*/ 796933 h 1838333"/>
                <a:gd name="connsiteX73" fmla="*/ 685800 w 1276350"/>
                <a:gd name="connsiteY73" fmla="*/ 777883 h 1838333"/>
                <a:gd name="connsiteX74" fmla="*/ 704850 w 1276350"/>
                <a:gd name="connsiteY74" fmla="*/ 749308 h 1838333"/>
                <a:gd name="connsiteX75" fmla="*/ 711200 w 1276350"/>
                <a:gd name="connsiteY75" fmla="*/ 739783 h 1838333"/>
                <a:gd name="connsiteX76" fmla="*/ 717550 w 1276350"/>
                <a:gd name="connsiteY76" fmla="*/ 730258 h 1838333"/>
                <a:gd name="connsiteX77" fmla="*/ 727075 w 1276350"/>
                <a:gd name="connsiteY77" fmla="*/ 720733 h 1838333"/>
                <a:gd name="connsiteX78" fmla="*/ 730250 w 1276350"/>
                <a:gd name="connsiteY78" fmla="*/ 711208 h 1838333"/>
                <a:gd name="connsiteX79" fmla="*/ 742950 w 1276350"/>
                <a:gd name="connsiteY79" fmla="*/ 692158 h 1838333"/>
                <a:gd name="connsiteX80" fmla="*/ 749300 w 1276350"/>
                <a:gd name="connsiteY80" fmla="*/ 682633 h 1838333"/>
                <a:gd name="connsiteX81" fmla="*/ 755650 w 1276350"/>
                <a:gd name="connsiteY81" fmla="*/ 673108 h 1838333"/>
                <a:gd name="connsiteX82" fmla="*/ 762000 w 1276350"/>
                <a:gd name="connsiteY82" fmla="*/ 663583 h 1838333"/>
                <a:gd name="connsiteX83" fmla="*/ 765175 w 1276350"/>
                <a:gd name="connsiteY83" fmla="*/ 654058 h 1838333"/>
                <a:gd name="connsiteX84" fmla="*/ 777875 w 1276350"/>
                <a:gd name="connsiteY84" fmla="*/ 635008 h 1838333"/>
                <a:gd name="connsiteX85" fmla="*/ 781050 w 1276350"/>
                <a:gd name="connsiteY85" fmla="*/ 625483 h 1838333"/>
                <a:gd name="connsiteX86" fmla="*/ 793750 w 1276350"/>
                <a:gd name="connsiteY86" fmla="*/ 606433 h 1838333"/>
                <a:gd name="connsiteX87" fmla="*/ 809625 w 1276350"/>
                <a:gd name="connsiteY87" fmla="*/ 577858 h 1838333"/>
                <a:gd name="connsiteX88" fmla="*/ 822325 w 1276350"/>
                <a:gd name="connsiteY88" fmla="*/ 558808 h 1838333"/>
                <a:gd name="connsiteX89" fmla="*/ 828675 w 1276350"/>
                <a:gd name="connsiteY89" fmla="*/ 549283 h 1838333"/>
                <a:gd name="connsiteX90" fmla="*/ 831850 w 1276350"/>
                <a:gd name="connsiteY90" fmla="*/ 539758 h 1838333"/>
                <a:gd name="connsiteX91" fmla="*/ 841375 w 1276350"/>
                <a:gd name="connsiteY91" fmla="*/ 533408 h 1838333"/>
                <a:gd name="connsiteX92" fmla="*/ 844550 w 1276350"/>
                <a:gd name="connsiteY92" fmla="*/ 523883 h 1838333"/>
                <a:gd name="connsiteX93" fmla="*/ 857250 w 1276350"/>
                <a:gd name="connsiteY93" fmla="*/ 504833 h 1838333"/>
                <a:gd name="connsiteX94" fmla="*/ 866775 w 1276350"/>
                <a:gd name="connsiteY94" fmla="*/ 485783 h 1838333"/>
                <a:gd name="connsiteX95" fmla="*/ 869950 w 1276350"/>
                <a:gd name="connsiteY95" fmla="*/ 476258 h 1838333"/>
                <a:gd name="connsiteX96" fmla="*/ 892175 w 1276350"/>
                <a:gd name="connsiteY96" fmla="*/ 447683 h 1838333"/>
                <a:gd name="connsiteX97" fmla="*/ 898525 w 1276350"/>
                <a:gd name="connsiteY97" fmla="*/ 428633 h 1838333"/>
                <a:gd name="connsiteX98" fmla="*/ 901700 w 1276350"/>
                <a:gd name="connsiteY98" fmla="*/ 419108 h 1838333"/>
                <a:gd name="connsiteX99" fmla="*/ 908050 w 1276350"/>
                <a:gd name="connsiteY99" fmla="*/ 409583 h 1838333"/>
                <a:gd name="connsiteX100" fmla="*/ 911225 w 1276350"/>
                <a:gd name="connsiteY100" fmla="*/ 400058 h 1838333"/>
                <a:gd name="connsiteX101" fmla="*/ 923925 w 1276350"/>
                <a:gd name="connsiteY101" fmla="*/ 381008 h 1838333"/>
                <a:gd name="connsiteX102" fmla="*/ 936625 w 1276350"/>
                <a:gd name="connsiteY102" fmla="*/ 365133 h 1838333"/>
                <a:gd name="connsiteX103" fmla="*/ 942975 w 1276350"/>
                <a:gd name="connsiteY103" fmla="*/ 346083 h 1838333"/>
                <a:gd name="connsiteX104" fmla="*/ 965200 w 1276350"/>
                <a:gd name="connsiteY104" fmla="*/ 317508 h 1838333"/>
                <a:gd name="connsiteX105" fmla="*/ 968375 w 1276350"/>
                <a:gd name="connsiteY105" fmla="*/ 307983 h 1838333"/>
                <a:gd name="connsiteX106" fmla="*/ 981075 w 1276350"/>
                <a:gd name="connsiteY106" fmla="*/ 288933 h 1838333"/>
                <a:gd name="connsiteX107" fmla="*/ 987425 w 1276350"/>
                <a:gd name="connsiteY107" fmla="*/ 279408 h 1838333"/>
                <a:gd name="connsiteX108" fmla="*/ 993775 w 1276350"/>
                <a:gd name="connsiteY108" fmla="*/ 269883 h 1838333"/>
                <a:gd name="connsiteX109" fmla="*/ 1000125 w 1276350"/>
                <a:gd name="connsiteY109" fmla="*/ 260358 h 1838333"/>
                <a:gd name="connsiteX110" fmla="*/ 1009650 w 1276350"/>
                <a:gd name="connsiteY110" fmla="*/ 250833 h 1838333"/>
                <a:gd name="connsiteX111" fmla="*/ 1022350 w 1276350"/>
                <a:gd name="connsiteY111" fmla="*/ 231783 h 1838333"/>
                <a:gd name="connsiteX112" fmla="*/ 1047750 w 1276350"/>
                <a:gd name="connsiteY112" fmla="*/ 193683 h 1838333"/>
                <a:gd name="connsiteX113" fmla="*/ 1073150 w 1276350"/>
                <a:gd name="connsiteY113" fmla="*/ 155583 h 1838333"/>
                <a:gd name="connsiteX114" fmla="*/ 1079500 w 1276350"/>
                <a:gd name="connsiteY114" fmla="*/ 146058 h 1838333"/>
                <a:gd name="connsiteX115" fmla="*/ 1085850 w 1276350"/>
                <a:gd name="connsiteY115" fmla="*/ 136533 h 1838333"/>
                <a:gd name="connsiteX116" fmla="*/ 1095375 w 1276350"/>
                <a:gd name="connsiteY116" fmla="*/ 130183 h 1838333"/>
                <a:gd name="connsiteX117" fmla="*/ 1108075 w 1276350"/>
                <a:gd name="connsiteY117" fmla="*/ 114308 h 1838333"/>
                <a:gd name="connsiteX118" fmla="*/ 1130300 w 1276350"/>
                <a:gd name="connsiteY118" fmla="*/ 88908 h 1838333"/>
                <a:gd name="connsiteX119" fmla="*/ 1139825 w 1276350"/>
                <a:gd name="connsiteY119" fmla="*/ 69858 h 1838333"/>
                <a:gd name="connsiteX120" fmla="*/ 1149350 w 1276350"/>
                <a:gd name="connsiteY120" fmla="*/ 60333 h 1838333"/>
                <a:gd name="connsiteX121" fmla="*/ 1165225 w 1276350"/>
                <a:gd name="connsiteY121" fmla="*/ 44458 h 1838333"/>
                <a:gd name="connsiteX122" fmla="*/ 1174750 w 1276350"/>
                <a:gd name="connsiteY122" fmla="*/ 34933 h 1838333"/>
                <a:gd name="connsiteX123" fmla="*/ 1184275 w 1276350"/>
                <a:gd name="connsiteY123" fmla="*/ 31758 h 1838333"/>
                <a:gd name="connsiteX124" fmla="*/ 1193800 w 1276350"/>
                <a:gd name="connsiteY124" fmla="*/ 25408 h 1838333"/>
                <a:gd name="connsiteX125" fmla="*/ 1216025 w 1276350"/>
                <a:gd name="connsiteY125" fmla="*/ 19058 h 1838333"/>
                <a:gd name="connsiteX126" fmla="*/ 1235075 w 1276350"/>
                <a:gd name="connsiteY126" fmla="*/ 12708 h 1838333"/>
                <a:gd name="connsiteX127" fmla="*/ 1263650 w 1276350"/>
                <a:gd name="connsiteY127" fmla="*/ 3183 h 1838333"/>
                <a:gd name="connsiteX128" fmla="*/ 1276350 w 1276350"/>
                <a:gd name="connsiteY128" fmla="*/ 8 h 183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276350" h="1838333">
                  <a:moveTo>
                    <a:pt x="0" y="1838333"/>
                  </a:moveTo>
                  <a:cubicBezTo>
                    <a:pt x="20108" y="1837275"/>
                    <a:pt x="40272" y="1836981"/>
                    <a:pt x="60325" y="1835158"/>
                  </a:cubicBezTo>
                  <a:cubicBezTo>
                    <a:pt x="63658" y="1834855"/>
                    <a:pt x="67065" y="1833839"/>
                    <a:pt x="69850" y="1831983"/>
                  </a:cubicBezTo>
                  <a:cubicBezTo>
                    <a:pt x="73586" y="1829492"/>
                    <a:pt x="75926" y="1825333"/>
                    <a:pt x="79375" y="1822458"/>
                  </a:cubicBezTo>
                  <a:cubicBezTo>
                    <a:pt x="82306" y="1820015"/>
                    <a:pt x="85725" y="1818225"/>
                    <a:pt x="88900" y="1816108"/>
                  </a:cubicBezTo>
                  <a:lnTo>
                    <a:pt x="101600" y="1797058"/>
                  </a:lnTo>
                  <a:cubicBezTo>
                    <a:pt x="103717" y="1793883"/>
                    <a:pt x="105252" y="1790231"/>
                    <a:pt x="107950" y="1787533"/>
                  </a:cubicBezTo>
                  <a:lnTo>
                    <a:pt x="117475" y="1778008"/>
                  </a:lnTo>
                  <a:cubicBezTo>
                    <a:pt x="119592" y="1771658"/>
                    <a:pt x="120112" y="1764527"/>
                    <a:pt x="123825" y="1758958"/>
                  </a:cubicBezTo>
                  <a:cubicBezTo>
                    <a:pt x="128058" y="1752608"/>
                    <a:pt x="134112" y="1747148"/>
                    <a:pt x="136525" y="1739908"/>
                  </a:cubicBezTo>
                  <a:cubicBezTo>
                    <a:pt x="142113" y="1723143"/>
                    <a:pt x="137844" y="1733168"/>
                    <a:pt x="152400" y="1711333"/>
                  </a:cubicBezTo>
                  <a:lnTo>
                    <a:pt x="158750" y="1701808"/>
                  </a:lnTo>
                  <a:cubicBezTo>
                    <a:pt x="160867" y="1698633"/>
                    <a:pt x="162402" y="1694981"/>
                    <a:pt x="165100" y="1692283"/>
                  </a:cubicBezTo>
                  <a:lnTo>
                    <a:pt x="174625" y="1682758"/>
                  </a:lnTo>
                  <a:lnTo>
                    <a:pt x="184150" y="1654183"/>
                  </a:lnTo>
                  <a:cubicBezTo>
                    <a:pt x="185208" y="1651008"/>
                    <a:pt x="185469" y="1647443"/>
                    <a:pt x="187325" y="1644658"/>
                  </a:cubicBezTo>
                  <a:cubicBezTo>
                    <a:pt x="189442" y="1641483"/>
                    <a:pt x="192125" y="1638620"/>
                    <a:pt x="193675" y="1635133"/>
                  </a:cubicBezTo>
                  <a:cubicBezTo>
                    <a:pt x="198705" y="1623815"/>
                    <a:pt x="197752" y="1615181"/>
                    <a:pt x="206375" y="1606558"/>
                  </a:cubicBezTo>
                  <a:cubicBezTo>
                    <a:pt x="209073" y="1603860"/>
                    <a:pt x="212725" y="1602325"/>
                    <a:pt x="215900" y="1600208"/>
                  </a:cubicBezTo>
                  <a:lnTo>
                    <a:pt x="225425" y="1571633"/>
                  </a:lnTo>
                  <a:cubicBezTo>
                    <a:pt x="226483" y="1568458"/>
                    <a:pt x="226744" y="1564893"/>
                    <a:pt x="228600" y="1562108"/>
                  </a:cubicBezTo>
                  <a:lnTo>
                    <a:pt x="247650" y="1533533"/>
                  </a:lnTo>
                  <a:lnTo>
                    <a:pt x="254000" y="1524008"/>
                  </a:lnTo>
                  <a:cubicBezTo>
                    <a:pt x="256117" y="1520833"/>
                    <a:pt x="257652" y="1517181"/>
                    <a:pt x="260350" y="1514483"/>
                  </a:cubicBezTo>
                  <a:cubicBezTo>
                    <a:pt x="275271" y="1499562"/>
                    <a:pt x="267384" y="1508694"/>
                    <a:pt x="282575" y="1485908"/>
                  </a:cubicBezTo>
                  <a:lnTo>
                    <a:pt x="288925" y="1476383"/>
                  </a:lnTo>
                  <a:cubicBezTo>
                    <a:pt x="291042" y="1473208"/>
                    <a:pt x="294068" y="1470478"/>
                    <a:pt x="295275" y="1466858"/>
                  </a:cubicBezTo>
                  <a:cubicBezTo>
                    <a:pt x="296333" y="1463683"/>
                    <a:pt x="296825" y="1460259"/>
                    <a:pt x="298450" y="1457333"/>
                  </a:cubicBezTo>
                  <a:cubicBezTo>
                    <a:pt x="302156" y="1450662"/>
                    <a:pt x="308737" y="1445523"/>
                    <a:pt x="311150" y="1438283"/>
                  </a:cubicBezTo>
                  <a:cubicBezTo>
                    <a:pt x="312208" y="1435108"/>
                    <a:pt x="312700" y="1431684"/>
                    <a:pt x="314325" y="1428758"/>
                  </a:cubicBezTo>
                  <a:cubicBezTo>
                    <a:pt x="318031" y="1422087"/>
                    <a:pt x="324612" y="1416948"/>
                    <a:pt x="327025" y="1409708"/>
                  </a:cubicBezTo>
                  <a:cubicBezTo>
                    <a:pt x="328083" y="1406533"/>
                    <a:pt x="328575" y="1403109"/>
                    <a:pt x="330200" y="1400183"/>
                  </a:cubicBezTo>
                  <a:cubicBezTo>
                    <a:pt x="333906" y="1393512"/>
                    <a:pt x="340487" y="1388373"/>
                    <a:pt x="342900" y="1381133"/>
                  </a:cubicBezTo>
                  <a:cubicBezTo>
                    <a:pt x="343958" y="1377958"/>
                    <a:pt x="344450" y="1374534"/>
                    <a:pt x="346075" y="1371608"/>
                  </a:cubicBezTo>
                  <a:cubicBezTo>
                    <a:pt x="349781" y="1364937"/>
                    <a:pt x="356362" y="1359798"/>
                    <a:pt x="358775" y="1352558"/>
                  </a:cubicBezTo>
                  <a:cubicBezTo>
                    <a:pt x="363370" y="1338773"/>
                    <a:pt x="359583" y="1345400"/>
                    <a:pt x="371475" y="1333508"/>
                  </a:cubicBezTo>
                  <a:cubicBezTo>
                    <a:pt x="372533" y="1330333"/>
                    <a:pt x="373025" y="1326909"/>
                    <a:pt x="374650" y="1323983"/>
                  </a:cubicBezTo>
                  <a:cubicBezTo>
                    <a:pt x="378356" y="1317312"/>
                    <a:pt x="384937" y="1312173"/>
                    <a:pt x="387350" y="1304933"/>
                  </a:cubicBezTo>
                  <a:cubicBezTo>
                    <a:pt x="395330" y="1280992"/>
                    <a:pt x="384565" y="1310502"/>
                    <a:pt x="396875" y="1285883"/>
                  </a:cubicBezTo>
                  <a:cubicBezTo>
                    <a:pt x="398372" y="1282890"/>
                    <a:pt x="398553" y="1279351"/>
                    <a:pt x="400050" y="1276358"/>
                  </a:cubicBezTo>
                  <a:cubicBezTo>
                    <a:pt x="401757" y="1272945"/>
                    <a:pt x="404693" y="1270246"/>
                    <a:pt x="406400" y="1266833"/>
                  </a:cubicBezTo>
                  <a:cubicBezTo>
                    <a:pt x="407897" y="1263840"/>
                    <a:pt x="407950" y="1260234"/>
                    <a:pt x="409575" y="1257308"/>
                  </a:cubicBezTo>
                  <a:cubicBezTo>
                    <a:pt x="413281" y="1250637"/>
                    <a:pt x="418042" y="1244608"/>
                    <a:pt x="422275" y="1238258"/>
                  </a:cubicBezTo>
                  <a:lnTo>
                    <a:pt x="428625" y="1228733"/>
                  </a:lnTo>
                  <a:cubicBezTo>
                    <a:pt x="430742" y="1225558"/>
                    <a:pt x="433768" y="1222828"/>
                    <a:pt x="434975" y="1219208"/>
                  </a:cubicBezTo>
                  <a:cubicBezTo>
                    <a:pt x="451357" y="1170061"/>
                    <a:pt x="432581" y="1220822"/>
                    <a:pt x="447675" y="1190633"/>
                  </a:cubicBezTo>
                  <a:cubicBezTo>
                    <a:pt x="449172" y="1187640"/>
                    <a:pt x="448994" y="1183893"/>
                    <a:pt x="450850" y="1181108"/>
                  </a:cubicBezTo>
                  <a:cubicBezTo>
                    <a:pt x="453341" y="1177372"/>
                    <a:pt x="457200" y="1174758"/>
                    <a:pt x="460375" y="1171583"/>
                  </a:cubicBezTo>
                  <a:cubicBezTo>
                    <a:pt x="461433" y="1168408"/>
                    <a:pt x="461925" y="1164984"/>
                    <a:pt x="463550" y="1162058"/>
                  </a:cubicBezTo>
                  <a:cubicBezTo>
                    <a:pt x="467256" y="1155387"/>
                    <a:pt x="473837" y="1150248"/>
                    <a:pt x="476250" y="1143008"/>
                  </a:cubicBezTo>
                  <a:cubicBezTo>
                    <a:pt x="482071" y="1125544"/>
                    <a:pt x="475927" y="1141192"/>
                    <a:pt x="485775" y="1123958"/>
                  </a:cubicBezTo>
                  <a:cubicBezTo>
                    <a:pt x="488123" y="1119849"/>
                    <a:pt x="489690" y="1115317"/>
                    <a:pt x="492125" y="1111258"/>
                  </a:cubicBezTo>
                  <a:cubicBezTo>
                    <a:pt x="496052" y="1104714"/>
                    <a:pt x="500592" y="1098558"/>
                    <a:pt x="504825" y="1092208"/>
                  </a:cubicBezTo>
                  <a:cubicBezTo>
                    <a:pt x="506942" y="1089033"/>
                    <a:pt x="509968" y="1086303"/>
                    <a:pt x="511175" y="1082683"/>
                  </a:cubicBezTo>
                  <a:cubicBezTo>
                    <a:pt x="519155" y="1058742"/>
                    <a:pt x="508390" y="1088252"/>
                    <a:pt x="520700" y="1063633"/>
                  </a:cubicBezTo>
                  <a:cubicBezTo>
                    <a:pt x="522197" y="1060640"/>
                    <a:pt x="522378" y="1057101"/>
                    <a:pt x="523875" y="1054108"/>
                  </a:cubicBezTo>
                  <a:cubicBezTo>
                    <a:pt x="525582" y="1050695"/>
                    <a:pt x="528518" y="1047996"/>
                    <a:pt x="530225" y="1044583"/>
                  </a:cubicBezTo>
                  <a:cubicBezTo>
                    <a:pt x="531722" y="1041590"/>
                    <a:pt x="531775" y="1037984"/>
                    <a:pt x="533400" y="1035058"/>
                  </a:cubicBezTo>
                  <a:cubicBezTo>
                    <a:pt x="537106" y="1028387"/>
                    <a:pt x="543687" y="1023248"/>
                    <a:pt x="546100" y="1016008"/>
                  </a:cubicBezTo>
                  <a:cubicBezTo>
                    <a:pt x="548217" y="1009658"/>
                    <a:pt x="548737" y="1002527"/>
                    <a:pt x="552450" y="996958"/>
                  </a:cubicBezTo>
                  <a:lnTo>
                    <a:pt x="565150" y="977908"/>
                  </a:lnTo>
                  <a:cubicBezTo>
                    <a:pt x="567267" y="974733"/>
                    <a:pt x="570293" y="972003"/>
                    <a:pt x="571500" y="968383"/>
                  </a:cubicBezTo>
                  <a:cubicBezTo>
                    <a:pt x="579480" y="944442"/>
                    <a:pt x="568715" y="973952"/>
                    <a:pt x="581025" y="949333"/>
                  </a:cubicBezTo>
                  <a:cubicBezTo>
                    <a:pt x="582522" y="946340"/>
                    <a:pt x="582575" y="942734"/>
                    <a:pt x="584200" y="939808"/>
                  </a:cubicBezTo>
                  <a:cubicBezTo>
                    <a:pt x="587906" y="933137"/>
                    <a:pt x="592667" y="927108"/>
                    <a:pt x="596900" y="920758"/>
                  </a:cubicBezTo>
                  <a:lnTo>
                    <a:pt x="615950" y="892183"/>
                  </a:lnTo>
                  <a:cubicBezTo>
                    <a:pt x="618067" y="889008"/>
                    <a:pt x="621093" y="886278"/>
                    <a:pt x="622300" y="882658"/>
                  </a:cubicBezTo>
                  <a:cubicBezTo>
                    <a:pt x="623358" y="879483"/>
                    <a:pt x="623850" y="876059"/>
                    <a:pt x="625475" y="873133"/>
                  </a:cubicBezTo>
                  <a:cubicBezTo>
                    <a:pt x="629181" y="866462"/>
                    <a:pt x="633942" y="860433"/>
                    <a:pt x="638175" y="854083"/>
                  </a:cubicBezTo>
                  <a:cubicBezTo>
                    <a:pt x="640292" y="850908"/>
                    <a:pt x="643318" y="848178"/>
                    <a:pt x="644525" y="844558"/>
                  </a:cubicBezTo>
                  <a:cubicBezTo>
                    <a:pt x="649120" y="830773"/>
                    <a:pt x="645333" y="837400"/>
                    <a:pt x="657225" y="825508"/>
                  </a:cubicBezTo>
                  <a:cubicBezTo>
                    <a:pt x="658283" y="822333"/>
                    <a:pt x="658775" y="818909"/>
                    <a:pt x="660400" y="815983"/>
                  </a:cubicBezTo>
                  <a:cubicBezTo>
                    <a:pt x="664106" y="809312"/>
                    <a:pt x="668867" y="803283"/>
                    <a:pt x="673100" y="796933"/>
                  </a:cubicBezTo>
                  <a:lnTo>
                    <a:pt x="685800" y="777883"/>
                  </a:lnTo>
                  <a:lnTo>
                    <a:pt x="704850" y="749308"/>
                  </a:lnTo>
                  <a:lnTo>
                    <a:pt x="711200" y="739783"/>
                  </a:lnTo>
                  <a:cubicBezTo>
                    <a:pt x="713317" y="736608"/>
                    <a:pt x="714852" y="732956"/>
                    <a:pt x="717550" y="730258"/>
                  </a:cubicBezTo>
                  <a:lnTo>
                    <a:pt x="727075" y="720733"/>
                  </a:lnTo>
                  <a:cubicBezTo>
                    <a:pt x="728133" y="717558"/>
                    <a:pt x="728625" y="714134"/>
                    <a:pt x="730250" y="711208"/>
                  </a:cubicBezTo>
                  <a:cubicBezTo>
                    <a:pt x="733956" y="704537"/>
                    <a:pt x="738717" y="698508"/>
                    <a:pt x="742950" y="692158"/>
                  </a:cubicBezTo>
                  <a:lnTo>
                    <a:pt x="749300" y="682633"/>
                  </a:lnTo>
                  <a:lnTo>
                    <a:pt x="755650" y="673108"/>
                  </a:lnTo>
                  <a:cubicBezTo>
                    <a:pt x="757767" y="669933"/>
                    <a:pt x="760793" y="667203"/>
                    <a:pt x="762000" y="663583"/>
                  </a:cubicBezTo>
                  <a:cubicBezTo>
                    <a:pt x="763058" y="660408"/>
                    <a:pt x="763550" y="656984"/>
                    <a:pt x="765175" y="654058"/>
                  </a:cubicBezTo>
                  <a:cubicBezTo>
                    <a:pt x="768881" y="647387"/>
                    <a:pt x="775462" y="642248"/>
                    <a:pt x="777875" y="635008"/>
                  </a:cubicBezTo>
                  <a:cubicBezTo>
                    <a:pt x="778933" y="631833"/>
                    <a:pt x="779425" y="628409"/>
                    <a:pt x="781050" y="625483"/>
                  </a:cubicBezTo>
                  <a:cubicBezTo>
                    <a:pt x="784756" y="618812"/>
                    <a:pt x="791337" y="613673"/>
                    <a:pt x="793750" y="606433"/>
                  </a:cubicBezTo>
                  <a:cubicBezTo>
                    <a:pt x="799338" y="589668"/>
                    <a:pt x="795069" y="599693"/>
                    <a:pt x="809625" y="577858"/>
                  </a:cubicBezTo>
                  <a:lnTo>
                    <a:pt x="822325" y="558808"/>
                  </a:lnTo>
                  <a:cubicBezTo>
                    <a:pt x="824442" y="555633"/>
                    <a:pt x="827468" y="552903"/>
                    <a:pt x="828675" y="549283"/>
                  </a:cubicBezTo>
                  <a:cubicBezTo>
                    <a:pt x="829733" y="546108"/>
                    <a:pt x="829759" y="542371"/>
                    <a:pt x="831850" y="539758"/>
                  </a:cubicBezTo>
                  <a:cubicBezTo>
                    <a:pt x="834234" y="536778"/>
                    <a:pt x="838200" y="535525"/>
                    <a:pt x="841375" y="533408"/>
                  </a:cubicBezTo>
                  <a:cubicBezTo>
                    <a:pt x="842433" y="530233"/>
                    <a:pt x="842925" y="526809"/>
                    <a:pt x="844550" y="523883"/>
                  </a:cubicBezTo>
                  <a:cubicBezTo>
                    <a:pt x="848256" y="517212"/>
                    <a:pt x="854837" y="512073"/>
                    <a:pt x="857250" y="504833"/>
                  </a:cubicBezTo>
                  <a:cubicBezTo>
                    <a:pt x="865230" y="480892"/>
                    <a:pt x="854465" y="510402"/>
                    <a:pt x="866775" y="485783"/>
                  </a:cubicBezTo>
                  <a:cubicBezTo>
                    <a:pt x="868272" y="482790"/>
                    <a:pt x="868325" y="479184"/>
                    <a:pt x="869950" y="476258"/>
                  </a:cubicBezTo>
                  <a:cubicBezTo>
                    <a:pt x="879444" y="459168"/>
                    <a:pt x="880605" y="459253"/>
                    <a:pt x="892175" y="447683"/>
                  </a:cubicBezTo>
                  <a:lnTo>
                    <a:pt x="898525" y="428633"/>
                  </a:lnTo>
                  <a:cubicBezTo>
                    <a:pt x="899583" y="425458"/>
                    <a:pt x="899844" y="421893"/>
                    <a:pt x="901700" y="419108"/>
                  </a:cubicBezTo>
                  <a:cubicBezTo>
                    <a:pt x="903817" y="415933"/>
                    <a:pt x="906343" y="412996"/>
                    <a:pt x="908050" y="409583"/>
                  </a:cubicBezTo>
                  <a:cubicBezTo>
                    <a:pt x="909547" y="406590"/>
                    <a:pt x="909600" y="402984"/>
                    <a:pt x="911225" y="400058"/>
                  </a:cubicBezTo>
                  <a:cubicBezTo>
                    <a:pt x="914931" y="393387"/>
                    <a:pt x="921512" y="388248"/>
                    <a:pt x="923925" y="381008"/>
                  </a:cubicBezTo>
                  <a:cubicBezTo>
                    <a:pt x="928307" y="367863"/>
                    <a:pt x="924315" y="373339"/>
                    <a:pt x="936625" y="365133"/>
                  </a:cubicBezTo>
                  <a:cubicBezTo>
                    <a:pt x="938742" y="358783"/>
                    <a:pt x="939262" y="351652"/>
                    <a:pt x="942975" y="346083"/>
                  </a:cubicBezTo>
                  <a:cubicBezTo>
                    <a:pt x="958166" y="323297"/>
                    <a:pt x="950279" y="332429"/>
                    <a:pt x="965200" y="317508"/>
                  </a:cubicBezTo>
                  <a:cubicBezTo>
                    <a:pt x="966258" y="314333"/>
                    <a:pt x="966750" y="310909"/>
                    <a:pt x="968375" y="307983"/>
                  </a:cubicBezTo>
                  <a:cubicBezTo>
                    <a:pt x="972081" y="301312"/>
                    <a:pt x="976842" y="295283"/>
                    <a:pt x="981075" y="288933"/>
                  </a:cubicBezTo>
                  <a:lnTo>
                    <a:pt x="987425" y="279408"/>
                  </a:lnTo>
                  <a:lnTo>
                    <a:pt x="993775" y="269883"/>
                  </a:lnTo>
                  <a:cubicBezTo>
                    <a:pt x="995892" y="266708"/>
                    <a:pt x="997427" y="263056"/>
                    <a:pt x="1000125" y="260358"/>
                  </a:cubicBezTo>
                  <a:cubicBezTo>
                    <a:pt x="1003300" y="257183"/>
                    <a:pt x="1006893" y="254377"/>
                    <a:pt x="1009650" y="250833"/>
                  </a:cubicBezTo>
                  <a:cubicBezTo>
                    <a:pt x="1014335" y="244809"/>
                    <a:pt x="1018117" y="238133"/>
                    <a:pt x="1022350" y="231783"/>
                  </a:cubicBezTo>
                  <a:lnTo>
                    <a:pt x="1047750" y="193683"/>
                  </a:lnTo>
                  <a:lnTo>
                    <a:pt x="1073150" y="155583"/>
                  </a:lnTo>
                  <a:lnTo>
                    <a:pt x="1079500" y="146058"/>
                  </a:lnTo>
                  <a:cubicBezTo>
                    <a:pt x="1081617" y="142883"/>
                    <a:pt x="1082675" y="138650"/>
                    <a:pt x="1085850" y="136533"/>
                  </a:cubicBezTo>
                  <a:lnTo>
                    <a:pt x="1095375" y="130183"/>
                  </a:lnTo>
                  <a:cubicBezTo>
                    <a:pt x="1102525" y="108733"/>
                    <a:pt x="1092609" y="131983"/>
                    <a:pt x="1108075" y="114308"/>
                  </a:cubicBezTo>
                  <a:cubicBezTo>
                    <a:pt x="1134004" y="84675"/>
                    <a:pt x="1108869" y="103196"/>
                    <a:pt x="1130300" y="88908"/>
                  </a:cubicBezTo>
                  <a:cubicBezTo>
                    <a:pt x="1133482" y="79362"/>
                    <a:pt x="1132986" y="78064"/>
                    <a:pt x="1139825" y="69858"/>
                  </a:cubicBezTo>
                  <a:cubicBezTo>
                    <a:pt x="1142700" y="66409"/>
                    <a:pt x="1146475" y="63782"/>
                    <a:pt x="1149350" y="60333"/>
                  </a:cubicBezTo>
                  <a:cubicBezTo>
                    <a:pt x="1170517" y="34933"/>
                    <a:pt x="1139825" y="65625"/>
                    <a:pt x="1165225" y="44458"/>
                  </a:cubicBezTo>
                  <a:cubicBezTo>
                    <a:pt x="1168674" y="41583"/>
                    <a:pt x="1171014" y="37424"/>
                    <a:pt x="1174750" y="34933"/>
                  </a:cubicBezTo>
                  <a:cubicBezTo>
                    <a:pt x="1177535" y="33077"/>
                    <a:pt x="1181282" y="33255"/>
                    <a:pt x="1184275" y="31758"/>
                  </a:cubicBezTo>
                  <a:cubicBezTo>
                    <a:pt x="1187688" y="30051"/>
                    <a:pt x="1190387" y="27115"/>
                    <a:pt x="1193800" y="25408"/>
                  </a:cubicBezTo>
                  <a:cubicBezTo>
                    <a:pt x="1199135" y="22740"/>
                    <a:pt x="1210939" y="20584"/>
                    <a:pt x="1216025" y="19058"/>
                  </a:cubicBezTo>
                  <a:cubicBezTo>
                    <a:pt x="1222436" y="17135"/>
                    <a:pt x="1228725" y="14825"/>
                    <a:pt x="1235075" y="12708"/>
                  </a:cubicBezTo>
                  <a:lnTo>
                    <a:pt x="1263650" y="3183"/>
                  </a:lnTo>
                  <a:cubicBezTo>
                    <a:pt x="1274179" y="-327"/>
                    <a:pt x="1269828" y="8"/>
                    <a:pt x="1276350" y="8"/>
                  </a:cubicBezTo>
                </a:path>
              </a:pathLst>
            </a:custGeom>
            <a:noFill/>
            <a:ln>
              <a:gradFill>
                <a:gsLst>
                  <a:gs pos="0">
                    <a:srgbClr val="218799"/>
                  </a:gs>
                  <a:gs pos="100000">
                    <a:srgbClr val="207794"/>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2696571" y="2062292"/>
              <a:ext cx="144000" cy="144000"/>
            </a:xfrm>
            <a:prstGeom prst="ellipse">
              <a:avLst/>
            </a:prstGeom>
            <a:solidFill>
              <a:srgbClr val="21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feld 26"/>
            <p:cNvSpPr txBox="1"/>
            <p:nvPr/>
          </p:nvSpPr>
          <p:spPr>
            <a:xfrm>
              <a:off x="1695313" y="1821557"/>
              <a:ext cx="2146515" cy="276999"/>
            </a:xfrm>
            <a:prstGeom prst="rect">
              <a:avLst/>
            </a:prstGeom>
            <a:noFill/>
          </p:spPr>
          <p:txBody>
            <a:bodyPr wrap="square" rtlCol="0">
              <a:spAutoFit/>
            </a:bodyPr>
            <a:lstStyle/>
            <a:p>
              <a:pPr algn="ctr"/>
              <a:r>
                <a:rPr lang="de-DE" sz="1200" dirty="0">
                  <a:solidFill>
                    <a:srgbClr val="218799"/>
                  </a:solidFill>
                </a:rPr>
                <a:t>2</a:t>
              </a:r>
              <a:r>
                <a:rPr lang="de-DE" sz="1200" dirty="0" smtClean="0">
                  <a:solidFill>
                    <a:srgbClr val="218799"/>
                  </a:solidFill>
                </a:rPr>
                <a:t>. Ablehnung</a:t>
              </a:r>
              <a:endParaRPr lang="de-DE" sz="1200" dirty="0">
                <a:solidFill>
                  <a:srgbClr val="218799"/>
                </a:solidFill>
              </a:endParaRPr>
            </a:p>
          </p:txBody>
        </p:sp>
      </p:grpSp>
      <p:grpSp>
        <p:nvGrpSpPr>
          <p:cNvPr id="9" name="Gruppieren 8"/>
          <p:cNvGrpSpPr/>
          <p:nvPr/>
        </p:nvGrpSpPr>
        <p:grpSpPr>
          <a:xfrm>
            <a:off x="4552412" y="1984657"/>
            <a:ext cx="1810153" cy="2193643"/>
            <a:chOff x="4552412" y="1984657"/>
            <a:chExt cx="1810153" cy="2193643"/>
          </a:xfrm>
        </p:grpSpPr>
        <p:sp>
          <p:nvSpPr>
            <p:cNvPr id="68" name="Freihandform 67"/>
            <p:cNvSpPr/>
            <p:nvPr/>
          </p:nvSpPr>
          <p:spPr>
            <a:xfrm>
              <a:off x="4638675" y="2339684"/>
              <a:ext cx="806450" cy="1838616"/>
            </a:xfrm>
            <a:custGeom>
              <a:avLst/>
              <a:gdLst>
                <a:gd name="connsiteX0" fmla="*/ 0 w 806450"/>
                <a:gd name="connsiteY0" fmla="*/ 1838616 h 1838616"/>
                <a:gd name="connsiteX1" fmla="*/ 31750 w 806450"/>
                <a:gd name="connsiteY1" fmla="*/ 1832266 h 1838616"/>
                <a:gd name="connsiteX2" fmla="*/ 50800 w 806450"/>
                <a:gd name="connsiteY2" fmla="*/ 1825916 h 1838616"/>
                <a:gd name="connsiteX3" fmla="*/ 60325 w 806450"/>
                <a:gd name="connsiteY3" fmla="*/ 1816391 h 1838616"/>
                <a:gd name="connsiteX4" fmla="*/ 69850 w 806450"/>
                <a:gd name="connsiteY4" fmla="*/ 1810041 h 1838616"/>
                <a:gd name="connsiteX5" fmla="*/ 85725 w 806450"/>
                <a:gd name="connsiteY5" fmla="*/ 1794166 h 1838616"/>
                <a:gd name="connsiteX6" fmla="*/ 92075 w 806450"/>
                <a:gd name="connsiteY6" fmla="*/ 1784641 h 1838616"/>
                <a:gd name="connsiteX7" fmla="*/ 95250 w 806450"/>
                <a:gd name="connsiteY7" fmla="*/ 1775116 h 1838616"/>
                <a:gd name="connsiteX8" fmla="*/ 107950 w 806450"/>
                <a:gd name="connsiteY8" fmla="*/ 1756066 h 1838616"/>
                <a:gd name="connsiteX9" fmla="*/ 120650 w 806450"/>
                <a:gd name="connsiteY9" fmla="*/ 1737016 h 1838616"/>
                <a:gd name="connsiteX10" fmla="*/ 133350 w 806450"/>
                <a:gd name="connsiteY10" fmla="*/ 1717966 h 1838616"/>
                <a:gd name="connsiteX11" fmla="*/ 139700 w 806450"/>
                <a:gd name="connsiteY11" fmla="*/ 1708441 h 1838616"/>
                <a:gd name="connsiteX12" fmla="*/ 149225 w 806450"/>
                <a:gd name="connsiteY12" fmla="*/ 1679866 h 1838616"/>
                <a:gd name="connsiteX13" fmla="*/ 152400 w 806450"/>
                <a:gd name="connsiteY13" fmla="*/ 1670341 h 1838616"/>
                <a:gd name="connsiteX14" fmla="*/ 161925 w 806450"/>
                <a:gd name="connsiteY14" fmla="*/ 1651291 h 1838616"/>
                <a:gd name="connsiteX15" fmla="*/ 168275 w 806450"/>
                <a:gd name="connsiteY15" fmla="*/ 1641766 h 1838616"/>
                <a:gd name="connsiteX16" fmla="*/ 174625 w 806450"/>
                <a:gd name="connsiteY16" fmla="*/ 1622716 h 1838616"/>
                <a:gd name="connsiteX17" fmla="*/ 180975 w 806450"/>
                <a:gd name="connsiteY17" fmla="*/ 1613191 h 1838616"/>
                <a:gd name="connsiteX18" fmla="*/ 187325 w 806450"/>
                <a:gd name="connsiteY18" fmla="*/ 1594141 h 1838616"/>
                <a:gd name="connsiteX19" fmla="*/ 196850 w 806450"/>
                <a:gd name="connsiteY19" fmla="*/ 1565566 h 1838616"/>
                <a:gd name="connsiteX20" fmla="*/ 200025 w 806450"/>
                <a:gd name="connsiteY20" fmla="*/ 1556041 h 1838616"/>
                <a:gd name="connsiteX21" fmla="*/ 203200 w 806450"/>
                <a:gd name="connsiteY21" fmla="*/ 1546516 h 1838616"/>
                <a:gd name="connsiteX22" fmla="*/ 209550 w 806450"/>
                <a:gd name="connsiteY22" fmla="*/ 1536991 h 1838616"/>
                <a:gd name="connsiteX23" fmla="*/ 212725 w 806450"/>
                <a:gd name="connsiteY23" fmla="*/ 1527466 h 1838616"/>
                <a:gd name="connsiteX24" fmla="*/ 225425 w 806450"/>
                <a:gd name="connsiteY24" fmla="*/ 1508416 h 1838616"/>
                <a:gd name="connsiteX25" fmla="*/ 228600 w 806450"/>
                <a:gd name="connsiteY25" fmla="*/ 1498891 h 1838616"/>
                <a:gd name="connsiteX26" fmla="*/ 241300 w 806450"/>
                <a:gd name="connsiteY26" fmla="*/ 1479841 h 1838616"/>
                <a:gd name="connsiteX27" fmla="*/ 244475 w 806450"/>
                <a:gd name="connsiteY27" fmla="*/ 1470316 h 1838616"/>
                <a:gd name="connsiteX28" fmla="*/ 257175 w 806450"/>
                <a:gd name="connsiteY28" fmla="*/ 1451266 h 1838616"/>
                <a:gd name="connsiteX29" fmla="*/ 260350 w 806450"/>
                <a:gd name="connsiteY29" fmla="*/ 1441741 h 1838616"/>
                <a:gd name="connsiteX30" fmla="*/ 273050 w 806450"/>
                <a:gd name="connsiteY30" fmla="*/ 1422691 h 1838616"/>
                <a:gd name="connsiteX31" fmla="*/ 282575 w 806450"/>
                <a:gd name="connsiteY31" fmla="*/ 1394116 h 1838616"/>
                <a:gd name="connsiteX32" fmla="*/ 285750 w 806450"/>
                <a:gd name="connsiteY32" fmla="*/ 1384591 h 1838616"/>
                <a:gd name="connsiteX33" fmla="*/ 292100 w 806450"/>
                <a:gd name="connsiteY33" fmla="*/ 1375066 h 1838616"/>
                <a:gd name="connsiteX34" fmla="*/ 298450 w 806450"/>
                <a:gd name="connsiteY34" fmla="*/ 1356016 h 1838616"/>
                <a:gd name="connsiteX35" fmla="*/ 304800 w 806450"/>
                <a:gd name="connsiteY35" fmla="*/ 1346491 h 1838616"/>
                <a:gd name="connsiteX36" fmla="*/ 314325 w 806450"/>
                <a:gd name="connsiteY36" fmla="*/ 1317916 h 1838616"/>
                <a:gd name="connsiteX37" fmla="*/ 323850 w 806450"/>
                <a:gd name="connsiteY37" fmla="*/ 1289341 h 1838616"/>
                <a:gd name="connsiteX38" fmla="*/ 327025 w 806450"/>
                <a:gd name="connsiteY38" fmla="*/ 1279816 h 1838616"/>
                <a:gd name="connsiteX39" fmla="*/ 330200 w 806450"/>
                <a:gd name="connsiteY39" fmla="*/ 1267116 h 1838616"/>
                <a:gd name="connsiteX40" fmla="*/ 336550 w 806450"/>
                <a:gd name="connsiteY40" fmla="*/ 1248066 h 1838616"/>
                <a:gd name="connsiteX41" fmla="*/ 342900 w 806450"/>
                <a:gd name="connsiteY41" fmla="*/ 1229016 h 1838616"/>
                <a:gd name="connsiteX42" fmla="*/ 365125 w 806450"/>
                <a:gd name="connsiteY42" fmla="*/ 1162341 h 1838616"/>
                <a:gd name="connsiteX43" fmla="*/ 368300 w 806450"/>
                <a:gd name="connsiteY43" fmla="*/ 1152816 h 1838616"/>
                <a:gd name="connsiteX44" fmla="*/ 371475 w 806450"/>
                <a:gd name="connsiteY44" fmla="*/ 1143291 h 1838616"/>
                <a:gd name="connsiteX45" fmla="*/ 374650 w 806450"/>
                <a:gd name="connsiteY45" fmla="*/ 1130591 h 1838616"/>
                <a:gd name="connsiteX46" fmla="*/ 381000 w 806450"/>
                <a:gd name="connsiteY46" fmla="*/ 1111541 h 1838616"/>
                <a:gd name="connsiteX47" fmla="*/ 387350 w 806450"/>
                <a:gd name="connsiteY47" fmla="*/ 1102016 h 1838616"/>
                <a:gd name="connsiteX48" fmla="*/ 393700 w 806450"/>
                <a:gd name="connsiteY48" fmla="*/ 1082966 h 1838616"/>
                <a:gd name="connsiteX49" fmla="*/ 396875 w 806450"/>
                <a:gd name="connsiteY49" fmla="*/ 1073441 h 1838616"/>
                <a:gd name="connsiteX50" fmla="*/ 400050 w 806450"/>
                <a:gd name="connsiteY50" fmla="*/ 1060741 h 1838616"/>
                <a:gd name="connsiteX51" fmla="*/ 406400 w 806450"/>
                <a:gd name="connsiteY51" fmla="*/ 1041691 h 1838616"/>
                <a:gd name="connsiteX52" fmla="*/ 409575 w 806450"/>
                <a:gd name="connsiteY52" fmla="*/ 1032166 h 1838616"/>
                <a:gd name="connsiteX53" fmla="*/ 412750 w 806450"/>
                <a:gd name="connsiteY53" fmla="*/ 1022641 h 1838616"/>
                <a:gd name="connsiteX54" fmla="*/ 419100 w 806450"/>
                <a:gd name="connsiteY54" fmla="*/ 1013116 h 1838616"/>
                <a:gd name="connsiteX55" fmla="*/ 425450 w 806450"/>
                <a:gd name="connsiteY55" fmla="*/ 994066 h 1838616"/>
                <a:gd name="connsiteX56" fmla="*/ 431800 w 806450"/>
                <a:gd name="connsiteY56" fmla="*/ 984541 h 1838616"/>
                <a:gd name="connsiteX57" fmla="*/ 438150 w 806450"/>
                <a:gd name="connsiteY57" fmla="*/ 959141 h 1838616"/>
                <a:gd name="connsiteX58" fmla="*/ 444500 w 806450"/>
                <a:gd name="connsiteY58" fmla="*/ 940091 h 1838616"/>
                <a:gd name="connsiteX59" fmla="*/ 457200 w 806450"/>
                <a:gd name="connsiteY59" fmla="*/ 901991 h 1838616"/>
                <a:gd name="connsiteX60" fmla="*/ 463550 w 806450"/>
                <a:gd name="connsiteY60" fmla="*/ 882941 h 1838616"/>
                <a:gd name="connsiteX61" fmla="*/ 466725 w 806450"/>
                <a:gd name="connsiteY61" fmla="*/ 873416 h 1838616"/>
                <a:gd name="connsiteX62" fmla="*/ 473075 w 806450"/>
                <a:gd name="connsiteY62" fmla="*/ 863891 h 1838616"/>
                <a:gd name="connsiteX63" fmla="*/ 482600 w 806450"/>
                <a:gd name="connsiteY63" fmla="*/ 835316 h 1838616"/>
                <a:gd name="connsiteX64" fmla="*/ 485775 w 806450"/>
                <a:gd name="connsiteY64" fmla="*/ 825791 h 1838616"/>
                <a:gd name="connsiteX65" fmla="*/ 488950 w 806450"/>
                <a:gd name="connsiteY65" fmla="*/ 816266 h 1838616"/>
                <a:gd name="connsiteX66" fmla="*/ 501650 w 806450"/>
                <a:gd name="connsiteY66" fmla="*/ 787691 h 1838616"/>
                <a:gd name="connsiteX67" fmla="*/ 504825 w 806450"/>
                <a:gd name="connsiteY67" fmla="*/ 778166 h 1838616"/>
                <a:gd name="connsiteX68" fmla="*/ 511175 w 806450"/>
                <a:gd name="connsiteY68" fmla="*/ 768641 h 1838616"/>
                <a:gd name="connsiteX69" fmla="*/ 520700 w 806450"/>
                <a:gd name="connsiteY69" fmla="*/ 740066 h 1838616"/>
                <a:gd name="connsiteX70" fmla="*/ 523875 w 806450"/>
                <a:gd name="connsiteY70" fmla="*/ 730541 h 1838616"/>
                <a:gd name="connsiteX71" fmla="*/ 527050 w 806450"/>
                <a:gd name="connsiteY71" fmla="*/ 721016 h 1838616"/>
                <a:gd name="connsiteX72" fmla="*/ 530225 w 806450"/>
                <a:gd name="connsiteY72" fmla="*/ 708316 h 1838616"/>
                <a:gd name="connsiteX73" fmla="*/ 533400 w 806450"/>
                <a:gd name="connsiteY73" fmla="*/ 692441 h 1838616"/>
                <a:gd name="connsiteX74" fmla="*/ 542925 w 806450"/>
                <a:gd name="connsiteY74" fmla="*/ 663866 h 1838616"/>
                <a:gd name="connsiteX75" fmla="*/ 549275 w 806450"/>
                <a:gd name="connsiteY75" fmla="*/ 644816 h 1838616"/>
                <a:gd name="connsiteX76" fmla="*/ 552450 w 806450"/>
                <a:gd name="connsiteY76" fmla="*/ 635291 h 1838616"/>
                <a:gd name="connsiteX77" fmla="*/ 558800 w 806450"/>
                <a:gd name="connsiteY77" fmla="*/ 625766 h 1838616"/>
                <a:gd name="connsiteX78" fmla="*/ 565150 w 806450"/>
                <a:gd name="connsiteY78" fmla="*/ 606716 h 1838616"/>
                <a:gd name="connsiteX79" fmla="*/ 568325 w 806450"/>
                <a:gd name="connsiteY79" fmla="*/ 597191 h 1838616"/>
                <a:gd name="connsiteX80" fmla="*/ 574675 w 806450"/>
                <a:gd name="connsiteY80" fmla="*/ 587666 h 1838616"/>
                <a:gd name="connsiteX81" fmla="*/ 581025 w 806450"/>
                <a:gd name="connsiteY81" fmla="*/ 565441 h 1838616"/>
                <a:gd name="connsiteX82" fmla="*/ 590550 w 806450"/>
                <a:gd name="connsiteY82" fmla="*/ 533691 h 1838616"/>
                <a:gd name="connsiteX83" fmla="*/ 593725 w 806450"/>
                <a:gd name="connsiteY83" fmla="*/ 524166 h 1838616"/>
                <a:gd name="connsiteX84" fmla="*/ 600075 w 806450"/>
                <a:gd name="connsiteY84" fmla="*/ 514641 h 1838616"/>
                <a:gd name="connsiteX85" fmla="*/ 606425 w 806450"/>
                <a:gd name="connsiteY85" fmla="*/ 495591 h 1838616"/>
                <a:gd name="connsiteX86" fmla="*/ 612775 w 806450"/>
                <a:gd name="connsiteY86" fmla="*/ 476541 h 1838616"/>
                <a:gd name="connsiteX87" fmla="*/ 635000 w 806450"/>
                <a:gd name="connsiteY87" fmla="*/ 409866 h 1838616"/>
                <a:gd name="connsiteX88" fmla="*/ 654050 w 806450"/>
                <a:gd name="connsiteY88" fmla="*/ 352716 h 1838616"/>
                <a:gd name="connsiteX89" fmla="*/ 657225 w 806450"/>
                <a:gd name="connsiteY89" fmla="*/ 343191 h 1838616"/>
                <a:gd name="connsiteX90" fmla="*/ 660400 w 806450"/>
                <a:gd name="connsiteY90" fmla="*/ 333666 h 1838616"/>
                <a:gd name="connsiteX91" fmla="*/ 666750 w 806450"/>
                <a:gd name="connsiteY91" fmla="*/ 324141 h 1838616"/>
                <a:gd name="connsiteX92" fmla="*/ 673100 w 806450"/>
                <a:gd name="connsiteY92" fmla="*/ 305091 h 1838616"/>
                <a:gd name="connsiteX93" fmla="*/ 679450 w 806450"/>
                <a:gd name="connsiteY93" fmla="*/ 286041 h 1838616"/>
                <a:gd name="connsiteX94" fmla="*/ 685800 w 806450"/>
                <a:gd name="connsiteY94" fmla="*/ 266991 h 1838616"/>
                <a:gd name="connsiteX95" fmla="*/ 688975 w 806450"/>
                <a:gd name="connsiteY95" fmla="*/ 257466 h 1838616"/>
                <a:gd name="connsiteX96" fmla="*/ 692150 w 806450"/>
                <a:gd name="connsiteY96" fmla="*/ 238416 h 1838616"/>
                <a:gd name="connsiteX97" fmla="*/ 698500 w 806450"/>
                <a:gd name="connsiteY97" fmla="*/ 206666 h 1838616"/>
                <a:gd name="connsiteX98" fmla="*/ 704850 w 806450"/>
                <a:gd name="connsiteY98" fmla="*/ 171741 h 1838616"/>
                <a:gd name="connsiteX99" fmla="*/ 708025 w 806450"/>
                <a:gd name="connsiteY99" fmla="*/ 155866 h 1838616"/>
                <a:gd name="connsiteX100" fmla="*/ 714375 w 806450"/>
                <a:gd name="connsiteY100" fmla="*/ 136816 h 1838616"/>
                <a:gd name="connsiteX101" fmla="*/ 720725 w 806450"/>
                <a:gd name="connsiteY101" fmla="*/ 127291 h 1838616"/>
                <a:gd name="connsiteX102" fmla="*/ 727075 w 806450"/>
                <a:gd name="connsiteY102" fmla="*/ 108241 h 1838616"/>
                <a:gd name="connsiteX103" fmla="*/ 739775 w 806450"/>
                <a:gd name="connsiteY103" fmla="*/ 79666 h 1838616"/>
                <a:gd name="connsiteX104" fmla="*/ 742950 w 806450"/>
                <a:gd name="connsiteY104" fmla="*/ 70141 h 1838616"/>
                <a:gd name="connsiteX105" fmla="*/ 749300 w 806450"/>
                <a:gd name="connsiteY105" fmla="*/ 47916 h 1838616"/>
                <a:gd name="connsiteX106" fmla="*/ 755650 w 806450"/>
                <a:gd name="connsiteY106" fmla="*/ 38391 h 1838616"/>
                <a:gd name="connsiteX107" fmla="*/ 771525 w 806450"/>
                <a:gd name="connsiteY107" fmla="*/ 9816 h 1838616"/>
                <a:gd name="connsiteX108" fmla="*/ 790575 w 806450"/>
                <a:gd name="connsiteY108" fmla="*/ 291 h 1838616"/>
                <a:gd name="connsiteX109" fmla="*/ 806450 w 806450"/>
                <a:gd name="connsiteY109" fmla="*/ 291 h 183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806450" h="1838616">
                  <a:moveTo>
                    <a:pt x="0" y="1838616"/>
                  </a:moveTo>
                  <a:cubicBezTo>
                    <a:pt x="10583" y="1836499"/>
                    <a:pt x="21511" y="1835679"/>
                    <a:pt x="31750" y="1832266"/>
                  </a:cubicBezTo>
                  <a:lnTo>
                    <a:pt x="50800" y="1825916"/>
                  </a:lnTo>
                  <a:cubicBezTo>
                    <a:pt x="53975" y="1822741"/>
                    <a:pt x="56876" y="1819266"/>
                    <a:pt x="60325" y="1816391"/>
                  </a:cubicBezTo>
                  <a:cubicBezTo>
                    <a:pt x="63256" y="1813948"/>
                    <a:pt x="67152" y="1812739"/>
                    <a:pt x="69850" y="1810041"/>
                  </a:cubicBezTo>
                  <a:cubicBezTo>
                    <a:pt x="91017" y="1788874"/>
                    <a:pt x="60325" y="1811099"/>
                    <a:pt x="85725" y="1794166"/>
                  </a:cubicBezTo>
                  <a:cubicBezTo>
                    <a:pt x="87842" y="1790991"/>
                    <a:pt x="90368" y="1788054"/>
                    <a:pt x="92075" y="1784641"/>
                  </a:cubicBezTo>
                  <a:cubicBezTo>
                    <a:pt x="93572" y="1781648"/>
                    <a:pt x="93625" y="1778042"/>
                    <a:pt x="95250" y="1775116"/>
                  </a:cubicBezTo>
                  <a:cubicBezTo>
                    <a:pt x="98956" y="1768445"/>
                    <a:pt x="103717" y="1762416"/>
                    <a:pt x="107950" y="1756066"/>
                  </a:cubicBezTo>
                  <a:lnTo>
                    <a:pt x="120650" y="1737016"/>
                  </a:lnTo>
                  <a:lnTo>
                    <a:pt x="133350" y="1717966"/>
                  </a:lnTo>
                  <a:cubicBezTo>
                    <a:pt x="135467" y="1714791"/>
                    <a:pt x="138493" y="1712061"/>
                    <a:pt x="139700" y="1708441"/>
                  </a:cubicBezTo>
                  <a:lnTo>
                    <a:pt x="149225" y="1679866"/>
                  </a:lnTo>
                  <a:cubicBezTo>
                    <a:pt x="150283" y="1676691"/>
                    <a:pt x="150544" y="1673126"/>
                    <a:pt x="152400" y="1670341"/>
                  </a:cubicBezTo>
                  <a:cubicBezTo>
                    <a:pt x="170598" y="1643044"/>
                    <a:pt x="148780" y="1677581"/>
                    <a:pt x="161925" y="1651291"/>
                  </a:cubicBezTo>
                  <a:cubicBezTo>
                    <a:pt x="163632" y="1647878"/>
                    <a:pt x="166725" y="1645253"/>
                    <a:pt x="168275" y="1641766"/>
                  </a:cubicBezTo>
                  <a:cubicBezTo>
                    <a:pt x="170993" y="1635649"/>
                    <a:pt x="170912" y="1628285"/>
                    <a:pt x="174625" y="1622716"/>
                  </a:cubicBezTo>
                  <a:cubicBezTo>
                    <a:pt x="176742" y="1619541"/>
                    <a:pt x="179425" y="1616678"/>
                    <a:pt x="180975" y="1613191"/>
                  </a:cubicBezTo>
                  <a:cubicBezTo>
                    <a:pt x="183693" y="1607074"/>
                    <a:pt x="185208" y="1600491"/>
                    <a:pt x="187325" y="1594141"/>
                  </a:cubicBezTo>
                  <a:lnTo>
                    <a:pt x="196850" y="1565566"/>
                  </a:lnTo>
                  <a:lnTo>
                    <a:pt x="200025" y="1556041"/>
                  </a:lnTo>
                  <a:cubicBezTo>
                    <a:pt x="201083" y="1552866"/>
                    <a:pt x="201344" y="1549301"/>
                    <a:pt x="203200" y="1546516"/>
                  </a:cubicBezTo>
                  <a:cubicBezTo>
                    <a:pt x="205317" y="1543341"/>
                    <a:pt x="207843" y="1540404"/>
                    <a:pt x="209550" y="1536991"/>
                  </a:cubicBezTo>
                  <a:cubicBezTo>
                    <a:pt x="211047" y="1533998"/>
                    <a:pt x="211100" y="1530392"/>
                    <a:pt x="212725" y="1527466"/>
                  </a:cubicBezTo>
                  <a:cubicBezTo>
                    <a:pt x="216431" y="1520795"/>
                    <a:pt x="223012" y="1515656"/>
                    <a:pt x="225425" y="1508416"/>
                  </a:cubicBezTo>
                  <a:cubicBezTo>
                    <a:pt x="226483" y="1505241"/>
                    <a:pt x="226975" y="1501817"/>
                    <a:pt x="228600" y="1498891"/>
                  </a:cubicBezTo>
                  <a:cubicBezTo>
                    <a:pt x="232306" y="1492220"/>
                    <a:pt x="238887" y="1487081"/>
                    <a:pt x="241300" y="1479841"/>
                  </a:cubicBezTo>
                  <a:cubicBezTo>
                    <a:pt x="242358" y="1476666"/>
                    <a:pt x="242850" y="1473242"/>
                    <a:pt x="244475" y="1470316"/>
                  </a:cubicBezTo>
                  <a:cubicBezTo>
                    <a:pt x="248181" y="1463645"/>
                    <a:pt x="254762" y="1458506"/>
                    <a:pt x="257175" y="1451266"/>
                  </a:cubicBezTo>
                  <a:cubicBezTo>
                    <a:pt x="258233" y="1448091"/>
                    <a:pt x="258725" y="1444667"/>
                    <a:pt x="260350" y="1441741"/>
                  </a:cubicBezTo>
                  <a:cubicBezTo>
                    <a:pt x="264056" y="1435070"/>
                    <a:pt x="270637" y="1429931"/>
                    <a:pt x="273050" y="1422691"/>
                  </a:cubicBezTo>
                  <a:lnTo>
                    <a:pt x="282575" y="1394116"/>
                  </a:lnTo>
                  <a:cubicBezTo>
                    <a:pt x="283633" y="1390941"/>
                    <a:pt x="283894" y="1387376"/>
                    <a:pt x="285750" y="1384591"/>
                  </a:cubicBezTo>
                  <a:cubicBezTo>
                    <a:pt x="287867" y="1381416"/>
                    <a:pt x="290550" y="1378553"/>
                    <a:pt x="292100" y="1375066"/>
                  </a:cubicBezTo>
                  <a:cubicBezTo>
                    <a:pt x="294818" y="1368949"/>
                    <a:pt x="294737" y="1361585"/>
                    <a:pt x="298450" y="1356016"/>
                  </a:cubicBezTo>
                  <a:cubicBezTo>
                    <a:pt x="300567" y="1352841"/>
                    <a:pt x="303250" y="1349978"/>
                    <a:pt x="304800" y="1346491"/>
                  </a:cubicBezTo>
                  <a:lnTo>
                    <a:pt x="314325" y="1317916"/>
                  </a:lnTo>
                  <a:lnTo>
                    <a:pt x="323850" y="1289341"/>
                  </a:lnTo>
                  <a:cubicBezTo>
                    <a:pt x="324908" y="1286166"/>
                    <a:pt x="326213" y="1283063"/>
                    <a:pt x="327025" y="1279816"/>
                  </a:cubicBezTo>
                  <a:cubicBezTo>
                    <a:pt x="328083" y="1275583"/>
                    <a:pt x="328946" y="1271296"/>
                    <a:pt x="330200" y="1267116"/>
                  </a:cubicBezTo>
                  <a:cubicBezTo>
                    <a:pt x="332123" y="1260705"/>
                    <a:pt x="334433" y="1254416"/>
                    <a:pt x="336550" y="1248066"/>
                  </a:cubicBezTo>
                  <a:lnTo>
                    <a:pt x="342900" y="1229016"/>
                  </a:lnTo>
                  <a:lnTo>
                    <a:pt x="365125" y="1162341"/>
                  </a:lnTo>
                  <a:lnTo>
                    <a:pt x="368300" y="1152816"/>
                  </a:lnTo>
                  <a:cubicBezTo>
                    <a:pt x="369358" y="1149641"/>
                    <a:pt x="370663" y="1146538"/>
                    <a:pt x="371475" y="1143291"/>
                  </a:cubicBezTo>
                  <a:cubicBezTo>
                    <a:pt x="372533" y="1139058"/>
                    <a:pt x="373396" y="1134771"/>
                    <a:pt x="374650" y="1130591"/>
                  </a:cubicBezTo>
                  <a:cubicBezTo>
                    <a:pt x="376573" y="1124180"/>
                    <a:pt x="377287" y="1117110"/>
                    <a:pt x="381000" y="1111541"/>
                  </a:cubicBezTo>
                  <a:cubicBezTo>
                    <a:pt x="383117" y="1108366"/>
                    <a:pt x="385800" y="1105503"/>
                    <a:pt x="387350" y="1102016"/>
                  </a:cubicBezTo>
                  <a:cubicBezTo>
                    <a:pt x="390068" y="1095899"/>
                    <a:pt x="391583" y="1089316"/>
                    <a:pt x="393700" y="1082966"/>
                  </a:cubicBezTo>
                  <a:cubicBezTo>
                    <a:pt x="394758" y="1079791"/>
                    <a:pt x="396063" y="1076688"/>
                    <a:pt x="396875" y="1073441"/>
                  </a:cubicBezTo>
                  <a:cubicBezTo>
                    <a:pt x="397933" y="1069208"/>
                    <a:pt x="398796" y="1064921"/>
                    <a:pt x="400050" y="1060741"/>
                  </a:cubicBezTo>
                  <a:cubicBezTo>
                    <a:pt x="401973" y="1054330"/>
                    <a:pt x="404283" y="1048041"/>
                    <a:pt x="406400" y="1041691"/>
                  </a:cubicBezTo>
                  <a:lnTo>
                    <a:pt x="409575" y="1032166"/>
                  </a:lnTo>
                  <a:cubicBezTo>
                    <a:pt x="410633" y="1028991"/>
                    <a:pt x="410894" y="1025426"/>
                    <a:pt x="412750" y="1022641"/>
                  </a:cubicBezTo>
                  <a:cubicBezTo>
                    <a:pt x="414867" y="1019466"/>
                    <a:pt x="417550" y="1016603"/>
                    <a:pt x="419100" y="1013116"/>
                  </a:cubicBezTo>
                  <a:cubicBezTo>
                    <a:pt x="421818" y="1006999"/>
                    <a:pt x="421737" y="999635"/>
                    <a:pt x="425450" y="994066"/>
                  </a:cubicBezTo>
                  <a:cubicBezTo>
                    <a:pt x="427567" y="990891"/>
                    <a:pt x="430093" y="987954"/>
                    <a:pt x="431800" y="984541"/>
                  </a:cubicBezTo>
                  <a:cubicBezTo>
                    <a:pt x="435653" y="976834"/>
                    <a:pt x="435976" y="967111"/>
                    <a:pt x="438150" y="959141"/>
                  </a:cubicBezTo>
                  <a:cubicBezTo>
                    <a:pt x="439911" y="952683"/>
                    <a:pt x="442383" y="946441"/>
                    <a:pt x="444500" y="940091"/>
                  </a:cubicBezTo>
                  <a:lnTo>
                    <a:pt x="457200" y="901991"/>
                  </a:lnTo>
                  <a:lnTo>
                    <a:pt x="463550" y="882941"/>
                  </a:lnTo>
                  <a:cubicBezTo>
                    <a:pt x="464608" y="879766"/>
                    <a:pt x="464869" y="876201"/>
                    <a:pt x="466725" y="873416"/>
                  </a:cubicBezTo>
                  <a:cubicBezTo>
                    <a:pt x="468842" y="870241"/>
                    <a:pt x="471525" y="867378"/>
                    <a:pt x="473075" y="863891"/>
                  </a:cubicBezTo>
                  <a:lnTo>
                    <a:pt x="482600" y="835316"/>
                  </a:lnTo>
                  <a:lnTo>
                    <a:pt x="485775" y="825791"/>
                  </a:lnTo>
                  <a:cubicBezTo>
                    <a:pt x="486833" y="822616"/>
                    <a:pt x="487094" y="819051"/>
                    <a:pt x="488950" y="816266"/>
                  </a:cubicBezTo>
                  <a:cubicBezTo>
                    <a:pt x="499013" y="801172"/>
                    <a:pt x="494093" y="810361"/>
                    <a:pt x="501650" y="787691"/>
                  </a:cubicBezTo>
                  <a:cubicBezTo>
                    <a:pt x="502708" y="784516"/>
                    <a:pt x="502969" y="780951"/>
                    <a:pt x="504825" y="778166"/>
                  </a:cubicBezTo>
                  <a:cubicBezTo>
                    <a:pt x="506942" y="774991"/>
                    <a:pt x="509625" y="772128"/>
                    <a:pt x="511175" y="768641"/>
                  </a:cubicBezTo>
                  <a:lnTo>
                    <a:pt x="520700" y="740066"/>
                  </a:lnTo>
                  <a:lnTo>
                    <a:pt x="523875" y="730541"/>
                  </a:lnTo>
                  <a:cubicBezTo>
                    <a:pt x="524933" y="727366"/>
                    <a:pt x="526238" y="724263"/>
                    <a:pt x="527050" y="721016"/>
                  </a:cubicBezTo>
                  <a:cubicBezTo>
                    <a:pt x="528108" y="716783"/>
                    <a:pt x="529278" y="712576"/>
                    <a:pt x="530225" y="708316"/>
                  </a:cubicBezTo>
                  <a:cubicBezTo>
                    <a:pt x="531396" y="703048"/>
                    <a:pt x="531980" y="697647"/>
                    <a:pt x="533400" y="692441"/>
                  </a:cubicBezTo>
                  <a:lnTo>
                    <a:pt x="542925" y="663866"/>
                  </a:lnTo>
                  <a:lnTo>
                    <a:pt x="549275" y="644816"/>
                  </a:lnTo>
                  <a:cubicBezTo>
                    <a:pt x="550333" y="641641"/>
                    <a:pt x="550594" y="638076"/>
                    <a:pt x="552450" y="635291"/>
                  </a:cubicBezTo>
                  <a:cubicBezTo>
                    <a:pt x="554567" y="632116"/>
                    <a:pt x="557250" y="629253"/>
                    <a:pt x="558800" y="625766"/>
                  </a:cubicBezTo>
                  <a:cubicBezTo>
                    <a:pt x="561518" y="619649"/>
                    <a:pt x="563033" y="613066"/>
                    <a:pt x="565150" y="606716"/>
                  </a:cubicBezTo>
                  <a:cubicBezTo>
                    <a:pt x="566208" y="603541"/>
                    <a:pt x="566469" y="599976"/>
                    <a:pt x="568325" y="597191"/>
                  </a:cubicBezTo>
                  <a:lnTo>
                    <a:pt x="574675" y="587666"/>
                  </a:lnTo>
                  <a:cubicBezTo>
                    <a:pt x="584601" y="547964"/>
                    <a:pt x="571915" y="597325"/>
                    <a:pt x="581025" y="565441"/>
                  </a:cubicBezTo>
                  <a:cubicBezTo>
                    <a:pt x="590622" y="531852"/>
                    <a:pt x="575460" y="578962"/>
                    <a:pt x="590550" y="533691"/>
                  </a:cubicBezTo>
                  <a:cubicBezTo>
                    <a:pt x="591608" y="530516"/>
                    <a:pt x="591869" y="526951"/>
                    <a:pt x="593725" y="524166"/>
                  </a:cubicBezTo>
                  <a:cubicBezTo>
                    <a:pt x="595842" y="520991"/>
                    <a:pt x="598525" y="518128"/>
                    <a:pt x="600075" y="514641"/>
                  </a:cubicBezTo>
                  <a:cubicBezTo>
                    <a:pt x="602793" y="508524"/>
                    <a:pt x="604308" y="501941"/>
                    <a:pt x="606425" y="495591"/>
                  </a:cubicBezTo>
                  <a:lnTo>
                    <a:pt x="612775" y="476541"/>
                  </a:lnTo>
                  <a:lnTo>
                    <a:pt x="635000" y="409866"/>
                  </a:lnTo>
                  <a:lnTo>
                    <a:pt x="654050" y="352716"/>
                  </a:lnTo>
                  <a:lnTo>
                    <a:pt x="657225" y="343191"/>
                  </a:lnTo>
                  <a:cubicBezTo>
                    <a:pt x="658283" y="340016"/>
                    <a:pt x="658544" y="336451"/>
                    <a:pt x="660400" y="333666"/>
                  </a:cubicBezTo>
                  <a:cubicBezTo>
                    <a:pt x="662517" y="330491"/>
                    <a:pt x="665200" y="327628"/>
                    <a:pt x="666750" y="324141"/>
                  </a:cubicBezTo>
                  <a:cubicBezTo>
                    <a:pt x="669468" y="318024"/>
                    <a:pt x="670983" y="311441"/>
                    <a:pt x="673100" y="305091"/>
                  </a:cubicBezTo>
                  <a:lnTo>
                    <a:pt x="679450" y="286041"/>
                  </a:lnTo>
                  <a:lnTo>
                    <a:pt x="685800" y="266991"/>
                  </a:lnTo>
                  <a:cubicBezTo>
                    <a:pt x="686858" y="263816"/>
                    <a:pt x="688425" y="260767"/>
                    <a:pt x="688975" y="257466"/>
                  </a:cubicBezTo>
                  <a:cubicBezTo>
                    <a:pt x="690033" y="251116"/>
                    <a:pt x="690964" y="244743"/>
                    <a:pt x="692150" y="238416"/>
                  </a:cubicBezTo>
                  <a:cubicBezTo>
                    <a:pt x="694139" y="227808"/>
                    <a:pt x="696974" y="217350"/>
                    <a:pt x="698500" y="206666"/>
                  </a:cubicBezTo>
                  <a:cubicBezTo>
                    <a:pt x="704004" y="168140"/>
                    <a:pt x="698862" y="198687"/>
                    <a:pt x="704850" y="171741"/>
                  </a:cubicBezTo>
                  <a:cubicBezTo>
                    <a:pt x="706021" y="166473"/>
                    <a:pt x="706605" y="161072"/>
                    <a:pt x="708025" y="155866"/>
                  </a:cubicBezTo>
                  <a:cubicBezTo>
                    <a:pt x="709786" y="149408"/>
                    <a:pt x="710662" y="142385"/>
                    <a:pt x="714375" y="136816"/>
                  </a:cubicBezTo>
                  <a:cubicBezTo>
                    <a:pt x="716492" y="133641"/>
                    <a:pt x="719175" y="130778"/>
                    <a:pt x="720725" y="127291"/>
                  </a:cubicBezTo>
                  <a:cubicBezTo>
                    <a:pt x="723443" y="121174"/>
                    <a:pt x="723362" y="113810"/>
                    <a:pt x="727075" y="108241"/>
                  </a:cubicBezTo>
                  <a:cubicBezTo>
                    <a:pt x="737138" y="93147"/>
                    <a:pt x="732218" y="102336"/>
                    <a:pt x="739775" y="79666"/>
                  </a:cubicBezTo>
                  <a:cubicBezTo>
                    <a:pt x="740833" y="76491"/>
                    <a:pt x="742138" y="73388"/>
                    <a:pt x="742950" y="70141"/>
                  </a:cubicBezTo>
                  <a:cubicBezTo>
                    <a:pt x="743967" y="66072"/>
                    <a:pt x="747023" y="52471"/>
                    <a:pt x="749300" y="47916"/>
                  </a:cubicBezTo>
                  <a:cubicBezTo>
                    <a:pt x="751007" y="44503"/>
                    <a:pt x="753943" y="41804"/>
                    <a:pt x="755650" y="38391"/>
                  </a:cubicBezTo>
                  <a:cubicBezTo>
                    <a:pt x="761440" y="26811"/>
                    <a:pt x="756509" y="19827"/>
                    <a:pt x="771525" y="9816"/>
                  </a:cubicBezTo>
                  <a:cubicBezTo>
                    <a:pt x="778070" y="5453"/>
                    <a:pt x="782486" y="1302"/>
                    <a:pt x="790575" y="291"/>
                  </a:cubicBezTo>
                  <a:cubicBezTo>
                    <a:pt x="795826" y="-365"/>
                    <a:pt x="801158" y="291"/>
                    <a:pt x="806450" y="291"/>
                  </a:cubicBezTo>
                </a:path>
              </a:pathLst>
            </a:custGeom>
            <a:noFill/>
            <a:ln>
              <a:gradFill>
                <a:gsLst>
                  <a:gs pos="0">
                    <a:srgbClr val="22A8A2"/>
                  </a:gs>
                  <a:gs pos="100000">
                    <a:srgbClr val="22B8A7"/>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5385526" y="2256021"/>
              <a:ext cx="144000" cy="144000"/>
            </a:xfrm>
            <a:prstGeom prst="ellipse">
              <a:avLst/>
            </a:prstGeom>
            <a:solidFill>
              <a:srgbClr val="22B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Textfeld 29"/>
            <p:cNvSpPr txBox="1"/>
            <p:nvPr/>
          </p:nvSpPr>
          <p:spPr>
            <a:xfrm>
              <a:off x="4552412" y="1984657"/>
              <a:ext cx="1810153" cy="276999"/>
            </a:xfrm>
            <a:prstGeom prst="rect">
              <a:avLst/>
            </a:prstGeom>
            <a:noFill/>
          </p:spPr>
          <p:txBody>
            <a:bodyPr wrap="square" rtlCol="0">
              <a:spAutoFit/>
            </a:bodyPr>
            <a:lstStyle/>
            <a:p>
              <a:pPr algn="ctr"/>
              <a:r>
                <a:rPr lang="de-DE" sz="1200" dirty="0" smtClean="0">
                  <a:solidFill>
                    <a:srgbClr val="22B8A7"/>
                  </a:solidFill>
                </a:rPr>
                <a:t>5. Lernen</a:t>
              </a:r>
              <a:endParaRPr lang="de-DE" sz="1200" dirty="0">
                <a:solidFill>
                  <a:srgbClr val="22B8A7"/>
                </a:solidFill>
              </a:endParaRPr>
            </a:p>
          </p:txBody>
        </p:sp>
      </p:grpSp>
      <p:grpSp>
        <p:nvGrpSpPr>
          <p:cNvPr id="8" name="Gruppieren 7"/>
          <p:cNvGrpSpPr/>
          <p:nvPr/>
        </p:nvGrpSpPr>
        <p:grpSpPr>
          <a:xfrm>
            <a:off x="3498741" y="3241675"/>
            <a:ext cx="2146515" cy="1230001"/>
            <a:chOff x="3498741" y="3241675"/>
            <a:chExt cx="2146515" cy="1230001"/>
          </a:xfrm>
        </p:grpSpPr>
        <p:sp>
          <p:nvSpPr>
            <p:cNvPr id="66" name="Freihandform 65"/>
            <p:cNvSpPr/>
            <p:nvPr/>
          </p:nvSpPr>
          <p:spPr>
            <a:xfrm>
              <a:off x="3660775" y="3241675"/>
              <a:ext cx="952500" cy="924100"/>
            </a:xfrm>
            <a:custGeom>
              <a:avLst/>
              <a:gdLst>
                <a:gd name="connsiteX0" fmla="*/ 0 w 952500"/>
                <a:gd name="connsiteY0" fmla="*/ 0 h 924100"/>
                <a:gd name="connsiteX1" fmla="*/ 22225 w 952500"/>
                <a:gd name="connsiteY1" fmla="*/ 34925 h 924100"/>
                <a:gd name="connsiteX2" fmla="*/ 31750 w 952500"/>
                <a:gd name="connsiteY2" fmla="*/ 44450 h 924100"/>
                <a:gd name="connsiteX3" fmla="*/ 50800 w 952500"/>
                <a:gd name="connsiteY3" fmla="*/ 73025 h 924100"/>
                <a:gd name="connsiteX4" fmla="*/ 57150 w 952500"/>
                <a:gd name="connsiteY4" fmla="*/ 82550 h 924100"/>
                <a:gd name="connsiteX5" fmla="*/ 66675 w 952500"/>
                <a:gd name="connsiteY5" fmla="*/ 88900 h 924100"/>
                <a:gd name="connsiteX6" fmla="*/ 73025 w 952500"/>
                <a:gd name="connsiteY6" fmla="*/ 107950 h 924100"/>
                <a:gd name="connsiteX7" fmla="*/ 95250 w 952500"/>
                <a:gd name="connsiteY7" fmla="*/ 136525 h 924100"/>
                <a:gd name="connsiteX8" fmla="*/ 111125 w 952500"/>
                <a:gd name="connsiteY8" fmla="*/ 152400 h 924100"/>
                <a:gd name="connsiteX9" fmla="*/ 136525 w 952500"/>
                <a:gd name="connsiteY9" fmla="*/ 190500 h 924100"/>
                <a:gd name="connsiteX10" fmla="*/ 149225 w 952500"/>
                <a:gd name="connsiteY10" fmla="*/ 209550 h 924100"/>
                <a:gd name="connsiteX11" fmla="*/ 155575 w 952500"/>
                <a:gd name="connsiteY11" fmla="*/ 219075 h 924100"/>
                <a:gd name="connsiteX12" fmla="*/ 165100 w 952500"/>
                <a:gd name="connsiteY12" fmla="*/ 225425 h 924100"/>
                <a:gd name="connsiteX13" fmla="*/ 187325 w 952500"/>
                <a:gd name="connsiteY13" fmla="*/ 247650 h 924100"/>
                <a:gd name="connsiteX14" fmla="*/ 190500 w 952500"/>
                <a:gd name="connsiteY14" fmla="*/ 257175 h 924100"/>
                <a:gd name="connsiteX15" fmla="*/ 212725 w 952500"/>
                <a:gd name="connsiteY15" fmla="*/ 282575 h 924100"/>
                <a:gd name="connsiteX16" fmla="*/ 228600 w 952500"/>
                <a:gd name="connsiteY16" fmla="*/ 311150 h 924100"/>
                <a:gd name="connsiteX17" fmla="*/ 234950 w 952500"/>
                <a:gd name="connsiteY17" fmla="*/ 320675 h 924100"/>
                <a:gd name="connsiteX18" fmla="*/ 244475 w 952500"/>
                <a:gd name="connsiteY18" fmla="*/ 330200 h 924100"/>
                <a:gd name="connsiteX19" fmla="*/ 266700 w 952500"/>
                <a:gd name="connsiteY19" fmla="*/ 355600 h 924100"/>
                <a:gd name="connsiteX20" fmla="*/ 273050 w 952500"/>
                <a:gd name="connsiteY20" fmla="*/ 365125 h 924100"/>
                <a:gd name="connsiteX21" fmla="*/ 282575 w 952500"/>
                <a:gd name="connsiteY21" fmla="*/ 371475 h 924100"/>
                <a:gd name="connsiteX22" fmla="*/ 295275 w 952500"/>
                <a:gd name="connsiteY22" fmla="*/ 390525 h 924100"/>
                <a:gd name="connsiteX23" fmla="*/ 301625 w 952500"/>
                <a:gd name="connsiteY23" fmla="*/ 400050 h 924100"/>
                <a:gd name="connsiteX24" fmla="*/ 307975 w 952500"/>
                <a:gd name="connsiteY24" fmla="*/ 409575 h 924100"/>
                <a:gd name="connsiteX25" fmla="*/ 317500 w 952500"/>
                <a:gd name="connsiteY25" fmla="*/ 419100 h 924100"/>
                <a:gd name="connsiteX26" fmla="*/ 323850 w 952500"/>
                <a:gd name="connsiteY26" fmla="*/ 428625 h 924100"/>
                <a:gd name="connsiteX27" fmla="*/ 333375 w 952500"/>
                <a:gd name="connsiteY27" fmla="*/ 434975 h 924100"/>
                <a:gd name="connsiteX28" fmla="*/ 352425 w 952500"/>
                <a:gd name="connsiteY28" fmla="*/ 447675 h 924100"/>
                <a:gd name="connsiteX29" fmla="*/ 368300 w 952500"/>
                <a:gd name="connsiteY29" fmla="*/ 463550 h 924100"/>
                <a:gd name="connsiteX30" fmla="*/ 387350 w 952500"/>
                <a:gd name="connsiteY30" fmla="*/ 479425 h 924100"/>
                <a:gd name="connsiteX31" fmla="*/ 390525 w 952500"/>
                <a:gd name="connsiteY31" fmla="*/ 488950 h 924100"/>
                <a:gd name="connsiteX32" fmla="*/ 400050 w 952500"/>
                <a:gd name="connsiteY32" fmla="*/ 495300 h 924100"/>
                <a:gd name="connsiteX33" fmla="*/ 409575 w 952500"/>
                <a:gd name="connsiteY33" fmla="*/ 504825 h 924100"/>
                <a:gd name="connsiteX34" fmla="*/ 425450 w 952500"/>
                <a:gd name="connsiteY34" fmla="*/ 520700 h 924100"/>
                <a:gd name="connsiteX35" fmla="*/ 438150 w 952500"/>
                <a:gd name="connsiteY35" fmla="*/ 539750 h 924100"/>
                <a:gd name="connsiteX36" fmla="*/ 450850 w 952500"/>
                <a:gd name="connsiteY36" fmla="*/ 558800 h 924100"/>
                <a:gd name="connsiteX37" fmla="*/ 460375 w 952500"/>
                <a:gd name="connsiteY37" fmla="*/ 568325 h 924100"/>
                <a:gd name="connsiteX38" fmla="*/ 466725 w 952500"/>
                <a:gd name="connsiteY38" fmla="*/ 577850 h 924100"/>
                <a:gd name="connsiteX39" fmla="*/ 476250 w 952500"/>
                <a:gd name="connsiteY39" fmla="*/ 584200 h 924100"/>
                <a:gd name="connsiteX40" fmla="*/ 498475 w 952500"/>
                <a:gd name="connsiteY40" fmla="*/ 606425 h 924100"/>
                <a:gd name="connsiteX41" fmla="*/ 508000 w 952500"/>
                <a:gd name="connsiteY41" fmla="*/ 612775 h 924100"/>
                <a:gd name="connsiteX42" fmla="*/ 523875 w 952500"/>
                <a:gd name="connsiteY42" fmla="*/ 628650 h 924100"/>
                <a:gd name="connsiteX43" fmla="*/ 542925 w 952500"/>
                <a:gd name="connsiteY43" fmla="*/ 644525 h 924100"/>
                <a:gd name="connsiteX44" fmla="*/ 549275 w 952500"/>
                <a:gd name="connsiteY44" fmla="*/ 654050 h 924100"/>
                <a:gd name="connsiteX45" fmla="*/ 568325 w 952500"/>
                <a:gd name="connsiteY45" fmla="*/ 666750 h 924100"/>
                <a:gd name="connsiteX46" fmla="*/ 584200 w 952500"/>
                <a:gd name="connsiteY46" fmla="*/ 679450 h 924100"/>
                <a:gd name="connsiteX47" fmla="*/ 603250 w 952500"/>
                <a:gd name="connsiteY47" fmla="*/ 698500 h 924100"/>
                <a:gd name="connsiteX48" fmla="*/ 612775 w 952500"/>
                <a:gd name="connsiteY48" fmla="*/ 704850 h 924100"/>
                <a:gd name="connsiteX49" fmla="*/ 628650 w 952500"/>
                <a:gd name="connsiteY49" fmla="*/ 723900 h 924100"/>
                <a:gd name="connsiteX50" fmla="*/ 647700 w 952500"/>
                <a:gd name="connsiteY50" fmla="*/ 739775 h 924100"/>
                <a:gd name="connsiteX51" fmla="*/ 654050 w 952500"/>
                <a:gd name="connsiteY51" fmla="*/ 749300 h 924100"/>
                <a:gd name="connsiteX52" fmla="*/ 673100 w 952500"/>
                <a:gd name="connsiteY52" fmla="*/ 762000 h 924100"/>
                <a:gd name="connsiteX53" fmla="*/ 682625 w 952500"/>
                <a:gd name="connsiteY53" fmla="*/ 768350 h 924100"/>
                <a:gd name="connsiteX54" fmla="*/ 692150 w 952500"/>
                <a:gd name="connsiteY54" fmla="*/ 774700 h 924100"/>
                <a:gd name="connsiteX55" fmla="*/ 708025 w 952500"/>
                <a:gd name="connsiteY55" fmla="*/ 790575 h 924100"/>
                <a:gd name="connsiteX56" fmla="*/ 723900 w 952500"/>
                <a:gd name="connsiteY56" fmla="*/ 803275 h 924100"/>
                <a:gd name="connsiteX57" fmla="*/ 733425 w 952500"/>
                <a:gd name="connsiteY57" fmla="*/ 812800 h 924100"/>
                <a:gd name="connsiteX58" fmla="*/ 742950 w 952500"/>
                <a:gd name="connsiteY58" fmla="*/ 819150 h 924100"/>
                <a:gd name="connsiteX59" fmla="*/ 758825 w 952500"/>
                <a:gd name="connsiteY59" fmla="*/ 835025 h 924100"/>
                <a:gd name="connsiteX60" fmla="*/ 765175 w 952500"/>
                <a:gd name="connsiteY60" fmla="*/ 844550 h 924100"/>
                <a:gd name="connsiteX61" fmla="*/ 774700 w 952500"/>
                <a:gd name="connsiteY61" fmla="*/ 850900 h 924100"/>
                <a:gd name="connsiteX62" fmla="*/ 784225 w 952500"/>
                <a:gd name="connsiteY62" fmla="*/ 860425 h 924100"/>
                <a:gd name="connsiteX63" fmla="*/ 793750 w 952500"/>
                <a:gd name="connsiteY63" fmla="*/ 866775 h 924100"/>
                <a:gd name="connsiteX64" fmla="*/ 812800 w 952500"/>
                <a:gd name="connsiteY64" fmla="*/ 882650 h 924100"/>
                <a:gd name="connsiteX65" fmla="*/ 831850 w 952500"/>
                <a:gd name="connsiteY65" fmla="*/ 889000 h 924100"/>
                <a:gd name="connsiteX66" fmla="*/ 860425 w 952500"/>
                <a:gd name="connsiteY66" fmla="*/ 898525 h 924100"/>
                <a:gd name="connsiteX67" fmla="*/ 869950 w 952500"/>
                <a:gd name="connsiteY67" fmla="*/ 901700 h 924100"/>
                <a:gd name="connsiteX68" fmla="*/ 879475 w 952500"/>
                <a:gd name="connsiteY68" fmla="*/ 904875 h 924100"/>
                <a:gd name="connsiteX69" fmla="*/ 904875 w 952500"/>
                <a:gd name="connsiteY69" fmla="*/ 914400 h 924100"/>
                <a:gd name="connsiteX70" fmla="*/ 914400 w 952500"/>
                <a:gd name="connsiteY70" fmla="*/ 917575 h 924100"/>
                <a:gd name="connsiteX71" fmla="*/ 942975 w 952500"/>
                <a:gd name="connsiteY71" fmla="*/ 923925 h 924100"/>
                <a:gd name="connsiteX72" fmla="*/ 952500 w 952500"/>
                <a:gd name="connsiteY72" fmla="*/ 923925 h 9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952500" h="924100">
                  <a:moveTo>
                    <a:pt x="0" y="0"/>
                  </a:moveTo>
                  <a:cubicBezTo>
                    <a:pt x="3674" y="6123"/>
                    <a:pt x="18194" y="30894"/>
                    <a:pt x="22225" y="34925"/>
                  </a:cubicBezTo>
                  <a:cubicBezTo>
                    <a:pt x="25400" y="38100"/>
                    <a:pt x="28993" y="40906"/>
                    <a:pt x="31750" y="44450"/>
                  </a:cubicBezTo>
                  <a:lnTo>
                    <a:pt x="50800" y="73025"/>
                  </a:lnTo>
                  <a:cubicBezTo>
                    <a:pt x="52917" y="76200"/>
                    <a:pt x="53975" y="80433"/>
                    <a:pt x="57150" y="82550"/>
                  </a:cubicBezTo>
                  <a:lnTo>
                    <a:pt x="66675" y="88900"/>
                  </a:lnTo>
                  <a:cubicBezTo>
                    <a:pt x="68792" y="95250"/>
                    <a:pt x="69312" y="102381"/>
                    <a:pt x="73025" y="107950"/>
                  </a:cubicBezTo>
                  <a:cubicBezTo>
                    <a:pt x="105123" y="156098"/>
                    <a:pt x="70381" y="106682"/>
                    <a:pt x="95250" y="136525"/>
                  </a:cubicBezTo>
                  <a:cubicBezTo>
                    <a:pt x="108479" y="152400"/>
                    <a:pt x="93663" y="140758"/>
                    <a:pt x="111125" y="152400"/>
                  </a:cubicBezTo>
                  <a:lnTo>
                    <a:pt x="136525" y="190500"/>
                  </a:lnTo>
                  <a:lnTo>
                    <a:pt x="149225" y="209550"/>
                  </a:lnTo>
                  <a:cubicBezTo>
                    <a:pt x="151342" y="212725"/>
                    <a:pt x="152400" y="216958"/>
                    <a:pt x="155575" y="219075"/>
                  </a:cubicBezTo>
                  <a:lnTo>
                    <a:pt x="165100" y="225425"/>
                  </a:lnTo>
                  <a:cubicBezTo>
                    <a:pt x="179656" y="247260"/>
                    <a:pt x="170560" y="242062"/>
                    <a:pt x="187325" y="247650"/>
                  </a:cubicBezTo>
                  <a:cubicBezTo>
                    <a:pt x="188383" y="250825"/>
                    <a:pt x="188409" y="254562"/>
                    <a:pt x="190500" y="257175"/>
                  </a:cubicBezTo>
                  <a:cubicBezTo>
                    <a:pt x="205317" y="275696"/>
                    <a:pt x="200025" y="244475"/>
                    <a:pt x="212725" y="282575"/>
                  </a:cubicBezTo>
                  <a:cubicBezTo>
                    <a:pt x="218313" y="299340"/>
                    <a:pt x="214044" y="289315"/>
                    <a:pt x="228600" y="311150"/>
                  </a:cubicBezTo>
                  <a:cubicBezTo>
                    <a:pt x="230717" y="314325"/>
                    <a:pt x="232252" y="317977"/>
                    <a:pt x="234950" y="320675"/>
                  </a:cubicBezTo>
                  <a:cubicBezTo>
                    <a:pt x="238125" y="323850"/>
                    <a:pt x="241718" y="326656"/>
                    <a:pt x="244475" y="330200"/>
                  </a:cubicBezTo>
                  <a:cubicBezTo>
                    <a:pt x="264421" y="355844"/>
                    <a:pt x="248261" y="343307"/>
                    <a:pt x="266700" y="355600"/>
                  </a:cubicBezTo>
                  <a:cubicBezTo>
                    <a:pt x="268817" y="358775"/>
                    <a:pt x="270352" y="362427"/>
                    <a:pt x="273050" y="365125"/>
                  </a:cubicBezTo>
                  <a:cubicBezTo>
                    <a:pt x="275748" y="367823"/>
                    <a:pt x="280062" y="368603"/>
                    <a:pt x="282575" y="371475"/>
                  </a:cubicBezTo>
                  <a:cubicBezTo>
                    <a:pt x="287601" y="377218"/>
                    <a:pt x="291042" y="384175"/>
                    <a:pt x="295275" y="390525"/>
                  </a:cubicBezTo>
                  <a:lnTo>
                    <a:pt x="301625" y="400050"/>
                  </a:lnTo>
                  <a:cubicBezTo>
                    <a:pt x="303742" y="403225"/>
                    <a:pt x="305277" y="406877"/>
                    <a:pt x="307975" y="409575"/>
                  </a:cubicBezTo>
                  <a:cubicBezTo>
                    <a:pt x="311150" y="412750"/>
                    <a:pt x="314625" y="415651"/>
                    <a:pt x="317500" y="419100"/>
                  </a:cubicBezTo>
                  <a:cubicBezTo>
                    <a:pt x="319943" y="422031"/>
                    <a:pt x="321152" y="425927"/>
                    <a:pt x="323850" y="428625"/>
                  </a:cubicBezTo>
                  <a:cubicBezTo>
                    <a:pt x="326548" y="431323"/>
                    <a:pt x="330444" y="432532"/>
                    <a:pt x="333375" y="434975"/>
                  </a:cubicBezTo>
                  <a:cubicBezTo>
                    <a:pt x="349230" y="448188"/>
                    <a:pt x="335686" y="442095"/>
                    <a:pt x="352425" y="447675"/>
                  </a:cubicBezTo>
                  <a:cubicBezTo>
                    <a:pt x="364067" y="465137"/>
                    <a:pt x="352425" y="450321"/>
                    <a:pt x="368300" y="463550"/>
                  </a:cubicBezTo>
                  <a:cubicBezTo>
                    <a:pt x="392746" y="483922"/>
                    <a:pt x="363701" y="463659"/>
                    <a:pt x="387350" y="479425"/>
                  </a:cubicBezTo>
                  <a:cubicBezTo>
                    <a:pt x="388408" y="482600"/>
                    <a:pt x="388434" y="486337"/>
                    <a:pt x="390525" y="488950"/>
                  </a:cubicBezTo>
                  <a:cubicBezTo>
                    <a:pt x="392909" y="491930"/>
                    <a:pt x="397119" y="492857"/>
                    <a:pt x="400050" y="495300"/>
                  </a:cubicBezTo>
                  <a:cubicBezTo>
                    <a:pt x="403499" y="498175"/>
                    <a:pt x="406700" y="501376"/>
                    <a:pt x="409575" y="504825"/>
                  </a:cubicBezTo>
                  <a:cubicBezTo>
                    <a:pt x="422804" y="520700"/>
                    <a:pt x="407988" y="509058"/>
                    <a:pt x="425450" y="520700"/>
                  </a:cubicBezTo>
                  <a:cubicBezTo>
                    <a:pt x="431522" y="538916"/>
                    <a:pt x="424277" y="521913"/>
                    <a:pt x="438150" y="539750"/>
                  </a:cubicBezTo>
                  <a:cubicBezTo>
                    <a:pt x="442835" y="545774"/>
                    <a:pt x="445454" y="553404"/>
                    <a:pt x="450850" y="558800"/>
                  </a:cubicBezTo>
                  <a:cubicBezTo>
                    <a:pt x="454025" y="561975"/>
                    <a:pt x="457500" y="564876"/>
                    <a:pt x="460375" y="568325"/>
                  </a:cubicBezTo>
                  <a:cubicBezTo>
                    <a:pt x="462818" y="571256"/>
                    <a:pt x="464027" y="575152"/>
                    <a:pt x="466725" y="577850"/>
                  </a:cubicBezTo>
                  <a:cubicBezTo>
                    <a:pt x="469423" y="580548"/>
                    <a:pt x="473075" y="582083"/>
                    <a:pt x="476250" y="584200"/>
                  </a:cubicBezTo>
                  <a:cubicBezTo>
                    <a:pt x="481838" y="600965"/>
                    <a:pt x="476640" y="591869"/>
                    <a:pt x="498475" y="606425"/>
                  </a:cubicBezTo>
                  <a:lnTo>
                    <a:pt x="508000" y="612775"/>
                  </a:lnTo>
                  <a:cubicBezTo>
                    <a:pt x="519642" y="630238"/>
                    <a:pt x="508000" y="615421"/>
                    <a:pt x="523875" y="628650"/>
                  </a:cubicBezTo>
                  <a:cubicBezTo>
                    <a:pt x="548321" y="649022"/>
                    <a:pt x="519276" y="628759"/>
                    <a:pt x="542925" y="644525"/>
                  </a:cubicBezTo>
                  <a:cubicBezTo>
                    <a:pt x="545042" y="647700"/>
                    <a:pt x="546403" y="651537"/>
                    <a:pt x="549275" y="654050"/>
                  </a:cubicBezTo>
                  <a:cubicBezTo>
                    <a:pt x="555018" y="659076"/>
                    <a:pt x="568325" y="666750"/>
                    <a:pt x="568325" y="666750"/>
                  </a:cubicBezTo>
                  <a:cubicBezTo>
                    <a:pt x="585755" y="692894"/>
                    <a:pt x="562966" y="662934"/>
                    <a:pt x="584200" y="679450"/>
                  </a:cubicBezTo>
                  <a:cubicBezTo>
                    <a:pt x="591289" y="684963"/>
                    <a:pt x="595778" y="693519"/>
                    <a:pt x="603250" y="698500"/>
                  </a:cubicBezTo>
                  <a:cubicBezTo>
                    <a:pt x="606425" y="700617"/>
                    <a:pt x="609844" y="702407"/>
                    <a:pt x="612775" y="704850"/>
                  </a:cubicBezTo>
                  <a:cubicBezTo>
                    <a:pt x="643983" y="730857"/>
                    <a:pt x="603675" y="698925"/>
                    <a:pt x="628650" y="723900"/>
                  </a:cubicBezTo>
                  <a:cubicBezTo>
                    <a:pt x="653625" y="748875"/>
                    <a:pt x="621693" y="708567"/>
                    <a:pt x="647700" y="739775"/>
                  </a:cubicBezTo>
                  <a:cubicBezTo>
                    <a:pt x="650143" y="742706"/>
                    <a:pt x="651178" y="746787"/>
                    <a:pt x="654050" y="749300"/>
                  </a:cubicBezTo>
                  <a:cubicBezTo>
                    <a:pt x="659793" y="754326"/>
                    <a:pt x="666750" y="757767"/>
                    <a:pt x="673100" y="762000"/>
                  </a:cubicBezTo>
                  <a:lnTo>
                    <a:pt x="682625" y="768350"/>
                  </a:lnTo>
                  <a:lnTo>
                    <a:pt x="692150" y="774700"/>
                  </a:lnTo>
                  <a:cubicBezTo>
                    <a:pt x="709083" y="800100"/>
                    <a:pt x="686858" y="769408"/>
                    <a:pt x="708025" y="790575"/>
                  </a:cubicBezTo>
                  <a:cubicBezTo>
                    <a:pt x="722386" y="804936"/>
                    <a:pt x="705357" y="797094"/>
                    <a:pt x="723900" y="803275"/>
                  </a:cubicBezTo>
                  <a:cubicBezTo>
                    <a:pt x="727075" y="806450"/>
                    <a:pt x="729976" y="809925"/>
                    <a:pt x="733425" y="812800"/>
                  </a:cubicBezTo>
                  <a:cubicBezTo>
                    <a:pt x="736356" y="815243"/>
                    <a:pt x="740252" y="816452"/>
                    <a:pt x="742950" y="819150"/>
                  </a:cubicBezTo>
                  <a:cubicBezTo>
                    <a:pt x="764117" y="840317"/>
                    <a:pt x="733425" y="818092"/>
                    <a:pt x="758825" y="835025"/>
                  </a:cubicBezTo>
                  <a:cubicBezTo>
                    <a:pt x="760942" y="838200"/>
                    <a:pt x="762477" y="841852"/>
                    <a:pt x="765175" y="844550"/>
                  </a:cubicBezTo>
                  <a:cubicBezTo>
                    <a:pt x="767873" y="847248"/>
                    <a:pt x="771769" y="848457"/>
                    <a:pt x="774700" y="850900"/>
                  </a:cubicBezTo>
                  <a:cubicBezTo>
                    <a:pt x="778149" y="853775"/>
                    <a:pt x="780776" y="857550"/>
                    <a:pt x="784225" y="860425"/>
                  </a:cubicBezTo>
                  <a:cubicBezTo>
                    <a:pt x="787156" y="862868"/>
                    <a:pt x="790819" y="864332"/>
                    <a:pt x="793750" y="866775"/>
                  </a:cubicBezTo>
                  <a:cubicBezTo>
                    <a:pt x="802295" y="873896"/>
                    <a:pt x="802665" y="878145"/>
                    <a:pt x="812800" y="882650"/>
                  </a:cubicBezTo>
                  <a:cubicBezTo>
                    <a:pt x="818917" y="885368"/>
                    <a:pt x="825500" y="886883"/>
                    <a:pt x="831850" y="889000"/>
                  </a:cubicBezTo>
                  <a:lnTo>
                    <a:pt x="860425" y="898525"/>
                  </a:lnTo>
                  <a:lnTo>
                    <a:pt x="869950" y="901700"/>
                  </a:lnTo>
                  <a:cubicBezTo>
                    <a:pt x="873125" y="902758"/>
                    <a:pt x="876690" y="903019"/>
                    <a:pt x="879475" y="904875"/>
                  </a:cubicBezTo>
                  <a:cubicBezTo>
                    <a:pt x="895155" y="915328"/>
                    <a:pt x="882904" y="908907"/>
                    <a:pt x="904875" y="914400"/>
                  </a:cubicBezTo>
                  <a:cubicBezTo>
                    <a:pt x="908122" y="915212"/>
                    <a:pt x="911182" y="916656"/>
                    <a:pt x="914400" y="917575"/>
                  </a:cubicBezTo>
                  <a:cubicBezTo>
                    <a:pt x="920745" y="919388"/>
                    <a:pt x="937155" y="923198"/>
                    <a:pt x="942975" y="923925"/>
                  </a:cubicBezTo>
                  <a:cubicBezTo>
                    <a:pt x="946125" y="924319"/>
                    <a:pt x="949325" y="923925"/>
                    <a:pt x="952500" y="923925"/>
                  </a:cubicBezTo>
                </a:path>
              </a:pathLst>
            </a:custGeom>
            <a:noFill/>
            <a:ln>
              <a:gradFill>
                <a:gsLst>
                  <a:gs pos="0">
                    <a:srgbClr val="21979E"/>
                  </a:gs>
                  <a:gs pos="100000">
                    <a:srgbClr val="22A8A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4534222" y="4100319"/>
              <a:ext cx="144000" cy="144000"/>
            </a:xfrm>
            <a:prstGeom prst="ellipse">
              <a:avLst/>
            </a:prstGeom>
            <a:solidFill>
              <a:srgbClr val="22A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feld 28"/>
            <p:cNvSpPr txBox="1"/>
            <p:nvPr/>
          </p:nvSpPr>
          <p:spPr>
            <a:xfrm>
              <a:off x="3498741" y="4194677"/>
              <a:ext cx="2146515" cy="276999"/>
            </a:xfrm>
            <a:prstGeom prst="rect">
              <a:avLst/>
            </a:prstGeom>
            <a:noFill/>
          </p:spPr>
          <p:txBody>
            <a:bodyPr wrap="square" rtlCol="0">
              <a:spAutoFit/>
            </a:bodyPr>
            <a:lstStyle/>
            <a:p>
              <a:pPr algn="ctr"/>
              <a:r>
                <a:rPr lang="de-DE" sz="1200" dirty="0" smtClean="0">
                  <a:solidFill>
                    <a:srgbClr val="22A8A2"/>
                  </a:solidFill>
                </a:rPr>
                <a:t>4. Emotionale Akzeptanz</a:t>
              </a:r>
              <a:endParaRPr lang="de-DE" sz="1200" dirty="0">
                <a:solidFill>
                  <a:srgbClr val="22A8A2"/>
                </a:solidFill>
              </a:endParaRPr>
            </a:p>
          </p:txBody>
        </p:sp>
      </p:grpSp>
      <p:grpSp>
        <p:nvGrpSpPr>
          <p:cNvPr id="22" name="Gruppieren 21"/>
          <p:cNvGrpSpPr/>
          <p:nvPr/>
        </p:nvGrpSpPr>
        <p:grpSpPr>
          <a:xfrm>
            <a:off x="6182069" y="828658"/>
            <a:ext cx="2146515" cy="1241442"/>
            <a:chOff x="6182069" y="828658"/>
            <a:chExt cx="2146515" cy="1241442"/>
          </a:xfrm>
        </p:grpSpPr>
        <p:sp>
          <p:nvSpPr>
            <p:cNvPr id="61" name="Freihandform 60"/>
            <p:cNvSpPr/>
            <p:nvPr/>
          </p:nvSpPr>
          <p:spPr>
            <a:xfrm>
              <a:off x="6457950" y="1070825"/>
              <a:ext cx="1178983" cy="999275"/>
            </a:xfrm>
            <a:custGeom>
              <a:avLst/>
              <a:gdLst>
                <a:gd name="connsiteX0" fmla="*/ 0 w 1178983"/>
                <a:gd name="connsiteY0" fmla="*/ 999275 h 999275"/>
                <a:gd name="connsiteX1" fmla="*/ 2117 w 1178983"/>
                <a:gd name="connsiteY1" fmla="*/ 988692 h 999275"/>
                <a:gd name="connsiteX2" fmla="*/ 6350 w 1178983"/>
                <a:gd name="connsiteY2" fmla="*/ 982342 h 999275"/>
                <a:gd name="connsiteX3" fmla="*/ 8467 w 1178983"/>
                <a:gd name="connsiteY3" fmla="*/ 975992 h 999275"/>
                <a:gd name="connsiteX4" fmla="*/ 12700 w 1178983"/>
                <a:gd name="connsiteY4" fmla="*/ 969642 h 999275"/>
                <a:gd name="connsiteX5" fmla="*/ 16933 w 1178983"/>
                <a:gd name="connsiteY5" fmla="*/ 956942 h 999275"/>
                <a:gd name="connsiteX6" fmla="*/ 21167 w 1178983"/>
                <a:gd name="connsiteY6" fmla="*/ 944242 h 999275"/>
                <a:gd name="connsiteX7" fmla="*/ 23283 w 1178983"/>
                <a:gd name="connsiteY7" fmla="*/ 937892 h 999275"/>
                <a:gd name="connsiteX8" fmla="*/ 27517 w 1178983"/>
                <a:gd name="connsiteY8" fmla="*/ 933658 h 999275"/>
                <a:gd name="connsiteX9" fmla="*/ 33867 w 1178983"/>
                <a:gd name="connsiteY9" fmla="*/ 920958 h 999275"/>
                <a:gd name="connsiteX10" fmla="*/ 38100 w 1178983"/>
                <a:gd name="connsiteY10" fmla="*/ 908258 h 999275"/>
                <a:gd name="connsiteX11" fmla="*/ 40217 w 1178983"/>
                <a:gd name="connsiteY11" fmla="*/ 901908 h 999275"/>
                <a:gd name="connsiteX12" fmla="*/ 52917 w 1178983"/>
                <a:gd name="connsiteY12" fmla="*/ 884975 h 999275"/>
                <a:gd name="connsiteX13" fmla="*/ 59267 w 1178983"/>
                <a:gd name="connsiteY13" fmla="*/ 874392 h 999275"/>
                <a:gd name="connsiteX14" fmla="*/ 61383 w 1178983"/>
                <a:gd name="connsiteY14" fmla="*/ 868042 h 999275"/>
                <a:gd name="connsiteX15" fmla="*/ 65617 w 1178983"/>
                <a:gd name="connsiteY15" fmla="*/ 863808 h 999275"/>
                <a:gd name="connsiteX16" fmla="*/ 69850 w 1178983"/>
                <a:gd name="connsiteY16" fmla="*/ 857458 h 999275"/>
                <a:gd name="connsiteX17" fmla="*/ 71967 w 1178983"/>
                <a:gd name="connsiteY17" fmla="*/ 851108 h 999275"/>
                <a:gd name="connsiteX18" fmla="*/ 80433 w 1178983"/>
                <a:gd name="connsiteY18" fmla="*/ 838408 h 999275"/>
                <a:gd name="connsiteX19" fmla="*/ 84667 w 1178983"/>
                <a:gd name="connsiteY19" fmla="*/ 825708 h 999275"/>
                <a:gd name="connsiteX20" fmla="*/ 88900 w 1178983"/>
                <a:gd name="connsiteY20" fmla="*/ 819358 h 999275"/>
                <a:gd name="connsiteX21" fmla="*/ 91017 w 1178983"/>
                <a:gd name="connsiteY21" fmla="*/ 813008 h 999275"/>
                <a:gd name="connsiteX22" fmla="*/ 99483 w 1178983"/>
                <a:gd name="connsiteY22" fmla="*/ 800308 h 999275"/>
                <a:gd name="connsiteX23" fmla="*/ 107950 w 1178983"/>
                <a:gd name="connsiteY23" fmla="*/ 789725 h 999275"/>
                <a:gd name="connsiteX24" fmla="*/ 116417 w 1178983"/>
                <a:gd name="connsiteY24" fmla="*/ 772792 h 999275"/>
                <a:gd name="connsiteX25" fmla="*/ 122767 w 1178983"/>
                <a:gd name="connsiteY25" fmla="*/ 760092 h 999275"/>
                <a:gd name="connsiteX26" fmla="*/ 124883 w 1178983"/>
                <a:gd name="connsiteY26" fmla="*/ 753742 h 999275"/>
                <a:gd name="connsiteX27" fmla="*/ 135467 w 1178983"/>
                <a:gd name="connsiteY27" fmla="*/ 745275 h 999275"/>
                <a:gd name="connsiteX28" fmla="*/ 141817 w 1178983"/>
                <a:gd name="connsiteY28" fmla="*/ 734692 h 999275"/>
                <a:gd name="connsiteX29" fmla="*/ 143933 w 1178983"/>
                <a:gd name="connsiteY29" fmla="*/ 728342 h 999275"/>
                <a:gd name="connsiteX30" fmla="*/ 148167 w 1178983"/>
                <a:gd name="connsiteY30" fmla="*/ 724108 h 999275"/>
                <a:gd name="connsiteX31" fmla="*/ 152400 w 1178983"/>
                <a:gd name="connsiteY31" fmla="*/ 717758 h 999275"/>
                <a:gd name="connsiteX32" fmla="*/ 165100 w 1178983"/>
                <a:gd name="connsiteY32" fmla="*/ 705058 h 999275"/>
                <a:gd name="connsiteX33" fmla="*/ 169333 w 1178983"/>
                <a:gd name="connsiteY33" fmla="*/ 698708 h 999275"/>
                <a:gd name="connsiteX34" fmla="*/ 173567 w 1178983"/>
                <a:gd name="connsiteY34" fmla="*/ 694475 h 999275"/>
                <a:gd name="connsiteX35" fmla="*/ 182033 w 1178983"/>
                <a:gd name="connsiteY35" fmla="*/ 681775 h 999275"/>
                <a:gd name="connsiteX36" fmla="*/ 190500 w 1178983"/>
                <a:gd name="connsiteY36" fmla="*/ 673308 h 999275"/>
                <a:gd name="connsiteX37" fmla="*/ 198967 w 1178983"/>
                <a:gd name="connsiteY37" fmla="*/ 662725 h 999275"/>
                <a:gd name="connsiteX38" fmla="*/ 201083 w 1178983"/>
                <a:gd name="connsiteY38" fmla="*/ 656375 h 999275"/>
                <a:gd name="connsiteX39" fmla="*/ 209550 w 1178983"/>
                <a:gd name="connsiteY39" fmla="*/ 647908 h 999275"/>
                <a:gd name="connsiteX40" fmla="*/ 211667 w 1178983"/>
                <a:gd name="connsiteY40" fmla="*/ 641558 h 999275"/>
                <a:gd name="connsiteX41" fmla="*/ 222250 w 1178983"/>
                <a:gd name="connsiteY41" fmla="*/ 628858 h 999275"/>
                <a:gd name="connsiteX42" fmla="*/ 230717 w 1178983"/>
                <a:gd name="connsiteY42" fmla="*/ 618275 h 999275"/>
                <a:gd name="connsiteX43" fmla="*/ 232833 w 1178983"/>
                <a:gd name="connsiteY43" fmla="*/ 611925 h 999275"/>
                <a:gd name="connsiteX44" fmla="*/ 243417 w 1178983"/>
                <a:gd name="connsiteY44" fmla="*/ 599225 h 999275"/>
                <a:gd name="connsiteX45" fmla="*/ 245533 w 1178983"/>
                <a:gd name="connsiteY45" fmla="*/ 592875 h 999275"/>
                <a:gd name="connsiteX46" fmla="*/ 254000 w 1178983"/>
                <a:gd name="connsiteY46" fmla="*/ 584408 h 999275"/>
                <a:gd name="connsiteX47" fmla="*/ 260350 w 1178983"/>
                <a:gd name="connsiteY47" fmla="*/ 578058 h 999275"/>
                <a:gd name="connsiteX48" fmla="*/ 266700 w 1178983"/>
                <a:gd name="connsiteY48" fmla="*/ 571708 h 999275"/>
                <a:gd name="connsiteX49" fmla="*/ 273050 w 1178983"/>
                <a:gd name="connsiteY49" fmla="*/ 565358 h 999275"/>
                <a:gd name="connsiteX50" fmla="*/ 277283 w 1178983"/>
                <a:gd name="connsiteY50" fmla="*/ 559008 h 999275"/>
                <a:gd name="connsiteX51" fmla="*/ 287867 w 1178983"/>
                <a:gd name="connsiteY51" fmla="*/ 550542 h 999275"/>
                <a:gd name="connsiteX52" fmla="*/ 292100 w 1178983"/>
                <a:gd name="connsiteY52" fmla="*/ 544192 h 999275"/>
                <a:gd name="connsiteX53" fmla="*/ 294217 w 1178983"/>
                <a:gd name="connsiteY53" fmla="*/ 537842 h 999275"/>
                <a:gd name="connsiteX54" fmla="*/ 298450 w 1178983"/>
                <a:gd name="connsiteY54" fmla="*/ 533608 h 999275"/>
                <a:gd name="connsiteX55" fmla="*/ 302683 w 1178983"/>
                <a:gd name="connsiteY55" fmla="*/ 527258 h 999275"/>
                <a:gd name="connsiteX56" fmla="*/ 306917 w 1178983"/>
                <a:gd name="connsiteY56" fmla="*/ 523025 h 999275"/>
                <a:gd name="connsiteX57" fmla="*/ 315383 w 1178983"/>
                <a:gd name="connsiteY57" fmla="*/ 510325 h 999275"/>
                <a:gd name="connsiteX58" fmla="*/ 323850 w 1178983"/>
                <a:gd name="connsiteY58" fmla="*/ 501858 h 999275"/>
                <a:gd name="connsiteX59" fmla="*/ 332317 w 1178983"/>
                <a:gd name="connsiteY59" fmla="*/ 491275 h 999275"/>
                <a:gd name="connsiteX60" fmla="*/ 336550 w 1178983"/>
                <a:gd name="connsiteY60" fmla="*/ 484925 h 999275"/>
                <a:gd name="connsiteX61" fmla="*/ 342900 w 1178983"/>
                <a:gd name="connsiteY61" fmla="*/ 480692 h 999275"/>
                <a:gd name="connsiteX62" fmla="*/ 351367 w 1178983"/>
                <a:gd name="connsiteY62" fmla="*/ 472225 h 999275"/>
                <a:gd name="connsiteX63" fmla="*/ 357717 w 1178983"/>
                <a:gd name="connsiteY63" fmla="*/ 465875 h 999275"/>
                <a:gd name="connsiteX64" fmla="*/ 364067 w 1178983"/>
                <a:gd name="connsiteY64" fmla="*/ 461642 h 999275"/>
                <a:gd name="connsiteX65" fmla="*/ 372533 w 1178983"/>
                <a:gd name="connsiteY65" fmla="*/ 451058 h 999275"/>
                <a:gd name="connsiteX66" fmla="*/ 378883 w 1178983"/>
                <a:gd name="connsiteY66" fmla="*/ 446825 h 999275"/>
                <a:gd name="connsiteX67" fmla="*/ 389467 w 1178983"/>
                <a:gd name="connsiteY67" fmla="*/ 436242 h 999275"/>
                <a:gd name="connsiteX68" fmla="*/ 400050 w 1178983"/>
                <a:gd name="connsiteY68" fmla="*/ 425658 h 999275"/>
                <a:gd name="connsiteX69" fmla="*/ 406400 w 1178983"/>
                <a:gd name="connsiteY69" fmla="*/ 419308 h 999275"/>
                <a:gd name="connsiteX70" fmla="*/ 419100 w 1178983"/>
                <a:gd name="connsiteY70" fmla="*/ 408725 h 999275"/>
                <a:gd name="connsiteX71" fmla="*/ 423333 w 1178983"/>
                <a:gd name="connsiteY71" fmla="*/ 400258 h 999275"/>
                <a:gd name="connsiteX72" fmla="*/ 433917 w 1178983"/>
                <a:gd name="connsiteY72" fmla="*/ 389675 h 999275"/>
                <a:gd name="connsiteX73" fmla="*/ 436033 w 1178983"/>
                <a:gd name="connsiteY73" fmla="*/ 383325 h 999275"/>
                <a:gd name="connsiteX74" fmla="*/ 457200 w 1178983"/>
                <a:gd name="connsiteY74" fmla="*/ 366392 h 999275"/>
                <a:gd name="connsiteX75" fmla="*/ 472017 w 1178983"/>
                <a:gd name="connsiteY75" fmla="*/ 355808 h 999275"/>
                <a:gd name="connsiteX76" fmla="*/ 476250 w 1178983"/>
                <a:gd name="connsiteY76" fmla="*/ 349458 h 999275"/>
                <a:gd name="connsiteX77" fmla="*/ 482600 w 1178983"/>
                <a:gd name="connsiteY77" fmla="*/ 345225 h 999275"/>
                <a:gd name="connsiteX78" fmla="*/ 488950 w 1178983"/>
                <a:gd name="connsiteY78" fmla="*/ 338875 h 999275"/>
                <a:gd name="connsiteX79" fmla="*/ 495300 w 1178983"/>
                <a:gd name="connsiteY79" fmla="*/ 334642 h 999275"/>
                <a:gd name="connsiteX80" fmla="*/ 503767 w 1178983"/>
                <a:gd name="connsiteY80" fmla="*/ 326175 h 999275"/>
                <a:gd name="connsiteX81" fmla="*/ 510117 w 1178983"/>
                <a:gd name="connsiteY81" fmla="*/ 321942 h 999275"/>
                <a:gd name="connsiteX82" fmla="*/ 514350 w 1178983"/>
                <a:gd name="connsiteY82" fmla="*/ 317708 h 999275"/>
                <a:gd name="connsiteX83" fmla="*/ 520700 w 1178983"/>
                <a:gd name="connsiteY83" fmla="*/ 315592 h 999275"/>
                <a:gd name="connsiteX84" fmla="*/ 535517 w 1178983"/>
                <a:gd name="connsiteY84" fmla="*/ 302892 h 999275"/>
                <a:gd name="connsiteX85" fmla="*/ 539750 w 1178983"/>
                <a:gd name="connsiteY85" fmla="*/ 298658 h 999275"/>
                <a:gd name="connsiteX86" fmla="*/ 546100 w 1178983"/>
                <a:gd name="connsiteY86" fmla="*/ 294425 h 999275"/>
                <a:gd name="connsiteX87" fmla="*/ 558800 w 1178983"/>
                <a:gd name="connsiteY87" fmla="*/ 283842 h 999275"/>
                <a:gd name="connsiteX88" fmla="*/ 565150 w 1178983"/>
                <a:gd name="connsiteY88" fmla="*/ 281725 h 999275"/>
                <a:gd name="connsiteX89" fmla="*/ 575733 w 1178983"/>
                <a:gd name="connsiteY89" fmla="*/ 273258 h 999275"/>
                <a:gd name="connsiteX90" fmla="*/ 588433 w 1178983"/>
                <a:gd name="connsiteY90" fmla="*/ 266908 h 999275"/>
                <a:gd name="connsiteX91" fmla="*/ 599017 w 1178983"/>
                <a:gd name="connsiteY91" fmla="*/ 258442 h 999275"/>
                <a:gd name="connsiteX92" fmla="*/ 603250 w 1178983"/>
                <a:gd name="connsiteY92" fmla="*/ 254208 h 999275"/>
                <a:gd name="connsiteX93" fmla="*/ 609600 w 1178983"/>
                <a:gd name="connsiteY93" fmla="*/ 249975 h 999275"/>
                <a:gd name="connsiteX94" fmla="*/ 622300 w 1178983"/>
                <a:gd name="connsiteY94" fmla="*/ 241508 h 999275"/>
                <a:gd name="connsiteX95" fmla="*/ 626533 w 1178983"/>
                <a:gd name="connsiteY95" fmla="*/ 235158 h 999275"/>
                <a:gd name="connsiteX96" fmla="*/ 632883 w 1178983"/>
                <a:gd name="connsiteY96" fmla="*/ 233042 h 999275"/>
                <a:gd name="connsiteX97" fmla="*/ 637117 w 1178983"/>
                <a:gd name="connsiteY97" fmla="*/ 228808 h 999275"/>
                <a:gd name="connsiteX98" fmla="*/ 649817 w 1178983"/>
                <a:gd name="connsiteY98" fmla="*/ 220342 h 999275"/>
                <a:gd name="connsiteX99" fmla="*/ 654050 w 1178983"/>
                <a:gd name="connsiteY99" fmla="*/ 216108 h 999275"/>
                <a:gd name="connsiteX100" fmla="*/ 666750 w 1178983"/>
                <a:gd name="connsiteY100" fmla="*/ 207642 h 999275"/>
                <a:gd name="connsiteX101" fmla="*/ 677333 w 1178983"/>
                <a:gd name="connsiteY101" fmla="*/ 201292 h 999275"/>
                <a:gd name="connsiteX102" fmla="*/ 683683 w 1178983"/>
                <a:gd name="connsiteY102" fmla="*/ 197058 h 999275"/>
                <a:gd name="connsiteX103" fmla="*/ 690033 w 1178983"/>
                <a:gd name="connsiteY103" fmla="*/ 194942 h 999275"/>
                <a:gd name="connsiteX104" fmla="*/ 700617 w 1178983"/>
                <a:gd name="connsiteY104" fmla="*/ 188592 h 999275"/>
                <a:gd name="connsiteX105" fmla="*/ 711200 w 1178983"/>
                <a:gd name="connsiteY105" fmla="*/ 182242 h 999275"/>
                <a:gd name="connsiteX106" fmla="*/ 723900 w 1178983"/>
                <a:gd name="connsiteY106" fmla="*/ 175892 h 999275"/>
                <a:gd name="connsiteX107" fmla="*/ 734483 w 1178983"/>
                <a:gd name="connsiteY107" fmla="*/ 167425 h 999275"/>
                <a:gd name="connsiteX108" fmla="*/ 740833 w 1178983"/>
                <a:gd name="connsiteY108" fmla="*/ 165308 h 999275"/>
                <a:gd name="connsiteX109" fmla="*/ 751417 w 1178983"/>
                <a:gd name="connsiteY109" fmla="*/ 158958 h 999275"/>
                <a:gd name="connsiteX110" fmla="*/ 757767 w 1178983"/>
                <a:gd name="connsiteY110" fmla="*/ 154725 h 999275"/>
                <a:gd name="connsiteX111" fmla="*/ 770467 w 1178983"/>
                <a:gd name="connsiteY111" fmla="*/ 150492 h 999275"/>
                <a:gd name="connsiteX112" fmla="*/ 774700 w 1178983"/>
                <a:gd name="connsiteY112" fmla="*/ 146258 h 999275"/>
                <a:gd name="connsiteX113" fmla="*/ 787400 w 1178983"/>
                <a:gd name="connsiteY113" fmla="*/ 142025 h 999275"/>
                <a:gd name="connsiteX114" fmla="*/ 793750 w 1178983"/>
                <a:gd name="connsiteY114" fmla="*/ 139908 h 999275"/>
                <a:gd name="connsiteX115" fmla="*/ 806450 w 1178983"/>
                <a:gd name="connsiteY115" fmla="*/ 133558 h 999275"/>
                <a:gd name="connsiteX116" fmla="*/ 812800 w 1178983"/>
                <a:gd name="connsiteY116" fmla="*/ 129325 h 999275"/>
                <a:gd name="connsiteX117" fmla="*/ 825500 w 1178983"/>
                <a:gd name="connsiteY117" fmla="*/ 125092 h 999275"/>
                <a:gd name="connsiteX118" fmla="*/ 831850 w 1178983"/>
                <a:gd name="connsiteY118" fmla="*/ 122975 h 999275"/>
                <a:gd name="connsiteX119" fmla="*/ 838200 w 1178983"/>
                <a:gd name="connsiteY119" fmla="*/ 118742 h 999275"/>
                <a:gd name="connsiteX120" fmla="*/ 850900 w 1178983"/>
                <a:gd name="connsiteY120" fmla="*/ 114508 h 999275"/>
                <a:gd name="connsiteX121" fmla="*/ 863600 w 1178983"/>
                <a:gd name="connsiteY121" fmla="*/ 110275 h 999275"/>
                <a:gd name="connsiteX122" fmla="*/ 869950 w 1178983"/>
                <a:gd name="connsiteY122" fmla="*/ 108158 h 999275"/>
                <a:gd name="connsiteX123" fmla="*/ 876300 w 1178983"/>
                <a:gd name="connsiteY123" fmla="*/ 106042 h 999275"/>
                <a:gd name="connsiteX124" fmla="*/ 895350 w 1178983"/>
                <a:gd name="connsiteY124" fmla="*/ 97575 h 999275"/>
                <a:gd name="connsiteX125" fmla="*/ 901700 w 1178983"/>
                <a:gd name="connsiteY125" fmla="*/ 95458 h 999275"/>
                <a:gd name="connsiteX126" fmla="*/ 914400 w 1178983"/>
                <a:gd name="connsiteY126" fmla="*/ 86992 h 999275"/>
                <a:gd name="connsiteX127" fmla="*/ 927100 w 1178983"/>
                <a:gd name="connsiteY127" fmla="*/ 82758 h 999275"/>
                <a:gd name="connsiteX128" fmla="*/ 933450 w 1178983"/>
                <a:gd name="connsiteY128" fmla="*/ 78525 h 999275"/>
                <a:gd name="connsiteX129" fmla="*/ 946150 w 1178983"/>
                <a:gd name="connsiteY129" fmla="*/ 74292 h 999275"/>
                <a:gd name="connsiteX130" fmla="*/ 952500 w 1178983"/>
                <a:gd name="connsiteY130" fmla="*/ 72175 h 999275"/>
                <a:gd name="connsiteX131" fmla="*/ 958850 w 1178983"/>
                <a:gd name="connsiteY131" fmla="*/ 70058 h 999275"/>
                <a:gd name="connsiteX132" fmla="*/ 965200 w 1178983"/>
                <a:gd name="connsiteY132" fmla="*/ 67942 h 999275"/>
                <a:gd name="connsiteX133" fmla="*/ 969433 w 1178983"/>
                <a:gd name="connsiteY133" fmla="*/ 63708 h 999275"/>
                <a:gd name="connsiteX134" fmla="*/ 990600 w 1178983"/>
                <a:gd name="connsiteY134" fmla="*/ 57358 h 999275"/>
                <a:gd name="connsiteX135" fmla="*/ 1009650 w 1178983"/>
                <a:gd name="connsiteY135" fmla="*/ 51008 h 999275"/>
                <a:gd name="connsiteX136" fmla="*/ 1028700 w 1178983"/>
                <a:gd name="connsiteY136" fmla="*/ 44658 h 999275"/>
                <a:gd name="connsiteX137" fmla="*/ 1035050 w 1178983"/>
                <a:gd name="connsiteY137" fmla="*/ 42542 h 999275"/>
                <a:gd name="connsiteX138" fmla="*/ 1054100 w 1178983"/>
                <a:gd name="connsiteY138" fmla="*/ 34075 h 999275"/>
                <a:gd name="connsiteX139" fmla="*/ 1060450 w 1178983"/>
                <a:gd name="connsiteY139" fmla="*/ 31958 h 999275"/>
                <a:gd name="connsiteX140" fmla="*/ 1066800 w 1178983"/>
                <a:gd name="connsiteY140" fmla="*/ 29842 h 999275"/>
                <a:gd name="connsiteX141" fmla="*/ 1071033 w 1178983"/>
                <a:gd name="connsiteY141" fmla="*/ 25608 h 999275"/>
                <a:gd name="connsiteX142" fmla="*/ 1083733 w 1178983"/>
                <a:gd name="connsiteY142" fmla="*/ 21375 h 999275"/>
                <a:gd name="connsiteX143" fmla="*/ 1096433 w 1178983"/>
                <a:gd name="connsiteY143" fmla="*/ 17142 h 999275"/>
                <a:gd name="connsiteX144" fmla="*/ 1109133 w 1178983"/>
                <a:gd name="connsiteY144" fmla="*/ 12908 h 999275"/>
                <a:gd name="connsiteX145" fmla="*/ 1115483 w 1178983"/>
                <a:gd name="connsiteY145" fmla="*/ 10792 h 999275"/>
                <a:gd name="connsiteX146" fmla="*/ 1123950 w 1178983"/>
                <a:gd name="connsiteY146" fmla="*/ 8675 h 999275"/>
                <a:gd name="connsiteX147" fmla="*/ 1130300 w 1178983"/>
                <a:gd name="connsiteY147" fmla="*/ 6558 h 999275"/>
                <a:gd name="connsiteX148" fmla="*/ 1153583 w 1178983"/>
                <a:gd name="connsiteY148" fmla="*/ 2325 h 999275"/>
                <a:gd name="connsiteX149" fmla="*/ 1162050 w 1178983"/>
                <a:gd name="connsiteY149" fmla="*/ 208 h 999275"/>
                <a:gd name="connsiteX150" fmla="*/ 1178983 w 1178983"/>
                <a:gd name="connsiteY150" fmla="*/ 208 h 9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1178983" h="999275">
                  <a:moveTo>
                    <a:pt x="0" y="999275"/>
                  </a:moveTo>
                  <a:cubicBezTo>
                    <a:pt x="706" y="995747"/>
                    <a:pt x="854" y="992060"/>
                    <a:pt x="2117" y="988692"/>
                  </a:cubicBezTo>
                  <a:cubicBezTo>
                    <a:pt x="3010" y="986310"/>
                    <a:pt x="5212" y="984617"/>
                    <a:pt x="6350" y="982342"/>
                  </a:cubicBezTo>
                  <a:cubicBezTo>
                    <a:pt x="7348" y="980346"/>
                    <a:pt x="7469" y="977988"/>
                    <a:pt x="8467" y="975992"/>
                  </a:cubicBezTo>
                  <a:cubicBezTo>
                    <a:pt x="9605" y="973717"/>
                    <a:pt x="11667" y="971967"/>
                    <a:pt x="12700" y="969642"/>
                  </a:cubicBezTo>
                  <a:cubicBezTo>
                    <a:pt x="14512" y="965564"/>
                    <a:pt x="15522" y="961175"/>
                    <a:pt x="16933" y="956942"/>
                  </a:cubicBezTo>
                  <a:lnTo>
                    <a:pt x="21167" y="944242"/>
                  </a:lnTo>
                  <a:cubicBezTo>
                    <a:pt x="21872" y="942125"/>
                    <a:pt x="21705" y="939470"/>
                    <a:pt x="23283" y="937892"/>
                  </a:cubicBezTo>
                  <a:lnTo>
                    <a:pt x="27517" y="933658"/>
                  </a:lnTo>
                  <a:cubicBezTo>
                    <a:pt x="35230" y="910511"/>
                    <a:pt x="22930" y="945565"/>
                    <a:pt x="33867" y="920958"/>
                  </a:cubicBezTo>
                  <a:cubicBezTo>
                    <a:pt x="35679" y="916880"/>
                    <a:pt x="36689" y="912491"/>
                    <a:pt x="38100" y="908258"/>
                  </a:cubicBezTo>
                  <a:cubicBezTo>
                    <a:pt x="38806" y="906141"/>
                    <a:pt x="38979" y="903765"/>
                    <a:pt x="40217" y="901908"/>
                  </a:cubicBezTo>
                  <a:cubicBezTo>
                    <a:pt x="49790" y="887547"/>
                    <a:pt x="45085" y="892805"/>
                    <a:pt x="52917" y="884975"/>
                  </a:cubicBezTo>
                  <a:cubicBezTo>
                    <a:pt x="58911" y="866987"/>
                    <a:pt x="50551" y="888919"/>
                    <a:pt x="59267" y="874392"/>
                  </a:cubicBezTo>
                  <a:cubicBezTo>
                    <a:pt x="60415" y="872479"/>
                    <a:pt x="60235" y="869955"/>
                    <a:pt x="61383" y="868042"/>
                  </a:cubicBezTo>
                  <a:cubicBezTo>
                    <a:pt x="62410" y="866330"/>
                    <a:pt x="64370" y="865367"/>
                    <a:pt x="65617" y="863808"/>
                  </a:cubicBezTo>
                  <a:cubicBezTo>
                    <a:pt x="67206" y="861822"/>
                    <a:pt x="68712" y="859733"/>
                    <a:pt x="69850" y="857458"/>
                  </a:cubicBezTo>
                  <a:cubicBezTo>
                    <a:pt x="70848" y="855462"/>
                    <a:pt x="70883" y="853058"/>
                    <a:pt x="71967" y="851108"/>
                  </a:cubicBezTo>
                  <a:cubicBezTo>
                    <a:pt x="74438" y="846661"/>
                    <a:pt x="78824" y="843235"/>
                    <a:pt x="80433" y="838408"/>
                  </a:cubicBezTo>
                  <a:cubicBezTo>
                    <a:pt x="81844" y="834175"/>
                    <a:pt x="82192" y="829421"/>
                    <a:pt x="84667" y="825708"/>
                  </a:cubicBezTo>
                  <a:cubicBezTo>
                    <a:pt x="86078" y="823591"/>
                    <a:pt x="87762" y="821633"/>
                    <a:pt x="88900" y="819358"/>
                  </a:cubicBezTo>
                  <a:cubicBezTo>
                    <a:pt x="89898" y="817362"/>
                    <a:pt x="89933" y="814958"/>
                    <a:pt x="91017" y="813008"/>
                  </a:cubicBezTo>
                  <a:cubicBezTo>
                    <a:pt x="93488" y="808561"/>
                    <a:pt x="95885" y="803905"/>
                    <a:pt x="99483" y="800308"/>
                  </a:cubicBezTo>
                  <a:cubicBezTo>
                    <a:pt x="103003" y="796789"/>
                    <a:pt x="105813" y="794533"/>
                    <a:pt x="107950" y="789725"/>
                  </a:cubicBezTo>
                  <a:cubicBezTo>
                    <a:pt x="115732" y="772215"/>
                    <a:pt x="107722" y="781485"/>
                    <a:pt x="116417" y="772792"/>
                  </a:cubicBezTo>
                  <a:cubicBezTo>
                    <a:pt x="121735" y="756832"/>
                    <a:pt x="114561" y="776505"/>
                    <a:pt x="122767" y="760092"/>
                  </a:cubicBezTo>
                  <a:cubicBezTo>
                    <a:pt x="123765" y="758096"/>
                    <a:pt x="123735" y="755655"/>
                    <a:pt x="124883" y="753742"/>
                  </a:cubicBezTo>
                  <a:cubicBezTo>
                    <a:pt x="126894" y="750390"/>
                    <a:pt x="132582" y="747198"/>
                    <a:pt x="135467" y="745275"/>
                  </a:cubicBezTo>
                  <a:cubicBezTo>
                    <a:pt x="141461" y="727287"/>
                    <a:pt x="133101" y="749219"/>
                    <a:pt x="141817" y="734692"/>
                  </a:cubicBezTo>
                  <a:cubicBezTo>
                    <a:pt x="142965" y="732779"/>
                    <a:pt x="142785" y="730255"/>
                    <a:pt x="143933" y="728342"/>
                  </a:cubicBezTo>
                  <a:cubicBezTo>
                    <a:pt x="144960" y="726630"/>
                    <a:pt x="146920" y="725667"/>
                    <a:pt x="148167" y="724108"/>
                  </a:cubicBezTo>
                  <a:cubicBezTo>
                    <a:pt x="149756" y="722122"/>
                    <a:pt x="150710" y="719659"/>
                    <a:pt x="152400" y="717758"/>
                  </a:cubicBezTo>
                  <a:cubicBezTo>
                    <a:pt x="156377" y="713283"/>
                    <a:pt x="161779" y="710039"/>
                    <a:pt x="165100" y="705058"/>
                  </a:cubicBezTo>
                  <a:cubicBezTo>
                    <a:pt x="166511" y="702941"/>
                    <a:pt x="167744" y="700694"/>
                    <a:pt x="169333" y="698708"/>
                  </a:cubicBezTo>
                  <a:cubicBezTo>
                    <a:pt x="170580" y="697150"/>
                    <a:pt x="172370" y="696072"/>
                    <a:pt x="173567" y="694475"/>
                  </a:cubicBezTo>
                  <a:cubicBezTo>
                    <a:pt x="176620" y="690405"/>
                    <a:pt x="178435" y="685373"/>
                    <a:pt x="182033" y="681775"/>
                  </a:cubicBezTo>
                  <a:cubicBezTo>
                    <a:pt x="184855" y="678953"/>
                    <a:pt x="188286" y="676629"/>
                    <a:pt x="190500" y="673308"/>
                  </a:cubicBezTo>
                  <a:cubicBezTo>
                    <a:pt x="195840" y="665297"/>
                    <a:pt x="192934" y="668757"/>
                    <a:pt x="198967" y="662725"/>
                  </a:cubicBezTo>
                  <a:cubicBezTo>
                    <a:pt x="199672" y="660608"/>
                    <a:pt x="199786" y="658191"/>
                    <a:pt x="201083" y="656375"/>
                  </a:cubicBezTo>
                  <a:cubicBezTo>
                    <a:pt x="203403" y="653127"/>
                    <a:pt x="209550" y="647908"/>
                    <a:pt x="209550" y="647908"/>
                  </a:cubicBezTo>
                  <a:cubicBezTo>
                    <a:pt x="210256" y="645791"/>
                    <a:pt x="210560" y="643495"/>
                    <a:pt x="211667" y="641558"/>
                  </a:cubicBezTo>
                  <a:cubicBezTo>
                    <a:pt x="218869" y="628955"/>
                    <a:pt x="215718" y="637024"/>
                    <a:pt x="222250" y="628858"/>
                  </a:cubicBezTo>
                  <a:cubicBezTo>
                    <a:pt x="232920" y="615519"/>
                    <a:pt x="220503" y="628487"/>
                    <a:pt x="230717" y="618275"/>
                  </a:cubicBezTo>
                  <a:cubicBezTo>
                    <a:pt x="231422" y="616158"/>
                    <a:pt x="231835" y="613921"/>
                    <a:pt x="232833" y="611925"/>
                  </a:cubicBezTo>
                  <a:cubicBezTo>
                    <a:pt x="235779" y="606033"/>
                    <a:pt x="238738" y="603904"/>
                    <a:pt x="243417" y="599225"/>
                  </a:cubicBezTo>
                  <a:cubicBezTo>
                    <a:pt x="244122" y="597108"/>
                    <a:pt x="244236" y="594691"/>
                    <a:pt x="245533" y="592875"/>
                  </a:cubicBezTo>
                  <a:cubicBezTo>
                    <a:pt x="247853" y="589627"/>
                    <a:pt x="251178" y="587230"/>
                    <a:pt x="254000" y="584408"/>
                  </a:cubicBezTo>
                  <a:lnTo>
                    <a:pt x="260350" y="578058"/>
                  </a:lnTo>
                  <a:lnTo>
                    <a:pt x="266700" y="571708"/>
                  </a:lnTo>
                  <a:cubicBezTo>
                    <a:pt x="268817" y="569591"/>
                    <a:pt x="271390" y="567849"/>
                    <a:pt x="273050" y="565358"/>
                  </a:cubicBezTo>
                  <a:cubicBezTo>
                    <a:pt x="274461" y="563241"/>
                    <a:pt x="275694" y="560994"/>
                    <a:pt x="277283" y="559008"/>
                  </a:cubicBezTo>
                  <a:cubicBezTo>
                    <a:pt x="280729" y="554701"/>
                    <a:pt x="283154" y="553684"/>
                    <a:pt x="287867" y="550542"/>
                  </a:cubicBezTo>
                  <a:cubicBezTo>
                    <a:pt x="289278" y="548425"/>
                    <a:pt x="290962" y="546467"/>
                    <a:pt x="292100" y="544192"/>
                  </a:cubicBezTo>
                  <a:cubicBezTo>
                    <a:pt x="293098" y="542196"/>
                    <a:pt x="293069" y="539755"/>
                    <a:pt x="294217" y="537842"/>
                  </a:cubicBezTo>
                  <a:cubicBezTo>
                    <a:pt x="295244" y="536131"/>
                    <a:pt x="297203" y="535166"/>
                    <a:pt x="298450" y="533608"/>
                  </a:cubicBezTo>
                  <a:cubicBezTo>
                    <a:pt x="300039" y="531621"/>
                    <a:pt x="301094" y="529244"/>
                    <a:pt x="302683" y="527258"/>
                  </a:cubicBezTo>
                  <a:cubicBezTo>
                    <a:pt x="303930" y="525700"/>
                    <a:pt x="305720" y="524622"/>
                    <a:pt x="306917" y="523025"/>
                  </a:cubicBezTo>
                  <a:cubicBezTo>
                    <a:pt x="309970" y="518955"/>
                    <a:pt x="311785" y="513923"/>
                    <a:pt x="315383" y="510325"/>
                  </a:cubicBezTo>
                  <a:cubicBezTo>
                    <a:pt x="318205" y="507503"/>
                    <a:pt x="321636" y="505179"/>
                    <a:pt x="323850" y="501858"/>
                  </a:cubicBezTo>
                  <a:cubicBezTo>
                    <a:pt x="336878" y="482314"/>
                    <a:pt x="320252" y="506355"/>
                    <a:pt x="332317" y="491275"/>
                  </a:cubicBezTo>
                  <a:cubicBezTo>
                    <a:pt x="333906" y="489289"/>
                    <a:pt x="334751" y="486724"/>
                    <a:pt x="336550" y="484925"/>
                  </a:cubicBezTo>
                  <a:cubicBezTo>
                    <a:pt x="338349" y="483126"/>
                    <a:pt x="340969" y="482347"/>
                    <a:pt x="342900" y="480692"/>
                  </a:cubicBezTo>
                  <a:cubicBezTo>
                    <a:pt x="345931" y="478094"/>
                    <a:pt x="348545" y="475047"/>
                    <a:pt x="351367" y="472225"/>
                  </a:cubicBezTo>
                  <a:cubicBezTo>
                    <a:pt x="353484" y="470108"/>
                    <a:pt x="355226" y="467535"/>
                    <a:pt x="357717" y="465875"/>
                  </a:cubicBezTo>
                  <a:cubicBezTo>
                    <a:pt x="359834" y="464464"/>
                    <a:pt x="362081" y="463231"/>
                    <a:pt x="364067" y="461642"/>
                  </a:cubicBezTo>
                  <a:cubicBezTo>
                    <a:pt x="374538" y="453264"/>
                    <a:pt x="361534" y="462057"/>
                    <a:pt x="372533" y="451058"/>
                  </a:cubicBezTo>
                  <a:cubicBezTo>
                    <a:pt x="374332" y="449259"/>
                    <a:pt x="376968" y="448500"/>
                    <a:pt x="378883" y="446825"/>
                  </a:cubicBezTo>
                  <a:cubicBezTo>
                    <a:pt x="382638" y="443540"/>
                    <a:pt x="385939" y="439770"/>
                    <a:pt x="389467" y="436242"/>
                  </a:cubicBezTo>
                  <a:lnTo>
                    <a:pt x="400050" y="425658"/>
                  </a:lnTo>
                  <a:cubicBezTo>
                    <a:pt x="402167" y="423541"/>
                    <a:pt x="403909" y="420968"/>
                    <a:pt x="406400" y="419308"/>
                  </a:cubicBezTo>
                  <a:cubicBezTo>
                    <a:pt x="415241" y="413415"/>
                    <a:pt x="410951" y="416874"/>
                    <a:pt x="419100" y="408725"/>
                  </a:cubicBezTo>
                  <a:cubicBezTo>
                    <a:pt x="420511" y="405903"/>
                    <a:pt x="421396" y="402749"/>
                    <a:pt x="423333" y="400258"/>
                  </a:cubicBezTo>
                  <a:cubicBezTo>
                    <a:pt x="426396" y="396320"/>
                    <a:pt x="433917" y="389675"/>
                    <a:pt x="433917" y="389675"/>
                  </a:cubicBezTo>
                  <a:cubicBezTo>
                    <a:pt x="434622" y="387558"/>
                    <a:pt x="434736" y="385141"/>
                    <a:pt x="436033" y="383325"/>
                  </a:cubicBezTo>
                  <a:cubicBezTo>
                    <a:pt x="446507" y="368661"/>
                    <a:pt x="443207" y="380385"/>
                    <a:pt x="457200" y="366392"/>
                  </a:cubicBezTo>
                  <a:cubicBezTo>
                    <a:pt x="467245" y="356347"/>
                    <a:pt x="461881" y="359187"/>
                    <a:pt x="472017" y="355808"/>
                  </a:cubicBezTo>
                  <a:cubicBezTo>
                    <a:pt x="473428" y="353691"/>
                    <a:pt x="474451" y="351257"/>
                    <a:pt x="476250" y="349458"/>
                  </a:cubicBezTo>
                  <a:cubicBezTo>
                    <a:pt x="478049" y="347659"/>
                    <a:pt x="480646" y="346854"/>
                    <a:pt x="482600" y="345225"/>
                  </a:cubicBezTo>
                  <a:cubicBezTo>
                    <a:pt x="484900" y="343309"/>
                    <a:pt x="486650" y="340791"/>
                    <a:pt x="488950" y="338875"/>
                  </a:cubicBezTo>
                  <a:cubicBezTo>
                    <a:pt x="490904" y="337246"/>
                    <a:pt x="493369" y="336297"/>
                    <a:pt x="495300" y="334642"/>
                  </a:cubicBezTo>
                  <a:cubicBezTo>
                    <a:pt x="498331" y="332044"/>
                    <a:pt x="500446" y="328389"/>
                    <a:pt x="503767" y="326175"/>
                  </a:cubicBezTo>
                  <a:cubicBezTo>
                    <a:pt x="505884" y="324764"/>
                    <a:pt x="508131" y="323531"/>
                    <a:pt x="510117" y="321942"/>
                  </a:cubicBezTo>
                  <a:cubicBezTo>
                    <a:pt x="511675" y="320695"/>
                    <a:pt x="512639" y="318735"/>
                    <a:pt x="514350" y="317708"/>
                  </a:cubicBezTo>
                  <a:cubicBezTo>
                    <a:pt x="516263" y="316560"/>
                    <a:pt x="518583" y="316297"/>
                    <a:pt x="520700" y="315592"/>
                  </a:cubicBezTo>
                  <a:cubicBezTo>
                    <a:pt x="541093" y="295199"/>
                    <a:pt x="519391" y="315793"/>
                    <a:pt x="535517" y="302892"/>
                  </a:cubicBezTo>
                  <a:cubicBezTo>
                    <a:pt x="537075" y="301645"/>
                    <a:pt x="538192" y="299905"/>
                    <a:pt x="539750" y="298658"/>
                  </a:cubicBezTo>
                  <a:cubicBezTo>
                    <a:pt x="541736" y="297069"/>
                    <a:pt x="544146" y="296054"/>
                    <a:pt x="546100" y="294425"/>
                  </a:cubicBezTo>
                  <a:cubicBezTo>
                    <a:pt x="553124" y="288572"/>
                    <a:pt x="550915" y="287784"/>
                    <a:pt x="558800" y="283842"/>
                  </a:cubicBezTo>
                  <a:cubicBezTo>
                    <a:pt x="560796" y="282844"/>
                    <a:pt x="563154" y="282723"/>
                    <a:pt x="565150" y="281725"/>
                  </a:cubicBezTo>
                  <a:cubicBezTo>
                    <a:pt x="573842" y="277379"/>
                    <a:pt x="569167" y="278511"/>
                    <a:pt x="575733" y="273258"/>
                  </a:cubicBezTo>
                  <a:cubicBezTo>
                    <a:pt x="581593" y="268570"/>
                    <a:pt x="581728" y="269143"/>
                    <a:pt x="588433" y="266908"/>
                  </a:cubicBezTo>
                  <a:cubicBezTo>
                    <a:pt x="598665" y="256678"/>
                    <a:pt x="585654" y="269133"/>
                    <a:pt x="599017" y="258442"/>
                  </a:cubicBezTo>
                  <a:cubicBezTo>
                    <a:pt x="600575" y="257195"/>
                    <a:pt x="601692" y="255455"/>
                    <a:pt x="603250" y="254208"/>
                  </a:cubicBezTo>
                  <a:cubicBezTo>
                    <a:pt x="605236" y="252619"/>
                    <a:pt x="607646" y="251604"/>
                    <a:pt x="609600" y="249975"/>
                  </a:cubicBezTo>
                  <a:cubicBezTo>
                    <a:pt x="620171" y="241166"/>
                    <a:pt x="611140" y="245229"/>
                    <a:pt x="622300" y="241508"/>
                  </a:cubicBezTo>
                  <a:cubicBezTo>
                    <a:pt x="623711" y="239391"/>
                    <a:pt x="624547" y="236747"/>
                    <a:pt x="626533" y="235158"/>
                  </a:cubicBezTo>
                  <a:cubicBezTo>
                    <a:pt x="628275" y="233764"/>
                    <a:pt x="630970" y="234190"/>
                    <a:pt x="632883" y="233042"/>
                  </a:cubicBezTo>
                  <a:cubicBezTo>
                    <a:pt x="634595" y="232015"/>
                    <a:pt x="635520" y="230006"/>
                    <a:pt x="637117" y="228808"/>
                  </a:cubicBezTo>
                  <a:cubicBezTo>
                    <a:pt x="641187" y="225755"/>
                    <a:pt x="646220" y="223940"/>
                    <a:pt x="649817" y="220342"/>
                  </a:cubicBezTo>
                  <a:cubicBezTo>
                    <a:pt x="651228" y="218931"/>
                    <a:pt x="652453" y="217305"/>
                    <a:pt x="654050" y="216108"/>
                  </a:cubicBezTo>
                  <a:cubicBezTo>
                    <a:pt x="658120" y="213055"/>
                    <a:pt x="663153" y="211240"/>
                    <a:pt x="666750" y="207642"/>
                  </a:cubicBezTo>
                  <a:cubicBezTo>
                    <a:pt x="672560" y="201830"/>
                    <a:pt x="669090" y="204039"/>
                    <a:pt x="677333" y="201292"/>
                  </a:cubicBezTo>
                  <a:cubicBezTo>
                    <a:pt x="679450" y="199881"/>
                    <a:pt x="681408" y="198196"/>
                    <a:pt x="683683" y="197058"/>
                  </a:cubicBezTo>
                  <a:cubicBezTo>
                    <a:pt x="685679" y="196060"/>
                    <a:pt x="688120" y="196090"/>
                    <a:pt x="690033" y="194942"/>
                  </a:cubicBezTo>
                  <a:cubicBezTo>
                    <a:pt x="704561" y="186226"/>
                    <a:pt x="682630" y="194586"/>
                    <a:pt x="700617" y="188592"/>
                  </a:cubicBezTo>
                  <a:cubicBezTo>
                    <a:pt x="708886" y="180321"/>
                    <a:pt x="700208" y="187738"/>
                    <a:pt x="711200" y="182242"/>
                  </a:cubicBezTo>
                  <a:cubicBezTo>
                    <a:pt x="727613" y="174036"/>
                    <a:pt x="707940" y="181210"/>
                    <a:pt x="723900" y="175892"/>
                  </a:cubicBezTo>
                  <a:cubicBezTo>
                    <a:pt x="727838" y="171953"/>
                    <a:pt x="729141" y="170096"/>
                    <a:pt x="734483" y="167425"/>
                  </a:cubicBezTo>
                  <a:cubicBezTo>
                    <a:pt x="736479" y="166427"/>
                    <a:pt x="738716" y="166014"/>
                    <a:pt x="740833" y="165308"/>
                  </a:cubicBezTo>
                  <a:cubicBezTo>
                    <a:pt x="749103" y="157040"/>
                    <a:pt x="740426" y="164454"/>
                    <a:pt x="751417" y="158958"/>
                  </a:cubicBezTo>
                  <a:cubicBezTo>
                    <a:pt x="753692" y="157820"/>
                    <a:pt x="755442" y="155758"/>
                    <a:pt x="757767" y="154725"/>
                  </a:cubicBezTo>
                  <a:cubicBezTo>
                    <a:pt x="761845" y="152913"/>
                    <a:pt x="770467" y="150492"/>
                    <a:pt x="770467" y="150492"/>
                  </a:cubicBezTo>
                  <a:cubicBezTo>
                    <a:pt x="771878" y="149081"/>
                    <a:pt x="772915" y="147151"/>
                    <a:pt x="774700" y="146258"/>
                  </a:cubicBezTo>
                  <a:cubicBezTo>
                    <a:pt x="778691" y="144262"/>
                    <a:pt x="783167" y="143436"/>
                    <a:pt x="787400" y="142025"/>
                  </a:cubicBezTo>
                  <a:cubicBezTo>
                    <a:pt x="789517" y="141319"/>
                    <a:pt x="791893" y="141146"/>
                    <a:pt x="793750" y="139908"/>
                  </a:cubicBezTo>
                  <a:cubicBezTo>
                    <a:pt x="811948" y="127777"/>
                    <a:pt x="788923" y="142321"/>
                    <a:pt x="806450" y="133558"/>
                  </a:cubicBezTo>
                  <a:cubicBezTo>
                    <a:pt x="808725" y="132420"/>
                    <a:pt x="810475" y="130358"/>
                    <a:pt x="812800" y="129325"/>
                  </a:cubicBezTo>
                  <a:cubicBezTo>
                    <a:pt x="816878" y="127513"/>
                    <a:pt x="821267" y="126503"/>
                    <a:pt x="825500" y="125092"/>
                  </a:cubicBezTo>
                  <a:cubicBezTo>
                    <a:pt x="827617" y="124386"/>
                    <a:pt x="829993" y="124213"/>
                    <a:pt x="831850" y="122975"/>
                  </a:cubicBezTo>
                  <a:cubicBezTo>
                    <a:pt x="833967" y="121564"/>
                    <a:pt x="835875" y="119775"/>
                    <a:pt x="838200" y="118742"/>
                  </a:cubicBezTo>
                  <a:cubicBezTo>
                    <a:pt x="842278" y="116930"/>
                    <a:pt x="846667" y="115919"/>
                    <a:pt x="850900" y="114508"/>
                  </a:cubicBezTo>
                  <a:lnTo>
                    <a:pt x="863600" y="110275"/>
                  </a:lnTo>
                  <a:lnTo>
                    <a:pt x="869950" y="108158"/>
                  </a:lnTo>
                  <a:lnTo>
                    <a:pt x="876300" y="106042"/>
                  </a:lnTo>
                  <a:cubicBezTo>
                    <a:pt x="886363" y="99332"/>
                    <a:pt x="880235" y="102613"/>
                    <a:pt x="895350" y="97575"/>
                  </a:cubicBezTo>
                  <a:cubicBezTo>
                    <a:pt x="897467" y="96869"/>
                    <a:pt x="899843" y="96696"/>
                    <a:pt x="901700" y="95458"/>
                  </a:cubicBezTo>
                  <a:cubicBezTo>
                    <a:pt x="905933" y="92636"/>
                    <a:pt x="909573" y="88601"/>
                    <a:pt x="914400" y="86992"/>
                  </a:cubicBezTo>
                  <a:cubicBezTo>
                    <a:pt x="918633" y="85581"/>
                    <a:pt x="923387" y="85233"/>
                    <a:pt x="927100" y="82758"/>
                  </a:cubicBezTo>
                  <a:cubicBezTo>
                    <a:pt x="929217" y="81347"/>
                    <a:pt x="931125" y="79558"/>
                    <a:pt x="933450" y="78525"/>
                  </a:cubicBezTo>
                  <a:cubicBezTo>
                    <a:pt x="937528" y="76713"/>
                    <a:pt x="941917" y="75703"/>
                    <a:pt x="946150" y="74292"/>
                  </a:cubicBezTo>
                  <a:lnTo>
                    <a:pt x="952500" y="72175"/>
                  </a:lnTo>
                  <a:lnTo>
                    <a:pt x="958850" y="70058"/>
                  </a:lnTo>
                  <a:lnTo>
                    <a:pt x="965200" y="67942"/>
                  </a:lnTo>
                  <a:cubicBezTo>
                    <a:pt x="966611" y="66531"/>
                    <a:pt x="967648" y="64601"/>
                    <a:pt x="969433" y="63708"/>
                  </a:cubicBezTo>
                  <a:cubicBezTo>
                    <a:pt x="976910" y="59969"/>
                    <a:pt x="983008" y="59635"/>
                    <a:pt x="990600" y="57358"/>
                  </a:cubicBezTo>
                  <a:cubicBezTo>
                    <a:pt x="990650" y="57343"/>
                    <a:pt x="1006450" y="52074"/>
                    <a:pt x="1009650" y="51008"/>
                  </a:cubicBezTo>
                  <a:lnTo>
                    <a:pt x="1028700" y="44658"/>
                  </a:lnTo>
                  <a:lnTo>
                    <a:pt x="1035050" y="42542"/>
                  </a:lnTo>
                  <a:cubicBezTo>
                    <a:pt x="1045113" y="35832"/>
                    <a:pt x="1038985" y="39113"/>
                    <a:pt x="1054100" y="34075"/>
                  </a:cubicBezTo>
                  <a:lnTo>
                    <a:pt x="1060450" y="31958"/>
                  </a:lnTo>
                  <a:lnTo>
                    <a:pt x="1066800" y="29842"/>
                  </a:lnTo>
                  <a:cubicBezTo>
                    <a:pt x="1068211" y="28431"/>
                    <a:pt x="1069248" y="26501"/>
                    <a:pt x="1071033" y="25608"/>
                  </a:cubicBezTo>
                  <a:cubicBezTo>
                    <a:pt x="1075024" y="23612"/>
                    <a:pt x="1079500" y="22786"/>
                    <a:pt x="1083733" y="21375"/>
                  </a:cubicBezTo>
                  <a:lnTo>
                    <a:pt x="1096433" y="17142"/>
                  </a:lnTo>
                  <a:lnTo>
                    <a:pt x="1109133" y="12908"/>
                  </a:lnTo>
                  <a:cubicBezTo>
                    <a:pt x="1111250" y="12203"/>
                    <a:pt x="1113319" y="11333"/>
                    <a:pt x="1115483" y="10792"/>
                  </a:cubicBezTo>
                  <a:cubicBezTo>
                    <a:pt x="1118305" y="10086"/>
                    <a:pt x="1121153" y="9474"/>
                    <a:pt x="1123950" y="8675"/>
                  </a:cubicBezTo>
                  <a:cubicBezTo>
                    <a:pt x="1126095" y="8062"/>
                    <a:pt x="1128135" y="7099"/>
                    <a:pt x="1130300" y="6558"/>
                  </a:cubicBezTo>
                  <a:cubicBezTo>
                    <a:pt x="1139363" y="4292"/>
                    <a:pt x="1144168" y="4208"/>
                    <a:pt x="1153583" y="2325"/>
                  </a:cubicBezTo>
                  <a:cubicBezTo>
                    <a:pt x="1156436" y="1754"/>
                    <a:pt x="1159151" y="450"/>
                    <a:pt x="1162050" y="208"/>
                  </a:cubicBezTo>
                  <a:cubicBezTo>
                    <a:pt x="1167675" y="-261"/>
                    <a:pt x="1173339" y="208"/>
                    <a:pt x="1178983" y="208"/>
                  </a:cubicBezTo>
                </a:path>
              </a:pathLst>
            </a:custGeom>
            <a:noFill/>
            <a:ln>
              <a:gradFill>
                <a:gsLst>
                  <a:gs pos="0">
                    <a:srgbClr val="23C8AC"/>
                  </a:gs>
                  <a:gs pos="75000">
                    <a:srgbClr val="73E6D3"/>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7183327" y="1116896"/>
              <a:ext cx="144000" cy="144000"/>
            </a:xfrm>
            <a:prstGeom prst="ellipse">
              <a:avLst/>
            </a:prstGeom>
            <a:solidFill>
              <a:srgbClr val="73E6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p:cNvSpPr txBox="1"/>
            <p:nvPr/>
          </p:nvSpPr>
          <p:spPr>
            <a:xfrm>
              <a:off x="6182069" y="828658"/>
              <a:ext cx="2146515" cy="276999"/>
            </a:xfrm>
            <a:prstGeom prst="rect">
              <a:avLst/>
            </a:prstGeom>
            <a:noFill/>
          </p:spPr>
          <p:txBody>
            <a:bodyPr wrap="square" rtlCol="0">
              <a:spAutoFit/>
            </a:bodyPr>
            <a:lstStyle/>
            <a:p>
              <a:pPr algn="ctr"/>
              <a:r>
                <a:rPr lang="de-DE" sz="1200" dirty="0" smtClean="0">
                  <a:solidFill>
                    <a:srgbClr val="73E6D3"/>
                  </a:solidFill>
                  <a:effectLst>
                    <a:outerShdw blurRad="38100" dist="38100" dir="2700000" algn="tl">
                      <a:srgbClr val="000000">
                        <a:alpha val="43137"/>
                      </a:srgbClr>
                    </a:outerShdw>
                  </a:effectLst>
                </a:rPr>
                <a:t>7. Integration</a:t>
              </a:r>
              <a:endParaRPr lang="de-DE" sz="1200" dirty="0">
                <a:solidFill>
                  <a:srgbClr val="73E6D3"/>
                </a:solidFill>
                <a:effectLst>
                  <a:outerShdw blurRad="38100" dist="38100" dir="2700000" algn="tl">
                    <a:srgbClr val="000000">
                      <a:alpha val="43137"/>
                    </a:srgbClr>
                  </a:outerShdw>
                </a:effectLst>
              </a:endParaRPr>
            </a:p>
          </p:txBody>
        </p:sp>
      </p:grpSp>
      <p:grpSp>
        <p:nvGrpSpPr>
          <p:cNvPr id="3" name="Gruppieren 2"/>
          <p:cNvGrpSpPr/>
          <p:nvPr/>
        </p:nvGrpSpPr>
        <p:grpSpPr>
          <a:xfrm>
            <a:off x="421582" y="3441700"/>
            <a:ext cx="2146515" cy="882738"/>
            <a:chOff x="421582" y="3441700"/>
            <a:chExt cx="2146515" cy="882738"/>
          </a:xfrm>
        </p:grpSpPr>
        <p:sp>
          <p:nvSpPr>
            <p:cNvPr id="62" name="Freihandform 61"/>
            <p:cNvSpPr/>
            <p:nvPr/>
          </p:nvSpPr>
          <p:spPr>
            <a:xfrm>
              <a:off x="929217" y="3441700"/>
              <a:ext cx="611716" cy="544213"/>
            </a:xfrm>
            <a:custGeom>
              <a:avLst/>
              <a:gdLst>
                <a:gd name="connsiteX0" fmla="*/ 0 w 611716"/>
                <a:gd name="connsiteY0" fmla="*/ 0 h 544213"/>
                <a:gd name="connsiteX1" fmla="*/ 4233 w 611716"/>
                <a:gd name="connsiteY1" fmla="*/ 10583 h 544213"/>
                <a:gd name="connsiteX2" fmla="*/ 16933 w 611716"/>
                <a:gd name="connsiteY2" fmla="*/ 27517 h 544213"/>
                <a:gd name="connsiteX3" fmla="*/ 25400 w 611716"/>
                <a:gd name="connsiteY3" fmla="*/ 38100 h 544213"/>
                <a:gd name="connsiteX4" fmla="*/ 33866 w 611716"/>
                <a:gd name="connsiteY4" fmla="*/ 50800 h 544213"/>
                <a:gd name="connsiteX5" fmla="*/ 35983 w 611716"/>
                <a:gd name="connsiteY5" fmla="*/ 57150 h 544213"/>
                <a:gd name="connsiteX6" fmla="*/ 44450 w 611716"/>
                <a:gd name="connsiteY6" fmla="*/ 67733 h 544213"/>
                <a:gd name="connsiteX7" fmla="*/ 48683 w 611716"/>
                <a:gd name="connsiteY7" fmla="*/ 80433 h 544213"/>
                <a:gd name="connsiteX8" fmla="*/ 50800 w 611716"/>
                <a:gd name="connsiteY8" fmla="*/ 86783 h 544213"/>
                <a:gd name="connsiteX9" fmla="*/ 59266 w 611716"/>
                <a:gd name="connsiteY9" fmla="*/ 97367 h 544213"/>
                <a:gd name="connsiteX10" fmla="*/ 63500 w 611716"/>
                <a:gd name="connsiteY10" fmla="*/ 103717 h 544213"/>
                <a:gd name="connsiteX11" fmla="*/ 69850 w 611716"/>
                <a:gd name="connsiteY11" fmla="*/ 110067 h 544213"/>
                <a:gd name="connsiteX12" fmla="*/ 80433 w 611716"/>
                <a:gd name="connsiteY12" fmla="*/ 120650 h 544213"/>
                <a:gd name="connsiteX13" fmla="*/ 84666 w 611716"/>
                <a:gd name="connsiteY13" fmla="*/ 127000 h 544213"/>
                <a:gd name="connsiteX14" fmla="*/ 93133 w 611716"/>
                <a:gd name="connsiteY14" fmla="*/ 135467 h 544213"/>
                <a:gd name="connsiteX15" fmla="*/ 99483 w 611716"/>
                <a:gd name="connsiteY15" fmla="*/ 148167 h 544213"/>
                <a:gd name="connsiteX16" fmla="*/ 105833 w 611716"/>
                <a:gd name="connsiteY16" fmla="*/ 152400 h 544213"/>
                <a:gd name="connsiteX17" fmla="*/ 114300 w 611716"/>
                <a:gd name="connsiteY17" fmla="*/ 162983 h 544213"/>
                <a:gd name="connsiteX18" fmla="*/ 120650 w 611716"/>
                <a:gd name="connsiteY18" fmla="*/ 165100 h 544213"/>
                <a:gd name="connsiteX19" fmla="*/ 129116 w 611716"/>
                <a:gd name="connsiteY19" fmla="*/ 177800 h 544213"/>
                <a:gd name="connsiteX20" fmla="*/ 137583 w 611716"/>
                <a:gd name="connsiteY20" fmla="*/ 186267 h 544213"/>
                <a:gd name="connsiteX21" fmla="*/ 146050 w 611716"/>
                <a:gd name="connsiteY21" fmla="*/ 196850 h 544213"/>
                <a:gd name="connsiteX22" fmla="*/ 150283 w 611716"/>
                <a:gd name="connsiteY22" fmla="*/ 203200 h 544213"/>
                <a:gd name="connsiteX23" fmla="*/ 165100 w 611716"/>
                <a:gd name="connsiteY23" fmla="*/ 215900 h 544213"/>
                <a:gd name="connsiteX24" fmla="*/ 173566 w 611716"/>
                <a:gd name="connsiteY24" fmla="*/ 228600 h 544213"/>
                <a:gd name="connsiteX25" fmla="*/ 177800 w 611716"/>
                <a:gd name="connsiteY25" fmla="*/ 232833 h 544213"/>
                <a:gd name="connsiteX26" fmla="*/ 182033 w 611716"/>
                <a:gd name="connsiteY26" fmla="*/ 239183 h 544213"/>
                <a:gd name="connsiteX27" fmla="*/ 190500 w 611716"/>
                <a:gd name="connsiteY27" fmla="*/ 247650 h 544213"/>
                <a:gd name="connsiteX28" fmla="*/ 203200 w 611716"/>
                <a:gd name="connsiteY28" fmla="*/ 260350 h 544213"/>
                <a:gd name="connsiteX29" fmla="*/ 209550 w 611716"/>
                <a:gd name="connsiteY29" fmla="*/ 266700 h 544213"/>
                <a:gd name="connsiteX30" fmla="*/ 213783 w 611716"/>
                <a:gd name="connsiteY30" fmla="*/ 273050 h 544213"/>
                <a:gd name="connsiteX31" fmla="*/ 220133 w 611716"/>
                <a:gd name="connsiteY31" fmla="*/ 277283 h 544213"/>
                <a:gd name="connsiteX32" fmla="*/ 228600 w 611716"/>
                <a:gd name="connsiteY32" fmla="*/ 285750 h 544213"/>
                <a:gd name="connsiteX33" fmla="*/ 232833 w 611716"/>
                <a:gd name="connsiteY33" fmla="*/ 292100 h 544213"/>
                <a:gd name="connsiteX34" fmla="*/ 239183 w 611716"/>
                <a:gd name="connsiteY34" fmla="*/ 296333 h 544213"/>
                <a:gd name="connsiteX35" fmla="*/ 243416 w 611716"/>
                <a:gd name="connsiteY35" fmla="*/ 300567 h 544213"/>
                <a:gd name="connsiteX36" fmla="*/ 251883 w 611716"/>
                <a:gd name="connsiteY36" fmla="*/ 311150 h 544213"/>
                <a:gd name="connsiteX37" fmla="*/ 254000 w 611716"/>
                <a:gd name="connsiteY37" fmla="*/ 317500 h 544213"/>
                <a:gd name="connsiteX38" fmla="*/ 266700 w 611716"/>
                <a:gd name="connsiteY38" fmla="*/ 328083 h 544213"/>
                <a:gd name="connsiteX39" fmla="*/ 270933 w 611716"/>
                <a:gd name="connsiteY39" fmla="*/ 332317 h 544213"/>
                <a:gd name="connsiteX40" fmla="*/ 277283 w 611716"/>
                <a:gd name="connsiteY40" fmla="*/ 345017 h 544213"/>
                <a:gd name="connsiteX41" fmla="*/ 283633 w 611716"/>
                <a:gd name="connsiteY41" fmla="*/ 349250 h 544213"/>
                <a:gd name="connsiteX42" fmla="*/ 287866 w 611716"/>
                <a:gd name="connsiteY42" fmla="*/ 355600 h 544213"/>
                <a:gd name="connsiteX43" fmla="*/ 302683 w 611716"/>
                <a:gd name="connsiteY43" fmla="*/ 368300 h 544213"/>
                <a:gd name="connsiteX44" fmla="*/ 306916 w 611716"/>
                <a:gd name="connsiteY44" fmla="*/ 374650 h 544213"/>
                <a:gd name="connsiteX45" fmla="*/ 315383 w 611716"/>
                <a:gd name="connsiteY45" fmla="*/ 383117 h 544213"/>
                <a:gd name="connsiteX46" fmla="*/ 323850 w 611716"/>
                <a:gd name="connsiteY46" fmla="*/ 393700 h 544213"/>
                <a:gd name="connsiteX47" fmla="*/ 330200 w 611716"/>
                <a:gd name="connsiteY47" fmla="*/ 397933 h 544213"/>
                <a:gd name="connsiteX48" fmla="*/ 340783 w 611716"/>
                <a:gd name="connsiteY48" fmla="*/ 406400 h 544213"/>
                <a:gd name="connsiteX49" fmla="*/ 345016 w 611716"/>
                <a:gd name="connsiteY49" fmla="*/ 412750 h 544213"/>
                <a:gd name="connsiteX50" fmla="*/ 361950 w 611716"/>
                <a:gd name="connsiteY50" fmla="*/ 427567 h 544213"/>
                <a:gd name="connsiteX51" fmla="*/ 374650 w 611716"/>
                <a:gd name="connsiteY51" fmla="*/ 436033 h 544213"/>
                <a:gd name="connsiteX52" fmla="*/ 385233 w 611716"/>
                <a:gd name="connsiteY52" fmla="*/ 444500 h 544213"/>
                <a:gd name="connsiteX53" fmla="*/ 391583 w 611716"/>
                <a:gd name="connsiteY53" fmla="*/ 450850 h 544213"/>
                <a:gd name="connsiteX54" fmla="*/ 397933 w 611716"/>
                <a:gd name="connsiteY54" fmla="*/ 455083 h 544213"/>
                <a:gd name="connsiteX55" fmla="*/ 406400 w 611716"/>
                <a:gd name="connsiteY55" fmla="*/ 463550 h 544213"/>
                <a:gd name="connsiteX56" fmla="*/ 412750 w 611716"/>
                <a:gd name="connsiteY56" fmla="*/ 467783 h 544213"/>
                <a:gd name="connsiteX57" fmla="*/ 416983 w 611716"/>
                <a:gd name="connsiteY57" fmla="*/ 472017 h 544213"/>
                <a:gd name="connsiteX58" fmla="*/ 423333 w 611716"/>
                <a:gd name="connsiteY58" fmla="*/ 474133 h 544213"/>
                <a:gd name="connsiteX59" fmla="*/ 438150 w 611716"/>
                <a:gd name="connsiteY59" fmla="*/ 486833 h 544213"/>
                <a:gd name="connsiteX60" fmla="*/ 444500 w 611716"/>
                <a:gd name="connsiteY60" fmla="*/ 488950 h 544213"/>
                <a:gd name="connsiteX61" fmla="*/ 450850 w 611716"/>
                <a:gd name="connsiteY61" fmla="*/ 493183 h 544213"/>
                <a:gd name="connsiteX62" fmla="*/ 455083 w 611716"/>
                <a:gd name="connsiteY62" fmla="*/ 497417 h 544213"/>
                <a:gd name="connsiteX63" fmla="*/ 461433 w 611716"/>
                <a:gd name="connsiteY63" fmla="*/ 499533 h 544213"/>
                <a:gd name="connsiteX64" fmla="*/ 472016 w 611716"/>
                <a:gd name="connsiteY64" fmla="*/ 505883 h 544213"/>
                <a:gd name="connsiteX65" fmla="*/ 476250 w 611716"/>
                <a:gd name="connsiteY65" fmla="*/ 510117 h 544213"/>
                <a:gd name="connsiteX66" fmla="*/ 482600 w 611716"/>
                <a:gd name="connsiteY66" fmla="*/ 514350 h 544213"/>
                <a:gd name="connsiteX67" fmla="*/ 488950 w 611716"/>
                <a:gd name="connsiteY67" fmla="*/ 516467 h 544213"/>
                <a:gd name="connsiteX68" fmla="*/ 495300 w 611716"/>
                <a:gd name="connsiteY68" fmla="*/ 520700 h 544213"/>
                <a:gd name="connsiteX69" fmla="*/ 508000 w 611716"/>
                <a:gd name="connsiteY69" fmla="*/ 524933 h 544213"/>
                <a:gd name="connsiteX70" fmla="*/ 512233 w 611716"/>
                <a:gd name="connsiteY70" fmla="*/ 529167 h 544213"/>
                <a:gd name="connsiteX71" fmla="*/ 541866 w 611716"/>
                <a:gd name="connsiteY71" fmla="*/ 535517 h 544213"/>
                <a:gd name="connsiteX72" fmla="*/ 563033 w 611716"/>
                <a:gd name="connsiteY72" fmla="*/ 539750 h 544213"/>
                <a:gd name="connsiteX73" fmla="*/ 582083 w 611716"/>
                <a:gd name="connsiteY73" fmla="*/ 543983 h 544213"/>
                <a:gd name="connsiteX74" fmla="*/ 611716 w 611716"/>
                <a:gd name="connsiteY74" fmla="*/ 543983 h 54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11716" h="544213">
                  <a:moveTo>
                    <a:pt x="0" y="0"/>
                  </a:moveTo>
                  <a:cubicBezTo>
                    <a:pt x="1411" y="3528"/>
                    <a:pt x="2348" y="7284"/>
                    <a:pt x="4233" y="10583"/>
                  </a:cubicBezTo>
                  <a:cubicBezTo>
                    <a:pt x="12256" y="24625"/>
                    <a:pt x="6868" y="-2674"/>
                    <a:pt x="16933" y="27517"/>
                  </a:cubicBezTo>
                  <a:cubicBezTo>
                    <a:pt x="19855" y="36280"/>
                    <a:pt x="17193" y="32629"/>
                    <a:pt x="25400" y="38100"/>
                  </a:cubicBezTo>
                  <a:cubicBezTo>
                    <a:pt x="28222" y="42333"/>
                    <a:pt x="32257" y="45973"/>
                    <a:pt x="33866" y="50800"/>
                  </a:cubicBezTo>
                  <a:cubicBezTo>
                    <a:pt x="34572" y="52917"/>
                    <a:pt x="34985" y="55154"/>
                    <a:pt x="35983" y="57150"/>
                  </a:cubicBezTo>
                  <a:cubicBezTo>
                    <a:pt x="38654" y="62492"/>
                    <a:pt x="40511" y="63795"/>
                    <a:pt x="44450" y="67733"/>
                  </a:cubicBezTo>
                  <a:lnTo>
                    <a:pt x="48683" y="80433"/>
                  </a:lnTo>
                  <a:cubicBezTo>
                    <a:pt x="49389" y="82550"/>
                    <a:pt x="49562" y="84926"/>
                    <a:pt x="50800" y="86783"/>
                  </a:cubicBezTo>
                  <a:cubicBezTo>
                    <a:pt x="63819" y="106313"/>
                    <a:pt x="47210" y="82297"/>
                    <a:pt x="59266" y="97367"/>
                  </a:cubicBezTo>
                  <a:cubicBezTo>
                    <a:pt x="60855" y="99354"/>
                    <a:pt x="61871" y="101763"/>
                    <a:pt x="63500" y="103717"/>
                  </a:cubicBezTo>
                  <a:cubicBezTo>
                    <a:pt x="65416" y="106017"/>
                    <a:pt x="67934" y="107767"/>
                    <a:pt x="69850" y="110067"/>
                  </a:cubicBezTo>
                  <a:cubicBezTo>
                    <a:pt x="78669" y="120650"/>
                    <a:pt x="68791" y="112889"/>
                    <a:pt x="80433" y="120650"/>
                  </a:cubicBezTo>
                  <a:cubicBezTo>
                    <a:pt x="81844" y="122767"/>
                    <a:pt x="83011" y="125069"/>
                    <a:pt x="84666" y="127000"/>
                  </a:cubicBezTo>
                  <a:cubicBezTo>
                    <a:pt x="87264" y="130031"/>
                    <a:pt x="93133" y="135467"/>
                    <a:pt x="93133" y="135467"/>
                  </a:cubicBezTo>
                  <a:cubicBezTo>
                    <a:pt x="94854" y="140630"/>
                    <a:pt x="95381" y="144065"/>
                    <a:pt x="99483" y="148167"/>
                  </a:cubicBezTo>
                  <a:cubicBezTo>
                    <a:pt x="101282" y="149966"/>
                    <a:pt x="103716" y="150989"/>
                    <a:pt x="105833" y="152400"/>
                  </a:cubicBezTo>
                  <a:cubicBezTo>
                    <a:pt x="107757" y="155287"/>
                    <a:pt x="110947" y="160971"/>
                    <a:pt x="114300" y="162983"/>
                  </a:cubicBezTo>
                  <a:cubicBezTo>
                    <a:pt x="116213" y="164131"/>
                    <a:pt x="118533" y="164394"/>
                    <a:pt x="120650" y="165100"/>
                  </a:cubicBezTo>
                  <a:cubicBezTo>
                    <a:pt x="123472" y="169333"/>
                    <a:pt x="125518" y="174202"/>
                    <a:pt x="129116" y="177800"/>
                  </a:cubicBezTo>
                  <a:cubicBezTo>
                    <a:pt x="131938" y="180622"/>
                    <a:pt x="135369" y="182946"/>
                    <a:pt x="137583" y="186267"/>
                  </a:cubicBezTo>
                  <a:cubicBezTo>
                    <a:pt x="150611" y="205811"/>
                    <a:pt x="133985" y="181770"/>
                    <a:pt x="146050" y="196850"/>
                  </a:cubicBezTo>
                  <a:cubicBezTo>
                    <a:pt x="147639" y="198836"/>
                    <a:pt x="148484" y="201401"/>
                    <a:pt x="150283" y="203200"/>
                  </a:cubicBezTo>
                  <a:cubicBezTo>
                    <a:pt x="159858" y="212775"/>
                    <a:pt x="154985" y="200726"/>
                    <a:pt x="165100" y="215900"/>
                  </a:cubicBezTo>
                  <a:cubicBezTo>
                    <a:pt x="167922" y="220133"/>
                    <a:pt x="169968" y="225003"/>
                    <a:pt x="173566" y="228600"/>
                  </a:cubicBezTo>
                  <a:cubicBezTo>
                    <a:pt x="174977" y="230011"/>
                    <a:pt x="176553" y="231275"/>
                    <a:pt x="177800" y="232833"/>
                  </a:cubicBezTo>
                  <a:cubicBezTo>
                    <a:pt x="179389" y="234819"/>
                    <a:pt x="180378" y="237252"/>
                    <a:pt x="182033" y="239183"/>
                  </a:cubicBezTo>
                  <a:cubicBezTo>
                    <a:pt x="184631" y="242214"/>
                    <a:pt x="187678" y="244828"/>
                    <a:pt x="190500" y="247650"/>
                  </a:cubicBezTo>
                  <a:lnTo>
                    <a:pt x="203200" y="260350"/>
                  </a:lnTo>
                  <a:cubicBezTo>
                    <a:pt x="205317" y="262467"/>
                    <a:pt x="207890" y="264209"/>
                    <a:pt x="209550" y="266700"/>
                  </a:cubicBezTo>
                  <a:cubicBezTo>
                    <a:pt x="210961" y="268817"/>
                    <a:pt x="211984" y="271251"/>
                    <a:pt x="213783" y="273050"/>
                  </a:cubicBezTo>
                  <a:cubicBezTo>
                    <a:pt x="215582" y="274849"/>
                    <a:pt x="218202" y="275628"/>
                    <a:pt x="220133" y="277283"/>
                  </a:cubicBezTo>
                  <a:cubicBezTo>
                    <a:pt x="223164" y="279881"/>
                    <a:pt x="226386" y="282429"/>
                    <a:pt x="228600" y="285750"/>
                  </a:cubicBezTo>
                  <a:cubicBezTo>
                    <a:pt x="230011" y="287867"/>
                    <a:pt x="231034" y="290301"/>
                    <a:pt x="232833" y="292100"/>
                  </a:cubicBezTo>
                  <a:cubicBezTo>
                    <a:pt x="234632" y="293899"/>
                    <a:pt x="237197" y="294744"/>
                    <a:pt x="239183" y="296333"/>
                  </a:cubicBezTo>
                  <a:cubicBezTo>
                    <a:pt x="240741" y="297580"/>
                    <a:pt x="242005" y="299156"/>
                    <a:pt x="243416" y="300567"/>
                  </a:cubicBezTo>
                  <a:cubicBezTo>
                    <a:pt x="248737" y="316528"/>
                    <a:pt x="240941" y="297473"/>
                    <a:pt x="251883" y="311150"/>
                  </a:cubicBezTo>
                  <a:cubicBezTo>
                    <a:pt x="253277" y="312892"/>
                    <a:pt x="252762" y="315644"/>
                    <a:pt x="254000" y="317500"/>
                  </a:cubicBezTo>
                  <a:cubicBezTo>
                    <a:pt x="258311" y="323967"/>
                    <a:pt x="261120" y="323619"/>
                    <a:pt x="266700" y="328083"/>
                  </a:cubicBezTo>
                  <a:cubicBezTo>
                    <a:pt x="268258" y="329330"/>
                    <a:pt x="269522" y="330906"/>
                    <a:pt x="270933" y="332317"/>
                  </a:cubicBezTo>
                  <a:cubicBezTo>
                    <a:pt x="272654" y="337480"/>
                    <a:pt x="273181" y="340915"/>
                    <a:pt x="277283" y="345017"/>
                  </a:cubicBezTo>
                  <a:cubicBezTo>
                    <a:pt x="279082" y="346816"/>
                    <a:pt x="281516" y="347839"/>
                    <a:pt x="283633" y="349250"/>
                  </a:cubicBezTo>
                  <a:cubicBezTo>
                    <a:pt x="285044" y="351367"/>
                    <a:pt x="286211" y="353669"/>
                    <a:pt x="287866" y="355600"/>
                  </a:cubicBezTo>
                  <a:cubicBezTo>
                    <a:pt x="294710" y="363585"/>
                    <a:pt x="295193" y="363307"/>
                    <a:pt x="302683" y="368300"/>
                  </a:cubicBezTo>
                  <a:cubicBezTo>
                    <a:pt x="304094" y="370417"/>
                    <a:pt x="305261" y="372719"/>
                    <a:pt x="306916" y="374650"/>
                  </a:cubicBezTo>
                  <a:cubicBezTo>
                    <a:pt x="309514" y="377681"/>
                    <a:pt x="313169" y="379796"/>
                    <a:pt x="315383" y="383117"/>
                  </a:cubicBezTo>
                  <a:cubicBezTo>
                    <a:pt x="318528" y="387835"/>
                    <a:pt x="319539" y="390252"/>
                    <a:pt x="323850" y="393700"/>
                  </a:cubicBezTo>
                  <a:cubicBezTo>
                    <a:pt x="325837" y="395289"/>
                    <a:pt x="328214" y="396344"/>
                    <a:pt x="330200" y="397933"/>
                  </a:cubicBezTo>
                  <a:cubicBezTo>
                    <a:pt x="345280" y="409998"/>
                    <a:pt x="321239" y="393372"/>
                    <a:pt x="340783" y="406400"/>
                  </a:cubicBezTo>
                  <a:cubicBezTo>
                    <a:pt x="342194" y="408517"/>
                    <a:pt x="343361" y="410819"/>
                    <a:pt x="345016" y="412750"/>
                  </a:cubicBezTo>
                  <a:cubicBezTo>
                    <a:pt x="350649" y="419322"/>
                    <a:pt x="355000" y="422702"/>
                    <a:pt x="361950" y="427567"/>
                  </a:cubicBezTo>
                  <a:cubicBezTo>
                    <a:pt x="366118" y="430484"/>
                    <a:pt x="371053" y="432435"/>
                    <a:pt x="374650" y="436033"/>
                  </a:cubicBezTo>
                  <a:cubicBezTo>
                    <a:pt x="386957" y="448343"/>
                    <a:pt x="369223" y="431159"/>
                    <a:pt x="385233" y="444500"/>
                  </a:cubicBezTo>
                  <a:cubicBezTo>
                    <a:pt x="387533" y="446416"/>
                    <a:pt x="389283" y="448934"/>
                    <a:pt x="391583" y="450850"/>
                  </a:cubicBezTo>
                  <a:cubicBezTo>
                    <a:pt x="393537" y="452479"/>
                    <a:pt x="396002" y="453428"/>
                    <a:pt x="397933" y="455083"/>
                  </a:cubicBezTo>
                  <a:cubicBezTo>
                    <a:pt x="400964" y="457681"/>
                    <a:pt x="403079" y="461336"/>
                    <a:pt x="406400" y="463550"/>
                  </a:cubicBezTo>
                  <a:cubicBezTo>
                    <a:pt x="408517" y="464961"/>
                    <a:pt x="410764" y="466194"/>
                    <a:pt x="412750" y="467783"/>
                  </a:cubicBezTo>
                  <a:cubicBezTo>
                    <a:pt x="414308" y="469030"/>
                    <a:pt x="415272" y="470990"/>
                    <a:pt x="416983" y="472017"/>
                  </a:cubicBezTo>
                  <a:cubicBezTo>
                    <a:pt x="418896" y="473165"/>
                    <a:pt x="421216" y="473428"/>
                    <a:pt x="423333" y="474133"/>
                  </a:cubicBezTo>
                  <a:cubicBezTo>
                    <a:pt x="428542" y="479342"/>
                    <a:pt x="431702" y="483609"/>
                    <a:pt x="438150" y="486833"/>
                  </a:cubicBezTo>
                  <a:cubicBezTo>
                    <a:pt x="440146" y="487831"/>
                    <a:pt x="442504" y="487952"/>
                    <a:pt x="444500" y="488950"/>
                  </a:cubicBezTo>
                  <a:cubicBezTo>
                    <a:pt x="446775" y="490088"/>
                    <a:pt x="448864" y="491594"/>
                    <a:pt x="450850" y="493183"/>
                  </a:cubicBezTo>
                  <a:cubicBezTo>
                    <a:pt x="452408" y="494430"/>
                    <a:pt x="453372" y="496390"/>
                    <a:pt x="455083" y="497417"/>
                  </a:cubicBezTo>
                  <a:cubicBezTo>
                    <a:pt x="456996" y="498565"/>
                    <a:pt x="459316" y="498828"/>
                    <a:pt x="461433" y="499533"/>
                  </a:cubicBezTo>
                  <a:cubicBezTo>
                    <a:pt x="472157" y="510260"/>
                    <a:pt x="458279" y="497642"/>
                    <a:pt x="472016" y="505883"/>
                  </a:cubicBezTo>
                  <a:cubicBezTo>
                    <a:pt x="473728" y="506910"/>
                    <a:pt x="474691" y="508870"/>
                    <a:pt x="476250" y="510117"/>
                  </a:cubicBezTo>
                  <a:cubicBezTo>
                    <a:pt x="478236" y="511706"/>
                    <a:pt x="480325" y="513212"/>
                    <a:pt x="482600" y="514350"/>
                  </a:cubicBezTo>
                  <a:cubicBezTo>
                    <a:pt x="484596" y="515348"/>
                    <a:pt x="486954" y="515469"/>
                    <a:pt x="488950" y="516467"/>
                  </a:cubicBezTo>
                  <a:cubicBezTo>
                    <a:pt x="491225" y="517605"/>
                    <a:pt x="492975" y="519667"/>
                    <a:pt x="495300" y="520700"/>
                  </a:cubicBezTo>
                  <a:cubicBezTo>
                    <a:pt x="499378" y="522512"/>
                    <a:pt x="508000" y="524933"/>
                    <a:pt x="508000" y="524933"/>
                  </a:cubicBezTo>
                  <a:cubicBezTo>
                    <a:pt x="509411" y="526344"/>
                    <a:pt x="510448" y="528274"/>
                    <a:pt x="512233" y="529167"/>
                  </a:cubicBezTo>
                  <a:cubicBezTo>
                    <a:pt x="522284" y="534193"/>
                    <a:pt x="530761" y="534129"/>
                    <a:pt x="541866" y="535517"/>
                  </a:cubicBezTo>
                  <a:cubicBezTo>
                    <a:pt x="554909" y="539863"/>
                    <a:pt x="541625" y="535857"/>
                    <a:pt x="563033" y="539750"/>
                  </a:cubicBezTo>
                  <a:cubicBezTo>
                    <a:pt x="568912" y="540819"/>
                    <a:pt x="576163" y="543672"/>
                    <a:pt x="582083" y="543983"/>
                  </a:cubicBezTo>
                  <a:cubicBezTo>
                    <a:pt x="591947" y="544502"/>
                    <a:pt x="601838" y="543983"/>
                    <a:pt x="611716" y="543983"/>
                  </a:cubicBezTo>
                </a:path>
              </a:pathLst>
            </a:custGeom>
            <a:noFill/>
            <a:ln>
              <a:gradFill>
                <a:gsLst>
                  <a:gs pos="0">
                    <a:srgbClr val="000000"/>
                  </a:gs>
                  <a:gs pos="52000">
                    <a:srgbClr val="144B5E"/>
                  </a:gs>
                  <a:gs pos="100000">
                    <a:srgbClr val="207794"/>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422840" y="3894512"/>
              <a:ext cx="144000" cy="144000"/>
            </a:xfrm>
            <a:prstGeom prst="ellipse">
              <a:avLst/>
            </a:prstGeom>
            <a:solidFill>
              <a:srgbClr val="207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p:cNvSpPr txBox="1"/>
            <p:nvPr/>
          </p:nvSpPr>
          <p:spPr>
            <a:xfrm>
              <a:off x="421582" y="4047439"/>
              <a:ext cx="2146515" cy="276999"/>
            </a:xfrm>
            <a:prstGeom prst="rect">
              <a:avLst/>
            </a:prstGeom>
            <a:noFill/>
          </p:spPr>
          <p:txBody>
            <a:bodyPr wrap="square" rtlCol="0">
              <a:spAutoFit/>
            </a:bodyPr>
            <a:lstStyle/>
            <a:p>
              <a:pPr algn="ctr"/>
              <a:r>
                <a:rPr lang="de-DE" sz="1200" dirty="0" smtClean="0">
                  <a:solidFill>
                    <a:srgbClr val="207794"/>
                  </a:solidFill>
                </a:rPr>
                <a:t>1. Schock</a:t>
              </a:r>
              <a:endParaRPr lang="de-DE" sz="1200" dirty="0">
                <a:solidFill>
                  <a:srgbClr val="207794"/>
                </a:solidFill>
              </a:endParaRPr>
            </a:p>
          </p:txBody>
        </p:sp>
      </p:grpSp>
    </p:spTree>
    <p:extLst>
      <p:ext uri="{BB962C8B-B14F-4D97-AF65-F5344CB8AC3E}">
        <p14:creationId xmlns:p14="http://schemas.microsoft.com/office/powerpoint/2010/main" val="322932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1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10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1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10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67;p39"/>
          <p:cNvSpPr txBox="1"/>
          <p:nvPr/>
        </p:nvSpPr>
        <p:spPr>
          <a:xfrm>
            <a:off x="3359518" y="485790"/>
            <a:ext cx="666900" cy="594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lt1"/>
                </a:solidFill>
                <a:latin typeface="Fira Sans Extra Condensed"/>
                <a:ea typeface="Fira Sans Extra Condensed"/>
                <a:cs typeface="Fira Sans Extra Condensed"/>
                <a:sym typeface="Fira Sans Extra Condensed"/>
              </a:rPr>
              <a:t>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8" name="Google Shape;90;p17"/>
          <p:cNvSpPr txBox="1"/>
          <p:nvPr/>
        </p:nvSpPr>
        <p:spPr>
          <a:xfrm>
            <a:off x="491561" y="337290"/>
            <a:ext cx="2489100" cy="891000"/>
          </a:xfrm>
          <a:prstGeom prst="rect">
            <a:avLst/>
          </a:prstGeom>
          <a:solidFill>
            <a:srgbClr val="20779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Grober Plan ist falsch</a:t>
            </a:r>
            <a:endParaRPr sz="1800" b="1" dirty="0">
              <a:solidFill>
                <a:schemeClr val="lt1"/>
              </a:solidFill>
              <a:latin typeface="Fira Sans Extra Condensed"/>
              <a:ea typeface="Fira Sans Extra Condensed"/>
              <a:cs typeface="Fira Sans Extra Condensed"/>
              <a:sym typeface="Fira Sans Extra Condensed"/>
            </a:endParaRPr>
          </a:p>
        </p:txBody>
      </p:sp>
      <p:grpSp>
        <p:nvGrpSpPr>
          <p:cNvPr id="30" name="Gruppieren 29"/>
          <p:cNvGrpSpPr/>
          <p:nvPr/>
        </p:nvGrpSpPr>
        <p:grpSpPr>
          <a:xfrm>
            <a:off x="3692968" y="931290"/>
            <a:ext cx="4914064" cy="891000"/>
            <a:chOff x="3692968" y="931290"/>
            <a:chExt cx="4914064" cy="891000"/>
          </a:xfrm>
        </p:grpSpPr>
        <p:sp>
          <p:nvSpPr>
            <p:cNvPr id="3" name="Google Shape;867;p39"/>
            <p:cNvSpPr txBox="1"/>
            <p:nvPr/>
          </p:nvSpPr>
          <p:spPr>
            <a:xfrm>
              <a:off x="5117582" y="1079790"/>
              <a:ext cx="666900" cy="594000"/>
            </a:xfrm>
            <a:prstGeom prst="rect">
              <a:avLst/>
            </a:prstGeom>
            <a:solidFill>
              <a:schemeClr val="accent2"/>
            </a:solidFill>
            <a:ln>
              <a:solidFill>
                <a:schemeClr val="accent2"/>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2</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14" name="Google Shape;80;p16"/>
            <p:cNvCxnSpPr>
              <a:stCxn id="5" idx="2"/>
              <a:endCxn id="3" idx="1"/>
            </p:cNvCxnSpPr>
            <p:nvPr/>
          </p:nvCxnSpPr>
          <p:spPr>
            <a:xfrm rot="16200000" flipH="1">
              <a:off x="4256775" y="515983"/>
              <a:ext cx="297000" cy="1424614"/>
            </a:xfrm>
            <a:prstGeom prst="bentConnector2">
              <a:avLst/>
            </a:prstGeom>
            <a:noFill/>
            <a:ln w="9525" cap="flat" cmpd="sng">
              <a:solidFill>
                <a:schemeClr val="dk2"/>
              </a:solidFill>
              <a:prstDash val="solid"/>
              <a:round/>
              <a:headEnd type="none" w="med" len="med"/>
              <a:tailEnd type="triangle" w="med" len="med"/>
            </a:ln>
          </p:spPr>
        </p:cxnSp>
        <p:sp>
          <p:nvSpPr>
            <p:cNvPr id="19" name="Google Shape;90;p17"/>
            <p:cNvSpPr txBox="1"/>
            <p:nvPr/>
          </p:nvSpPr>
          <p:spPr>
            <a:xfrm>
              <a:off x="6117932" y="931290"/>
              <a:ext cx="2489100" cy="891000"/>
            </a:xfrm>
            <a:prstGeom prst="rect">
              <a:avLst/>
            </a:prstGeom>
            <a:solidFill>
              <a:srgbClr val="2187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„Nein es muss gehen“</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29" name="Gruppieren 28"/>
          <p:cNvGrpSpPr/>
          <p:nvPr/>
        </p:nvGrpSpPr>
        <p:grpSpPr>
          <a:xfrm>
            <a:off x="491561" y="1525289"/>
            <a:ext cx="4959471" cy="891000"/>
            <a:chOff x="491561" y="1525289"/>
            <a:chExt cx="4959471" cy="891000"/>
          </a:xfrm>
        </p:grpSpPr>
        <p:sp>
          <p:nvSpPr>
            <p:cNvPr id="6" name="Google Shape;867;p39"/>
            <p:cNvSpPr txBox="1"/>
            <p:nvPr/>
          </p:nvSpPr>
          <p:spPr>
            <a:xfrm>
              <a:off x="3363456" y="1673790"/>
              <a:ext cx="666900" cy="594000"/>
            </a:xfrm>
            <a:prstGeom prst="rect">
              <a:avLst/>
            </a:prstGeom>
            <a:solidFill>
              <a:schemeClr val="accent3"/>
            </a:solidFill>
            <a:ln>
              <a:solidFill>
                <a:schemeClr val="accent3"/>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3</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10" name="Google Shape;80;p16"/>
            <p:cNvCxnSpPr>
              <a:stCxn id="3" idx="2"/>
              <a:endCxn id="6" idx="3"/>
            </p:cNvCxnSpPr>
            <p:nvPr/>
          </p:nvCxnSpPr>
          <p:spPr>
            <a:xfrm rot="5400000">
              <a:off x="4592194" y="1111952"/>
              <a:ext cx="297000" cy="1420676"/>
            </a:xfrm>
            <a:prstGeom prst="bentConnector2">
              <a:avLst/>
            </a:prstGeom>
            <a:noFill/>
            <a:ln w="9525" cap="flat" cmpd="sng">
              <a:solidFill>
                <a:schemeClr val="dk2"/>
              </a:solidFill>
              <a:prstDash val="solid"/>
              <a:round/>
              <a:headEnd type="none" w="med" len="med"/>
              <a:tailEnd type="triangle" w="med" len="med"/>
            </a:ln>
          </p:spPr>
        </p:cxnSp>
        <p:sp>
          <p:nvSpPr>
            <p:cNvPr id="20" name="Google Shape;90;p17"/>
            <p:cNvSpPr txBox="1"/>
            <p:nvPr/>
          </p:nvSpPr>
          <p:spPr>
            <a:xfrm>
              <a:off x="491561" y="1525289"/>
              <a:ext cx="2489100" cy="891000"/>
            </a:xfrm>
            <a:prstGeom prst="rect">
              <a:avLst/>
            </a:prstGeom>
            <a:solidFill>
              <a:srgbClr val="21979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Akzeptanz</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28" name="Gruppieren 27"/>
          <p:cNvGrpSpPr/>
          <p:nvPr/>
        </p:nvGrpSpPr>
        <p:grpSpPr>
          <a:xfrm>
            <a:off x="3696906" y="2119290"/>
            <a:ext cx="4910126" cy="891000"/>
            <a:chOff x="3696906" y="2119290"/>
            <a:chExt cx="4910126" cy="891000"/>
          </a:xfrm>
        </p:grpSpPr>
        <p:sp>
          <p:nvSpPr>
            <p:cNvPr id="4" name="Google Shape;867;p39"/>
            <p:cNvSpPr txBox="1"/>
            <p:nvPr/>
          </p:nvSpPr>
          <p:spPr>
            <a:xfrm>
              <a:off x="5122856" y="2267790"/>
              <a:ext cx="666900" cy="594000"/>
            </a:xfrm>
            <a:prstGeom prst="rect">
              <a:avLst/>
            </a:prstGeom>
            <a:solidFill>
              <a:schemeClr val="accent4"/>
            </a:solidFill>
            <a:ln>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4</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11" name="Google Shape;80;p16"/>
            <p:cNvCxnSpPr>
              <a:stCxn id="6" idx="2"/>
              <a:endCxn id="4" idx="1"/>
            </p:cNvCxnSpPr>
            <p:nvPr/>
          </p:nvCxnSpPr>
          <p:spPr>
            <a:xfrm rot="16200000" flipH="1">
              <a:off x="4261381" y="1703315"/>
              <a:ext cx="297000" cy="1425950"/>
            </a:xfrm>
            <a:prstGeom prst="bentConnector2">
              <a:avLst/>
            </a:prstGeom>
            <a:noFill/>
            <a:ln w="9525" cap="flat" cmpd="sng">
              <a:solidFill>
                <a:schemeClr val="dk2"/>
              </a:solidFill>
              <a:prstDash val="solid"/>
              <a:round/>
              <a:headEnd type="none" w="med" len="med"/>
              <a:tailEnd type="triangle" w="med" len="med"/>
            </a:ln>
          </p:spPr>
        </p:cxnSp>
        <p:sp>
          <p:nvSpPr>
            <p:cNvPr id="21" name="Google Shape;90;p17"/>
            <p:cNvSpPr txBox="1"/>
            <p:nvPr/>
          </p:nvSpPr>
          <p:spPr>
            <a:xfrm>
              <a:off x="6117932" y="2119290"/>
              <a:ext cx="2489100" cy="891000"/>
            </a:xfrm>
            <a:prstGeom prst="rect">
              <a:avLst/>
            </a:prstGeom>
            <a:solidFill>
              <a:srgbClr val="22A8A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„Wir müssen es ändern“</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27" name="Gruppieren 26"/>
          <p:cNvGrpSpPr/>
          <p:nvPr/>
        </p:nvGrpSpPr>
        <p:grpSpPr>
          <a:xfrm>
            <a:off x="488924" y="2713290"/>
            <a:ext cx="4967382" cy="891000"/>
            <a:chOff x="488924" y="2713290"/>
            <a:chExt cx="4967382" cy="891000"/>
          </a:xfrm>
        </p:grpSpPr>
        <p:sp>
          <p:nvSpPr>
            <p:cNvPr id="7" name="Google Shape;867;p39"/>
            <p:cNvSpPr txBox="1"/>
            <p:nvPr/>
          </p:nvSpPr>
          <p:spPr>
            <a:xfrm>
              <a:off x="3359518" y="2861790"/>
              <a:ext cx="666900" cy="594000"/>
            </a:xfrm>
            <a:prstGeom prst="rect">
              <a:avLst/>
            </a:prstGeom>
            <a:solidFill>
              <a:schemeClr val="accent5"/>
            </a:solidFill>
            <a:ln>
              <a:solidFill>
                <a:schemeClr val="accent5"/>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5</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12" name="Google Shape;80;p16"/>
            <p:cNvCxnSpPr>
              <a:stCxn id="4" idx="2"/>
              <a:endCxn id="7" idx="3"/>
            </p:cNvCxnSpPr>
            <p:nvPr/>
          </p:nvCxnSpPr>
          <p:spPr>
            <a:xfrm rot="5400000">
              <a:off x="4592862" y="2295346"/>
              <a:ext cx="297000" cy="1429888"/>
            </a:xfrm>
            <a:prstGeom prst="bentConnector2">
              <a:avLst/>
            </a:prstGeom>
            <a:noFill/>
            <a:ln w="9525" cap="flat" cmpd="sng">
              <a:solidFill>
                <a:schemeClr val="dk2"/>
              </a:solidFill>
              <a:prstDash val="solid"/>
              <a:round/>
              <a:headEnd type="none" w="med" len="med"/>
              <a:tailEnd type="triangle" w="med" len="med"/>
            </a:ln>
          </p:spPr>
        </p:cxnSp>
        <p:sp>
          <p:nvSpPr>
            <p:cNvPr id="22" name="Google Shape;90;p17"/>
            <p:cNvSpPr txBox="1"/>
            <p:nvPr/>
          </p:nvSpPr>
          <p:spPr>
            <a:xfrm>
              <a:off x="488924" y="2713290"/>
              <a:ext cx="2489100" cy="891000"/>
            </a:xfrm>
            <a:prstGeom prst="rect">
              <a:avLst/>
            </a:prstGeom>
            <a:solidFill>
              <a:srgbClr val="22B8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Trail </a:t>
              </a:r>
              <a:r>
                <a:rPr lang="de-DE" sz="1800" b="1" dirty="0" err="1" smtClean="0">
                  <a:solidFill>
                    <a:schemeClr val="lt1"/>
                  </a:solidFill>
                  <a:latin typeface="Fira Sans Extra Condensed"/>
                  <a:ea typeface="Fira Sans Extra Condensed"/>
                  <a:cs typeface="Fira Sans Extra Condensed"/>
                  <a:sym typeface="Fira Sans Extra Condensed"/>
                </a:rPr>
                <a:t>and</a:t>
              </a:r>
              <a:r>
                <a:rPr lang="de-DE" sz="1800" b="1" dirty="0" smtClean="0">
                  <a:solidFill>
                    <a:schemeClr val="lt1"/>
                  </a:solidFill>
                  <a:latin typeface="Fira Sans Extra Condensed"/>
                  <a:ea typeface="Fira Sans Extra Condensed"/>
                  <a:cs typeface="Fira Sans Extra Condensed"/>
                  <a:sym typeface="Fira Sans Extra Condensed"/>
                </a:rPr>
                <a:t> Error</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26" name="Gruppieren 25"/>
          <p:cNvGrpSpPr/>
          <p:nvPr/>
        </p:nvGrpSpPr>
        <p:grpSpPr>
          <a:xfrm>
            <a:off x="3692968" y="3307290"/>
            <a:ext cx="4914064" cy="891000"/>
            <a:chOff x="3692968" y="3307290"/>
            <a:chExt cx="4914064" cy="891000"/>
          </a:xfrm>
        </p:grpSpPr>
        <p:sp>
          <p:nvSpPr>
            <p:cNvPr id="8" name="Google Shape;867;p39"/>
            <p:cNvSpPr txBox="1"/>
            <p:nvPr/>
          </p:nvSpPr>
          <p:spPr>
            <a:xfrm>
              <a:off x="5122856" y="3455790"/>
              <a:ext cx="666900" cy="594000"/>
            </a:xfrm>
            <a:prstGeom prst="rect">
              <a:avLst/>
            </a:prstGeom>
            <a:solidFill>
              <a:schemeClr val="accent6"/>
            </a:solidFill>
            <a:ln>
              <a:solidFill>
                <a:schemeClr val="accent6"/>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6</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13" name="Google Shape;80;p16"/>
            <p:cNvCxnSpPr>
              <a:stCxn id="7" idx="2"/>
              <a:endCxn id="8" idx="1"/>
            </p:cNvCxnSpPr>
            <p:nvPr/>
          </p:nvCxnSpPr>
          <p:spPr>
            <a:xfrm rot="16200000" flipH="1">
              <a:off x="4259412" y="2889346"/>
              <a:ext cx="297000" cy="1429888"/>
            </a:xfrm>
            <a:prstGeom prst="bentConnector2">
              <a:avLst/>
            </a:prstGeom>
            <a:noFill/>
            <a:ln w="9525" cap="flat" cmpd="sng">
              <a:solidFill>
                <a:schemeClr val="dk2"/>
              </a:solidFill>
              <a:prstDash val="solid"/>
              <a:round/>
              <a:headEnd type="none" w="med" len="med"/>
              <a:tailEnd type="triangle" w="med" len="med"/>
            </a:ln>
          </p:spPr>
        </p:cxnSp>
        <p:sp>
          <p:nvSpPr>
            <p:cNvPr id="23" name="Google Shape;90;p17"/>
            <p:cNvSpPr txBox="1"/>
            <p:nvPr/>
          </p:nvSpPr>
          <p:spPr>
            <a:xfrm>
              <a:off x="6117932" y="3307290"/>
              <a:ext cx="2489100" cy="891000"/>
            </a:xfrm>
            <a:prstGeom prst="rect">
              <a:avLst/>
            </a:prstGeom>
            <a:solidFill>
              <a:srgbClr val="23C8A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Einsicht</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25" name="Gruppieren 24"/>
          <p:cNvGrpSpPr/>
          <p:nvPr/>
        </p:nvGrpSpPr>
        <p:grpSpPr>
          <a:xfrm>
            <a:off x="488924" y="3901289"/>
            <a:ext cx="4967382" cy="891000"/>
            <a:chOff x="488924" y="3901289"/>
            <a:chExt cx="4967382" cy="891000"/>
          </a:xfrm>
        </p:grpSpPr>
        <p:sp>
          <p:nvSpPr>
            <p:cNvPr id="9" name="Google Shape;867;p39"/>
            <p:cNvSpPr txBox="1"/>
            <p:nvPr/>
          </p:nvSpPr>
          <p:spPr>
            <a:xfrm>
              <a:off x="3359518" y="4049790"/>
              <a:ext cx="666900" cy="594000"/>
            </a:xfrm>
            <a:prstGeom prst="rect">
              <a:avLst/>
            </a:prstGeom>
            <a:solidFill>
              <a:schemeClr val="accent6">
                <a:lumMod val="60000"/>
                <a:lumOff val="40000"/>
              </a:schemeClr>
            </a:solidFill>
            <a:ln>
              <a:solidFill>
                <a:schemeClr val="accent6">
                  <a:lumMod val="60000"/>
                  <a:lumOff val="4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7</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15" name="Google Shape;80;p16"/>
            <p:cNvCxnSpPr>
              <a:stCxn id="8" idx="2"/>
              <a:endCxn id="9" idx="3"/>
            </p:cNvCxnSpPr>
            <p:nvPr/>
          </p:nvCxnSpPr>
          <p:spPr>
            <a:xfrm rot="5400000">
              <a:off x="4592862" y="3483346"/>
              <a:ext cx="297000" cy="1429888"/>
            </a:xfrm>
            <a:prstGeom prst="bentConnector2">
              <a:avLst/>
            </a:prstGeom>
            <a:noFill/>
            <a:ln w="9525" cap="flat" cmpd="sng">
              <a:solidFill>
                <a:schemeClr val="dk2"/>
              </a:solidFill>
              <a:prstDash val="solid"/>
              <a:round/>
              <a:headEnd type="none" w="med" len="med"/>
              <a:tailEnd type="triangle" w="med" len="med"/>
            </a:ln>
          </p:spPr>
        </p:cxnSp>
        <p:sp>
          <p:nvSpPr>
            <p:cNvPr id="24" name="Google Shape;90;p17"/>
            <p:cNvSpPr txBox="1"/>
            <p:nvPr/>
          </p:nvSpPr>
          <p:spPr>
            <a:xfrm>
              <a:off x="488924" y="3901289"/>
              <a:ext cx="2489100" cy="891000"/>
            </a:xfrm>
            <a:prstGeom prst="rect">
              <a:avLst/>
            </a:prstGeom>
            <a:solidFill>
              <a:srgbClr val="73E6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Neue Arbeitsstruktur</a:t>
              </a:r>
              <a:endParaRPr sz="1800" b="1" dirty="0">
                <a:solidFill>
                  <a:schemeClr val="lt1"/>
                </a:solidFill>
                <a:latin typeface="Fira Sans Extra Condensed"/>
                <a:ea typeface="Fira Sans Extra Condensed"/>
                <a:cs typeface="Fira Sans Extra Condensed"/>
                <a:sym typeface="Fira Sans Extra Condensed"/>
              </a:endParaRPr>
            </a:p>
          </p:txBody>
        </p:sp>
      </p:grpSp>
    </p:spTree>
    <p:extLst>
      <p:ext uri="{BB962C8B-B14F-4D97-AF65-F5344CB8AC3E}">
        <p14:creationId xmlns:p14="http://schemas.microsoft.com/office/powerpoint/2010/main" val="249085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right)">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right)">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1" name="Google Shape;91;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Alternative “3 Phasen Modell nach Kurt Lewis”</a:t>
            </a:r>
            <a:endParaRPr dirty="0"/>
          </a:p>
        </p:txBody>
      </p:sp>
      <p:sp>
        <p:nvSpPr>
          <p:cNvPr id="92" name="Google Shape;92;p17"/>
          <p:cNvSpPr/>
          <p:nvPr/>
        </p:nvSpPr>
        <p:spPr>
          <a:xfrm>
            <a:off x="2576975" y="-37872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2569775" y="-3135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rafik 20" descr="Change_Management_Modell_nach_Kurt_Lewin"/>
          <p:cNvPicPr/>
          <p:nvPr/>
        </p:nvPicPr>
        <p:blipFill>
          <a:blip r:embed="rId3">
            <a:extLst>
              <a:ext uri="{28A0092B-C50C-407E-A947-70E740481C1C}">
                <a14:useLocalDpi xmlns:a14="http://schemas.microsoft.com/office/drawing/2010/main" val="0"/>
              </a:ext>
            </a:extLst>
          </a:blip>
          <a:srcRect/>
          <a:stretch>
            <a:fillRect/>
          </a:stretch>
        </p:blipFill>
        <p:spPr bwMode="auto">
          <a:xfrm>
            <a:off x="4443413" y="1450427"/>
            <a:ext cx="4321969" cy="2757485"/>
          </a:xfrm>
          <a:prstGeom prst="rect">
            <a:avLst/>
          </a:prstGeom>
          <a:noFill/>
          <a:ln>
            <a:noFill/>
          </a:ln>
        </p:spPr>
      </p:pic>
      <p:sp>
        <p:nvSpPr>
          <p:cNvPr id="2" name="Textfeld 1"/>
          <p:cNvSpPr txBox="1"/>
          <p:nvPr/>
        </p:nvSpPr>
        <p:spPr>
          <a:xfrm>
            <a:off x="335756" y="1017981"/>
            <a:ext cx="3793332" cy="3754874"/>
          </a:xfrm>
          <a:prstGeom prst="rect">
            <a:avLst/>
          </a:prstGeom>
          <a:noFill/>
        </p:spPr>
        <p:txBody>
          <a:bodyPr wrap="square" rtlCol="0">
            <a:spAutoFit/>
          </a:bodyPr>
          <a:lstStyle/>
          <a:p>
            <a:r>
              <a:rPr lang="de-DE" b="1" dirty="0" smtClean="0"/>
              <a:t>Phase 1: Auftauen</a:t>
            </a:r>
          </a:p>
          <a:p>
            <a:endParaRPr lang="de-DE" b="1" dirty="0" smtClean="0"/>
          </a:p>
          <a:p>
            <a:r>
              <a:rPr lang="de-DE" dirty="0" smtClean="0"/>
              <a:t>Die widerstrebenden Kräfte sind im Einklang mit den antreibenden und das Leistungslevel beträgt 100%</a:t>
            </a:r>
          </a:p>
          <a:p>
            <a:endParaRPr lang="de-DE" dirty="0" smtClean="0"/>
          </a:p>
          <a:p>
            <a:r>
              <a:rPr lang="de-DE" b="1" dirty="0" smtClean="0"/>
              <a:t>Phase 2: Ändern</a:t>
            </a:r>
          </a:p>
          <a:p>
            <a:endParaRPr lang="de-DE" b="1" dirty="0"/>
          </a:p>
          <a:p>
            <a:r>
              <a:rPr lang="de-DE" dirty="0" smtClean="0"/>
              <a:t>Die antreibenden Kräfte lassen nach und das Leistungslevel wird durch die widerstrebenden Kräfte nach unten gedrückt</a:t>
            </a:r>
          </a:p>
          <a:p>
            <a:endParaRPr lang="de-DE" b="1" dirty="0" smtClean="0"/>
          </a:p>
          <a:p>
            <a:r>
              <a:rPr lang="de-DE" b="1" dirty="0" smtClean="0"/>
              <a:t>Phase 3: Einfrieren</a:t>
            </a:r>
          </a:p>
          <a:p>
            <a:endParaRPr lang="de-DE" b="1" dirty="0"/>
          </a:p>
          <a:p>
            <a:r>
              <a:rPr lang="de-DE" dirty="0" smtClean="0"/>
              <a:t>Steigerung der ursprünglichen Leistung durch erhöhte antreibende Kräfte</a:t>
            </a:r>
          </a:p>
          <a:p>
            <a:endParaRPr lang="de-DE" b="1" dirty="0"/>
          </a:p>
        </p:txBody>
      </p:sp>
    </p:spTree>
    <p:extLst>
      <p:ext uri="{BB962C8B-B14F-4D97-AF65-F5344CB8AC3E}">
        <p14:creationId xmlns:p14="http://schemas.microsoft.com/office/powerpoint/2010/main" val="394684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cxnSp>
        <p:nvCxnSpPr>
          <p:cNvPr id="30" name="Google Shape;116;p17"/>
          <p:cNvCxnSpPr/>
          <p:nvPr/>
        </p:nvCxnSpPr>
        <p:spPr>
          <a:xfrm rot="-5400000" flipH="1">
            <a:off x="4425798" y="1237385"/>
            <a:ext cx="322800" cy="600"/>
          </a:xfrm>
          <a:prstGeom prst="bentConnector3">
            <a:avLst>
              <a:gd name="adj1" fmla="val -29224"/>
            </a:avLst>
          </a:prstGeom>
          <a:noFill/>
          <a:ln w="9525" cap="flat" cmpd="sng">
            <a:solidFill>
              <a:schemeClr val="dk2"/>
            </a:solidFill>
            <a:prstDash val="solid"/>
            <a:round/>
            <a:headEnd type="none" w="med" len="med"/>
            <a:tailEnd type="none" w="med" len="med"/>
          </a:ln>
        </p:spPr>
      </p:cxnSp>
      <p:sp>
        <p:nvSpPr>
          <p:cNvPr id="88" name="Google Shape;88;p17"/>
          <p:cNvSpPr txBox="1"/>
          <p:nvPr/>
        </p:nvSpPr>
        <p:spPr>
          <a:xfrm>
            <a:off x="6197700" y="1314045"/>
            <a:ext cx="2489100" cy="3707406"/>
          </a:xfrm>
          <a:prstGeom prst="rect">
            <a:avLst/>
          </a:prstGeom>
          <a:solidFill>
            <a:srgbClr val="21979E">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89" name="Google Shape;89;p17"/>
          <p:cNvSpPr txBox="1"/>
          <p:nvPr/>
        </p:nvSpPr>
        <p:spPr>
          <a:xfrm>
            <a:off x="3327448" y="1312471"/>
            <a:ext cx="2489100" cy="3708980"/>
          </a:xfrm>
          <a:prstGeom prst="rect">
            <a:avLst/>
          </a:prstGeom>
          <a:solidFill>
            <a:srgbClr val="218799">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90" name="Google Shape;90;p17"/>
          <p:cNvSpPr txBox="1"/>
          <p:nvPr/>
        </p:nvSpPr>
        <p:spPr>
          <a:xfrm>
            <a:off x="457200" y="1314045"/>
            <a:ext cx="2489100" cy="3707405"/>
          </a:xfrm>
          <a:prstGeom prst="rect">
            <a:avLst/>
          </a:prstGeom>
          <a:solidFill>
            <a:srgbClr val="207794">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91" name="Google Shape;91;p17"/>
          <p:cNvSpPr txBox="1">
            <a:spLocks noGrp="1"/>
          </p:cNvSpPr>
          <p:nvPr>
            <p:ph type="title"/>
          </p:nvPr>
        </p:nvSpPr>
        <p:spPr>
          <a:xfrm>
            <a:off x="457200" y="397244"/>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Alternativen zum Modell von “Streich”</a:t>
            </a:r>
            <a:endParaRPr dirty="0"/>
          </a:p>
        </p:txBody>
      </p:sp>
      <p:sp>
        <p:nvSpPr>
          <p:cNvPr id="92" name="Google Shape;92;p17"/>
          <p:cNvSpPr/>
          <p:nvPr/>
        </p:nvSpPr>
        <p:spPr>
          <a:xfrm>
            <a:off x="2576975" y="-378725"/>
            <a:ext cx="25"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2569775" y="-313500"/>
            <a:ext cx="25"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7"/>
          <p:cNvGrpSpPr/>
          <p:nvPr/>
        </p:nvGrpSpPr>
        <p:grpSpPr>
          <a:xfrm>
            <a:off x="441505" y="1126771"/>
            <a:ext cx="2484000" cy="3894679"/>
            <a:chOff x="441505" y="1377325"/>
            <a:chExt cx="2484000" cy="3894679"/>
          </a:xfrm>
        </p:grpSpPr>
        <p:sp>
          <p:nvSpPr>
            <p:cNvPr id="95" name="Google Shape;95;p17"/>
            <p:cNvSpPr txBox="1"/>
            <p:nvPr/>
          </p:nvSpPr>
          <p:spPr>
            <a:xfrm>
              <a:off x="645835" y="1377325"/>
              <a:ext cx="2080431" cy="371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Modell Kotter</a:t>
              </a:r>
              <a:endParaRPr sz="1800" b="1" dirty="0">
                <a:solidFill>
                  <a:schemeClr val="lt1"/>
                </a:solidFill>
                <a:latin typeface="Fira Sans Extra Condensed"/>
                <a:ea typeface="Fira Sans Extra Condensed"/>
                <a:cs typeface="Fira Sans Extra Condensed"/>
                <a:sym typeface="Fira Sans Extra Condensed"/>
              </a:endParaRPr>
            </a:p>
          </p:txBody>
        </p:sp>
        <p:sp>
          <p:nvSpPr>
            <p:cNvPr id="96" name="Google Shape;96;p17"/>
            <p:cNvSpPr txBox="1"/>
            <p:nvPr/>
          </p:nvSpPr>
          <p:spPr>
            <a:xfrm>
              <a:off x="441505" y="1488239"/>
              <a:ext cx="2484000" cy="3783765"/>
            </a:xfrm>
            <a:prstGeom prst="rect">
              <a:avLst/>
            </a:prstGeom>
            <a:noFill/>
            <a:ln>
              <a:noFill/>
            </a:ln>
          </p:spPr>
          <p:txBody>
            <a:bodyPr spcFirstLastPara="1" wrap="square" lIns="91425" tIns="91425" rIns="91425" bIns="91425" anchor="ctr" anchorCtr="0">
              <a:noAutofit/>
            </a:bodyPr>
            <a:lstStyle/>
            <a:p>
              <a:pPr marL="457200" lvl="0" indent="-317500">
                <a:buSzPts val="1400"/>
                <a:buFont typeface="Roboto"/>
                <a:buChar char="✓"/>
              </a:pPr>
              <a:r>
                <a:rPr lang="de-DE" sz="1200" dirty="0">
                  <a:latin typeface="Roboto"/>
                  <a:ea typeface="Roboto"/>
                  <a:cs typeface="Roboto"/>
                  <a:sym typeface="Roboto"/>
                </a:rPr>
                <a:t>Aufgeteilt in 8 Phasen</a:t>
              </a:r>
            </a:p>
            <a:p>
              <a:pPr marL="457200" lvl="0" indent="-317500">
                <a:buSzPts val="1400"/>
                <a:buFont typeface="Roboto"/>
                <a:buChar char="✓"/>
              </a:pPr>
              <a:endParaRPr lang="de-DE" sz="1200" dirty="0">
                <a:latin typeface="Roboto"/>
                <a:ea typeface="Roboto"/>
                <a:cs typeface="Roboto"/>
                <a:sym typeface="Roboto"/>
              </a:endParaRPr>
            </a:p>
            <a:p>
              <a:pPr marL="139700" lvl="1">
                <a:buSzPts val="1400"/>
              </a:pPr>
              <a:r>
                <a:rPr lang="de-DE" sz="1200" dirty="0">
                  <a:latin typeface="Roboto"/>
                  <a:ea typeface="Roboto"/>
                  <a:cs typeface="Roboto"/>
                  <a:sym typeface="Roboto"/>
                </a:rPr>
                <a:t>        </a:t>
              </a:r>
              <a:r>
                <a:rPr lang="de-DE" sz="1200" dirty="0" smtClean="0">
                  <a:latin typeface="Roboto"/>
                  <a:ea typeface="Roboto"/>
                  <a:cs typeface="Roboto"/>
                  <a:sym typeface="Roboto"/>
                </a:rPr>
                <a:t>- Dringlichkeit</a:t>
              </a:r>
              <a:r>
                <a:rPr lang="de-DE" sz="1200" dirty="0">
                  <a:latin typeface="Roboto"/>
                  <a:ea typeface="Roboto"/>
                  <a:cs typeface="Roboto"/>
                  <a:sym typeface="Roboto"/>
                </a:rPr>
                <a:t>	</a:t>
              </a:r>
            </a:p>
            <a:p>
              <a:pPr marL="139700" lvl="1">
                <a:buSzPts val="1400"/>
              </a:pPr>
              <a:r>
                <a:rPr lang="de-DE" sz="1200" dirty="0">
                  <a:latin typeface="Roboto"/>
                  <a:ea typeface="Roboto"/>
                  <a:cs typeface="Roboto"/>
                  <a:sym typeface="Roboto"/>
                </a:rPr>
                <a:t>        </a:t>
              </a:r>
              <a:r>
                <a:rPr lang="de-DE" sz="1200" dirty="0" smtClean="0">
                  <a:latin typeface="Roboto"/>
                  <a:ea typeface="Roboto"/>
                  <a:cs typeface="Roboto"/>
                  <a:sym typeface="Roboto"/>
                </a:rPr>
                <a:t>- Führungskoalition</a:t>
              </a:r>
              <a:endParaRPr lang="de-DE" sz="1200" dirty="0">
                <a:latin typeface="Roboto"/>
                <a:ea typeface="Roboto"/>
                <a:cs typeface="Roboto"/>
                <a:sym typeface="Roboto"/>
              </a:endParaRPr>
            </a:p>
            <a:p>
              <a:pPr marL="139700" lvl="1">
                <a:buSzPts val="1400"/>
              </a:pPr>
              <a:r>
                <a:rPr lang="de-DE" sz="1200" dirty="0">
                  <a:latin typeface="Roboto"/>
                  <a:ea typeface="Roboto"/>
                  <a:cs typeface="Roboto"/>
                  <a:sym typeface="Roboto"/>
                </a:rPr>
                <a:t>        </a:t>
              </a:r>
              <a:r>
                <a:rPr lang="de-DE" sz="1200" dirty="0" smtClean="0">
                  <a:latin typeface="Roboto"/>
                  <a:ea typeface="Roboto"/>
                  <a:cs typeface="Roboto"/>
                  <a:sym typeface="Roboto"/>
                </a:rPr>
                <a:t>- Vision &amp; Strategie</a:t>
              </a:r>
              <a:endParaRPr lang="de-DE" sz="1200" dirty="0">
                <a:latin typeface="Roboto"/>
                <a:ea typeface="Roboto"/>
                <a:cs typeface="Roboto"/>
                <a:sym typeface="Roboto"/>
              </a:endParaRPr>
            </a:p>
            <a:p>
              <a:pPr marL="139700" lvl="1">
                <a:buSzPts val="1400"/>
              </a:pPr>
              <a:r>
                <a:rPr lang="de-DE" sz="1200" dirty="0">
                  <a:latin typeface="Roboto"/>
                  <a:ea typeface="Roboto"/>
                  <a:cs typeface="Roboto"/>
                  <a:sym typeface="Roboto"/>
                </a:rPr>
                <a:t>        </a:t>
              </a:r>
              <a:r>
                <a:rPr lang="de-DE" sz="1200" dirty="0" smtClean="0">
                  <a:latin typeface="Roboto"/>
                  <a:ea typeface="Roboto"/>
                  <a:cs typeface="Roboto"/>
                  <a:sym typeface="Roboto"/>
                </a:rPr>
                <a:t>- Vision kommunizieren</a:t>
              </a:r>
              <a:endParaRPr lang="de-DE" sz="1200" dirty="0">
                <a:latin typeface="Roboto"/>
                <a:ea typeface="Roboto"/>
                <a:cs typeface="Roboto"/>
                <a:sym typeface="Roboto"/>
              </a:endParaRPr>
            </a:p>
            <a:p>
              <a:pPr marL="139700" lvl="1">
                <a:buSzPts val="1400"/>
              </a:pPr>
              <a:r>
                <a:rPr lang="de-DE" sz="1200" dirty="0">
                  <a:latin typeface="Roboto"/>
                  <a:ea typeface="Roboto"/>
                  <a:cs typeface="Roboto"/>
                  <a:sym typeface="Roboto"/>
                </a:rPr>
                <a:t>        </a:t>
              </a:r>
              <a:r>
                <a:rPr lang="de-DE" sz="1200" dirty="0" smtClean="0">
                  <a:latin typeface="Roboto"/>
                  <a:ea typeface="Roboto"/>
                  <a:cs typeface="Roboto"/>
                  <a:sym typeface="Roboto"/>
                </a:rPr>
                <a:t>- Hindernisse beseitigen</a:t>
              </a:r>
              <a:endParaRPr lang="de-DE" sz="1200" dirty="0">
                <a:latin typeface="Roboto"/>
                <a:ea typeface="Roboto"/>
                <a:cs typeface="Roboto"/>
                <a:sym typeface="Roboto"/>
              </a:endParaRPr>
            </a:p>
            <a:p>
              <a:pPr marL="139700" lvl="1">
                <a:buSzPts val="1400"/>
              </a:pPr>
              <a:r>
                <a:rPr lang="de-DE" sz="1200" dirty="0">
                  <a:latin typeface="Roboto"/>
                  <a:ea typeface="Roboto"/>
                  <a:cs typeface="Roboto"/>
                  <a:sym typeface="Roboto"/>
                </a:rPr>
                <a:t>        </a:t>
              </a:r>
              <a:r>
                <a:rPr lang="de-DE" sz="1200" dirty="0" smtClean="0">
                  <a:latin typeface="Roboto"/>
                  <a:ea typeface="Roboto"/>
                  <a:cs typeface="Roboto"/>
                  <a:sym typeface="Roboto"/>
                </a:rPr>
                <a:t>- Erfolge anstreben</a:t>
              </a:r>
              <a:endParaRPr lang="de-DE" sz="1200" dirty="0">
                <a:latin typeface="Roboto"/>
                <a:ea typeface="Roboto"/>
                <a:cs typeface="Roboto"/>
                <a:sym typeface="Roboto"/>
              </a:endParaRPr>
            </a:p>
            <a:p>
              <a:pPr marL="139700" lvl="1">
                <a:buSzPts val="1400"/>
              </a:pPr>
              <a:r>
                <a:rPr lang="de-DE" sz="1200" dirty="0">
                  <a:latin typeface="Roboto"/>
                  <a:ea typeface="Roboto"/>
                  <a:cs typeface="Roboto"/>
                  <a:sym typeface="Roboto"/>
                </a:rPr>
                <a:t>        </a:t>
              </a:r>
              <a:r>
                <a:rPr lang="de-DE" sz="1200" dirty="0" smtClean="0">
                  <a:latin typeface="Roboto"/>
                  <a:ea typeface="Roboto"/>
                  <a:cs typeface="Roboto"/>
                  <a:sym typeface="Roboto"/>
                </a:rPr>
                <a:t>- Veränderung antreiben</a:t>
              </a:r>
              <a:endParaRPr lang="de-DE" sz="1200" dirty="0">
                <a:latin typeface="Roboto"/>
                <a:ea typeface="Roboto"/>
                <a:cs typeface="Roboto"/>
                <a:sym typeface="Roboto"/>
              </a:endParaRPr>
            </a:p>
            <a:p>
              <a:pPr marL="139700" lvl="1">
                <a:buSzPts val="1400"/>
              </a:pPr>
              <a:r>
                <a:rPr lang="de-DE" sz="1200" dirty="0">
                  <a:latin typeface="Roboto"/>
                  <a:ea typeface="Roboto"/>
                  <a:cs typeface="Roboto"/>
                  <a:sym typeface="Roboto"/>
                </a:rPr>
                <a:t>        </a:t>
              </a:r>
              <a:r>
                <a:rPr lang="de-DE" sz="1200" dirty="0" smtClean="0">
                  <a:latin typeface="Roboto"/>
                  <a:ea typeface="Roboto"/>
                  <a:cs typeface="Roboto"/>
                  <a:sym typeface="Roboto"/>
                </a:rPr>
                <a:t>- Änderungen verankern</a:t>
              </a:r>
              <a:endParaRPr lang="de-DE" sz="1200" dirty="0">
                <a:latin typeface="Roboto"/>
                <a:ea typeface="Roboto"/>
                <a:cs typeface="Roboto"/>
                <a:sym typeface="Roboto"/>
              </a:endParaRPr>
            </a:p>
            <a:p>
              <a:pPr marL="139700" lvl="1">
                <a:buSzPts val="1400"/>
              </a:pPr>
              <a:r>
                <a:rPr lang="de-DE" sz="1200" dirty="0">
                  <a:latin typeface="Roboto"/>
                  <a:ea typeface="Roboto"/>
                  <a:cs typeface="Roboto"/>
                  <a:sym typeface="Roboto"/>
                </a:rPr>
                <a:t>	</a:t>
              </a:r>
            </a:p>
            <a:p>
              <a:pPr marL="457200" lvl="0" indent="-317500">
                <a:buSzPts val="1400"/>
                <a:buFont typeface="Roboto"/>
                <a:buChar char="✓"/>
              </a:pPr>
              <a:r>
                <a:rPr lang="de-DE" sz="1200" dirty="0">
                  <a:latin typeface="Roboto"/>
                  <a:ea typeface="Roboto"/>
                  <a:cs typeface="Roboto"/>
                  <a:sym typeface="Roboto"/>
                </a:rPr>
                <a:t>Entwickelt von John Kotter, in den 1990er Jahren</a:t>
              </a:r>
            </a:p>
            <a:p>
              <a:pPr marL="139700" lvl="0" rtl="0">
                <a:spcBef>
                  <a:spcPts val="0"/>
                </a:spcBef>
                <a:spcAft>
                  <a:spcPts val="0"/>
                </a:spcAft>
                <a:buClr>
                  <a:srgbClr val="000000"/>
                </a:buClr>
                <a:buSzPts val="1400"/>
              </a:pPr>
              <a:endParaRPr sz="1200" dirty="0">
                <a:solidFill>
                  <a:srgbClr val="000000"/>
                </a:solidFill>
                <a:latin typeface="Roboto"/>
                <a:ea typeface="Roboto"/>
                <a:cs typeface="Roboto"/>
                <a:sym typeface="Roboto"/>
              </a:endParaRPr>
            </a:p>
          </p:txBody>
        </p:sp>
      </p:grpSp>
      <p:grpSp>
        <p:nvGrpSpPr>
          <p:cNvPr id="97" name="Google Shape;97;p17"/>
          <p:cNvGrpSpPr/>
          <p:nvPr/>
        </p:nvGrpSpPr>
        <p:grpSpPr>
          <a:xfrm>
            <a:off x="6218491" y="869808"/>
            <a:ext cx="2489100" cy="3820128"/>
            <a:chOff x="6195615" y="1158982"/>
            <a:chExt cx="2489100" cy="3820128"/>
          </a:xfrm>
        </p:grpSpPr>
        <p:sp>
          <p:nvSpPr>
            <p:cNvPr id="98" name="Google Shape;98;p17"/>
            <p:cNvSpPr txBox="1"/>
            <p:nvPr/>
          </p:nvSpPr>
          <p:spPr>
            <a:xfrm>
              <a:off x="6350691" y="1377325"/>
              <a:ext cx="2178948" cy="371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lt1"/>
                  </a:solidFill>
                  <a:latin typeface="Fira Sans Extra Condensed"/>
                  <a:ea typeface="Fira Sans Extra Condensed"/>
                  <a:cs typeface="Fira Sans Extra Condensed"/>
                  <a:sym typeface="Fira Sans Extra Condensed"/>
                </a:rPr>
                <a:t>Modell Krüger</a:t>
              </a:r>
              <a:endParaRPr sz="1800" b="1" dirty="0">
                <a:solidFill>
                  <a:schemeClr val="lt1"/>
                </a:solidFill>
                <a:latin typeface="Fira Sans Extra Condensed"/>
                <a:ea typeface="Fira Sans Extra Condensed"/>
                <a:cs typeface="Fira Sans Extra Condensed"/>
                <a:sym typeface="Fira Sans Extra Condensed"/>
              </a:endParaRPr>
            </a:p>
          </p:txBody>
        </p:sp>
        <p:sp>
          <p:nvSpPr>
            <p:cNvPr id="99" name="Google Shape;99;p17"/>
            <p:cNvSpPr txBox="1"/>
            <p:nvPr/>
          </p:nvSpPr>
          <p:spPr>
            <a:xfrm>
              <a:off x="6195615" y="1158982"/>
              <a:ext cx="2489100" cy="3820128"/>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rgbClr val="000000"/>
                </a:buClr>
                <a:buSzPts val="1400"/>
                <a:buFont typeface="Roboto"/>
                <a:buChar char="✓"/>
              </a:pPr>
              <a:r>
                <a:rPr lang="en" sz="1200" dirty="0" smtClean="0">
                  <a:solidFill>
                    <a:srgbClr val="000000"/>
                  </a:solidFill>
                  <a:latin typeface="Roboto"/>
                  <a:ea typeface="Roboto"/>
                  <a:cs typeface="Roboto"/>
                  <a:sym typeface="Roboto"/>
                </a:rPr>
                <a:t>Aufgeteilt in 5 Phasen</a:t>
              </a:r>
            </a:p>
            <a:p>
              <a:pPr marL="139700" lvl="0" algn="l" rtl="0">
                <a:spcBef>
                  <a:spcPts val="0"/>
                </a:spcBef>
                <a:spcAft>
                  <a:spcPts val="0"/>
                </a:spcAft>
                <a:buClr>
                  <a:srgbClr val="000000"/>
                </a:buClr>
                <a:buSzPts val="1400"/>
              </a:pPr>
              <a:endParaRPr lang="en" sz="1200" dirty="0" smtClean="0">
                <a:solidFill>
                  <a:srgbClr val="000000"/>
                </a:solidFill>
                <a:latin typeface="Roboto"/>
                <a:ea typeface="Roboto"/>
                <a:cs typeface="Roboto"/>
                <a:sym typeface="Roboto"/>
              </a:endParaRPr>
            </a:p>
            <a:p>
              <a:pPr marL="139700" lvl="1">
                <a:buSzPts val="1400"/>
              </a:pPr>
              <a:r>
                <a:rPr lang="de-DE" sz="1200" dirty="0" smtClean="0">
                  <a:latin typeface="Roboto"/>
                  <a:ea typeface="Roboto"/>
                  <a:cs typeface="Roboto"/>
                  <a:sym typeface="Roboto"/>
                </a:rPr>
                <a:t>        </a:t>
              </a:r>
              <a:r>
                <a:rPr lang="de-DE" sz="1200" dirty="0">
                  <a:latin typeface="Roboto"/>
                  <a:ea typeface="Roboto"/>
                  <a:cs typeface="Roboto"/>
                  <a:sym typeface="Roboto"/>
                </a:rPr>
                <a:t>- </a:t>
              </a:r>
              <a:r>
                <a:rPr lang="de-DE" sz="1200" dirty="0" smtClean="0">
                  <a:latin typeface="Roboto"/>
                  <a:ea typeface="Roboto"/>
                  <a:cs typeface="Roboto"/>
                  <a:sym typeface="Roboto"/>
                </a:rPr>
                <a:t>Initialisierung</a:t>
              </a:r>
              <a:endParaRPr lang="de-DE" sz="1200" dirty="0">
                <a:latin typeface="Roboto"/>
                <a:ea typeface="Roboto"/>
                <a:cs typeface="Roboto"/>
                <a:sym typeface="Roboto"/>
              </a:endParaRPr>
            </a:p>
            <a:p>
              <a:pPr marL="139700" lvl="1">
                <a:buSzPts val="1400"/>
              </a:pPr>
              <a:r>
                <a:rPr lang="de-DE" sz="1200" dirty="0">
                  <a:latin typeface="Roboto"/>
                  <a:ea typeface="Roboto"/>
                  <a:cs typeface="Roboto"/>
                  <a:sym typeface="Roboto"/>
                </a:rPr>
                <a:t>        - </a:t>
              </a:r>
              <a:r>
                <a:rPr lang="de-DE" sz="1200" dirty="0" smtClean="0">
                  <a:latin typeface="Roboto"/>
                  <a:ea typeface="Roboto"/>
                  <a:cs typeface="Roboto"/>
                  <a:sym typeface="Roboto"/>
                </a:rPr>
                <a:t>Konzeption</a:t>
              </a:r>
              <a:endParaRPr lang="de-DE" sz="1200" dirty="0">
                <a:latin typeface="Roboto"/>
                <a:ea typeface="Roboto"/>
                <a:cs typeface="Roboto"/>
                <a:sym typeface="Roboto"/>
              </a:endParaRPr>
            </a:p>
            <a:p>
              <a:pPr marL="139700" lvl="1">
                <a:buSzPts val="1400"/>
              </a:pPr>
              <a:r>
                <a:rPr lang="de-DE" sz="1200" dirty="0">
                  <a:latin typeface="Roboto"/>
                  <a:ea typeface="Roboto"/>
                  <a:cs typeface="Roboto"/>
                  <a:sym typeface="Roboto"/>
                </a:rPr>
                <a:t>        - </a:t>
              </a:r>
              <a:r>
                <a:rPr lang="de-DE" sz="1200" dirty="0" smtClean="0">
                  <a:latin typeface="Roboto"/>
                  <a:ea typeface="Roboto"/>
                  <a:cs typeface="Roboto"/>
                  <a:sym typeface="Roboto"/>
                </a:rPr>
                <a:t>Mobilisierung</a:t>
              </a:r>
              <a:endParaRPr lang="de-DE" sz="1200" dirty="0">
                <a:latin typeface="Roboto"/>
                <a:ea typeface="Roboto"/>
                <a:cs typeface="Roboto"/>
                <a:sym typeface="Roboto"/>
              </a:endParaRPr>
            </a:p>
            <a:p>
              <a:pPr marL="139700" lvl="1">
                <a:buSzPts val="1400"/>
              </a:pPr>
              <a:r>
                <a:rPr lang="de-DE" sz="1200" dirty="0">
                  <a:latin typeface="Roboto"/>
                  <a:ea typeface="Roboto"/>
                  <a:cs typeface="Roboto"/>
                  <a:sym typeface="Roboto"/>
                </a:rPr>
                <a:t>        - </a:t>
              </a:r>
              <a:r>
                <a:rPr lang="de-DE" sz="1200" dirty="0" smtClean="0">
                  <a:latin typeface="Roboto"/>
                  <a:ea typeface="Roboto"/>
                  <a:cs typeface="Roboto"/>
                  <a:sym typeface="Roboto"/>
                </a:rPr>
                <a:t>Umsetzung</a:t>
              </a:r>
              <a:endParaRPr lang="de-DE" sz="1200" dirty="0">
                <a:latin typeface="Roboto"/>
                <a:ea typeface="Roboto"/>
                <a:cs typeface="Roboto"/>
                <a:sym typeface="Roboto"/>
              </a:endParaRPr>
            </a:p>
            <a:p>
              <a:pPr marL="139700" lvl="1">
                <a:buSzPts val="1400"/>
              </a:pPr>
              <a:r>
                <a:rPr lang="de-DE" sz="1200" dirty="0">
                  <a:latin typeface="Roboto"/>
                  <a:ea typeface="Roboto"/>
                  <a:cs typeface="Roboto"/>
                  <a:sym typeface="Roboto"/>
                </a:rPr>
                <a:t>        - </a:t>
              </a:r>
              <a:r>
                <a:rPr lang="de-DE" sz="1200" dirty="0" smtClean="0">
                  <a:latin typeface="Roboto"/>
                  <a:ea typeface="Roboto"/>
                  <a:cs typeface="Roboto"/>
                  <a:sym typeface="Roboto"/>
                </a:rPr>
                <a:t>Verfestigung</a:t>
              </a:r>
              <a:endParaRPr lang="en" sz="1200" dirty="0" smtClean="0">
                <a:solidFill>
                  <a:srgbClr val="000000"/>
                </a:solidFill>
                <a:latin typeface="Roboto"/>
                <a:ea typeface="Roboto"/>
                <a:cs typeface="Roboto"/>
                <a:sym typeface="Roboto"/>
              </a:endParaRPr>
            </a:p>
            <a:p>
              <a:pPr marL="139700" lvl="0" algn="l" rtl="0">
                <a:spcBef>
                  <a:spcPts val="0"/>
                </a:spcBef>
                <a:spcAft>
                  <a:spcPts val="0"/>
                </a:spcAft>
                <a:buClr>
                  <a:srgbClr val="000000"/>
                </a:buClr>
                <a:buSzPts val="1400"/>
              </a:pPr>
              <a:endParaRPr sz="1200" dirty="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de-DE" sz="1200" dirty="0" smtClean="0">
                  <a:solidFill>
                    <a:srgbClr val="000000"/>
                  </a:solidFill>
                  <a:latin typeface="Roboto"/>
                  <a:ea typeface="Roboto"/>
                  <a:cs typeface="Roboto"/>
                  <a:sym typeface="Roboto"/>
                </a:rPr>
                <a:t>Entwickelt Wilfried Krüger, ehemaliger Professor</a:t>
              </a:r>
              <a:endParaRPr sz="1200" dirty="0">
                <a:solidFill>
                  <a:srgbClr val="000000"/>
                </a:solidFill>
                <a:latin typeface="Roboto"/>
                <a:ea typeface="Roboto"/>
                <a:cs typeface="Roboto"/>
                <a:sym typeface="Roboto"/>
              </a:endParaRPr>
            </a:p>
          </p:txBody>
        </p:sp>
      </p:grpSp>
      <p:grpSp>
        <p:nvGrpSpPr>
          <p:cNvPr id="100" name="Google Shape;100;p17"/>
          <p:cNvGrpSpPr/>
          <p:nvPr/>
        </p:nvGrpSpPr>
        <p:grpSpPr>
          <a:xfrm>
            <a:off x="3246006" y="1126770"/>
            <a:ext cx="2651984" cy="2187930"/>
            <a:chOff x="3407522" y="1377325"/>
            <a:chExt cx="2489100" cy="2093011"/>
          </a:xfrm>
        </p:grpSpPr>
        <p:sp>
          <p:nvSpPr>
            <p:cNvPr id="101" name="Google Shape;101;p17"/>
            <p:cNvSpPr txBox="1"/>
            <p:nvPr/>
          </p:nvSpPr>
          <p:spPr>
            <a:xfrm>
              <a:off x="3407522" y="1748725"/>
              <a:ext cx="2489100" cy="1721611"/>
            </a:xfrm>
            <a:prstGeom prst="rect">
              <a:avLst/>
            </a:prstGeom>
            <a:noFill/>
            <a:ln>
              <a:noFill/>
            </a:ln>
          </p:spPr>
          <p:txBody>
            <a:bodyPr spcFirstLastPara="1" wrap="square" lIns="91425" tIns="91425" rIns="91425" bIns="91425" anchor="ctr" anchorCtr="0">
              <a:noAutofit/>
            </a:bodyPr>
            <a:lstStyle/>
            <a:p>
              <a:pPr marL="457200" lvl="0" indent="-317500">
                <a:buClr>
                  <a:schemeClr val="dk1"/>
                </a:buClr>
                <a:buSzPts val="1400"/>
                <a:buFont typeface="Roboto"/>
                <a:buChar char="✓"/>
              </a:pPr>
              <a:endParaRPr lang="de-DE" sz="1200" dirty="0" smtClean="0">
                <a:solidFill>
                  <a:schemeClr val="dk1"/>
                </a:solidFill>
                <a:latin typeface="Roboto"/>
                <a:ea typeface="Roboto"/>
                <a:cs typeface="Roboto"/>
                <a:sym typeface="Roboto"/>
              </a:endParaRPr>
            </a:p>
            <a:p>
              <a:pPr marL="457200" lvl="0" indent="-317500">
                <a:buClr>
                  <a:schemeClr val="dk1"/>
                </a:buClr>
                <a:buSzPts val="1400"/>
                <a:buFont typeface="Roboto"/>
                <a:buChar char="✓"/>
              </a:pPr>
              <a:endParaRPr lang="de-DE" sz="1200" dirty="0">
                <a:solidFill>
                  <a:schemeClr val="dk1"/>
                </a:solidFill>
                <a:latin typeface="Roboto"/>
                <a:ea typeface="Roboto"/>
                <a:cs typeface="Roboto"/>
                <a:sym typeface="Roboto"/>
              </a:endParaRPr>
            </a:p>
            <a:p>
              <a:pPr marL="457200" lvl="0" indent="-317500">
                <a:buClr>
                  <a:schemeClr val="dk1"/>
                </a:buClr>
                <a:buSzPts val="1400"/>
                <a:buFont typeface="Roboto"/>
                <a:buChar char="✓"/>
              </a:pPr>
              <a:r>
                <a:rPr lang="de-DE" sz="1200" dirty="0" smtClean="0">
                  <a:solidFill>
                    <a:schemeClr val="dk1"/>
                  </a:solidFill>
                  <a:latin typeface="Roboto"/>
                  <a:ea typeface="Roboto"/>
                  <a:cs typeface="Roboto"/>
                  <a:sym typeface="Roboto"/>
                </a:rPr>
                <a:t>Systemtheorie stammt von </a:t>
              </a:r>
              <a:r>
                <a:rPr lang="de-DE" sz="1200" dirty="0"/>
                <a:t>Niklas </a:t>
              </a:r>
              <a:r>
                <a:rPr lang="de-DE" sz="1200" dirty="0" smtClean="0"/>
                <a:t>Luhmann</a:t>
              </a:r>
            </a:p>
            <a:p>
              <a:pPr marL="139700" lvl="0">
                <a:buClr>
                  <a:schemeClr val="dk1"/>
                </a:buClr>
                <a:buSzPts val="1400"/>
              </a:pPr>
              <a:endParaRPr sz="1200" dirty="0">
                <a:solidFill>
                  <a:schemeClr val="dk1"/>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de-DE" sz="1200" dirty="0" smtClean="0">
                  <a:solidFill>
                    <a:schemeClr val="dk1"/>
                  </a:solidFill>
                  <a:latin typeface="Roboto"/>
                  <a:ea typeface="Roboto"/>
                  <a:cs typeface="Roboto"/>
                  <a:sym typeface="Roboto"/>
                </a:rPr>
                <a:t>Diagnosen und Interventionen bei Handlungen und nicht bei Personen ansetzen</a:t>
              </a:r>
              <a:endParaRPr sz="1200" dirty="0">
                <a:solidFill>
                  <a:schemeClr val="dk1"/>
                </a:solidFill>
                <a:latin typeface="Roboto"/>
                <a:ea typeface="Roboto"/>
                <a:cs typeface="Roboto"/>
                <a:sym typeface="Roboto"/>
              </a:endParaRPr>
            </a:p>
            <a:p>
              <a:pPr marL="139700" lvl="0" algn="l" rtl="0">
                <a:spcBef>
                  <a:spcPts val="0"/>
                </a:spcBef>
                <a:spcAft>
                  <a:spcPts val="0"/>
                </a:spcAft>
                <a:buClr>
                  <a:schemeClr val="dk1"/>
                </a:buClr>
                <a:buSzPts val="1400"/>
              </a:pPr>
              <a:endParaRPr lang="en" dirty="0">
                <a:solidFill>
                  <a:schemeClr val="dk1"/>
                </a:solidFill>
                <a:latin typeface="Roboto"/>
                <a:ea typeface="Roboto"/>
                <a:cs typeface="Roboto"/>
                <a:sym typeface="Roboto"/>
              </a:endParaRPr>
            </a:p>
          </p:txBody>
        </p:sp>
        <p:sp>
          <p:nvSpPr>
            <p:cNvPr id="102" name="Google Shape;102;p17"/>
            <p:cNvSpPr txBox="1"/>
            <p:nvPr/>
          </p:nvSpPr>
          <p:spPr>
            <a:xfrm>
              <a:off x="3627557" y="1377325"/>
              <a:ext cx="2049031" cy="371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b="1" dirty="0" smtClean="0">
                  <a:solidFill>
                    <a:schemeClr val="lt1"/>
                  </a:solidFill>
                  <a:latin typeface="Fira Sans Extra Condensed"/>
                  <a:ea typeface="Fira Sans Extra Condensed"/>
                  <a:cs typeface="Fira Sans Extra Condensed"/>
                  <a:sym typeface="Fira Sans Extra Condensed"/>
                </a:rPr>
                <a:t>Dynamische Systeme</a:t>
              </a:r>
              <a:endParaRPr sz="1800" b="1" dirty="0">
                <a:solidFill>
                  <a:schemeClr val="lt1"/>
                </a:solidFill>
                <a:latin typeface="Fira Sans Extra Condensed"/>
                <a:ea typeface="Fira Sans Extra Condensed"/>
                <a:cs typeface="Fira Sans Extra Condensed"/>
                <a:sym typeface="Fira Sans Extra Condensed"/>
              </a:endParaRPr>
            </a:p>
          </p:txBody>
        </p:sp>
      </p:grpSp>
      <p:cxnSp>
        <p:nvCxnSpPr>
          <p:cNvPr id="115" name="Google Shape;115;p17"/>
          <p:cNvCxnSpPr>
            <a:endCxn id="95" idx="0"/>
          </p:cNvCxnSpPr>
          <p:nvPr/>
        </p:nvCxnSpPr>
        <p:spPr>
          <a:xfrm rot="10800000" flipV="1">
            <a:off x="1686052" y="991571"/>
            <a:ext cx="2800711" cy="135200"/>
          </a:xfrm>
          <a:prstGeom prst="bentConnector2">
            <a:avLst/>
          </a:prstGeom>
          <a:noFill/>
          <a:ln w="9525" cap="flat" cmpd="sng">
            <a:solidFill>
              <a:schemeClr val="dk2"/>
            </a:solidFill>
            <a:prstDash val="solid"/>
            <a:round/>
            <a:headEnd type="none" w="med" len="med"/>
            <a:tailEnd type="none" w="med" len="med"/>
          </a:ln>
        </p:spPr>
      </p:cxnSp>
      <p:cxnSp>
        <p:nvCxnSpPr>
          <p:cNvPr id="117" name="Google Shape;117;p17"/>
          <p:cNvCxnSpPr/>
          <p:nvPr/>
        </p:nvCxnSpPr>
        <p:spPr>
          <a:xfrm>
            <a:off x="4486762" y="983822"/>
            <a:ext cx="2953403" cy="135200"/>
          </a:xfrm>
          <a:prstGeom prst="bentConnector2">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88643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hange Management Infographics by Slidesgo">
  <a:themeElements>
    <a:clrScheme name="Simple Light">
      <a:dk1>
        <a:srgbClr val="000000"/>
      </a:dk1>
      <a:lt1>
        <a:srgbClr val="FFFFFF"/>
      </a:lt1>
      <a:dk2>
        <a:srgbClr val="666666"/>
      </a:dk2>
      <a:lt2>
        <a:srgbClr val="D9D9D9"/>
      </a:lt2>
      <a:accent1>
        <a:srgbClr val="207794"/>
      </a:accent1>
      <a:accent2>
        <a:srgbClr val="218799"/>
      </a:accent2>
      <a:accent3>
        <a:srgbClr val="21979E"/>
      </a:accent3>
      <a:accent4>
        <a:srgbClr val="22A8A2"/>
      </a:accent4>
      <a:accent5>
        <a:srgbClr val="22B8A7"/>
      </a:accent5>
      <a:accent6>
        <a:srgbClr val="23C8A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1035</Words>
  <Application>Microsoft Office PowerPoint</Application>
  <PresentationFormat>Bildschirmpräsentation (16:9)</PresentationFormat>
  <Paragraphs>159</Paragraphs>
  <Slides>11</Slides>
  <Notes>10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11</vt:i4>
      </vt:variant>
    </vt:vector>
  </HeadingPairs>
  <TitlesOfParts>
    <vt:vector size="19" baseType="lpstr">
      <vt:lpstr>Arial</vt:lpstr>
      <vt:lpstr>Roboto</vt:lpstr>
      <vt:lpstr>Wingdings</vt:lpstr>
      <vt:lpstr>Fira Sans Extra Condensed SemiBold</vt:lpstr>
      <vt:lpstr>Fira Sans Extra Condensed</vt:lpstr>
      <vt:lpstr>CorpoS</vt:lpstr>
      <vt:lpstr>Symbol</vt:lpstr>
      <vt:lpstr>Change Management Infographics by Slidesgo</vt:lpstr>
      <vt:lpstr>7 Phasen Modell des Change Management</vt:lpstr>
      <vt:lpstr>Prof Dr. Richard K. Streich</vt:lpstr>
      <vt:lpstr>Geschichtlicher Zusammenhang</vt:lpstr>
      <vt:lpstr>Geschichtlicher Zusammenhang</vt:lpstr>
      <vt:lpstr>Das 7 Phasen Modell  Anwendung</vt:lpstr>
      <vt:lpstr>PowerPoint-Präsentation</vt:lpstr>
      <vt:lpstr>PowerPoint-Präsentation</vt:lpstr>
      <vt:lpstr>Alternative “3 Phasen Modell nach Kurt Lewis”</vt:lpstr>
      <vt:lpstr>Alternativen zum Modell von “Streich”</vt:lpstr>
      <vt:lpstr>Quellen</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Management Infographics</dc:title>
  <dc:creator>Schaeuffele, Luca (001)</dc:creator>
  <cp:lastModifiedBy>Guenes, Merve (096)</cp:lastModifiedBy>
  <cp:revision>41</cp:revision>
  <dcterms:modified xsi:type="dcterms:W3CDTF">2022-05-03T09:21:08Z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b5ff3ce-c151-426b-9620-64dd2650a755_Enabled">
    <vt:lpwstr>true</vt:lpwstr>
  </property>
  <property fmtid="{D5CDD505-2E9C-101B-9397-08002B2CF9AE}" pid="3" name="MSIP_Label_ab5ff3ce-c151-426b-9620-64dd2650a755_SetDate">
    <vt:lpwstr>2022-04-20T06:05:36Z</vt:lpwstr>
  </property>
  <property fmtid="{D5CDD505-2E9C-101B-9397-08002B2CF9AE}" pid="4" name="MSIP_Label_ab5ff3ce-c151-426b-9620-64dd2650a755_Method">
    <vt:lpwstr>Standard</vt:lpwstr>
  </property>
  <property fmtid="{D5CDD505-2E9C-101B-9397-08002B2CF9AE}" pid="5" name="MSIP_Label_ab5ff3ce-c151-426b-9620-64dd2650a755_Name">
    <vt:lpwstr>Daimler Truck Internal</vt:lpwstr>
  </property>
  <property fmtid="{D5CDD505-2E9C-101B-9397-08002B2CF9AE}" pid="6" name="MSIP_Label_ab5ff3ce-c151-426b-9620-64dd2650a755_SiteId">
    <vt:lpwstr>505cca53-5750-4134-9501-8d52d5df3cd1</vt:lpwstr>
  </property>
  <property fmtid="{D5CDD505-2E9C-101B-9397-08002B2CF9AE}" pid="7" name="MSIP_Label_ab5ff3ce-c151-426b-9620-64dd2650a755_ActionId">
    <vt:lpwstr>84594f62-7824-41b4-bf34-c912846e5915</vt:lpwstr>
  </property>
  <property fmtid="{D5CDD505-2E9C-101B-9397-08002B2CF9AE}" pid="8" name="MSIP_Label_ab5ff3ce-c151-426b-9620-64dd2650a755_ContentBits">
    <vt:lpwstr>0</vt:lpwstr>
  </property>
  <property fmtid="{D5CDD505-2E9C-101B-9397-08002B2CF9AE}" pid="9" name="MSIP_Label_924dbb1d-991d-4bbd-aad5-33bac1d8ffaf_Enabled">
    <vt:lpwstr>true</vt:lpwstr>
  </property>
  <property fmtid="{D5CDD505-2E9C-101B-9397-08002B2CF9AE}" pid="10" name="MSIP_Label_924dbb1d-991d-4bbd-aad5-33bac1d8ffaf_SetDate">
    <vt:lpwstr>2022-05-03T09:21:07Z</vt:lpwstr>
  </property>
  <property fmtid="{D5CDD505-2E9C-101B-9397-08002B2CF9AE}" pid="11" name="MSIP_Label_924dbb1d-991d-4bbd-aad5-33bac1d8ffaf_Method">
    <vt:lpwstr>Standard</vt:lpwstr>
  </property>
  <property fmtid="{D5CDD505-2E9C-101B-9397-08002B2CF9AE}" pid="12" name="MSIP_Label_924dbb1d-991d-4bbd-aad5-33bac1d8ffaf_Name">
    <vt:lpwstr>924dbb1d-991d-4bbd-aad5-33bac1d8ffaf</vt:lpwstr>
  </property>
  <property fmtid="{D5CDD505-2E9C-101B-9397-08002B2CF9AE}" pid="13" name="MSIP_Label_924dbb1d-991d-4bbd-aad5-33bac1d8ffaf_SiteId">
    <vt:lpwstr>9652d7c2-1ccf-4940-8151-4a92bd474ed0</vt:lpwstr>
  </property>
  <property fmtid="{D5CDD505-2E9C-101B-9397-08002B2CF9AE}" pid="14" name="MSIP_Label_924dbb1d-991d-4bbd-aad5-33bac1d8ffaf_ActionId">
    <vt:lpwstr>c0330444-54f4-43eb-a2c4-cff0d177930d</vt:lpwstr>
  </property>
  <property fmtid="{D5CDD505-2E9C-101B-9397-08002B2CF9AE}" pid="15" name="MSIP_Label_924dbb1d-991d-4bbd-aad5-33bac1d8ffaf_ContentBits">
    <vt:lpwstr>1</vt:lpwstr>
  </property>
</Properties>
</file>