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4"/>
  </p:sldMasterIdLst>
  <p:notesMasterIdLst>
    <p:notesMasterId r:id="rId44"/>
  </p:notesMasterIdLst>
  <p:handoutMasterIdLst>
    <p:handoutMasterId r:id="rId45"/>
  </p:handoutMasterIdLst>
  <p:sldIdLst>
    <p:sldId id="258" r:id="rId5"/>
    <p:sldId id="259" r:id="rId6"/>
    <p:sldId id="301" r:id="rId7"/>
    <p:sldId id="302" r:id="rId8"/>
    <p:sldId id="303" r:id="rId9"/>
    <p:sldId id="304" r:id="rId10"/>
    <p:sldId id="306" r:id="rId11"/>
    <p:sldId id="270" r:id="rId12"/>
    <p:sldId id="273" r:id="rId13"/>
    <p:sldId id="277" r:id="rId14"/>
    <p:sldId id="278" r:id="rId15"/>
    <p:sldId id="280" r:id="rId16"/>
    <p:sldId id="281" r:id="rId17"/>
    <p:sldId id="282" r:id="rId18"/>
    <p:sldId id="284" r:id="rId19"/>
    <p:sldId id="285" r:id="rId20"/>
    <p:sldId id="286" r:id="rId21"/>
    <p:sldId id="291" r:id="rId22"/>
    <p:sldId id="293" r:id="rId23"/>
    <p:sldId id="294" r:id="rId24"/>
    <p:sldId id="295" r:id="rId25"/>
    <p:sldId id="296" r:id="rId26"/>
    <p:sldId id="297" r:id="rId27"/>
    <p:sldId id="298" r:id="rId28"/>
    <p:sldId id="299" r:id="rId29"/>
    <p:sldId id="300" r:id="rId30"/>
    <p:sldId id="260" r:id="rId31"/>
    <p:sldId id="268" r:id="rId32"/>
    <p:sldId id="265" r:id="rId33"/>
    <p:sldId id="266" r:id="rId34"/>
    <p:sldId id="267" r:id="rId35"/>
    <p:sldId id="262" r:id="rId36"/>
    <p:sldId id="263" r:id="rId37"/>
    <p:sldId id="269" r:id="rId38"/>
    <p:sldId id="311" r:id="rId39"/>
    <p:sldId id="307" r:id="rId40"/>
    <p:sldId id="310" r:id="rId41"/>
    <p:sldId id="309" r:id="rId42"/>
    <p:sldId id="31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75733D2-3EA4-4CC7-B1CC-EF42361871E6}">
          <p14:sldIdLst>
            <p14:sldId id="258"/>
            <p14:sldId id="259"/>
          </p14:sldIdLst>
        </p14:section>
        <p14:section name="Finn" id="{BCE079EE-F13E-40BE-86A6-C10AC646D2C2}">
          <p14:sldIdLst>
            <p14:sldId id="301"/>
            <p14:sldId id="302"/>
            <p14:sldId id="303"/>
            <p14:sldId id="304"/>
            <p14:sldId id="306"/>
          </p14:sldIdLst>
        </p14:section>
        <p14:section name="Tobias" id="{ACDB230D-F2FA-4BBC-9992-EE2D4E2ABA49}">
          <p14:sldIdLst>
            <p14:sldId id="270"/>
            <p14:sldId id="273"/>
            <p14:sldId id="277"/>
            <p14:sldId id="278"/>
            <p14:sldId id="280"/>
            <p14:sldId id="281"/>
            <p14:sldId id="282"/>
            <p14:sldId id="284"/>
            <p14:sldId id="285"/>
            <p14:sldId id="286"/>
            <p14:sldId id="291"/>
            <p14:sldId id="293"/>
            <p14:sldId id="294"/>
            <p14:sldId id="295"/>
            <p14:sldId id="296"/>
            <p14:sldId id="297"/>
            <p14:sldId id="298"/>
            <p14:sldId id="299"/>
            <p14:sldId id="300"/>
            <p14:sldId id="260"/>
            <p14:sldId id="268"/>
            <p14:sldId id="265"/>
            <p14:sldId id="266"/>
            <p14:sldId id="267"/>
            <p14:sldId id="262"/>
            <p14:sldId id="263"/>
            <p14:sldId id="269"/>
          </p14:sldIdLst>
        </p14:section>
        <p14:section name="Arben" id="{8383B08A-E714-46F7-95AE-A8DE75EA0423}">
          <p14:sldIdLst>
            <p14:sldId id="311"/>
            <p14:sldId id="307"/>
            <p14:sldId id="310"/>
            <p14:sldId id="309"/>
            <p14:sldId id="312"/>
          </p14:sldIdLst>
        </p14:section>
      </p14:sectionLst>
    </p:ex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7E0"/>
    <a:srgbClr val="862FE5"/>
    <a:srgbClr val="7BE8D9"/>
    <a:srgbClr val="794BE5"/>
    <a:srgbClr val="7BEBD8"/>
    <a:srgbClr val="030553"/>
    <a:srgbClr val="8335E5"/>
    <a:srgbClr val="6B8DE1"/>
    <a:srgbClr val="6C92E1"/>
    <a:srgbClr val="631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FB370-0CD5-48B5-BFC6-8312D5DB64A6}" v="5" dt="2022-05-02T17:02:46.772"/>
    <p1510:client id="{5EF4CBEF-49F5-450D-9D31-9620D9736DF4}" v="3" dt="2022-05-03T06:06:09.872"/>
    <p1510:client id="{644A3DC7-A30B-4A7B-9071-85DBB6B633FA}" v="1" dt="2022-05-03T11:15:36.840"/>
    <p1510:client id="{D715B986-963E-4849-830A-88413E3EF786}" v="1" dt="2022-05-03T06:53:15.441"/>
    <p1510:client id="{6919FFD4-3FD6-4CBA-A907-F4F507A43919}" v="1" dt="2022-05-02T19:00:18.395"/>
    <p1510:client id="{84CF0645-3887-4808-8819-E83DF1E9DEE7}" v="6" dt="2022-05-03T10:25:34.718"/>
    <p1510:client id="{8B4BB636-41A4-4B6A-9CB2-02F56FA630FC}" v="263" dt="2022-05-02T17:25:31.838"/>
    <p1510:client id="{B910D199-B2FD-481D-81A5-586E166EF8F2}" v="21" dt="2022-05-03T09:01:05.156"/>
    <p1510:client id="{CC681801-CE87-4444-B170-6B8313547D81}" v="15" dt="2022-05-02T15:17:17.20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0150" autoAdjust="0"/>
  </p:normalViewPr>
  <p:slideViewPr>
    <p:cSldViewPr snapToGrid="0" showGuides="1">
      <p:cViewPr varScale="1">
        <p:scale>
          <a:sx n="123" d="100"/>
          <a:sy n="123" d="100"/>
        </p:scale>
        <p:origin x="90" y="222"/>
      </p:cViewPr>
      <p:guideLst>
        <p:guide orient="horz" pos="2064"/>
        <p:guide pos="3840"/>
        <p:guide pos="456"/>
        <p:guide pos="7200"/>
      </p:guideLst>
    </p:cSldViewPr>
  </p:slideViewPr>
  <p:outlineViewPr>
    <p:cViewPr>
      <p:scale>
        <a:sx n="33" d="100"/>
        <a:sy n="33" d="100"/>
      </p:scale>
      <p:origin x="0" y="-9283"/>
    </p:cViewPr>
  </p:outlineViewPr>
  <p:notesTextViewPr>
    <p:cViewPr>
      <p:scale>
        <a:sx n="3" d="2"/>
        <a:sy n="3" d="2"/>
      </p:scale>
      <p:origin x="0" y="0"/>
    </p:cViewPr>
  </p:notesTextViewPr>
  <p:notesViewPr>
    <p:cSldViewPr snapToGrid="0" showGuides="1">
      <p:cViewPr varScale="1">
        <p:scale>
          <a:sx n="88" d="100"/>
          <a:sy n="88" d="100"/>
        </p:scale>
        <p:origin x="277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9A1A6-0DF4-4BDC-A5FA-D4148A0E5D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4143833-88FF-4A96-88D4-E4C34C1830E1}">
      <dgm:prSet/>
      <dgm:spPr/>
      <dgm:t>
        <a:bodyPr/>
        <a:lstStyle/>
        <a:p>
          <a:pPr>
            <a:lnSpc>
              <a:spcPct val="100000"/>
            </a:lnSpc>
          </a:pPr>
          <a:r>
            <a:rPr lang="de-DE"/>
            <a:t>Alle Vorgänge, die dazu beitragen die Struktur und die Abläufe innerhalb eines Unternehmens zu verbessern</a:t>
          </a:r>
          <a:endParaRPr lang="en-US"/>
        </a:p>
      </dgm:t>
    </dgm:pt>
    <dgm:pt modelId="{A74CECE0-6B92-493F-BD1E-B63DB7680EAB}" type="parTrans" cxnId="{D4BE6BC0-529A-4CC0-949E-E115BFE72F21}">
      <dgm:prSet/>
      <dgm:spPr/>
      <dgm:t>
        <a:bodyPr/>
        <a:lstStyle/>
        <a:p>
          <a:endParaRPr lang="en-US"/>
        </a:p>
      </dgm:t>
    </dgm:pt>
    <dgm:pt modelId="{9B9F078D-203C-4E50-88C3-11567F0D0CC5}" type="sibTrans" cxnId="{D4BE6BC0-529A-4CC0-949E-E115BFE72F21}">
      <dgm:prSet/>
      <dgm:spPr/>
      <dgm:t>
        <a:bodyPr/>
        <a:lstStyle/>
        <a:p>
          <a:endParaRPr lang="en-US"/>
        </a:p>
      </dgm:t>
    </dgm:pt>
    <dgm:pt modelId="{9A38FA61-0501-4577-AD4F-94B38AF4E68D}">
      <dgm:prSet/>
      <dgm:spPr/>
      <dgm:t>
        <a:bodyPr/>
        <a:lstStyle/>
        <a:p>
          <a:pPr>
            <a:lnSpc>
              <a:spcPct val="100000"/>
            </a:lnSpc>
          </a:pPr>
          <a:r>
            <a:rPr lang="de-DE"/>
            <a:t>Hoher Einfluss auf sämtliche Bereiche des Unternehmens</a:t>
          </a:r>
          <a:endParaRPr lang="en-US"/>
        </a:p>
      </dgm:t>
    </dgm:pt>
    <dgm:pt modelId="{78195BFE-789E-4E8E-B61F-567E91AD8CA9}" type="parTrans" cxnId="{D19D5784-03E1-4221-AC2D-E29FCD31782E}">
      <dgm:prSet/>
      <dgm:spPr/>
      <dgm:t>
        <a:bodyPr/>
        <a:lstStyle/>
        <a:p>
          <a:endParaRPr lang="en-US"/>
        </a:p>
      </dgm:t>
    </dgm:pt>
    <dgm:pt modelId="{5159305B-7EA5-43E5-A5E1-3DD16CE85DA8}" type="sibTrans" cxnId="{D19D5784-03E1-4221-AC2D-E29FCD31782E}">
      <dgm:prSet/>
      <dgm:spPr/>
      <dgm:t>
        <a:bodyPr/>
        <a:lstStyle/>
        <a:p>
          <a:endParaRPr lang="en-US"/>
        </a:p>
      </dgm:t>
    </dgm:pt>
    <dgm:pt modelId="{D3E3E44F-D775-4865-A5C4-418BD69650E2}" type="pres">
      <dgm:prSet presAssocID="{B279A1A6-0DF4-4BDC-A5FA-D4148A0E5D2B}" presName="root" presStyleCnt="0">
        <dgm:presLayoutVars>
          <dgm:dir/>
          <dgm:resizeHandles val="exact"/>
        </dgm:presLayoutVars>
      </dgm:prSet>
      <dgm:spPr/>
    </dgm:pt>
    <dgm:pt modelId="{ECC6C120-CCFA-4652-8B68-E6A41920797D}" type="pres">
      <dgm:prSet presAssocID="{A4143833-88FF-4A96-88D4-E4C34C1830E1}" presName="compNode" presStyleCnt="0"/>
      <dgm:spPr/>
    </dgm:pt>
    <dgm:pt modelId="{07593F1A-0FD9-4799-9169-048A9021BC53}" type="pres">
      <dgm:prSet presAssocID="{A4143833-88FF-4A96-88D4-E4C34C1830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D2DB02C-0E3C-45D0-875B-3FDB103AC93C}" type="pres">
      <dgm:prSet presAssocID="{A4143833-88FF-4A96-88D4-E4C34C1830E1}" presName="spaceRect" presStyleCnt="0"/>
      <dgm:spPr/>
    </dgm:pt>
    <dgm:pt modelId="{AB8334A7-7E27-41AB-A4F8-2DFBB87AB362}" type="pres">
      <dgm:prSet presAssocID="{A4143833-88FF-4A96-88D4-E4C34C1830E1}" presName="textRect" presStyleLbl="revTx" presStyleIdx="0" presStyleCnt="2">
        <dgm:presLayoutVars>
          <dgm:chMax val="1"/>
          <dgm:chPref val="1"/>
        </dgm:presLayoutVars>
      </dgm:prSet>
      <dgm:spPr/>
    </dgm:pt>
    <dgm:pt modelId="{5536E27B-A4C4-478F-996A-90BA9C1DA68A}" type="pres">
      <dgm:prSet presAssocID="{9B9F078D-203C-4E50-88C3-11567F0D0CC5}" presName="sibTrans" presStyleCnt="0"/>
      <dgm:spPr/>
    </dgm:pt>
    <dgm:pt modelId="{0E9E04C5-BF04-47F6-B97A-F84A7FCCA731}" type="pres">
      <dgm:prSet presAssocID="{9A38FA61-0501-4577-AD4F-94B38AF4E68D}" presName="compNode" presStyleCnt="0"/>
      <dgm:spPr/>
    </dgm:pt>
    <dgm:pt modelId="{CDE992FA-036D-4185-A01B-160D93DC6910}" type="pres">
      <dgm:prSet presAssocID="{9A38FA61-0501-4577-AD4F-94B38AF4E6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dt"/>
        </a:ext>
      </dgm:extLst>
    </dgm:pt>
    <dgm:pt modelId="{577EF64A-518B-4EE8-8620-1CE7CBD7BCB0}" type="pres">
      <dgm:prSet presAssocID="{9A38FA61-0501-4577-AD4F-94B38AF4E68D}" presName="spaceRect" presStyleCnt="0"/>
      <dgm:spPr/>
    </dgm:pt>
    <dgm:pt modelId="{C6A02CB7-12CD-426C-A5C9-3E245745EBC5}" type="pres">
      <dgm:prSet presAssocID="{9A38FA61-0501-4577-AD4F-94B38AF4E68D}" presName="textRect" presStyleLbl="revTx" presStyleIdx="1" presStyleCnt="2">
        <dgm:presLayoutVars>
          <dgm:chMax val="1"/>
          <dgm:chPref val="1"/>
        </dgm:presLayoutVars>
      </dgm:prSet>
      <dgm:spPr/>
    </dgm:pt>
  </dgm:ptLst>
  <dgm:cxnLst>
    <dgm:cxn modelId="{C7AEC837-B1D9-49E5-9681-FE119FC4029D}" type="presOf" srcId="{A4143833-88FF-4A96-88D4-E4C34C1830E1}" destId="{AB8334A7-7E27-41AB-A4F8-2DFBB87AB362}" srcOrd="0" destOrd="0" presId="urn:microsoft.com/office/officeart/2018/2/layout/IconLabelList"/>
    <dgm:cxn modelId="{D19D5784-03E1-4221-AC2D-E29FCD31782E}" srcId="{B279A1A6-0DF4-4BDC-A5FA-D4148A0E5D2B}" destId="{9A38FA61-0501-4577-AD4F-94B38AF4E68D}" srcOrd="1" destOrd="0" parTransId="{78195BFE-789E-4E8E-B61F-567E91AD8CA9}" sibTransId="{5159305B-7EA5-43E5-A5E1-3DD16CE85DA8}"/>
    <dgm:cxn modelId="{65C54EA7-BF46-464E-8EC6-B794DD3C5854}" type="presOf" srcId="{9A38FA61-0501-4577-AD4F-94B38AF4E68D}" destId="{C6A02CB7-12CD-426C-A5C9-3E245745EBC5}" srcOrd="0" destOrd="0" presId="urn:microsoft.com/office/officeart/2018/2/layout/IconLabelList"/>
    <dgm:cxn modelId="{D4BE6BC0-529A-4CC0-949E-E115BFE72F21}" srcId="{B279A1A6-0DF4-4BDC-A5FA-D4148A0E5D2B}" destId="{A4143833-88FF-4A96-88D4-E4C34C1830E1}" srcOrd="0" destOrd="0" parTransId="{A74CECE0-6B92-493F-BD1E-B63DB7680EAB}" sibTransId="{9B9F078D-203C-4E50-88C3-11567F0D0CC5}"/>
    <dgm:cxn modelId="{C7CB25DD-B674-4E37-B787-A21326542B6C}" type="presOf" srcId="{B279A1A6-0DF4-4BDC-A5FA-D4148A0E5D2B}" destId="{D3E3E44F-D775-4865-A5C4-418BD69650E2}" srcOrd="0" destOrd="0" presId="urn:microsoft.com/office/officeart/2018/2/layout/IconLabelList"/>
    <dgm:cxn modelId="{98F3F40C-F01B-4961-947D-B944CB28E45C}" type="presParOf" srcId="{D3E3E44F-D775-4865-A5C4-418BD69650E2}" destId="{ECC6C120-CCFA-4652-8B68-E6A41920797D}" srcOrd="0" destOrd="0" presId="urn:microsoft.com/office/officeart/2018/2/layout/IconLabelList"/>
    <dgm:cxn modelId="{21A682FC-1F24-4177-A83B-ED380796E3DA}" type="presParOf" srcId="{ECC6C120-CCFA-4652-8B68-E6A41920797D}" destId="{07593F1A-0FD9-4799-9169-048A9021BC53}" srcOrd="0" destOrd="0" presId="urn:microsoft.com/office/officeart/2018/2/layout/IconLabelList"/>
    <dgm:cxn modelId="{0BD3FB90-FF80-4166-A4D8-C278C6E53C51}" type="presParOf" srcId="{ECC6C120-CCFA-4652-8B68-E6A41920797D}" destId="{9D2DB02C-0E3C-45D0-875B-3FDB103AC93C}" srcOrd="1" destOrd="0" presId="urn:microsoft.com/office/officeart/2018/2/layout/IconLabelList"/>
    <dgm:cxn modelId="{0A48E5E4-827F-44E2-BB8B-9065892F2C85}" type="presParOf" srcId="{ECC6C120-CCFA-4652-8B68-E6A41920797D}" destId="{AB8334A7-7E27-41AB-A4F8-2DFBB87AB362}" srcOrd="2" destOrd="0" presId="urn:microsoft.com/office/officeart/2018/2/layout/IconLabelList"/>
    <dgm:cxn modelId="{CF19EDD8-C4A4-4EFF-A2AB-CEE68840CEA3}" type="presParOf" srcId="{D3E3E44F-D775-4865-A5C4-418BD69650E2}" destId="{5536E27B-A4C4-478F-996A-90BA9C1DA68A}" srcOrd="1" destOrd="0" presId="urn:microsoft.com/office/officeart/2018/2/layout/IconLabelList"/>
    <dgm:cxn modelId="{79150CCC-7F79-4ECD-8C94-FDDE30D0DAF8}" type="presParOf" srcId="{D3E3E44F-D775-4865-A5C4-418BD69650E2}" destId="{0E9E04C5-BF04-47F6-B97A-F84A7FCCA731}" srcOrd="2" destOrd="0" presId="urn:microsoft.com/office/officeart/2018/2/layout/IconLabelList"/>
    <dgm:cxn modelId="{453EBAB2-3F47-427D-9C6A-73B7056A1B13}" type="presParOf" srcId="{0E9E04C5-BF04-47F6-B97A-F84A7FCCA731}" destId="{CDE992FA-036D-4185-A01B-160D93DC6910}" srcOrd="0" destOrd="0" presId="urn:microsoft.com/office/officeart/2018/2/layout/IconLabelList"/>
    <dgm:cxn modelId="{E171A383-F2FA-4CC8-BD44-CA72C8A27292}" type="presParOf" srcId="{0E9E04C5-BF04-47F6-B97A-F84A7FCCA731}" destId="{577EF64A-518B-4EE8-8620-1CE7CBD7BCB0}" srcOrd="1" destOrd="0" presId="urn:microsoft.com/office/officeart/2018/2/layout/IconLabelList"/>
    <dgm:cxn modelId="{956218A7-6975-4131-AB51-2A0D8A13ED77}" type="presParOf" srcId="{0E9E04C5-BF04-47F6-B97A-F84A7FCCA731}" destId="{C6A02CB7-12CD-426C-A5C9-3E245745EBC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72B45-FAB7-4F0F-8C77-29DC3BF89A12}"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US"/>
        </a:p>
      </dgm:t>
    </dgm:pt>
    <dgm:pt modelId="{F7CA23F0-A85E-4DD8-873A-35CCB80DFBB3}">
      <dgm:prSet/>
      <dgm:spPr/>
      <dgm:t>
        <a:bodyPr/>
        <a:lstStyle/>
        <a:p>
          <a:r>
            <a:rPr lang="de-DE" dirty="0"/>
            <a:t>Sind objektiv messbare Richtlinien, Normen und Standards</a:t>
          </a:r>
          <a:endParaRPr lang="en-US" dirty="0"/>
        </a:p>
      </dgm:t>
    </dgm:pt>
    <dgm:pt modelId="{7F22C47D-B7C1-4AEA-BE3A-DEE514FB6C6A}" type="parTrans" cxnId="{EE5D597D-8BBA-45B6-86B6-9AA858C126D9}">
      <dgm:prSet/>
      <dgm:spPr/>
      <dgm:t>
        <a:bodyPr/>
        <a:lstStyle/>
        <a:p>
          <a:endParaRPr lang="en-US"/>
        </a:p>
      </dgm:t>
    </dgm:pt>
    <dgm:pt modelId="{7C2EB961-05E8-4096-8BBE-2DA91983713C}" type="sibTrans" cxnId="{EE5D597D-8BBA-45B6-86B6-9AA858C126D9}">
      <dgm:prSet/>
      <dgm:spPr/>
      <dgm:t>
        <a:bodyPr/>
        <a:lstStyle/>
        <a:p>
          <a:endParaRPr lang="en-US"/>
        </a:p>
      </dgm:t>
    </dgm:pt>
    <dgm:pt modelId="{2EBEC5DE-13E8-42CD-BF37-C994A05DFF4C}">
      <dgm:prSet/>
      <dgm:spPr/>
      <dgm:t>
        <a:bodyPr/>
        <a:lstStyle/>
        <a:p>
          <a:pPr rtl="0"/>
          <a:r>
            <a:rPr lang="de-DE" dirty="0"/>
            <a:t>bestimmter Standard </a:t>
          </a:r>
          <a:br>
            <a:rPr lang="de-DE" dirty="0">
              <a:latin typeface="Arial" panose="020B0604020202020204"/>
            </a:rPr>
          </a:br>
          <a:r>
            <a:rPr lang="de-DE" dirty="0">
              <a:latin typeface="Arial" panose="020B0604020202020204"/>
            </a:rPr>
            <a:t>               </a:t>
          </a:r>
          <a:r>
            <a:rPr lang="de-DE" dirty="0"/>
            <a:t>= </a:t>
          </a:r>
          <a:br>
            <a:rPr lang="de-DE" dirty="0">
              <a:latin typeface="Arial" panose="020B0604020202020204"/>
            </a:rPr>
          </a:br>
          <a:r>
            <a:rPr lang="de-DE" dirty="0"/>
            <a:t>bestimmte Qualität </a:t>
          </a:r>
          <a:endParaRPr lang="en-US" dirty="0">
            <a:latin typeface="Arial" panose="020B0604020202020204"/>
          </a:endParaRPr>
        </a:p>
      </dgm:t>
    </dgm:pt>
    <dgm:pt modelId="{787F6721-F0A0-46FC-B845-E14C1287FC26}" type="parTrans" cxnId="{BD06CCBB-6CA3-4E1D-9BD2-257C1AABA474}">
      <dgm:prSet/>
      <dgm:spPr/>
      <dgm:t>
        <a:bodyPr/>
        <a:lstStyle/>
        <a:p>
          <a:endParaRPr lang="en-US"/>
        </a:p>
      </dgm:t>
    </dgm:pt>
    <dgm:pt modelId="{C4DBF2CC-B9AA-4CC3-A280-09082E95885C}" type="sibTrans" cxnId="{BD06CCBB-6CA3-4E1D-9BD2-257C1AABA474}">
      <dgm:prSet/>
      <dgm:spPr/>
      <dgm:t>
        <a:bodyPr/>
        <a:lstStyle/>
        <a:p>
          <a:endParaRPr lang="en-US"/>
        </a:p>
      </dgm:t>
    </dgm:pt>
    <dgm:pt modelId="{B5439061-FE60-4776-AF84-B5028D691B9D}" type="pres">
      <dgm:prSet presAssocID="{22272B45-FAB7-4F0F-8C77-29DC3BF89A12}" presName="vert0" presStyleCnt="0">
        <dgm:presLayoutVars>
          <dgm:dir/>
          <dgm:animOne val="branch"/>
          <dgm:animLvl val="lvl"/>
        </dgm:presLayoutVars>
      </dgm:prSet>
      <dgm:spPr/>
    </dgm:pt>
    <dgm:pt modelId="{6FECB94E-6F59-4621-904E-2C58E0EB38E7}" type="pres">
      <dgm:prSet presAssocID="{F7CA23F0-A85E-4DD8-873A-35CCB80DFBB3}" presName="thickLine" presStyleLbl="alignNode1" presStyleIdx="0" presStyleCnt="2"/>
      <dgm:spPr/>
    </dgm:pt>
    <dgm:pt modelId="{531C5D6D-151E-4595-BCA7-0465D769A45F}" type="pres">
      <dgm:prSet presAssocID="{F7CA23F0-A85E-4DD8-873A-35CCB80DFBB3}" presName="horz1" presStyleCnt="0"/>
      <dgm:spPr/>
    </dgm:pt>
    <dgm:pt modelId="{74FBF7A8-8801-4E5C-8C79-E53EC52E57A3}" type="pres">
      <dgm:prSet presAssocID="{F7CA23F0-A85E-4DD8-873A-35CCB80DFBB3}" presName="tx1" presStyleLbl="revTx" presStyleIdx="0" presStyleCnt="2"/>
      <dgm:spPr/>
    </dgm:pt>
    <dgm:pt modelId="{AD8DEF59-5DD8-49AB-B061-9973F3B51105}" type="pres">
      <dgm:prSet presAssocID="{F7CA23F0-A85E-4DD8-873A-35CCB80DFBB3}" presName="vert1" presStyleCnt="0"/>
      <dgm:spPr/>
    </dgm:pt>
    <dgm:pt modelId="{83139E75-565C-424C-8F54-915A33F0FB2D}" type="pres">
      <dgm:prSet presAssocID="{2EBEC5DE-13E8-42CD-BF37-C994A05DFF4C}" presName="thickLine" presStyleLbl="alignNode1" presStyleIdx="1" presStyleCnt="2"/>
      <dgm:spPr/>
    </dgm:pt>
    <dgm:pt modelId="{422E6A31-661E-4468-8E6B-1619208E27EE}" type="pres">
      <dgm:prSet presAssocID="{2EBEC5DE-13E8-42CD-BF37-C994A05DFF4C}" presName="horz1" presStyleCnt="0"/>
      <dgm:spPr/>
    </dgm:pt>
    <dgm:pt modelId="{A6635174-FAD8-43DE-901C-BB96EE0C05DC}" type="pres">
      <dgm:prSet presAssocID="{2EBEC5DE-13E8-42CD-BF37-C994A05DFF4C}" presName="tx1" presStyleLbl="revTx" presStyleIdx="1" presStyleCnt="2"/>
      <dgm:spPr/>
    </dgm:pt>
    <dgm:pt modelId="{9F92159B-6D42-4908-BC64-2E69050D26A8}" type="pres">
      <dgm:prSet presAssocID="{2EBEC5DE-13E8-42CD-BF37-C994A05DFF4C}" presName="vert1" presStyleCnt="0"/>
      <dgm:spPr/>
    </dgm:pt>
  </dgm:ptLst>
  <dgm:cxnLst>
    <dgm:cxn modelId="{4F62B141-2D44-48FF-BCA5-F26966F86C81}" type="presOf" srcId="{F7CA23F0-A85E-4DD8-873A-35CCB80DFBB3}" destId="{74FBF7A8-8801-4E5C-8C79-E53EC52E57A3}" srcOrd="0" destOrd="0" presId="urn:microsoft.com/office/officeart/2008/layout/LinedList"/>
    <dgm:cxn modelId="{0D4CB761-DE70-448E-998A-409CC2B7727E}" type="presOf" srcId="{2EBEC5DE-13E8-42CD-BF37-C994A05DFF4C}" destId="{A6635174-FAD8-43DE-901C-BB96EE0C05DC}" srcOrd="0" destOrd="0" presId="urn:microsoft.com/office/officeart/2008/layout/LinedList"/>
    <dgm:cxn modelId="{EE5D597D-8BBA-45B6-86B6-9AA858C126D9}" srcId="{22272B45-FAB7-4F0F-8C77-29DC3BF89A12}" destId="{F7CA23F0-A85E-4DD8-873A-35CCB80DFBB3}" srcOrd="0" destOrd="0" parTransId="{7F22C47D-B7C1-4AEA-BE3A-DEE514FB6C6A}" sibTransId="{7C2EB961-05E8-4096-8BBE-2DA91983713C}"/>
    <dgm:cxn modelId="{CAE54890-2184-4457-9ABE-2937AB962549}" type="presOf" srcId="{22272B45-FAB7-4F0F-8C77-29DC3BF89A12}" destId="{B5439061-FE60-4776-AF84-B5028D691B9D}" srcOrd="0" destOrd="0" presId="urn:microsoft.com/office/officeart/2008/layout/LinedList"/>
    <dgm:cxn modelId="{BD06CCBB-6CA3-4E1D-9BD2-257C1AABA474}" srcId="{22272B45-FAB7-4F0F-8C77-29DC3BF89A12}" destId="{2EBEC5DE-13E8-42CD-BF37-C994A05DFF4C}" srcOrd="1" destOrd="0" parTransId="{787F6721-F0A0-46FC-B845-E14C1287FC26}" sibTransId="{C4DBF2CC-B9AA-4CC3-A280-09082E95885C}"/>
    <dgm:cxn modelId="{01FC37E6-D3C0-4895-A2DF-B23A72BF79A4}" type="presParOf" srcId="{B5439061-FE60-4776-AF84-B5028D691B9D}" destId="{6FECB94E-6F59-4621-904E-2C58E0EB38E7}" srcOrd="0" destOrd="0" presId="urn:microsoft.com/office/officeart/2008/layout/LinedList"/>
    <dgm:cxn modelId="{C1EBE1F1-A240-4A08-BC42-14FD6044D468}" type="presParOf" srcId="{B5439061-FE60-4776-AF84-B5028D691B9D}" destId="{531C5D6D-151E-4595-BCA7-0465D769A45F}" srcOrd="1" destOrd="0" presId="urn:microsoft.com/office/officeart/2008/layout/LinedList"/>
    <dgm:cxn modelId="{FD05FABF-7D7F-4DDA-B017-DF544C0FF6C7}" type="presParOf" srcId="{531C5D6D-151E-4595-BCA7-0465D769A45F}" destId="{74FBF7A8-8801-4E5C-8C79-E53EC52E57A3}" srcOrd="0" destOrd="0" presId="urn:microsoft.com/office/officeart/2008/layout/LinedList"/>
    <dgm:cxn modelId="{E01D9CA4-9751-414B-8AD5-9EEE9051A1F2}" type="presParOf" srcId="{531C5D6D-151E-4595-BCA7-0465D769A45F}" destId="{AD8DEF59-5DD8-49AB-B061-9973F3B51105}" srcOrd="1" destOrd="0" presId="urn:microsoft.com/office/officeart/2008/layout/LinedList"/>
    <dgm:cxn modelId="{B8CD6105-6A4C-458F-87DC-6324B7F86354}" type="presParOf" srcId="{B5439061-FE60-4776-AF84-B5028D691B9D}" destId="{83139E75-565C-424C-8F54-915A33F0FB2D}" srcOrd="2" destOrd="0" presId="urn:microsoft.com/office/officeart/2008/layout/LinedList"/>
    <dgm:cxn modelId="{8CF5DAE1-20A2-45F1-AC29-4D8F7A9A7E1D}" type="presParOf" srcId="{B5439061-FE60-4776-AF84-B5028D691B9D}" destId="{422E6A31-661E-4468-8E6B-1619208E27EE}" srcOrd="3" destOrd="0" presId="urn:microsoft.com/office/officeart/2008/layout/LinedList"/>
    <dgm:cxn modelId="{72704904-1117-42C4-9D2C-F24EA8BC08C9}" type="presParOf" srcId="{422E6A31-661E-4468-8E6B-1619208E27EE}" destId="{A6635174-FAD8-43DE-901C-BB96EE0C05DC}" srcOrd="0" destOrd="0" presId="urn:microsoft.com/office/officeart/2008/layout/LinedList"/>
    <dgm:cxn modelId="{B4B954FD-60D2-4E26-AE83-74B1168304FE}" type="presParOf" srcId="{422E6A31-661E-4468-8E6B-1619208E27EE}" destId="{9F92159B-6D42-4908-BC64-2E69050D26A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221E08-884D-4FD4-900F-AC0FA7B5B1B2}" type="doc">
      <dgm:prSet loTypeId="urn:microsoft.com/office/officeart/2018/5/layout/IconCircleLabelList" loCatId="icon" qsTypeId="urn:microsoft.com/office/officeart/2005/8/quickstyle/simple1" qsCatId="simple" csTypeId="urn:microsoft.com/office/officeart/2005/8/colors/accent0_2" csCatId="mainScheme" phldr="1"/>
      <dgm:spPr/>
    </dgm:pt>
    <dgm:pt modelId="{DD264CDA-CD95-448B-9411-76A6B5BA886D}">
      <dgm:prSet phldrT="[Text]" phldr="0"/>
      <dgm:spPr/>
      <dgm:t>
        <a:bodyPr/>
        <a:lstStyle/>
        <a:p>
          <a:pPr>
            <a:lnSpc>
              <a:spcPct val="100000"/>
            </a:lnSpc>
            <a:defRPr cap="all"/>
          </a:pPr>
          <a:r>
            <a:rPr lang="de-DE">
              <a:latin typeface="Arial" panose="020B0604020202020204"/>
            </a:rPr>
            <a:t>Planung</a:t>
          </a:r>
          <a:endParaRPr lang="de-DE"/>
        </a:p>
      </dgm:t>
    </dgm:pt>
    <dgm:pt modelId="{22D45476-DDF3-475A-A436-4FB95226626A}" type="parTrans" cxnId="{AC73F648-8081-478B-93B5-8F2B876F17B0}">
      <dgm:prSet/>
      <dgm:spPr/>
    </dgm:pt>
    <dgm:pt modelId="{E0D197A6-5843-4E48-93B2-78744DC4A751}" type="sibTrans" cxnId="{AC73F648-8081-478B-93B5-8F2B876F17B0}">
      <dgm:prSet/>
      <dgm:spPr/>
    </dgm:pt>
    <dgm:pt modelId="{4D25F223-7790-4A40-BE5D-B938D47B6709}">
      <dgm:prSet phldrT="[Text]" phldr="0"/>
      <dgm:spPr/>
      <dgm:t>
        <a:bodyPr/>
        <a:lstStyle/>
        <a:p>
          <a:pPr>
            <a:lnSpc>
              <a:spcPct val="100000"/>
            </a:lnSpc>
            <a:defRPr cap="all"/>
          </a:pPr>
          <a:r>
            <a:rPr lang="de-DE">
              <a:latin typeface="Arial" panose="020B0604020202020204"/>
            </a:rPr>
            <a:t>Lenkung</a:t>
          </a:r>
          <a:endParaRPr lang="de-DE"/>
        </a:p>
      </dgm:t>
    </dgm:pt>
    <dgm:pt modelId="{020F2640-E9CA-47D7-BA00-8AFE10434B34}" type="parTrans" cxnId="{C916A684-C7DC-4F11-A86C-E026D7A3BEE3}">
      <dgm:prSet/>
      <dgm:spPr/>
    </dgm:pt>
    <dgm:pt modelId="{E0A25BE6-FF17-45E0-9825-B695D0421125}" type="sibTrans" cxnId="{C916A684-C7DC-4F11-A86C-E026D7A3BEE3}">
      <dgm:prSet/>
      <dgm:spPr/>
    </dgm:pt>
    <dgm:pt modelId="{C87128F8-F28A-4AA2-B079-C420E889103D}">
      <dgm:prSet phldrT="[Text]" phldr="0"/>
      <dgm:spPr/>
      <dgm:t>
        <a:bodyPr/>
        <a:lstStyle/>
        <a:p>
          <a:pPr>
            <a:lnSpc>
              <a:spcPct val="100000"/>
            </a:lnSpc>
            <a:defRPr cap="all"/>
          </a:pPr>
          <a:r>
            <a:rPr lang="de-DE">
              <a:latin typeface="Arial" panose="020B0604020202020204"/>
            </a:rPr>
            <a:t>Verbesserung</a:t>
          </a:r>
          <a:endParaRPr lang="de-DE"/>
        </a:p>
      </dgm:t>
    </dgm:pt>
    <dgm:pt modelId="{5D89A30D-F88F-4C39-B7DE-ED7E992D9802}" type="parTrans" cxnId="{89BFEF1B-1793-4DAB-8069-4517F24EB558}">
      <dgm:prSet/>
      <dgm:spPr/>
    </dgm:pt>
    <dgm:pt modelId="{20C125A2-71FF-4BB6-A7CD-F4A8AA210CC9}" type="sibTrans" cxnId="{89BFEF1B-1793-4DAB-8069-4517F24EB558}">
      <dgm:prSet/>
      <dgm:spPr/>
    </dgm:pt>
    <dgm:pt modelId="{31DD16DE-84AD-4038-AA98-AC02F398B3F8}">
      <dgm:prSet phldr="0"/>
      <dgm:spPr/>
      <dgm:t>
        <a:bodyPr/>
        <a:lstStyle/>
        <a:p>
          <a:pPr>
            <a:lnSpc>
              <a:spcPct val="100000"/>
            </a:lnSpc>
            <a:defRPr cap="all"/>
          </a:pPr>
          <a:r>
            <a:rPr lang="de-DE">
              <a:latin typeface="Arial" panose="020B0604020202020204"/>
            </a:rPr>
            <a:t>Kontrolle</a:t>
          </a:r>
        </a:p>
      </dgm:t>
    </dgm:pt>
    <dgm:pt modelId="{D4596EF5-5DB1-426F-BD14-0B25923AEC85}" type="parTrans" cxnId="{38E078A5-7369-4FA6-B762-1A78F5684397}">
      <dgm:prSet/>
      <dgm:spPr/>
    </dgm:pt>
    <dgm:pt modelId="{19998C50-23EA-4982-8D28-E063F5FBD36F}" type="sibTrans" cxnId="{38E078A5-7369-4FA6-B762-1A78F5684397}">
      <dgm:prSet/>
      <dgm:spPr/>
    </dgm:pt>
    <dgm:pt modelId="{AABEA837-CDDE-47C8-AADA-763276D56011}" type="pres">
      <dgm:prSet presAssocID="{D7221E08-884D-4FD4-900F-AC0FA7B5B1B2}" presName="root" presStyleCnt="0">
        <dgm:presLayoutVars>
          <dgm:dir/>
          <dgm:resizeHandles val="exact"/>
        </dgm:presLayoutVars>
      </dgm:prSet>
      <dgm:spPr/>
    </dgm:pt>
    <dgm:pt modelId="{71A313F1-6821-4510-8646-1AA5BE58EFE5}" type="pres">
      <dgm:prSet presAssocID="{DD264CDA-CD95-448B-9411-76A6B5BA886D}" presName="compNode" presStyleCnt="0"/>
      <dgm:spPr/>
    </dgm:pt>
    <dgm:pt modelId="{71ADC99C-B2B4-4323-869B-DE64AC0F629E}" type="pres">
      <dgm:prSet presAssocID="{DD264CDA-CD95-448B-9411-76A6B5BA886D}" presName="iconBgRect" presStyleLbl="bgShp" presStyleIdx="0" presStyleCnt="4"/>
      <dgm:spPr/>
    </dgm:pt>
    <dgm:pt modelId="{F31F33FE-4DC3-4B03-9DAE-3FBF8E0D8CD0}" type="pres">
      <dgm:prSet presAssocID="{DD264CDA-CD95-448B-9411-76A6B5BA886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3E5CD9AF-6206-4253-A2EF-96B2F4C9E3C5}" type="pres">
      <dgm:prSet presAssocID="{DD264CDA-CD95-448B-9411-76A6B5BA886D}" presName="spaceRect" presStyleCnt="0"/>
      <dgm:spPr/>
    </dgm:pt>
    <dgm:pt modelId="{DD3D412D-54D7-49DF-9A20-B0334FF07909}" type="pres">
      <dgm:prSet presAssocID="{DD264CDA-CD95-448B-9411-76A6B5BA886D}" presName="textRect" presStyleLbl="revTx" presStyleIdx="0" presStyleCnt="4">
        <dgm:presLayoutVars>
          <dgm:chMax val="1"/>
          <dgm:chPref val="1"/>
        </dgm:presLayoutVars>
      </dgm:prSet>
      <dgm:spPr/>
    </dgm:pt>
    <dgm:pt modelId="{59E30364-B96B-4267-BBBB-D697509F9677}" type="pres">
      <dgm:prSet presAssocID="{E0D197A6-5843-4E48-93B2-78744DC4A751}" presName="sibTrans" presStyleCnt="0"/>
      <dgm:spPr/>
    </dgm:pt>
    <dgm:pt modelId="{00EE496C-C8DB-42EB-A890-D601BA1F0007}" type="pres">
      <dgm:prSet presAssocID="{4D25F223-7790-4A40-BE5D-B938D47B6709}" presName="compNode" presStyleCnt="0"/>
      <dgm:spPr/>
    </dgm:pt>
    <dgm:pt modelId="{3C526F3B-EB77-4B50-B2A0-21DEC394C531}" type="pres">
      <dgm:prSet presAssocID="{4D25F223-7790-4A40-BE5D-B938D47B6709}" presName="iconBgRect" presStyleLbl="bgShp" presStyleIdx="1" presStyleCnt="4"/>
      <dgm:spPr/>
    </dgm:pt>
    <dgm:pt modelId="{D911E706-35C6-43DC-A790-E40D83204D65}" type="pres">
      <dgm:prSet presAssocID="{4D25F223-7790-4A40-BE5D-B938D47B67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uto"/>
        </a:ext>
      </dgm:extLst>
    </dgm:pt>
    <dgm:pt modelId="{C63F2CBA-D04F-4395-8FE8-6B1B24828167}" type="pres">
      <dgm:prSet presAssocID="{4D25F223-7790-4A40-BE5D-B938D47B6709}" presName="spaceRect" presStyleCnt="0"/>
      <dgm:spPr/>
    </dgm:pt>
    <dgm:pt modelId="{C453BC61-EA41-492E-9889-ED868441281D}" type="pres">
      <dgm:prSet presAssocID="{4D25F223-7790-4A40-BE5D-B938D47B6709}" presName="textRect" presStyleLbl="revTx" presStyleIdx="1" presStyleCnt="4">
        <dgm:presLayoutVars>
          <dgm:chMax val="1"/>
          <dgm:chPref val="1"/>
        </dgm:presLayoutVars>
      </dgm:prSet>
      <dgm:spPr/>
    </dgm:pt>
    <dgm:pt modelId="{428E8B08-BAD7-4076-9D3A-E1BF23BBF3DB}" type="pres">
      <dgm:prSet presAssocID="{E0A25BE6-FF17-45E0-9825-B695D0421125}" presName="sibTrans" presStyleCnt="0"/>
      <dgm:spPr/>
    </dgm:pt>
    <dgm:pt modelId="{B7BE8BD1-35A8-49D2-8BA0-783EE3545A22}" type="pres">
      <dgm:prSet presAssocID="{31DD16DE-84AD-4038-AA98-AC02F398B3F8}" presName="compNode" presStyleCnt="0"/>
      <dgm:spPr/>
    </dgm:pt>
    <dgm:pt modelId="{38238786-03E2-4824-AF7C-1A725F8FF06C}" type="pres">
      <dgm:prSet presAssocID="{31DD16DE-84AD-4038-AA98-AC02F398B3F8}" presName="iconBgRect" presStyleLbl="bgShp" presStyleIdx="2" presStyleCnt="4"/>
      <dgm:spPr/>
    </dgm:pt>
    <dgm:pt modelId="{F511F275-6207-416C-9085-6BC81835AB1E}" type="pres">
      <dgm:prSet presAssocID="{31DD16DE-84AD-4038-AA98-AC02F398B3F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Zahnräder mit einfarbiger Füllung"/>
        </a:ext>
      </dgm:extLst>
    </dgm:pt>
    <dgm:pt modelId="{851155B9-CD11-4A55-B991-C22D04B38302}" type="pres">
      <dgm:prSet presAssocID="{31DD16DE-84AD-4038-AA98-AC02F398B3F8}" presName="spaceRect" presStyleCnt="0"/>
      <dgm:spPr/>
    </dgm:pt>
    <dgm:pt modelId="{B21C6C57-BB65-4643-A590-D3DEA8026F1B}" type="pres">
      <dgm:prSet presAssocID="{31DD16DE-84AD-4038-AA98-AC02F398B3F8}" presName="textRect" presStyleLbl="revTx" presStyleIdx="2" presStyleCnt="4">
        <dgm:presLayoutVars>
          <dgm:chMax val="1"/>
          <dgm:chPref val="1"/>
        </dgm:presLayoutVars>
      </dgm:prSet>
      <dgm:spPr/>
    </dgm:pt>
    <dgm:pt modelId="{9E022E30-33B1-4F30-A250-7869E16AA3D2}" type="pres">
      <dgm:prSet presAssocID="{19998C50-23EA-4982-8D28-E063F5FBD36F}" presName="sibTrans" presStyleCnt="0"/>
      <dgm:spPr/>
    </dgm:pt>
    <dgm:pt modelId="{55F47907-9DCA-4BAE-9E8F-B79EEF0FB8D8}" type="pres">
      <dgm:prSet presAssocID="{C87128F8-F28A-4AA2-B079-C420E889103D}" presName="compNode" presStyleCnt="0"/>
      <dgm:spPr/>
    </dgm:pt>
    <dgm:pt modelId="{75658BFE-42DE-48E6-BC88-F897291DE553}" type="pres">
      <dgm:prSet presAssocID="{C87128F8-F28A-4AA2-B079-C420E889103D}" presName="iconBgRect" presStyleLbl="bgShp" presStyleIdx="3" presStyleCnt="4"/>
      <dgm:spPr/>
    </dgm:pt>
    <dgm:pt modelId="{9F41BC63-D841-4C8A-93C6-ABA85F3FCD95}" type="pres">
      <dgm:prSet presAssocID="{C87128F8-F28A-4AA2-B079-C420E88910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üfliste"/>
        </a:ext>
      </dgm:extLst>
    </dgm:pt>
    <dgm:pt modelId="{FDEB6B52-5F75-4BC7-A0D1-A6BEFF7B07DF}" type="pres">
      <dgm:prSet presAssocID="{C87128F8-F28A-4AA2-B079-C420E889103D}" presName="spaceRect" presStyleCnt="0"/>
      <dgm:spPr/>
    </dgm:pt>
    <dgm:pt modelId="{92907C8D-243E-4B3A-858A-603D8C8537C9}" type="pres">
      <dgm:prSet presAssocID="{C87128F8-F28A-4AA2-B079-C420E889103D}" presName="textRect" presStyleLbl="revTx" presStyleIdx="3" presStyleCnt="4">
        <dgm:presLayoutVars>
          <dgm:chMax val="1"/>
          <dgm:chPref val="1"/>
        </dgm:presLayoutVars>
      </dgm:prSet>
      <dgm:spPr/>
    </dgm:pt>
  </dgm:ptLst>
  <dgm:cxnLst>
    <dgm:cxn modelId="{D166AE04-9AD9-4095-9E88-229DE7DC3A89}" type="presOf" srcId="{C87128F8-F28A-4AA2-B079-C420E889103D}" destId="{92907C8D-243E-4B3A-858A-603D8C8537C9}" srcOrd="0" destOrd="0" presId="urn:microsoft.com/office/officeart/2018/5/layout/IconCircleLabelList"/>
    <dgm:cxn modelId="{89BFEF1B-1793-4DAB-8069-4517F24EB558}" srcId="{D7221E08-884D-4FD4-900F-AC0FA7B5B1B2}" destId="{C87128F8-F28A-4AA2-B079-C420E889103D}" srcOrd="3" destOrd="0" parTransId="{5D89A30D-F88F-4C39-B7DE-ED7E992D9802}" sibTransId="{20C125A2-71FF-4BB6-A7CD-F4A8AA210CC9}"/>
    <dgm:cxn modelId="{56336C47-8F7C-49E0-9F36-7D1A79A56CF1}" type="presOf" srcId="{D7221E08-884D-4FD4-900F-AC0FA7B5B1B2}" destId="{AABEA837-CDDE-47C8-AADA-763276D56011}" srcOrd="0" destOrd="0" presId="urn:microsoft.com/office/officeart/2018/5/layout/IconCircleLabelList"/>
    <dgm:cxn modelId="{AC73F648-8081-478B-93B5-8F2B876F17B0}" srcId="{D7221E08-884D-4FD4-900F-AC0FA7B5B1B2}" destId="{DD264CDA-CD95-448B-9411-76A6B5BA886D}" srcOrd="0" destOrd="0" parTransId="{22D45476-DDF3-475A-A436-4FB95226626A}" sibTransId="{E0D197A6-5843-4E48-93B2-78744DC4A751}"/>
    <dgm:cxn modelId="{C916A684-C7DC-4F11-A86C-E026D7A3BEE3}" srcId="{D7221E08-884D-4FD4-900F-AC0FA7B5B1B2}" destId="{4D25F223-7790-4A40-BE5D-B938D47B6709}" srcOrd="1" destOrd="0" parTransId="{020F2640-E9CA-47D7-BA00-8AFE10434B34}" sibTransId="{E0A25BE6-FF17-45E0-9825-B695D0421125}"/>
    <dgm:cxn modelId="{EC82D98B-0889-430A-9B60-410E0D352E94}" type="presOf" srcId="{31DD16DE-84AD-4038-AA98-AC02F398B3F8}" destId="{B21C6C57-BB65-4643-A590-D3DEA8026F1B}" srcOrd="0" destOrd="0" presId="urn:microsoft.com/office/officeart/2018/5/layout/IconCircleLabelList"/>
    <dgm:cxn modelId="{E84976A5-B599-4109-ABA1-948F110F80C6}" type="presOf" srcId="{4D25F223-7790-4A40-BE5D-B938D47B6709}" destId="{C453BC61-EA41-492E-9889-ED868441281D}" srcOrd="0" destOrd="0" presId="urn:microsoft.com/office/officeart/2018/5/layout/IconCircleLabelList"/>
    <dgm:cxn modelId="{38E078A5-7369-4FA6-B762-1A78F5684397}" srcId="{D7221E08-884D-4FD4-900F-AC0FA7B5B1B2}" destId="{31DD16DE-84AD-4038-AA98-AC02F398B3F8}" srcOrd="2" destOrd="0" parTransId="{D4596EF5-5DB1-426F-BD14-0B25923AEC85}" sibTransId="{19998C50-23EA-4982-8D28-E063F5FBD36F}"/>
    <dgm:cxn modelId="{DE52F5D5-12E0-4E8E-87EC-E9F0E12B6E44}" type="presOf" srcId="{DD264CDA-CD95-448B-9411-76A6B5BA886D}" destId="{DD3D412D-54D7-49DF-9A20-B0334FF07909}" srcOrd="0" destOrd="0" presId="urn:microsoft.com/office/officeart/2018/5/layout/IconCircleLabelList"/>
    <dgm:cxn modelId="{5A644333-044F-414A-8191-A16DF5C9EAEA}" type="presParOf" srcId="{AABEA837-CDDE-47C8-AADA-763276D56011}" destId="{71A313F1-6821-4510-8646-1AA5BE58EFE5}" srcOrd="0" destOrd="0" presId="urn:microsoft.com/office/officeart/2018/5/layout/IconCircleLabelList"/>
    <dgm:cxn modelId="{14C77F34-E215-4EAC-AE57-1CB0ECA370FD}" type="presParOf" srcId="{71A313F1-6821-4510-8646-1AA5BE58EFE5}" destId="{71ADC99C-B2B4-4323-869B-DE64AC0F629E}" srcOrd="0" destOrd="0" presId="urn:microsoft.com/office/officeart/2018/5/layout/IconCircleLabelList"/>
    <dgm:cxn modelId="{3CB45BB5-F269-40D5-8F41-CF1D348A521F}" type="presParOf" srcId="{71A313F1-6821-4510-8646-1AA5BE58EFE5}" destId="{F31F33FE-4DC3-4B03-9DAE-3FBF8E0D8CD0}" srcOrd="1" destOrd="0" presId="urn:microsoft.com/office/officeart/2018/5/layout/IconCircleLabelList"/>
    <dgm:cxn modelId="{0BDC85C6-2C88-4AA1-A643-679EDC03EFB3}" type="presParOf" srcId="{71A313F1-6821-4510-8646-1AA5BE58EFE5}" destId="{3E5CD9AF-6206-4253-A2EF-96B2F4C9E3C5}" srcOrd="2" destOrd="0" presId="urn:microsoft.com/office/officeart/2018/5/layout/IconCircleLabelList"/>
    <dgm:cxn modelId="{E9227A98-5F3C-4CF8-BF4E-D55E3E3D856E}" type="presParOf" srcId="{71A313F1-6821-4510-8646-1AA5BE58EFE5}" destId="{DD3D412D-54D7-49DF-9A20-B0334FF07909}" srcOrd="3" destOrd="0" presId="urn:microsoft.com/office/officeart/2018/5/layout/IconCircleLabelList"/>
    <dgm:cxn modelId="{9388DD32-A552-42A0-8DF8-EB23788C76FD}" type="presParOf" srcId="{AABEA837-CDDE-47C8-AADA-763276D56011}" destId="{59E30364-B96B-4267-BBBB-D697509F9677}" srcOrd="1" destOrd="0" presId="urn:microsoft.com/office/officeart/2018/5/layout/IconCircleLabelList"/>
    <dgm:cxn modelId="{C1B2516E-82EF-4AE0-A085-B5B7F6C425F0}" type="presParOf" srcId="{AABEA837-CDDE-47C8-AADA-763276D56011}" destId="{00EE496C-C8DB-42EB-A890-D601BA1F0007}" srcOrd="2" destOrd="0" presId="urn:microsoft.com/office/officeart/2018/5/layout/IconCircleLabelList"/>
    <dgm:cxn modelId="{024394BA-80B1-4662-B1F1-EEFEA47B6B3B}" type="presParOf" srcId="{00EE496C-C8DB-42EB-A890-D601BA1F0007}" destId="{3C526F3B-EB77-4B50-B2A0-21DEC394C531}" srcOrd="0" destOrd="0" presId="urn:microsoft.com/office/officeart/2018/5/layout/IconCircleLabelList"/>
    <dgm:cxn modelId="{27C21D39-03EC-46A0-B525-A8E03553F4D8}" type="presParOf" srcId="{00EE496C-C8DB-42EB-A890-D601BA1F0007}" destId="{D911E706-35C6-43DC-A790-E40D83204D65}" srcOrd="1" destOrd="0" presId="urn:microsoft.com/office/officeart/2018/5/layout/IconCircleLabelList"/>
    <dgm:cxn modelId="{B258CB20-A116-4398-A54C-2C52EB8510FF}" type="presParOf" srcId="{00EE496C-C8DB-42EB-A890-D601BA1F0007}" destId="{C63F2CBA-D04F-4395-8FE8-6B1B24828167}" srcOrd="2" destOrd="0" presId="urn:microsoft.com/office/officeart/2018/5/layout/IconCircleLabelList"/>
    <dgm:cxn modelId="{129563B4-540F-4B2D-BB56-F476FE9D70F4}" type="presParOf" srcId="{00EE496C-C8DB-42EB-A890-D601BA1F0007}" destId="{C453BC61-EA41-492E-9889-ED868441281D}" srcOrd="3" destOrd="0" presId="urn:microsoft.com/office/officeart/2018/5/layout/IconCircleLabelList"/>
    <dgm:cxn modelId="{31275E91-1600-411D-ABAD-7221E3CB9618}" type="presParOf" srcId="{AABEA837-CDDE-47C8-AADA-763276D56011}" destId="{428E8B08-BAD7-4076-9D3A-E1BF23BBF3DB}" srcOrd="3" destOrd="0" presId="urn:microsoft.com/office/officeart/2018/5/layout/IconCircleLabelList"/>
    <dgm:cxn modelId="{4A0B1683-6F60-4CDB-972E-32182E62294E}" type="presParOf" srcId="{AABEA837-CDDE-47C8-AADA-763276D56011}" destId="{B7BE8BD1-35A8-49D2-8BA0-783EE3545A22}" srcOrd="4" destOrd="0" presId="urn:microsoft.com/office/officeart/2018/5/layout/IconCircleLabelList"/>
    <dgm:cxn modelId="{15B24C62-18D5-4B71-8734-F3DB19F1D2ED}" type="presParOf" srcId="{B7BE8BD1-35A8-49D2-8BA0-783EE3545A22}" destId="{38238786-03E2-4824-AF7C-1A725F8FF06C}" srcOrd="0" destOrd="0" presId="urn:microsoft.com/office/officeart/2018/5/layout/IconCircleLabelList"/>
    <dgm:cxn modelId="{A1171129-1116-4CDC-884D-15B63FE358A9}" type="presParOf" srcId="{B7BE8BD1-35A8-49D2-8BA0-783EE3545A22}" destId="{F511F275-6207-416C-9085-6BC81835AB1E}" srcOrd="1" destOrd="0" presId="urn:microsoft.com/office/officeart/2018/5/layout/IconCircleLabelList"/>
    <dgm:cxn modelId="{D6C6209A-3B21-4FDD-A858-D92753B99F10}" type="presParOf" srcId="{B7BE8BD1-35A8-49D2-8BA0-783EE3545A22}" destId="{851155B9-CD11-4A55-B991-C22D04B38302}" srcOrd="2" destOrd="0" presId="urn:microsoft.com/office/officeart/2018/5/layout/IconCircleLabelList"/>
    <dgm:cxn modelId="{B7B3FE81-C623-4BB0-88CD-46374CB9E5FC}" type="presParOf" srcId="{B7BE8BD1-35A8-49D2-8BA0-783EE3545A22}" destId="{B21C6C57-BB65-4643-A590-D3DEA8026F1B}" srcOrd="3" destOrd="0" presId="urn:microsoft.com/office/officeart/2018/5/layout/IconCircleLabelList"/>
    <dgm:cxn modelId="{D61E828B-61E9-4D43-B6AC-68E3CC86F18C}" type="presParOf" srcId="{AABEA837-CDDE-47C8-AADA-763276D56011}" destId="{9E022E30-33B1-4F30-A250-7869E16AA3D2}" srcOrd="5" destOrd="0" presId="urn:microsoft.com/office/officeart/2018/5/layout/IconCircleLabelList"/>
    <dgm:cxn modelId="{D73A9ADC-2C1A-4271-B12E-C547FDA96CD4}" type="presParOf" srcId="{AABEA837-CDDE-47C8-AADA-763276D56011}" destId="{55F47907-9DCA-4BAE-9E8F-B79EEF0FB8D8}" srcOrd="6" destOrd="0" presId="urn:microsoft.com/office/officeart/2018/5/layout/IconCircleLabelList"/>
    <dgm:cxn modelId="{DC1ECE3A-886D-49E9-BE40-F729E1CF7F91}" type="presParOf" srcId="{55F47907-9DCA-4BAE-9E8F-B79EEF0FB8D8}" destId="{75658BFE-42DE-48E6-BC88-F897291DE553}" srcOrd="0" destOrd="0" presId="urn:microsoft.com/office/officeart/2018/5/layout/IconCircleLabelList"/>
    <dgm:cxn modelId="{E7F38A3A-18FF-470C-AB0C-55CDE928DF25}" type="presParOf" srcId="{55F47907-9DCA-4BAE-9E8F-B79EEF0FB8D8}" destId="{9F41BC63-D841-4C8A-93C6-ABA85F3FCD95}" srcOrd="1" destOrd="0" presId="urn:microsoft.com/office/officeart/2018/5/layout/IconCircleLabelList"/>
    <dgm:cxn modelId="{CD0FBCB1-2EBF-4E71-851B-F0BBBA306E8E}" type="presParOf" srcId="{55F47907-9DCA-4BAE-9E8F-B79EEF0FB8D8}" destId="{FDEB6B52-5F75-4BC7-A0D1-A6BEFF7B07DF}" srcOrd="2" destOrd="0" presId="urn:microsoft.com/office/officeart/2018/5/layout/IconCircleLabelList"/>
    <dgm:cxn modelId="{7F986682-0027-4CE3-AEAB-5EB9635D8231}" type="presParOf" srcId="{55F47907-9DCA-4BAE-9E8F-B79EEF0FB8D8}" destId="{92907C8D-243E-4B3A-858A-603D8C8537C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54AC00-DF9C-4AC0-A947-04BD9E4C7F9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de-DE"/>
        </a:p>
      </dgm:t>
    </dgm:pt>
    <dgm:pt modelId="{02CC7156-BB7B-401E-B508-E336C4142F7E}">
      <dgm:prSet phldrT="[Text]" phldr="0"/>
      <dgm:spPr/>
      <dgm:t>
        <a:bodyPr/>
        <a:lstStyle/>
        <a:p>
          <a:pPr>
            <a:lnSpc>
              <a:spcPct val="100000"/>
            </a:lnSpc>
          </a:pPr>
          <a:r>
            <a:rPr lang="de-DE" dirty="0">
              <a:latin typeface="Arial" panose="020B0604020202020204"/>
            </a:rPr>
            <a:t>Transparenter Ablauf</a:t>
          </a:r>
          <a:endParaRPr lang="de-DE" dirty="0"/>
        </a:p>
      </dgm:t>
    </dgm:pt>
    <dgm:pt modelId="{E2D847CF-93F8-440D-A29D-7FDBA102120E}" type="parTrans" cxnId="{749305E5-90C5-441A-8EBE-E0D27E5C981C}">
      <dgm:prSet/>
      <dgm:spPr/>
      <dgm:t>
        <a:bodyPr/>
        <a:lstStyle/>
        <a:p>
          <a:endParaRPr lang="de-DE"/>
        </a:p>
      </dgm:t>
    </dgm:pt>
    <dgm:pt modelId="{2842AF2F-2C9B-4901-BD2B-7BDD4099C706}" type="sibTrans" cxnId="{749305E5-90C5-441A-8EBE-E0D27E5C981C}">
      <dgm:prSet/>
      <dgm:spPr/>
      <dgm:t>
        <a:bodyPr/>
        <a:lstStyle/>
        <a:p>
          <a:endParaRPr lang="de-DE"/>
        </a:p>
      </dgm:t>
    </dgm:pt>
    <dgm:pt modelId="{5FAC93CB-A1B1-4477-8BEF-A6E22647710E}">
      <dgm:prSet phldrT="[Text]" phldr="0"/>
      <dgm:spPr/>
      <dgm:t>
        <a:bodyPr/>
        <a:lstStyle/>
        <a:p>
          <a:pPr>
            <a:lnSpc>
              <a:spcPct val="100000"/>
            </a:lnSpc>
          </a:pPr>
          <a:r>
            <a:rPr lang="de-DE" dirty="0"/>
            <a:t>Fehlervermeidung </a:t>
          </a:r>
        </a:p>
      </dgm:t>
    </dgm:pt>
    <dgm:pt modelId="{09657F3A-0DA3-40AE-A43D-4FC9E47EB01C}" type="parTrans" cxnId="{463C5FF6-F4E2-4D42-A25A-5AAFD7253118}">
      <dgm:prSet/>
      <dgm:spPr/>
      <dgm:t>
        <a:bodyPr/>
        <a:lstStyle/>
        <a:p>
          <a:endParaRPr lang="de-DE"/>
        </a:p>
      </dgm:t>
    </dgm:pt>
    <dgm:pt modelId="{3E083A19-9F18-4ABC-BA66-54CAB9D64533}" type="sibTrans" cxnId="{463C5FF6-F4E2-4D42-A25A-5AAFD7253118}">
      <dgm:prSet/>
      <dgm:spPr/>
      <dgm:t>
        <a:bodyPr/>
        <a:lstStyle/>
        <a:p>
          <a:endParaRPr lang="de-DE"/>
        </a:p>
      </dgm:t>
    </dgm:pt>
    <dgm:pt modelId="{65C39D49-A82E-4B87-A01C-E7E03A1A5D41}">
      <dgm:prSet phldrT="[Text]" phldr="0"/>
      <dgm:spPr/>
      <dgm:t>
        <a:bodyPr/>
        <a:lstStyle/>
        <a:p>
          <a:pPr>
            <a:lnSpc>
              <a:spcPct val="100000"/>
            </a:lnSpc>
          </a:pPr>
          <a:r>
            <a:rPr lang="de-DE" dirty="0">
              <a:latin typeface="Arial" panose="020B0604020202020204"/>
            </a:rPr>
            <a:t>Klare Strukturen</a:t>
          </a:r>
          <a:endParaRPr lang="de-DE" dirty="0"/>
        </a:p>
      </dgm:t>
    </dgm:pt>
    <dgm:pt modelId="{0C836A50-15EE-465F-AA4A-FC58385EEA55}" type="parTrans" cxnId="{48EB8790-81BE-48CA-8640-474626132084}">
      <dgm:prSet/>
      <dgm:spPr/>
      <dgm:t>
        <a:bodyPr/>
        <a:lstStyle/>
        <a:p>
          <a:endParaRPr lang="de-DE"/>
        </a:p>
      </dgm:t>
    </dgm:pt>
    <dgm:pt modelId="{5A5B974F-851A-4E39-A4C1-407D3D8155DB}" type="sibTrans" cxnId="{48EB8790-81BE-48CA-8640-474626132084}">
      <dgm:prSet/>
      <dgm:spPr/>
      <dgm:t>
        <a:bodyPr/>
        <a:lstStyle/>
        <a:p>
          <a:endParaRPr lang="de-DE"/>
        </a:p>
      </dgm:t>
    </dgm:pt>
    <dgm:pt modelId="{ECB52805-BE70-4596-B866-B0B50CBD95DF}">
      <dgm:prSet phldr="0"/>
      <dgm:spPr/>
      <dgm:t>
        <a:bodyPr/>
        <a:lstStyle/>
        <a:p>
          <a:pPr>
            <a:lnSpc>
              <a:spcPct val="100000"/>
            </a:lnSpc>
          </a:pPr>
          <a:r>
            <a:rPr lang="de-DE" dirty="0">
              <a:latin typeface="Arial" panose="020B0604020202020204"/>
            </a:rPr>
            <a:t>Klarere interne Kommunikation </a:t>
          </a:r>
        </a:p>
      </dgm:t>
    </dgm:pt>
    <dgm:pt modelId="{AFECA798-DE05-4AE8-8798-4B09BAB41122}" type="parTrans" cxnId="{AA9BF3D1-1B1F-4BFA-A6DA-B0047D87882B}">
      <dgm:prSet/>
      <dgm:spPr/>
    </dgm:pt>
    <dgm:pt modelId="{0E43C49B-8DDA-4054-8002-8C74EF4E1658}" type="sibTrans" cxnId="{AA9BF3D1-1B1F-4BFA-A6DA-B0047D87882B}">
      <dgm:prSet/>
      <dgm:spPr/>
      <dgm:t>
        <a:bodyPr/>
        <a:lstStyle/>
        <a:p>
          <a:endParaRPr lang="en-US"/>
        </a:p>
      </dgm:t>
    </dgm:pt>
    <dgm:pt modelId="{F5BF5A3E-BEA3-471D-8A72-47726DECC07D}">
      <dgm:prSet phldr="0"/>
      <dgm:spPr/>
      <dgm:t>
        <a:bodyPr/>
        <a:lstStyle/>
        <a:p>
          <a:r>
            <a:rPr lang="de-DE" dirty="0">
              <a:latin typeface="Arial" panose="020B0604020202020204"/>
            </a:rPr>
            <a:t>Kostensenkung</a:t>
          </a:r>
        </a:p>
      </dgm:t>
    </dgm:pt>
    <dgm:pt modelId="{6DBEE850-104C-4446-A20D-57037BD9B488}" type="parTrans" cxnId="{9EBDF9B8-1033-424B-8F5C-81F7ADD933C2}">
      <dgm:prSet/>
      <dgm:spPr/>
    </dgm:pt>
    <dgm:pt modelId="{AF900C38-7A41-49CD-8C2C-79E70D23447E}" type="sibTrans" cxnId="{9EBDF9B8-1033-424B-8F5C-81F7ADD933C2}">
      <dgm:prSet/>
      <dgm:spPr/>
      <dgm:t>
        <a:bodyPr/>
        <a:lstStyle/>
        <a:p>
          <a:endParaRPr lang="en-US"/>
        </a:p>
      </dgm:t>
    </dgm:pt>
    <dgm:pt modelId="{FBEE73B8-961B-4441-B809-EFCD6EC4F4EE}">
      <dgm:prSet phldr="0"/>
      <dgm:spPr/>
      <dgm:t>
        <a:bodyPr/>
        <a:lstStyle/>
        <a:p>
          <a:pPr>
            <a:lnSpc>
              <a:spcPct val="100000"/>
            </a:lnSpc>
          </a:pPr>
          <a:r>
            <a:rPr lang="de-DE" dirty="0">
              <a:latin typeface="Arial" panose="020B0604020202020204"/>
            </a:rPr>
            <a:t>Verbesserte Arbeitsbedingungen</a:t>
          </a:r>
        </a:p>
      </dgm:t>
    </dgm:pt>
    <dgm:pt modelId="{40EC8FDE-A525-4B0C-B959-7472930F5944}" type="parTrans" cxnId="{6A19AADF-7683-4721-9923-3DACC682185E}">
      <dgm:prSet/>
      <dgm:spPr/>
    </dgm:pt>
    <dgm:pt modelId="{48ABFCF3-5EFA-4F5F-BABF-51373646DED7}" type="sibTrans" cxnId="{6A19AADF-7683-4721-9923-3DACC682185E}">
      <dgm:prSet/>
      <dgm:spPr/>
      <dgm:t>
        <a:bodyPr/>
        <a:lstStyle/>
        <a:p>
          <a:endParaRPr lang="en-US"/>
        </a:p>
      </dgm:t>
    </dgm:pt>
    <dgm:pt modelId="{B793F440-7E62-42B0-ABA4-E8FF5C057435}">
      <dgm:prSet phldr="0"/>
      <dgm:spPr/>
      <dgm:t>
        <a:bodyPr/>
        <a:lstStyle/>
        <a:p>
          <a:pPr>
            <a:lnSpc>
              <a:spcPct val="100000"/>
            </a:lnSpc>
          </a:pPr>
          <a:r>
            <a:rPr lang="de-DE" dirty="0"/>
            <a:t>Qualitätsstandards</a:t>
          </a:r>
        </a:p>
      </dgm:t>
    </dgm:pt>
    <dgm:pt modelId="{A595C473-E40B-4C57-B0CD-791DAD8085BE}" type="parTrans" cxnId="{EC4DD39B-D35E-4454-9F87-CBFA418CD148}">
      <dgm:prSet/>
      <dgm:spPr/>
    </dgm:pt>
    <dgm:pt modelId="{28A325A5-FA45-443F-A057-9D8603E3F206}" type="sibTrans" cxnId="{EC4DD39B-D35E-4454-9F87-CBFA418CD148}">
      <dgm:prSet/>
      <dgm:spPr/>
      <dgm:t>
        <a:bodyPr/>
        <a:lstStyle/>
        <a:p>
          <a:endParaRPr lang="en-US"/>
        </a:p>
      </dgm:t>
    </dgm:pt>
    <dgm:pt modelId="{AAF6CA50-805F-4BD0-B554-6C3429B5420D}">
      <dgm:prSet phldr="0"/>
      <dgm:spPr/>
      <dgm:t>
        <a:bodyPr/>
        <a:lstStyle/>
        <a:p>
          <a:pPr>
            <a:lnSpc>
              <a:spcPct val="100000"/>
            </a:lnSpc>
          </a:pPr>
          <a:r>
            <a:rPr lang="de-DE" dirty="0">
              <a:latin typeface="Arial" panose="020B0604020202020204"/>
            </a:rPr>
            <a:t>Neutraler internationaler Nachweis der </a:t>
          </a:r>
          <a:r>
            <a:rPr lang="de-DE" dirty="0"/>
            <a:t>Qualitätsfähigkeit</a:t>
          </a:r>
        </a:p>
      </dgm:t>
    </dgm:pt>
    <dgm:pt modelId="{C8FE98B5-D486-4F9F-B122-37BE45A43BD7}" type="parTrans" cxnId="{31269267-DF75-46E9-A71D-BF528961E564}">
      <dgm:prSet/>
      <dgm:spPr/>
    </dgm:pt>
    <dgm:pt modelId="{8B2F01DC-2CB4-4EC6-9127-87254CDED5AC}" type="sibTrans" cxnId="{31269267-DF75-46E9-A71D-BF528961E564}">
      <dgm:prSet/>
      <dgm:spPr/>
      <dgm:t>
        <a:bodyPr/>
        <a:lstStyle/>
        <a:p>
          <a:endParaRPr lang="en-US"/>
        </a:p>
      </dgm:t>
    </dgm:pt>
    <dgm:pt modelId="{F0C44153-9EDA-4388-BE49-BB6A72CD6347}">
      <dgm:prSet phldr="0"/>
      <dgm:spPr/>
      <dgm:t>
        <a:bodyPr/>
        <a:lstStyle/>
        <a:p>
          <a:pPr>
            <a:lnSpc>
              <a:spcPct val="100000"/>
            </a:lnSpc>
          </a:pPr>
          <a:r>
            <a:rPr lang="de-DE" dirty="0"/>
            <a:t>Rückverfolgbarkeit der Ergebnisse und Daten</a:t>
          </a:r>
          <a:endParaRPr lang="de-DE" dirty="0">
            <a:latin typeface="Arial" panose="020B0604020202020204"/>
          </a:endParaRPr>
        </a:p>
      </dgm:t>
    </dgm:pt>
    <dgm:pt modelId="{8E58C945-84E6-4857-91B5-C507BBC38D4B}" type="parTrans" cxnId="{1C69B7D9-724E-456B-B7C6-4D8D50D852E2}">
      <dgm:prSet/>
      <dgm:spPr/>
    </dgm:pt>
    <dgm:pt modelId="{349A35AF-D5EE-4932-B3BC-B07D7C567587}" type="sibTrans" cxnId="{1C69B7D9-724E-456B-B7C6-4D8D50D852E2}">
      <dgm:prSet/>
      <dgm:spPr/>
      <dgm:t>
        <a:bodyPr/>
        <a:lstStyle/>
        <a:p>
          <a:endParaRPr lang="en-US"/>
        </a:p>
      </dgm:t>
    </dgm:pt>
    <dgm:pt modelId="{6AA3D1C7-C7AB-4B9D-942C-E7A5FCB92073}" type="pres">
      <dgm:prSet presAssocID="{3754AC00-DF9C-4AC0-A947-04BD9E4C7F9E}" presName="root" presStyleCnt="0">
        <dgm:presLayoutVars>
          <dgm:dir/>
          <dgm:resizeHandles val="exact"/>
        </dgm:presLayoutVars>
      </dgm:prSet>
      <dgm:spPr/>
    </dgm:pt>
    <dgm:pt modelId="{66B472C5-6EB6-440B-850C-B144F02B1E95}" type="pres">
      <dgm:prSet presAssocID="{02CC7156-BB7B-401E-B508-E336C4142F7E}" presName="compNode" presStyleCnt="0"/>
      <dgm:spPr/>
    </dgm:pt>
    <dgm:pt modelId="{3ED7CA47-D661-4E95-B368-37C6AB8A03D9}" type="pres">
      <dgm:prSet presAssocID="{02CC7156-BB7B-401E-B508-E336C4142F7E}" presName="bgRect" presStyleLbl="bgShp" presStyleIdx="0" presStyleCnt="3"/>
      <dgm:spPr/>
    </dgm:pt>
    <dgm:pt modelId="{DE258A3D-68C9-4DF1-A3E9-1DE10D134BDD}" type="pres">
      <dgm:prSet presAssocID="{02CC7156-BB7B-401E-B508-E336C4142F7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pfeile mit einfarbiger Füllung"/>
        </a:ext>
      </dgm:extLst>
    </dgm:pt>
    <dgm:pt modelId="{2BFDB324-B65A-490F-BA90-D2C8091012B9}" type="pres">
      <dgm:prSet presAssocID="{02CC7156-BB7B-401E-B508-E336C4142F7E}" presName="spaceRect" presStyleCnt="0"/>
      <dgm:spPr/>
    </dgm:pt>
    <dgm:pt modelId="{F89539C1-EEFD-4CB1-B864-AED0A37BEFD1}" type="pres">
      <dgm:prSet presAssocID="{02CC7156-BB7B-401E-B508-E336C4142F7E}" presName="parTx" presStyleLbl="revTx" presStyleIdx="0" presStyleCnt="6">
        <dgm:presLayoutVars>
          <dgm:chMax val="0"/>
          <dgm:chPref val="0"/>
        </dgm:presLayoutVars>
      </dgm:prSet>
      <dgm:spPr/>
    </dgm:pt>
    <dgm:pt modelId="{1A10400D-046C-4220-ACE3-3962077D972E}" type="pres">
      <dgm:prSet presAssocID="{02CC7156-BB7B-401E-B508-E336C4142F7E}" presName="desTx" presStyleLbl="revTx" presStyleIdx="1" presStyleCnt="6">
        <dgm:presLayoutVars/>
      </dgm:prSet>
      <dgm:spPr/>
    </dgm:pt>
    <dgm:pt modelId="{751A2891-B3FE-46FE-8799-9B77AD1C72BE}" type="pres">
      <dgm:prSet presAssocID="{2842AF2F-2C9B-4901-BD2B-7BDD4099C706}" presName="sibTrans" presStyleCnt="0"/>
      <dgm:spPr/>
    </dgm:pt>
    <dgm:pt modelId="{5A6C5473-9822-4914-95BA-B28B67178EA7}" type="pres">
      <dgm:prSet presAssocID="{65C39D49-A82E-4B87-A01C-E7E03A1A5D41}" presName="compNode" presStyleCnt="0"/>
      <dgm:spPr/>
    </dgm:pt>
    <dgm:pt modelId="{E67A47AE-248E-4B68-A683-A99F9A50DA62}" type="pres">
      <dgm:prSet presAssocID="{65C39D49-A82E-4B87-A01C-E7E03A1A5D41}" presName="bgRect" presStyleLbl="bgShp" presStyleIdx="1" presStyleCnt="3"/>
      <dgm:spPr/>
    </dgm:pt>
    <dgm:pt modelId="{8C6C5923-E0D5-484A-956B-67731433A680}" type="pres">
      <dgm:prSet presAssocID="{65C39D49-A82E-4B87-A01C-E7E03A1A5D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72BBC79-4D28-4DA1-8622-A2C295A6A4DB}" type="pres">
      <dgm:prSet presAssocID="{65C39D49-A82E-4B87-A01C-E7E03A1A5D41}" presName="spaceRect" presStyleCnt="0"/>
      <dgm:spPr/>
    </dgm:pt>
    <dgm:pt modelId="{CCCFA6B6-ADA7-4019-B7E6-F028ACE82670}" type="pres">
      <dgm:prSet presAssocID="{65C39D49-A82E-4B87-A01C-E7E03A1A5D41}" presName="parTx" presStyleLbl="revTx" presStyleIdx="2" presStyleCnt="6">
        <dgm:presLayoutVars>
          <dgm:chMax val="0"/>
          <dgm:chPref val="0"/>
        </dgm:presLayoutVars>
      </dgm:prSet>
      <dgm:spPr/>
    </dgm:pt>
    <dgm:pt modelId="{526D00D5-7362-4ACF-B874-FA97CE7EBCB1}" type="pres">
      <dgm:prSet presAssocID="{65C39D49-A82E-4B87-A01C-E7E03A1A5D41}" presName="desTx" presStyleLbl="revTx" presStyleIdx="3" presStyleCnt="6">
        <dgm:presLayoutVars/>
      </dgm:prSet>
      <dgm:spPr/>
    </dgm:pt>
    <dgm:pt modelId="{A2E6EAD5-D6A3-4738-945B-B64BC62F638A}" type="pres">
      <dgm:prSet presAssocID="{5A5B974F-851A-4E39-A4C1-407D3D8155DB}" presName="sibTrans" presStyleCnt="0"/>
      <dgm:spPr/>
    </dgm:pt>
    <dgm:pt modelId="{37BD0FC7-9B79-48A8-9F12-D1535121AAB2}" type="pres">
      <dgm:prSet presAssocID="{B793F440-7E62-42B0-ABA4-E8FF5C057435}" presName="compNode" presStyleCnt="0"/>
      <dgm:spPr/>
    </dgm:pt>
    <dgm:pt modelId="{81EA2DD4-1BE2-4219-B13A-6912B85E103B}" type="pres">
      <dgm:prSet presAssocID="{B793F440-7E62-42B0-ABA4-E8FF5C057435}" presName="bgRect" presStyleLbl="bgShp" presStyleIdx="2" presStyleCnt="3"/>
      <dgm:spPr/>
    </dgm:pt>
    <dgm:pt modelId="{258CC016-D236-4D13-8E6D-3C0586253CE8}" type="pres">
      <dgm:prSet presAssocID="{B793F440-7E62-42B0-ABA4-E8FF5C0574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9A1DB13D-DE49-4CF2-A6CA-B01A6E58F333}" type="pres">
      <dgm:prSet presAssocID="{B793F440-7E62-42B0-ABA4-E8FF5C057435}" presName="spaceRect" presStyleCnt="0"/>
      <dgm:spPr/>
    </dgm:pt>
    <dgm:pt modelId="{CF5733B4-F0A5-40B7-8602-12EDCAACC55B}" type="pres">
      <dgm:prSet presAssocID="{B793F440-7E62-42B0-ABA4-E8FF5C057435}" presName="parTx" presStyleLbl="revTx" presStyleIdx="4" presStyleCnt="6">
        <dgm:presLayoutVars>
          <dgm:chMax val="0"/>
          <dgm:chPref val="0"/>
        </dgm:presLayoutVars>
      </dgm:prSet>
      <dgm:spPr/>
    </dgm:pt>
    <dgm:pt modelId="{FBF70B9A-AD66-419C-A6D0-02419E25A7FE}" type="pres">
      <dgm:prSet presAssocID="{B793F440-7E62-42B0-ABA4-E8FF5C057435}" presName="desTx" presStyleLbl="revTx" presStyleIdx="5" presStyleCnt="6">
        <dgm:presLayoutVars/>
      </dgm:prSet>
      <dgm:spPr/>
    </dgm:pt>
  </dgm:ptLst>
  <dgm:cxnLst>
    <dgm:cxn modelId="{7D86E706-5BC1-457D-B8DB-05ECF11DBDE9}" type="presOf" srcId="{02CC7156-BB7B-401E-B508-E336C4142F7E}" destId="{F89539C1-EEFD-4CB1-B864-AED0A37BEFD1}" srcOrd="0" destOrd="0" presId="urn:microsoft.com/office/officeart/2018/2/layout/IconVerticalSolidList"/>
    <dgm:cxn modelId="{B64F2B3B-376B-4418-AE1F-B8F1458C355E}" type="presOf" srcId="{F0C44153-9EDA-4388-BE49-BB6A72CD6347}" destId="{FBF70B9A-AD66-419C-A6D0-02419E25A7FE}" srcOrd="0" destOrd="1" presId="urn:microsoft.com/office/officeart/2018/2/layout/IconVerticalSolidList"/>
    <dgm:cxn modelId="{D8517563-A94A-4398-9010-DB88B12ADBD6}" type="presOf" srcId="{5FAC93CB-A1B1-4477-8BEF-A6E22647710E}" destId="{1A10400D-046C-4220-ACE3-3962077D972E}" srcOrd="0" destOrd="0" presId="urn:microsoft.com/office/officeart/2018/2/layout/IconVerticalSolidList"/>
    <dgm:cxn modelId="{31269267-DF75-46E9-A71D-BF528961E564}" srcId="{B793F440-7E62-42B0-ABA4-E8FF5C057435}" destId="{AAF6CA50-805F-4BD0-B554-6C3429B5420D}" srcOrd="0" destOrd="0" parTransId="{C8FE98B5-D486-4F9F-B122-37BE45A43BD7}" sibTransId="{8B2F01DC-2CB4-4EC6-9127-87254CDED5AC}"/>
    <dgm:cxn modelId="{655DE951-9C79-469C-A26F-3B262588E582}" type="presOf" srcId="{65C39D49-A82E-4B87-A01C-E7E03A1A5D41}" destId="{CCCFA6B6-ADA7-4019-B7E6-F028ACE82670}" srcOrd="0" destOrd="0" presId="urn:microsoft.com/office/officeart/2018/2/layout/IconVerticalSolidList"/>
    <dgm:cxn modelId="{C1CDEC79-C871-4101-A796-8979AA98C31F}" type="presOf" srcId="{F5BF5A3E-BEA3-471D-8A72-47726DECC07D}" destId="{1A10400D-046C-4220-ACE3-3962077D972E}" srcOrd="0" destOrd="1" presId="urn:microsoft.com/office/officeart/2018/2/layout/IconVerticalSolidList"/>
    <dgm:cxn modelId="{A6F7407C-9020-494B-A8E4-EA197562D5CA}" type="presOf" srcId="{ECB52805-BE70-4596-B866-B0B50CBD95DF}" destId="{526D00D5-7362-4ACF-B874-FA97CE7EBCB1}" srcOrd="0" destOrd="1" presId="urn:microsoft.com/office/officeart/2018/2/layout/IconVerticalSolidList"/>
    <dgm:cxn modelId="{99D8AA8B-7686-4CBA-8D3E-C555B1208E53}" type="presOf" srcId="{B793F440-7E62-42B0-ABA4-E8FF5C057435}" destId="{CF5733B4-F0A5-40B7-8602-12EDCAACC55B}" srcOrd="0" destOrd="0" presId="urn:microsoft.com/office/officeart/2018/2/layout/IconVerticalSolidList"/>
    <dgm:cxn modelId="{48EB8790-81BE-48CA-8640-474626132084}" srcId="{3754AC00-DF9C-4AC0-A947-04BD9E4C7F9E}" destId="{65C39D49-A82E-4B87-A01C-E7E03A1A5D41}" srcOrd="1" destOrd="0" parTransId="{0C836A50-15EE-465F-AA4A-FC58385EEA55}" sibTransId="{5A5B974F-851A-4E39-A4C1-407D3D8155DB}"/>
    <dgm:cxn modelId="{EC4DD39B-D35E-4454-9F87-CBFA418CD148}" srcId="{3754AC00-DF9C-4AC0-A947-04BD9E4C7F9E}" destId="{B793F440-7E62-42B0-ABA4-E8FF5C057435}" srcOrd="2" destOrd="0" parTransId="{A595C473-E40B-4C57-B0CD-791DAD8085BE}" sibTransId="{28A325A5-FA45-443F-A057-9D8603E3F206}"/>
    <dgm:cxn modelId="{9EBDF9B8-1033-424B-8F5C-81F7ADD933C2}" srcId="{5FAC93CB-A1B1-4477-8BEF-A6E22647710E}" destId="{F5BF5A3E-BEA3-471D-8A72-47726DECC07D}" srcOrd="0" destOrd="0" parTransId="{6DBEE850-104C-4446-A20D-57037BD9B488}" sibTransId="{AF900C38-7A41-49CD-8C2C-79E70D23447E}"/>
    <dgm:cxn modelId="{A02520C0-3190-42D5-B2B9-C3CDA9D3E2A3}" type="presOf" srcId="{3754AC00-DF9C-4AC0-A947-04BD9E4C7F9E}" destId="{6AA3D1C7-C7AB-4B9D-942C-E7A5FCB92073}" srcOrd="0" destOrd="0" presId="urn:microsoft.com/office/officeart/2018/2/layout/IconVerticalSolidList"/>
    <dgm:cxn modelId="{249ED2CB-4069-486C-ACD8-26A46B053D9D}" type="presOf" srcId="{FBEE73B8-961B-4441-B809-EFCD6EC4F4EE}" destId="{526D00D5-7362-4ACF-B874-FA97CE7EBCB1}" srcOrd="0" destOrd="0" presId="urn:microsoft.com/office/officeart/2018/2/layout/IconVerticalSolidList"/>
    <dgm:cxn modelId="{AA9BF3D1-1B1F-4BFA-A6DA-B0047D87882B}" srcId="{65C39D49-A82E-4B87-A01C-E7E03A1A5D41}" destId="{ECB52805-BE70-4596-B866-B0B50CBD95DF}" srcOrd="1" destOrd="0" parTransId="{AFECA798-DE05-4AE8-8798-4B09BAB41122}" sibTransId="{0E43C49B-8DDA-4054-8002-8C74EF4E1658}"/>
    <dgm:cxn modelId="{1C69B7D9-724E-456B-B7C6-4D8D50D852E2}" srcId="{B793F440-7E62-42B0-ABA4-E8FF5C057435}" destId="{F0C44153-9EDA-4388-BE49-BB6A72CD6347}" srcOrd="1" destOrd="0" parTransId="{8E58C945-84E6-4857-91B5-C507BBC38D4B}" sibTransId="{349A35AF-D5EE-4932-B3BC-B07D7C567587}"/>
    <dgm:cxn modelId="{6A19AADF-7683-4721-9923-3DACC682185E}" srcId="{65C39D49-A82E-4B87-A01C-E7E03A1A5D41}" destId="{FBEE73B8-961B-4441-B809-EFCD6EC4F4EE}" srcOrd="0" destOrd="0" parTransId="{40EC8FDE-A525-4B0C-B959-7472930F5944}" sibTransId="{48ABFCF3-5EFA-4F5F-BABF-51373646DED7}"/>
    <dgm:cxn modelId="{749305E5-90C5-441A-8EBE-E0D27E5C981C}" srcId="{3754AC00-DF9C-4AC0-A947-04BD9E4C7F9E}" destId="{02CC7156-BB7B-401E-B508-E336C4142F7E}" srcOrd="0" destOrd="0" parTransId="{E2D847CF-93F8-440D-A29D-7FDBA102120E}" sibTransId="{2842AF2F-2C9B-4901-BD2B-7BDD4099C706}"/>
    <dgm:cxn modelId="{463C5FF6-F4E2-4D42-A25A-5AAFD7253118}" srcId="{02CC7156-BB7B-401E-B508-E336C4142F7E}" destId="{5FAC93CB-A1B1-4477-8BEF-A6E22647710E}" srcOrd="0" destOrd="0" parTransId="{09657F3A-0DA3-40AE-A43D-4FC9E47EB01C}" sibTransId="{3E083A19-9F18-4ABC-BA66-54CAB9D64533}"/>
    <dgm:cxn modelId="{041007FB-12BF-4B45-B0CB-C4C5260B652B}" type="presOf" srcId="{AAF6CA50-805F-4BD0-B554-6C3429B5420D}" destId="{FBF70B9A-AD66-419C-A6D0-02419E25A7FE}" srcOrd="0" destOrd="0" presId="urn:microsoft.com/office/officeart/2018/2/layout/IconVerticalSolidList"/>
    <dgm:cxn modelId="{60CD1A5A-560F-4773-8FC9-FF4AFADD8873}" type="presParOf" srcId="{6AA3D1C7-C7AB-4B9D-942C-E7A5FCB92073}" destId="{66B472C5-6EB6-440B-850C-B144F02B1E95}" srcOrd="0" destOrd="0" presId="urn:microsoft.com/office/officeart/2018/2/layout/IconVerticalSolidList"/>
    <dgm:cxn modelId="{83C324C9-FE62-4254-8BA5-364564086314}" type="presParOf" srcId="{66B472C5-6EB6-440B-850C-B144F02B1E95}" destId="{3ED7CA47-D661-4E95-B368-37C6AB8A03D9}" srcOrd="0" destOrd="0" presId="urn:microsoft.com/office/officeart/2018/2/layout/IconVerticalSolidList"/>
    <dgm:cxn modelId="{03BF4782-263F-46B3-8061-147431619EA1}" type="presParOf" srcId="{66B472C5-6EB6-440B-850C-B144F02B1E95}" destId="{DE258A3D-68C9-4DF1-A3E9-1DE10D134BDD}" srcOrd="1" destOrd="0" presId="urn:microsoft.com/office/officeart/2018/2/layout/IconVerticalSolidList"/>
    <dgm:cxn modelId="{EC2106A6-ADC3-42FF-8944-1E78FEB8AC42}" type="presParOf" srcId="{66B472C5-6EB6-440B-850C-B144F02B1E95}" destId="{2BFDB324-B65A-490F-BA90-D2C8091012B9}" srcOrd="2" destOrd="0" presId="urn:microsoft.com/office/officeart/2018/2/layout/IconVerticalSolidList"/>
    <dgm:cxn modelId="{19AF55E6-2C31-4773-9820-22D3C0D7BDA4}" type="presParOf" srcId="{66B472C5-6EB6-440B-850C-B144F02B1E95}" destId="{F89539C1-EEFD-4CB1-B864-AED0A37BEFD1}" srcOrd="3" destOrd="0" presId="urn:microsoft.com/office/officeart/2018/2/layout/IconVerticalSolidList"/>
    <dgm:cxn modelId="{7504A856-5E9F-41D3-88CA-053822CDD78C}" type="presParOf" srcId="{66B472C5-6EB6-440B-850C-B144F02B1E95}" destId="{1A10400D-046C-4220-ACE3-3962077D972E}" srcOrd="4" destOrd="0" presId="urn:microsoft.com/office/officeart/2018/2/layout/IconVerticalSolidList"/>
    <dgm:cxn modelId="{B77813C5-05B8-4AB8-9B2C-DAE7A60D2898}" type="presParOf" srcId="{6AA3D1C7-C7AB-4B9D-942C-E7A5FCB92073}" destId="{751A2891-B3FE-46FE-8799-9B77AD1C72BE}" srcOrd="1" destOrd="0" presId="urn:microsoft.com/office/officeart/2018/2/layout/IconVerticalSolidList"/>
    <dgm:cxn modelId="{287A861F-1135-474D-B44F-0BAD771D154D}" type="presParOf" srcId="{6AA3D1C7-C7AB-4B9D-942C-E7A5FCB92073}" destId="{5A6C5473-9822-4914-95BA-B28B67178EA7}" srcOrd="2" destOrd="0" presId="urn:microsoft.com/office/officeart/2018/2/layout/IconVerticalSolidList"/>
    <dgm:cxn modelId="{E510F4B0-B21A-4238-A052-41B3589E1F9F}" type="presParOf" srcId="{5A6C5473-9822-4914-95BA-B28B67178EA7}" destId="{E67A47AE-248E-4B68-A683-A99F9A50DA62}" srcOrd="0" destOrd="0" presId="urn:microsoft.com/office/officeart/2018/2/layout/IconVerticalSolidList"/>
    <dgm:cxn modelId="{ECA61AF0-8210-4D74-8B6F-DF606328CDF3}" type="presParOf" srcId="{5A6C5473-9822-4914-95BA-B28B67178EA7}" destId="{8C6C5923-E0D5-484A-956B-67731433A680}" srcOrd="1" destOrd="0" presId="urn:microsoft.com/office/officeart/2018/2/layout/IconVerticalSolidList"/>
    <dgm:cxn modelId="{03000FDB-6EBE-4383-9D7B-AA23996FD24D}" type="presParOf" srcId="{5A6C5473-9822-4914-95BA-B28B67178EA7}" destId="{D72BBC79-4D28-4DA1-8622-A2C295A6A4DB}" srcOrd="2" destOrd="0" presId="urn:microsoft.com/office/officeart/2018/2/layout/IconVerticalSolidList"/>
    <dgm:cxn modelId="{EF0179E3-B040-41F7-ACA0-D5DDC6765A96}" type="presParOf" srcId="{5A6C5473-9822-4914-95BA-B28B67178EA7}" destId="{CCCFA6B6-ADA7-4019-B7E6-F028ACE82670}" srcOrd="3" destOrd="0" presId="urn:microsoft.com/office/officeart/2018/2/layout/IconVerticalSolidList"/>
    <dgm:cxn modelId="{5D4C25C2-F8AC-43AC-92B5-A8F53FB7912D}" type="presParOf" srcId="{5A6C5473-9822-4914-95BA-B28B67178EA7}" destId="{526D00D5-7362-4ACF-B874-FA97CE7EBCB1}" srcOrd="4" destOrd="0" presId="urn:microsoft.com/office/officeart/2018/2/layout/IconVerticalSolidList"/>
    <dgm:cxn modelId="{FF808C7B-3D34-471E-9CD3-1ECA8784D51A}" type="presParOf" srcId="{6AA3D1C7-C7AB-4B9D-942C-E7A5FCB92073}" destId="{A2E6EAD5-D6A3-4738-945B-B64BC62F638A}" srcOrd="3" destOrd="0" presId="urn:microsoft.com/office/officeart/2018/2/layout/IconVerticalSolidList"/>
    <dgm:cxn modelId="{80772FCF-D1AE-4649-8496-46DAC38305F7}" type="presParOf" srcId="{6AA3D1C7-C7AB-4B9D-942C-E7A5FCB92073}" destId="{37BD0FC7-9B79-48A8-9F12-D1535121AAB2}" srcOrd="4" destOrd="0" presId="urn:microsoft.com/office/officeart/2018/2/layout/IconVerticalSolidList"/>
    <dgm:cxn modelId="{A0495E86-1CC9-4CEB-A33A-F0C7DAEF2214}" type="presParOf" srcId="{37BD0FC7-9B79-48A8-9F12-D1535121AAB2}" destId="{81EA2DD4-1BE2-4219-B13A-6912B85E103B}" srcOrd="0" destOrd="0" presId="urn:microsoft.com/office/officeart/2018/2/layout/IconVerticalSolidList"/>
    <dgm:cxn modelId="{A1E95162-B4D8-4B15-8D98-4DC694B29D2E}" type="presParOf" srcId="{37BD0FC7-9B79-48A8-9F12-D1535121AAB2}" destId="{258CC016-D236-4D13-8E6D-3C0586253CE8}" srcOrd="1" destOrd="0" presId="urn:microsoft.com/office/officeart/2018/2/layout/IconVerticalSolidList"/>
    <dgm:cxn modelId="{CAC00F2F-A671-427D-8C94-BC521618988F}" type="presParOf" srcId="{37BD0FC7-9B79-48A8-9F12-D1535121AAB2}" destId="{9A1DB13D-DE49-4CF2-A6CA-B01A6E58F333}" srcOrd="2" destOrd="0" presId="urn:microsoft.com/office/officeart/2018/2/layout/IconVerticalSolidList"/>
    <dgm:cxn modelId="{595F6DDA-952B-4407-87A3-AD715FC5AF0E}" type="presParOf" srcId="{37BD0FC7-9B79-48A8-9F12-D1535121AAB2}" destId="{CF5733B4-F0A5-40B7-8602-12EDCAACC55B}" srcOrd="3" destOrd="0" presId="urn:microsoft.com/office/officeart/2018/2/layout/IconVerticalSolidList"/>
    <dgm:cxn modelId="{F9CEE2A6-0A46-465D-A1D0-00D203A75D3B}" type="presParOf" srcId="{37BD0FC7-9B79-48A8-9F12-D1535121AAB2}" destId="{FBF70B9A-AD66-419C-A6D0-02419E25A7F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A2473-F7BE-4040-B396-A07A73695F77}" type="doc">
      <dgm:prSet loTypeId="urn:microsoft.com/office/officeart/2005/8/layout/chevron1" loCatId="process" qsTypeId="urn:microsoft.com/office/officeart/2005/8/quickstyle/simple3" qsCatId="simple" csTypeId="urn:microsoft.com/office/officeart/2005/8/colors/accent0_2" csCatId="mainScheme" phldr="1"/>
      <dgm:spPr/>
    </dgm:pt>
    <dgm:pt modelId="{FDAA9E2A-B324-45A2-9F56-D5A365BCEAED}">
      <dgm:prSet phldrT="[Text]"/>
      <dgm:spPr/>
      <dgm:t>
        <a:bodyPr/>
        <a:lstStyle/>
        <a:p>
          <a:r>
            <a:rPr lang="de-DE" dirty="0"/>
            <a:t>Informieren</a:t>
          </a:r>
        </a:p>
      </dgm:t>
    </dgm:pt>
    <dgm:pt modelId="{88C9292C-725A-4319-A6E0-023E8136F24B}" type="parTrans" cxnId="{9036FAB0-FA34-45AC-84A4-B93991C6399E}">
      <dgm:prSet/>
      <dgm:spPr/>
      <dgm:t>
        <a:bodyPr/>
        <a:lstStyle/>
        <a:p>
          <a:endParaRPr lang="de-DE"/>
        </a:p>
      </dgm:t>
    </dgm:pt>
    <dgm:pt modelId="{E1005E7A-2CE7-4A31-AB72-FDBA4D0E38A3}" type="sibTrans" cxnId="{9036FAB0-FA34-45AC-84A4-B93991C6399E}">
      <dgm:prSet/>
      <dgm:spPr/>
      <dgm:t>
        <a:bodyPr/>
        <a:lstStyle/>
        <a:p>
          <a:endParaRPr lang="de-DE"/>
        </a:p>
      </dgm:t>
    </dgm:pt>
    <dgm:pt modelId="{71AFAC9A-A6FA-4CF9-83C0-42DFB48B86C4}">
      <dgm:prSet phldrT="[Text]"/>
      <dgm:spPr/>
      <dgm:t>
        <a:bodyPr/>
        <a:lstStyle/>
        <a:p>
          <a:r>
            <a:rPr lang="de-DE" dirty="0"/>
            <a:t>Planen</a:t>
          </a:r>
        </a:p>
      </dgm:t>
    </dgm:pt>
    <dgm:pt modelId="{4436F89A-857C-46D5-9D3A-CE9040A22E65}" type="parTrans" cxnId="{7CC05740-7B58-461C-A87E-EBDBAA21993F}">
      <dgm:prSet/>
      <dgm:spPr/>
      <dgm:t>
        <a:bodyPr/>
        <a:lstStyle/>
        <a:p>
          <a:endParaRPr lang="de-DE"/>
        </a:p>
      </dgm:t>
    </dgm:pt>
    <dgm:pt modelId="{A4AF36AA-477F-4653-AB26-96103610C45D}" type="sibTrans" cxnId="{7CC05740-7B58-461C-A87E-EBDBAA21993F}">
      <dgm:prSet/>
      <dgm:spPr/>
      <dgm:t>
        <a:bodyPr/>
        <a:lstStyle/>
        <a:p>
          <a:endParaRPr lang="de-DE"/>
        </a:p>
      </dgm:t>
    </dgm:pt>
    <dgm:pt modelId="{F246C6C3-212D-4B13-BAF1-6C988AA90F7D}">
      <dgm:prSet phldrT="[Text]"/>
      <dgm:spPr/>
      <dgm:t>
        <a:bodyPr/>
        <a:lstStyle/>
        <a:p>
          <a:r>
            <a:rPr lang="de-DE" dirty="0"/>
            <a:t>Durchführen</a:t>
          </a:r>
        </a:p>
      </dgm:t>
    </dgm:pt>
    <dgm:pt modelId="{539E94D9-38AC-487A-9326-1FA5093A89ED}" type="parTrans" cxnId="{2F244CE4-8013-4E42-B872-EBDDFD942D11}">
      <dgm:prSet/>
      <dgm:spPr/>
      <dgm:t>
        <a:bodyPr/>
        <a:lstStyle/>
        <a:p>
          <a:endParaRPr lang="de-DE"/>
        </a:p>
      </dgm:t>
    </dgm:pt>
    <dgm:pt modelId="{CA34FA7A-982C-4A36-AEBC-E871BD2D4049}" type="sibTrans" cxnId="{2F244CE4-8013-4E42-B872-EBDDFD942D11}">
      <dgm:prSet/>
      <dgm:spPr/>
      <dgm:t>
        <a:bodyPr/>
        <a:lstStyle/>
        <a:p>
          <a:endParaRPr lang="de-DE"/>
        </a:p>
      </dgm:t>
    </dgm:pt>
    <dgm:pt modelId="{7DD722AC-302F-44CC-A1D9-AF6EFF71CCAC}">
      <dgm:prSet phldrT="[Text]"/>
      <dgm:spPr/>
      <dgm:t>
        <a:bodyPr/>
        <a:lstStyle/>
        <a:p>
          <a:r>
            <a:rPr lang="de-DE" dirty="0"/>
            <a:t>Bewerten eigener Arbeit</a:t>
          </a:r>
        </a:p>
      </dgm:t>
    </dgm:pt>
    <dgm:pt modelId="{32CF539B-D7A3-4D45-AAFC-7D8D3BAF5F4E}" type="parTrans" cxnId="{E6DA5D4F-1716-4C82-89A6-5B57FCE1C32D}">
      <dgm:prSet/>
      <dgm:spPr/>
      <dgm:t>
        <a:bodyPr/>
        <a:lstStyle/>
        <a:p>
          <a:endParaRPr lang="de-DE"/>
        </a:p>
      </dgm:t>
    </dgm:pt>
    <dgm:pt modelId="{DFF6478D-5E07-47A4-8261-A35CFAB6F99A}" type="sibTrans" cxnId="{E6DA5D4F-1716-4C82-89A6-5B57FCE1C32D}">
      <dgm:prSet/>
      <dgm:spPr/>
      <dgm:t>
        <a:bodyPr/>
        <a:lstStyle/>
        <a:p>
          <a:endParaRPr lang="de-DE"/>
        </a:p>
      </dgm:t>
    </dgm:pt>
    <dgm:pt modelId="{EEF1877E-FC4B-4F75-B148-352AEE6347F1}">
      <dgm:prSet phldrT="[Text]"/>
      <dgm:spPr/>
      <dgm:t>
        <a:bodyPr/>
        <a:lstStyle/>
        <a:p>
          <a:r>
            <a:rPr lang="de-DE" dirty="0"/>
            <a:t>Kontrollieren</a:t>
          </a:r>
        </a:p>
      </dgm:t>
    </dgm:pt>
    <dgm:pt modelId="{3C138988-D254-4466-AAC8-57D8392F4484}" type="parTrans" cxnId="{0701FF0C-8D2C-4465-9313-0B4BBE79FB14}">
      <dgm:prSet/>
      <dgm:spPr/>
      <dgm:t>
        <a:bodyPr/>
        <a:lstStyle/>
        <a:p>
          <a:endParaRPr lang="de-DE"/>
        </a:p>
      </dgm:t>
    </dgm:pt>
    <dgm:pt modelId="{BADFBE30-00F2-4DB0-9AE4-362FB4B03805}" type="sibTrans" cxnId="{0701FF0C-8D2C-4465-9313-0B4BBE79FB14}">
      <dgm:prSet/>
      <dgm:spPr/>
      <dgm:t>
        <a:bodyPr/>
        <a:lstStyle/>
        <a:p>
          <a:endParaRPr lang="de-DE"/>
        </a:p>
      </dgm:t>
    </dgm:pt>
    <dgm:pt modelId="{A0C22DD7-8475-4827-AA42-BF72912CBE72}" type="pres">
      <dgm:prSet presAssocID="{57FA2473-F7BE-4040-B396-A07A73695F77}" presName="Name0" presStyleCnt="0">
        <dgm:presLayoutVars>
          <dgm:dir/>
          <dgm:animLvl val="lvl"/>
          <dgm:resizeHandles val="exact"/>
        </dgm:presLayoutVars>
      </dgm:prSet>
      <dgm:spPr/>
    </dgm:pt>
    <dgm:pt modelId="{51419330-2ABC-4ED8-8B47-1525E278B68D}" type="pres">
      <dgm:prSet presAssocID="{FDAA9E2A-B324-45A2-9F56-D5A365BCEAED}" presName="parTxOnly" presStyleLbl="node1" presStyleIdx="0" presStyleCnt="5">
        <dgm:presLayoutVars>
          <dgm:chMax val="0"/>
          <dgm:chPref val="0"/>
          <dgm:bulletEnabled val="1"/>
        </dgm:presLayoutVars>
      </dgm:prSet>
      <dgm:spPr/>
    </dgm:pt>
    <dgm:pt modelId="{F7A2C0C9-3773-4073-8342-28A8AE53628D}" type="pres">
      <dgm:prSet presAssocID="{E1005E7A-2CE7-4A31-AB72-FDBA4D0E38A3}" presName="parTxOnlySpace" presStyleCnt="0"/>
      <dgm:spPr/>
    </dgm:pt>
    <dgm:pt modelId="{A53B6FC5-906C-4B33-A169-B65C2C657602}" type="pres">
      <dgm:prSet presAssocID="{71AFAC9A-A6FA-4CF9-83C0-42DFB48B86C4}" presName="parTxOnly" presStyleLbl="node1" presStyleIdx="1" presStyleCnt="5">
        <dgm:presLayoutVars>
          <dgm:chMax val="0"/>
          <dgm:chPref val="0"/>
          <dgm:bulletEnabled val="1"/>
        </dgm:presLayoutVars>
      </dgm:prSet>
      <dgm:spPr/>
    </dgm:pt>
    <dgm:pt modelId="{4449D279-FBC5-4C74-936F-59E7AAD07123}" type="pres">
      <dgm:prSet presAssocID="{A4AF36AA-477F-4653-AB26-96103610C45D}" presName="parTxOnlySpace" presStyleCnt="0"/>
      <dgm:spPr/>
    </dgm:pt>
    <dgm:pt modelId="{D34E317E-4D3E-4731-96DA-3AE860F80F8E}" type="pres">
      <dgm:prSet presAssocID="{F246C6C3-212D-4B13-BAF1-6C988AA90F7D}" presName="parTxOnly" presStyleLbl="node1" presStyleIdx="2" presStyleCnt="5">
        <dgm:presLayoutVars>
          <dgm:chMax val="0"/>
          <dgm:chPref val="0"/>
          <dgm:bulletEnabled val="1"/>
        </dgm:presLayoutVars>
      </dgm:prSet>
      <dgm:spPr/>
    </dgm:pt>
    <dgm:pt modelId="{C5D2139D-336C-4697-9846-BA5FFF9B3E63}" type="pres">
      <dgm:prSet presAssocID="{CA34FA7A-982C-4A36-AEBC-E871BD2D4049}" presName="parTxOnlySpace" presStyleCnt="0"/>
      <dgm:spPr/>
    </dgm:pt>
    <dgm:pt modelId="{31672E93-F96D-4563-B3A1-7CD2D67001BA}" type="pres">
      <dgm:prSet presAssocID="{EEF1877E-FC4B-4F75-B148-352AEE6347F1}" presName="parTxOnly" presStyleLbl="node1" presStyleIdx="3" presStyleCnt="5">
        <dgm:presLayoutVars>
          <dgm:chMax val="0"/>
          <dgm:chPref val="0"/>
          <dgm:bulletEnabled val="1"/>
        </dgm:presLayoutVars>
      </dgm:prSet>
      <dgm:spPr/>
    </dgm:pt>
    <dgm:pt modelId="{60F14836-C403-43E7-A60C-398B5F5C625E}" type="pres">
      <dgm:prSet presAssocID="{BADFBE30-00F2-4DB0-9AE4-362FB4B03805}" presName="parTxOnlySpace" presStyleCnt="0"/>
      <dgm:spPr/>
    </dgm:pt>
    <dgm:pt modelId="{A82BA95E-2166-4413-A7D0-5FB4074984F2}" type="pres">
      <dgm:prSet presAssocID="{7DD722AC-302F-44CC-A1D9-AF6EFF71CCAC}" presName="parTxOnly" presStyleLbl="node1" presStyleIdx="4" presStyleCnt="5">
        <dgm:presLayoutVars>
          <dgm:chMax val="0"/>
          <dgm:chPref val="0"/>
          <dgm:bulletEnabled val="1"/>
        </dgm:presLayoutVars>
      </dgm:prSet>
      <dgm:spPr/>
    </dgm:pt>
  </dgm:ptLst>
  <dgm:cxnLst>
    <dgm:cxn modelId="{44426D03-061B-4850-AA30-0BA3FF26F412}" type="presOf" srcId="{FDAA9E2A-B324-45A2-9F56-D5A365BCEAED}" destId="{51419330-2ABC-4ED8-8B47-1525E278B68D}" srcOrd="0" destOrd="0" presId="urn:microsoft.com/office/officeart/2005/8/layout/chevron1"/>
    <dgm:cxn modelId="{0701FF0C-8D2C-4465-9313-0B4BBE79FB14}" srcId="{57FA2473-F7BE-4040-B396-A07A73695F77}" destId="{EEF1877E-FC4B-4F75-B148-352AEE6347F1}" srcOrd="3" destOrd="0" parTransId="{3C138988-D254-4466-AAC8-57D8392F4484}" sibTransId="{BADFBE30-00F2-4DB0-9AE4-362FB4B03805}"/>
    <dgm:cxn modelId="{2CC54F1B-245E-4250-8F8D-5E853AAFDC60}" type="presOf" srcId="{EEF1877E-FC4B-4F75-B148-352AEE6347F1}" destId="{31672E93-F96D-4563-B3A1-7CD2D67001BA}" srcOrd="0" destOrd="0" presId="urn:microsoft.com/office/officeart/2005/8/layout/chevron1"/>
    <dgm:cxn modelId="{F228B036-93EC-4A99-94FC-2D1C2BCAF598}" type="presOf" srcId="{F246C6C3-212D-4B13-BAF1-6C988AA90F7D}" destId="{D34E317E-4D3E-4731-96DA-3AE860F80F8E}" srcOrd="0" destOrd="0" presId="urn:microsoft.com/office/officeart/2005/8/layout/chevron1"/>
    <dgm:cxn modelId="{7CC05740-7B58-461C-A87E-EBDBAA21993F}" srcId="{57FA2473-F7BE-4040-B396-A07A73695F77}" destId="{71AFAC9A-A6FA-4CF9-83C0-42DFB48B86C4}" srcOrd="1" destOrd="0" parTransId="{4436F89A-857C-46D5-9D3A-CE9040A22E65}" sibTransId="{A4AF36AA-477F-4653-AB26-96103610C45D}"/>
    <dgm:cxn modelId="{563D1561-3B88-4EEC-BDE7-AB018FA760F8}" type="presOf" srcId="{7DD722AC-302F-44CC-A1D9-AF6EFF71CCAC}" destId="{A82BA95E-2166-4413-A7D0-5FB4074984F2}" srcOrd="0" destOrd="0" presId="urn:microsoft.com/office/officeart/2005/8/layout/chevron1"/>
    <dgm:cxn modelId="{08C7C468-BB4F-4AF0-B82F-E7CE6770DBF0}" type="presOf" srcId="{57FA2473-F7BE-4040-B396-A07A73695F77}" destId="{A0C22DD7-8475-4827-AA42-BF72912CBE72}" srcOrd="0" destOrd="0" presId="urn:microsoft.com/office/officeart/2005/8/layout/chevron1"/>
    <dgm:cxn modelId="{E6DA5D4F-1716-4C82-89A6-5B57FCE1C32D}" srcId="{57FA2473-F7BE-4040-B396-A07A73695F77}" destId="{7DD722AC-302F-44CC-A1D9-AF6EFF71CCAC}" srcOrd="4" destOrd="0" parTransId="{32CF539B-D7A3-4D45-AAFC-7D8D3BAF5F4E}" sibTransId="{DFF6478D-5E07-47A4-8261-A35CFAB6F99A}"/>
    <dgm:cxn modelId="{9036FAB0-FA34-45AC-84A4-B93991C6399E}" srcId="{57FA2473-F7BE-4040-B396-A07A73695F77}" destId="{FDAA9E2A-B324-45A2-9F56-D5A365BCEAED}" srcOrd="0" destOrd="0" parTransId="{88C9292C-725A-4319-A6E0-023E8136F24B}" sibTransId="{E1005E7A-2CE7-4A31-AB72-FDBA4D0E38A3}"/>
    <dgm:cxn modelId="{7C0B69B4-F9CF-49B8-8677-F95215B925AF}" type="presOf" srcId="{71AFAC9A-A6FA-4CF9-83C0-42DFB48B86C4}" destId="{A53B6FC5-906C-4B33-A169-B65C2C657602}" srcOrd="0" destOrd="0" presId="urn:microsoft.com/office/officeart/2005/8/layout/chevron1"/>
    <dgm:cxn modelId="{2F244CE4-8013-4E42-B872-EBDDFD942D11}" srcId="{57FA2473-F7BE-4040-B396-A07A73695F77}" destId="{F246C6C3-212D-4B13-BAF1-6C988AA90F7D}" srcOrd="2" destOrd="0" parTransId="{539E94D9-38AC-487A-9326-1FA5093A89ED}" sibTransId="{CA34FA7A-982C-4A36-AEBC-E871BD2D4049}"/>
    <dgm:cxn modelId="{E29A6D59-E97F-4121-B976-8A2ADE825EC5}" type="presParOf" srcId="{A0C22DD7-8475-4827-AA42-BF72912CBE72}" destId="{51419330-2ABC-4ED8-8B47-1525E278B68D}" srcOrd="0" destOrd="0" presId="urn:microsoft.com/office/officeart/2005/8/layout/chevron1"/>
    <dgm:cxn modelId="{6E55CEC8-C19A-47C5-913F-37DE95074C00}" type="presParOf" srcId="{A0C22DD7-8475-4827-AA42-BF72912CBE72}" destId="{F7A2C0C9-3773-4073-8342-28A8AE53628D}" srcOrd="1" destOrd="0" presId="urn:microsoft.com/office/officeart/2005/8/layout/chevron1"/>
    <dgm:cxn modelId="{EE9C5D32-7205-439E-8481-2F853CB93A74}" type="presParOf" srcId="{A0C22DD7-8475-4827-AA42-BF72912CBE72}" destId="{A53B6FC5-906C-4B33-A169-B65C2C657602}" srcOrd="2" destOrd="0" presId="urn:microsoft.com/office/officeart/2005/8/layout/chevron1"/>
    <dgm:cxn modelId="{6D34AAF1-5AB8-45A4-BD87-9F1E16FB6E23}" type="presParOf" srcId="{A0C22DD7-8475-4827-AA42-BF72912CBE72}" destId="{4449D279-FBC5-4C74-936F-59E7AAD07123}" srcOrd="3" destOrd="0" presId="urn:microsoft.com/office/officeart/2005/8/layout/chevron1"/>
    <dgm:cxn modelId="{82F7DF29-3D14-446D-AFD8-365DDF98B3B5}" type="presParOf" srcId="{A0C22DD7-8475-4827-AA42-BF72912CBE72}" destId="{D34E317E-4D3E-4731-96DA-3AE860F80F8E}" srcOrd="4" destOrd="0" presId="urn:microsoft.com/office/officeart/2005/8/layout/chevron1"/>
    <dgm:cxn modelId="{C4D177CA-65FE-4FA2-8E7C-949711FEF7CA}" type="presParOf" srcId="{A0C22DD7-8475-4827-AA42-BF72912CBE72}" destId="{C5D2139D-336C-4697-9846-BA5FFF9B3E63}" srcOrd="5" destOrd="0" presId="urn:microsoft.com/office/officeart/2005/8/layout/chevron1"/>
    <dgm:cxn modelId="{4DB2A1AD-F549-45C2-8CCB-CE27F6BF5728}" type="presParOf" srcId="{A0C22DD7-8475-4827-AA42-BF72912CBE72}" destId="{31672E93-F96D-4563-B3A1-7CD2D67001BA}" srcOrd="6" destOrd="0" presId="urn:microsoft.com/office/officeart/2005/8/layout/chevron1"/>
    <dgm:cxn modelId="{21B80D5B-74DA-4275-9113-103028761B3E}" type="presParOf" srcId="{A0C22DD7-8475-4827-AA42-BF72912CBE72}" destId="{60F14836-C403-43E7-A60C-398B5F5C625E}" srcOrd="7" destOrd="0" presId="urn:microsoft.com/office/officeart/2005/8/layout/chevron1"/>
    <dgm:cxn modelId="{6FDFAC53-EDF1-4101-96D9-CB597376A103}" type="presParOf" srcId="{A0C22DD7-8475-4827-AA42-BF72912CBE72}" destId="{A82BA95E-2166-4413-A7D0-5FB4074984F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9A72E3-97D4-4AB2-998B-5D13285EB7AD}"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de-DE"/>
        </a:p>
      </dgm:t>
    </dgm:pt>
    <dgm:pt modelId="{E2B5CE96-D114-47F4-9140-5FB06CAEB5DE}">
      <dgm:prSet phldrT="[Text]"/>
      <dgm:spPr/>
      <dgm:t>
        <a:bodyPr/>
        <a:lstStyle/>
        <a:p>
          <a:r>
            <a:rPr lang="de-DE" dirty="0"/>
            <a:t>Kunden</a:t>
          </a:r>
          <a:br>
            <a:rPr lang="de-DE" dirty="0"/>
          </a:br>
          <a:r>
            <a:rPr lang="de-DE" dirty="0" err="1"/>
            <a:t>orientierung</a:t>
          </a:r>
          <a:endParaRPr lang="de-DE" dirty="0"/>
        </a:p>
      </dgm:t>
    </dgm:pt>
    <dgm:pt modelId="{D304F582-4D00-4D45-BEDA-007CBB0841D1}" type="parTrans" cxnId="{A92F0A23-0922-4835-9306-778F71C3EDF9}">
      <dgm:prSet/>
      <dgm:spPr/>
      <dgm:t>
        <a:bodyPr/>
        <a:lstStyle/>
        <a:p>
          <a:endParaRPr lang="de-DE"/>
        </a:p>
      </dgm:t>
    </dgm:pt>
    <dgm:pt modelId="{80C3F2C4-EF7F-48C7-9BAE-25E6F8F6DC84}" type="sibTrans" cxnId="{A92F0A23-0922-4835-9306-778F71C3EDF9}">
      <dgm:prSet/>
      <dgm:spPr/>
      <dgm:t>
        <a:bodyPr/>
        <a:lstStyle/>
        <a:p>
          <a:endParaRPr lang="de-DE"/>
        </a:p>
      </dgm:t>
    </dgm:pt>
    <dgm:pt modelId="{88D662DC-D5F6-4695-9989-A715C45D7764}">
      <dgm:prSet phldrT="[Text]" custT="1"/>
      <dgm:spPr/>
      <dgm:t>
        <a:bodyPr/>
        <a:lstStyle/>
        <a:p>
          <a:pPr rtl="0"/>
          <a:r>
            <a:rPr lang="de-DE" sz="2400" dirty="0">
              <a:solidFill>
                <a:schemeClr val="tx1"/>
              </a:solidFill>
            </a:rPr>
            <a:t>Stakeholder-Anforderungen waren erfüllt und </a:t>
          </a:r>
          <a:r>
            <a:rPr lang="de-DE" sz="2400" dirty="0">
              <a:solidFill>
                <a:schemeClr val="tx1"/>
              </a:solidFill>
              <a:latin typeface="Arial" panose="020B0604020202020204"/>
            </a:rPr>
            <a:t>die </a:t>
          </a:r>
          <a:r>
            <a:rPr lang="de-DE" sz="2400" dirty="0">
              <a:solidFill>
                <a:schemeClr val="tx1"/>
              </a:solidFill>
            </a:rPr>
            <a:t>Software wurde bereitgestellt und präsentiert.</a:t>
          </a:r>
          <a:r>
            <a:rPr lang="de-DE" sz="2400" dirty="0">
              <a:solidFill>
                <a:schemeClr val="tx1"/>
              </a:solidFill>
              <a:latin typeface="Arial" panose="020B0604020202020204"/>
            </a:rPr>
            <a:t> </a:t>
          </a:r>
          <a:endParaRPr lang="de-DE" sz="2400" dirty="0">
            <a:solidFill>
              <a:schemeClr val="tx1"/>
            </a:solidFill>
          </a:endParaRPr>
        </a:p>
      </dgm:t>
    </dgm:pt>
    <dgm:pt modelId="{37FA7967-BC23-468D-A1B8-485B214BB356}" type="parTrans" cxnId="{E805F3A8-CE3B-4F7C-BF89-153A750D1260}">
      <dgm:prSet/>
      <dgm:spPr/>
      <dgm:t>
        <a:bodyPr/>
        <a:lstStyle/>
        <a:p>
          <a:endParaRPr lang="de-DE"/>
        </a:p>
      </dgm:t>
    </dgm:pt>
    <dgm:pt modelId="{7645B4A8-1CC5-469B-9E4F-6B730FA71088}" type="sibTrans" cxnId="{E805F3A8-CE3B-4F7C-BF89-153A750D1260}">
      <dgm:prSet/>
      <dgm:spPr/>
      <dgm:t>
        <a:bodyPr/>
        <a:lstStyle/>
        <a:p>
          <a:endParaRPr lang="de-DE"/>
        </a:p>
      </dgm:t>
    </dgm:pt>
    <dgm:pt modelId="{3947860E-4C7F-4B32-A247-C8671E77AD77}">
      <dgm:prSet phldrT="[Text]"/>
      <dgm:spPr/>
      <dgm:t>
        <a:bodyPr/>
        <a:lstStyle/>
        <a:p>
          <a:r>
            <a:rPr lang="de-DE" dirty="0" err="1"/>
            <a:t>Verantwort</a:t>
          </a:r>
          <a:br>
            <a:rPr lang="de-DE" dirty="0"/>
          </a:br>
          <a:r>
            <a:rPr lang="de-DE" dirty="0" err="1"/>
            <a:t>lichkeit</a:t>
          </a:r>
          <a:endParaRPr lang="de-DE" dirty="0"/>
        </a:p>
      </dgm:t>
    </dgm:pt>
    <dgm:pt modelId="{D41AE60E-CDF3-46DA-BFB1-3A1BD233B3F4}" type="parTrans" cxnId="{54C81B50-8193-4DB7-A38B-52FAD9D4BB09}">
      <dgm:prSet/>
      <dgm:spPr/>
      <dgm:t>
        <a:bodyPr/>
        <a:lstStyle/>
        <a:p>
          <a:endParaRPr lang="de-DE"/>
        </a:p>
      </dgm:t>
    </dgm:pt>
    <dgm:pt modelId="{612E4649-350D-4BD4-B706-5D18D36C2DDD}" type="sibTrans" cxnId="{54C81B50-8193-4DB7-A38B-52FAD9D4BB09}">
      <dgm:prSet/>
      <dgm:spPr/>
      <dgm:t>
        <a:bodyPr/>
        <a:lstStyle/>
        <a:p>
          <a:endParaRPr lang="de-DE"/>
        </a:p>
      </dgm:t>
    </dgm:pt>
    <dgm:pt modelId="{10E0C720-D0C7-4F48-9B19-FEF0B43B9C0F}">
      <dgm:prSet phldrT="[Text]" custT="1"/>
      <dgm:spPr/>
      <dgm:t>
        <a:bodyPr/>
        <a:lstStyle/>
        <a:p>
          <a:r>
            <a:rPr lang="de-DE" sz="2400" dirty="0">
              <a:solidFill>
                <a:schemeClr val="tx1"/>
              </a:solidFill>
            </a:rPr>
            <a:t>Es gab keine Führung für die Auszubildende, Engagement war aber gut einsetzbar</a:t>
          </a:r>
        </a:p>
      </dgm:t>
    </dgm:pt>
    <dgm:pt modelId="{9F081F54-3CE7-4898-A331-DB85CDC4347C}" type="parTrans" cxnId="{1C9DADA3-3077-4645-B001-C311C4CA590D}">
      <dgm:prSet/>
      <dgm:spPr/>
      <dgm:t>
        <a:bodyPr/>
        <a:lstStyle/>
        <a:p>
          <a:endParaRPr lang="de-DE"/>
        </a:p>
      </dgm:t>
    </dgm:pt>
    <dgm:pt modelId="{745134C0-D1E0-4A2D-A6D8-6B287218E339}" type="sibTrans" cxnId="{1C9DADA3-3077-4645-B001-C311C4CA590D}">
      <dgm:prSet/>
      <dgm:spPr/>
      <dgm:t>
        <a:bodyPr/>
        <a:lstStyle/>
        <a:p>
          <a:endParaRPr lang="de-DE"/>
        </a:p>
      </dgm:t>
    </dgm:pt>
    <dgm:pt modelId="{921ABCCF-B8B0-43B7-A3F5-BD684B7CFBF8}">
      <dgm:prSet phldrT="[Text]"/>
      <dgm:spPr/>
      <dgm:t>
        <a:bodyPr/>
        <a:lstStyle/>
        <a:p>
          <a:pPr>
            <a:buClrTx/>
            <a:buSzTx/>
            <a:buFont typeface="Arial" panose="020B0604020202020204" pitchFamily="34" charset="0"/>
            <a:buChar char="•"/>
          </a:pPr>
          <a:r>
            <a:rPr lang="de-DE" dirty="0" err="1"/>
            <a:t>Entscheidungs</a:t>
          </a:r>
          <a:br>
            <a:rPr lang="de-DE" dirty="0"/>
          </a:br>
          <a:r>
            <a:rPr lang="de-DE" dirty="0" err="1"/>
            <a:t>findungssatz</a:t>
          </a:r>
          <a:endParaRPr lang="de-DE" dirty="0"/>
        </a:p>
      </dgm:t>
    </dgm:pt>
    <dgm:pt modelId="{46C4F03E-C118-46A8-8F08-9EF7DA0BB3EB}" type="parTrans" cxnId="{22B7775F-32F4-4999-8FF7-984E2FF87756}">
      <dgm:prSet/>
      <dgm:spPr/>
      <dgm:t>
        <a:bodyPr/>
        <a:lstStyle/>
        <a:p>
          <a:endParaRPr lang="de-DE"/>
        </a:p>
      </dgm:t>
    </dgm:pt>
    <dgm:pt modelId="{ECF5E659-1E22-4D11-9EFE-1A0080A20845}" type="sibTrans" cxnId="{22B7775F-32F4-4999-8FF7-984E2FF87756}">
      <dgm:prSet/>
      <dgm:spPr/>
      <dgm:t>
        <a:bodyPr/>
        <a:lstStyle/>
        <a:p>
          <a:endParaRPr lang="de-DE"/>
        </a:p>
      </dgm:t>
    </dgm:pt>
    <dgm:pt modelId="{132042E5-8549-4AEC-891B-21C4C01C54AA}">
      <dgm:prSet phldrT="[Text]" custT="1"/>
      <dgm:spPr/>
      <dgm:t>
        <a:bodyPr/>
        <a:lstStyle/>
        <a:p>
          <a:r>
            <a:rPr lang="de-DE" sz="2400" dirty="0">
              <a:solidFill>
                <a:schemeClr val="tx1"/>
              </a:solidFill>
            </a:rPr>
            <a:t>Anpassungen wurden nach Kundenwusch gemacht, um die Zufriedenheit zu erhöhen. </a:t>
          </a:r>
        </a:p>
      </dgm:t>
    </dgm:pt>
    <dgm:pt modelId="{2A903758-5387-4464-8649-67AFEB64A9FD}" type="parTrans" cxnId="{02182FDB-4CE0-4D13-B486-F578BF0E7C66}">
      <dgm:prSet/>
      <dgm:spPr/>
      <dgm:t>
        <a:bodyPr/>
        <a:lstStyle/>
        <a:p>
          <a:endParaRPr lang="de-DE"/>
        </a:p>
      </dgm:t>
    </dgm:pt>
    <dgm:pt modelId="{584B92CF-0A97-4D4B-A31C-B6D980C7A625}" type="sibTrans" cxnId="{02182FDB-4CE0-4D13-B486-F578BF0E7C66}">
      <dgm:prSet/>
      <dgm:spPr/>
      <dgm:t>
        <a:bodyPr/>
        <a:lstStyle/>
        <a:p>
          <a:endParaRPr lang="de-DE"/>
        </a:p>
      </dgm:t>
    </dgm:pt>
    <dgm:pt modelId="{C4633717-E5F5-43FF-BAF4-4F6196897DB6}" type="pres">
      <dgm:prSet presAssocID="{E09A72E3-97D4-4AB2-998B-5D13285EB7AD}" presName="linearFlow" presStyleCnt="0">
        <dgm:presLayoutVars>
          <dgm:dir/>
          <dgm:animLvl val="lvl"/>
          <dgm:resizeHandles val="exact"/>
        </dgm:presLayoutVars>
      </dgm:prSet>
      <dgm:spPr/>
    </dgm:pt>
    <dgm:pt modelId="{3D5D9B7A-35F2-4AFE-813B-F7A589C230E7}" type="pres">
      <dgm:prSet presAssocID="{E2B5CE96-D114-47F4-9140-5FB06CAEB5DE}" presName="composite" presStyleCnt="0"/>
      <dgm:spPr/>
    </dgm:pt>
    <dgm:pt modelId="{7EB1C065-BDAE-41B3-9B23-AF48645ED4C7}" type="pres">
      <dgm:prSet presAssocID="{E2B5CE96-D114-47F4-9140-5FB06CAEB5DE}" presName="parentText" presStyleLbl="alignNode1" presStyleIdx="0" presStyleCnt="3">
        <dgm:presLayoutVars>
          <dgm:chMax val="1"/>
          <dgm:bulletEnabled val="1"/>
        </dgm:presLayoutVars>
      </dgm:prSet>
      <dgm:spPr/>
    </dgm:pt>
    <dgm:pt modelId="{C7900F60-A742-4AB0-BBA5-AC37B3B77FAB}" type="pres">
      <dgm:prSet presAssocID="{E2B5CE96-D114-47F4-9140-5FB06CAEB5DE}" presName="descendantText" presStyleLbl="alignAcc1" presStyleIdx="0" presStyleCnt="3" custLinFactNeighborX="-1" custLinFactNeighborY="9201">
        <dgm:presLayoutVars>
          <dgm:bulletEnabled val="1"/>
        </dgm:presLayoutVars>
      </dgm:prSet>
      <dgm:spPr/>
    </dgm:pt>
    <dgm:pt modelId="{75F53704-B85A-4F7A-8A83-C7126EF90C64}" type="pres">
      <dgm:prSet presAssocID="{80C3F2C4-EF7F-48C7-9BAE-25E6F8F6DC84}" presName="sp" presStyleCnt="0"/>
      <dgm:spPr/>
    </dgm:pt>
    <dgm:pt modelId="{FB6ACE02-A45E-49C5-B7BE-E30D757A9228}" type="pres">
      <dgm:prSet presAssocID="{3947860E-4C7F-4B32-A247-C8671E77AD77}" presName="composite" presStyleCnt="0"/>
      <dgm:spPr/>
    </dgm:pt>
    <dgm:pt modelId="{C753CB92-EC5B-4A8C-A1E9-27A091DDC6FD}" type="pres">
      <dgm:prSet presAssocID="{3947860E-4C7F-4B32-A247-C8671E77AD77}" presName="parentText" presStyleLbl="alignNode1" presStyleIdx="1" presStyleCnt="3">
        <dgm:presLayoutVars>
          <dgm:chMax val="1"/>
          <dgm:bulletEnabled val="1"/>
        </dgm:presLayoutVars>
      </dgm:prSet>
      <dgm:spPr/>
    </dgm:pt>
    <dgm:pt modelId="{188F505F-B581-4C5F-8C84-1A1E9F029CA5}" type="pres">
      <dgm:prSet presAssocID="{3947860E-4C7F-4B32-A247-C8671E77AD77}" presName="descendantText" presStyleLbl="alignAcc1" presStyleIdx="1" presStyleCnt="3" custLinFactNeighborX="4" custLinFactNeighborY="15078">
        <dgm:presLayoutVars>
          <dgm:bulletEnabled val="1"/>
        </dgm:presLayoutVars>
      </dgm:prSet>
      <dgm:spPr/>
    </dgm:pt>
    <dgm:pt modelId="{94E19580-DB7A-4D4D-BD56-BD780EDF9010}" type="pres">
      <dgm:prSet presAssocID="{612E4649-350D-4BD4-B706-5D18D36C2DDD}" presName="sp" presStyleCnt="0"/>
      <dgm:spPr/>
    </dgm:pt>
    <dgm:pt modelId="{F032B764-E09B-429C-A5A5-4DAACAE13459}" type="pres">
      <dgm:prSet presAssocID="{921ABCCF-B8B0-43B7-A3F5-BD684B7CFBF8}" presName="composite" presStyleCnt="0"/>
      <dgm:spPr/>
    </dgm:pt>
    <dgm:pt modelId="{147B1C61-EFD2-47C5-B0C3-5BA94A0290E6}" type="pres">
      <dgm:prSet presAssocID="{921ABCCF-B8B0-43B7-A3F5-BD684B7CFBF8}" presName="parentText" presStyleLbl="alignNode1" presStyleIdx="2" presStyleCnt="3">
        <dgm:presLayoutVars>
          <dgm:chMax val="1"/>
          <dgm:bulletEnabled val="1"/>
        </dgm:presLayoutVars>
      </dgm:prSet>
      <dgm:spPr/>
    </dgm:pt>
    <dgm:pt modelId="{6332E1AE-8717-4859-A339-EC3686681E9E}" type="pres">
      <dgm:prSet presAssocID="{921ABCCF-B8B0-43B7-A3F5-BD684B7CFBF8}" presName="descendantText" presStyleLbl="alignAcc1" presStyleIdx="2" presStyleCnt="3" custLinFactNeighborX="4" custLinFactNeighborY="1727">
        <dgm:presLayoutVars>
          <dgm:bulletEnabled val="1"/>
        </dgm:presLayoutVars>
      </dgm:prSet>
      <dgm:spPr/>
    </dgm:pt>
  </dgm:ptLst>
  <dgm:cxnLst>
    <dgm:cxn modelId="{A92F0A23-0922-4835-9306-778F71C3EDF9}" srcId="{E09A72E3-97D4-4AB2-998B-5D13285EB7AD}" destId="{E2B5CE96-D114-47F4-9140-5FB06CAEB5DE}" srcOrd="0" destOrd="0" parTransId="{D304F582-4D00-4D45-BEDA-007CBB0841D1}" sibTransId="{80C3F2C4-EF7F-48C7-9BAE-25E6F8F6DC84}"/>
    <dgm:cxn modelId="{22B7775F-32F4-4999-8FF7-984E2FF87756}" srcId="{E09A72E3-97D4-4AB2-998B-5D13285EB7AD}" destId="{921ABCCF-B8B0-43B7-A3F5-BD684B7CFBF8}" srcOrd="2" destOrd="0" parTransId="{46C4F03E-C118-46A8-8F08-9EF7DA0BB3EB}" sibTransId="{ECF5E659-1E22-4D11-9EFE-1A0080A20845}"/>
    <dgm:cxn modelId="{54C81B50-8193-4DB7-A38B-52FAD9D4BB09}" srcId="{E09A72E3-97D4-4AB2-998B-5D13285EB7AD}" destId="{3947860E-4C7F-4B32-A247-C8671E77AD77}" srcOrd="1" destOrd="0" parTransId="{D41AE60E-CDF3-46DA-BFB1-3A1BD233B3F4}" sibTransId="{612E4649-350D-4BD4-B706-5D18D36C2DDD}"/>
    <dgm:cxn modelId="{149E2E72-C1C5-4800-A84B-0775B0AD19D4}" type="presOf" srcId="{132042E5-8549-4AEC-891B-21C4C01C54AA}" destId="{6332E1AE-8717-4859-A339-EC3686681E9E}" srcOrd="0" destOrd="0" presId="urn:microsoft.com/office/officeart/2005/8/layout/chevron2"/>
    <dgm:cxn modelId="{0A0A0073-D38B-485B-B574-99281D5E89B3}" type="presOf" srcId="{88D662DC-D5F6-4695-9989-A715C45D7764}" destId="{C7900F60-A742-4AB0-BBA5-AC37B3B77FAB}" srcOrd="0" destOrd="0" presId="urn:microsoft.com/office/officeart/2005/8/layout/chevron2"/>
    <dgm:cxn modelId="{1C9DADA3-3077-4645-B001-C311C4CA590D}" srcId="{3947860E-4C7F-4B32-A247-C8671E77AD77}" destId="{10E0C720-D0C7-4F48-9B19-FEF0B43B9C0F}" srcOrd="0" destOrd="0" parTransId="{9F081F54-3CE7-4898-A331-DB85CDC4347C}" sibTransId="{745134C0-D1E0-4A2D-A6D8-6B287218E339}"/>
    <dgm:cxn modelId="{E805F3A8-CE3B-4F7C-BF89-153A750D1260}" srcId="{E2B5CE96-D114-47F4-9140-5FB06CAEB5DE}" destId="{88D662DC-D5F6-4695-9989-A715C45D7764}" srcOrd="0" destOrd="0" parTransId="{37FA7967-BC23-468D-A1B8-485B214BB356}" sibTransId="{7645B4A8-1CC5-469B-9E4F-6B730FA71088}"/>
    <dgm:cxn modelId="{909215CA-3B3A-4C43-9357-C5640850A4C9}" type="presOf" srcId="{E09A72E3-97D4-4AB2-998B-5D13285EB7AD}" destId="{C4633717-E5F5-43FF-BAF4-4F6196897DB6}" srcOrd="0" destOrd="0" presId="urn:microsoft.com/office/officeart/2005/8/layout/chevron2"/>
    <dgm:cxn modelId="{02182FDB-4CE0-4D13-B486-F578BF0E7C66}" srcId="{921ABCCF-B8B0-43B7-A3F5-BD684B7CFBF8}" destId="{132042E5-8549-4AEC-891B-21C4C01C54AA}" srcOrd="0" destOrd="0" parTransId="{2A903758-5387-4464-8649-67AFEB64A9FD}" sibTransId="{584B92CF-0A97-4D4B-A31C-B6D980C7A625}"/>
    <dgm:cxn modelId="{4ECA84E1-E9BC-4822-8FFC-12B79014E994}" type="presOf" srcId="{3947860E-4C7F-4B32-A247-C8671E77AD77}" destId="{C753CB92-EC5B-4A8C-A1E9-27A091DDC6FD}" srcOrd="0" destOrd="0" presId="urn:microsoft.com/office/officeart/2005/8/layout/chevron2"/>
    <dgm:cxn modelId="{0438CEF4-FCE5-4D02-BE93-7161AF34A326}" type="presOf" srcId="{10E0C720-D0C7-4F48-9B19-FEF0B43B9C0F}" destId="{188F505F-B581-4C5F-8C84-1A1E9F029CA5}" srcOrd="0" destOrd="0" presId="urn:microsoft.com/office/officeart/2005/8/layout/chevron2"/>
    <dgm:cxn modelId="{4B8705F8-6BAC-4068-A549-16088BCF05CB}" type="presOf" srcId="{E2B5CE96-D114-47F4-9140-5FB06CAEB5DE}" destId="{7EB1C065-BDAE-41B3-9B23-AF48645ED4C7}" srcOrd="0" destOrd="0" presId="urn:microsoft.com/office/officeart/2005/8/layout/chevron2"/>
    <dgm:cxn modelId="{65398EFA-9B4D-46D3-A531-A518F301A4D2}" type="presOf" srcId="{921ABCCF-B8B0-43B7-A3F5-BD684B7CFBF8}" destId="{147B1C61-EFD2-47C5-B0C3-5BA94A0290E6}" srcOrd="0" destOrd="0" presId="urn:microsoft.com/office/officeart/2005/8/layout/chevron2"/>
    <dgm:cxn modelId="{7FC7EDD5-980C-4080-AFA4-3F7E4EBA6FF1}" type="presParOf" srcId="{C4633717-E5F5-43FF-BAF4-4F6196897DB6}" destId="{3D5D9B7A-35F2-4AFE-813B-F7A589C230E7}" srcOrd="0" destOrd="0" presId="urn:microsoft.com/office/officeart/2005/8/layout/chevron2"/>
    <dgm:cxn modelId="{4718B61B-7576-4DF0-96AB-4A09F7D57934}" type="presParOf" srcId="{3D5D9B7A-35F2-4AFE-813B-F7A589C230E7}" destId="{7EB1C065-BDAE-41B3-9B23-AF48645ED4C7}" srcOrd="0" destOrd="0" presId="urn:microsoft.com/office/officeart/2005/8/layout/chevron2"/>
    <dgm:cxn modelId="{4ECECDBD-F8D1-4F9E-8950-F144DC797F02}" type="presParOf" srcId="{3D5D9B7A-35F2-4AFE-813B-F7A589C230E7}" destId="{C7900F60-A742-4AB0-BBA5-AC37B3B77FAB}" srcOrd="1" destOrd="0" presId="urn:microsoft.com/office/officeart/2005/8/layout/chevron2"/>
    <dgm:cxn modelId="{FCB4518B-24D0-4B19-9220-6DAE4A3AC7BA}" type="presParOf" srcId="{C4633717-E5F5-43FF-BAF4-4F6196897DB6}" destId="{75F53704-B85A-4F7A-8A83-C7126EF90C64}" srcOrd="1" destOrd="0" presId="urn:microsoft.com/office/officeart/2005/8/layout/chevron2"/>
    <dgm:cxn modelId="{C6984817-562F-4EB6-8CB3-7C4FDC3EA209}" type="presParOf" srcId="{C4633717-E5F5-43FF-BAF4-4F6196897DB6}" destId="{FB6ACE02-A45E-49C5-B7BE-E30D757A9228}" srcOrd="2" destOrd="0" presId="urn:microsoft.com/office/officeart/2005/8/layout/chevron2"/>
    <dgm:cxn modelId="{AC75E6A5-BFBB-4693-B791-8C22CC10AD30}" type="presParOf" srcId="{FB6ACE02-A45E-49C5-B7BE-E30D757A9228}" destId="{C753CB92-EC5B-4A8C-A1E9-27A091DDC6FD}" srcOrd="0" destOrd="0" presId="urn:microsoft.com/office/officeart/2005/8/layout/chevron2"/>
    <dgm:cxn modelId="{A07CBAE9-3E90-45AC-92C6-C8636E8E4C6D}" type="presParOf" srcId="{FB6ACE02-A45E-49C5-B7BE-E30D757A9228}" destId="{188F505F-B581-4C5F-8C84-1A1E9F029CA5}" srcOrd="1" destOrd="0" presId="urn:microsoft.com/office/officeart/2005/8/layout/chevron2"/>
    <dgm:cxn modelId="{2188CF60-9C59-4227-8677-60B6FFD7CF64}" type="presParOf" srcId="{C4633717-E5F5-43FF-BAF4-4F6196897DB6}" destId="{94E19580-DB7A-4D4D-BD56-BD780EDF9010}" srcOrd="3" destOrd="0" presId="urn:microsoft.com/office/officeart/2005/8/layout/chevron2"/>
    <dgm:cxn modelId="{2B59D96E-E653-4FF7-BDEF-3B3B8BA4BE1B}" type="presParOf" srcId="{C4633717-E5F5-43FF-BAF4-4F6196897DB6}" destId="{F032B764-E09B-429C-A5A5-4DAACAE13459}" srcOrd="4" destOrd="0" presId="urn:microsoft.com/office/officeart/2005/8/layout/chevron2"/>
    <dgm:cxn modelId="{7EB9F1F2-7B86-42B5-AE80-8D33B99F3B80}" type="presParOf" srcId="{F032B764-E09B-429C-A5A5-4DAACAE13459}" destId="{147B1C61-EFD2-47C5-B0C3-5BA94A0290E6}" srcOrd="0" destOrd="0" presId="urn:microsoft.com/office/officeart/2005/8/layout/chevron2"/>
    <dgm:cxn modelId="{5F2E76B9-862E-42E5-9BC5-350105DC8667}" type="presParOf" srcId="{F032B764-E09B-429C-A5A5-4DAACAE13459}" destId="{6332E1AE-8717-4859-A339-EC3686681E9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9A72E3-97D4-4AB2-998B-5D13285EB7AD}"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de-DE"/>
        </a:p>
      </dgm:t>
    </dgm:pt>
    <dgm:pt modelId="{3947860E-4C7F-4B32-A247-C8671E77AD77}">
      <dgm:prSet phldrT="[Text]" custT="1"/>
      <dgm:spPr/>
      <dgm:t>
        <a:bodyPr/>
        <a:lstStyle/>
        <a:p>
          <a:r>
            <a:rPr lang="de-DE" sz="1000" dirty="0"/>
            <a:t>Verbesserung</a:t>
          </a:r>
        </a:p>
      </dgm:t>
    </dgm:pt>
    <dgm:pt modelId="{D41AE60E-CDF3-46DA-BFB1-3A1BD233B3F4}" type="parTrans" cxnId="{54C81B50-8193-4DB7-A38B-52FAD9D4BB09}">
      <dgm:prSet/>
      <dgm:spPr/>
      <dgm:t>
        <a:bodyPr/>
        <a:lstStyle/>
        <a:p>
          <a:endParaRPr lang="de-DE"/>
        </a:p>
      </dgm:t>
    </dgm:pt>
    <dgm:pt modelId="{612E4649-350D-4BD4-B706-5D18D36C2DDD}" type="sibTrans" cxnId="{54C81B50-8193-4DB7-A38B-52FAD9D4BB09}">
      <dgm:prSet/>
      <dgm:spPr/>
      <dgm:t>
        <a:bodyPr/>
        <a:lstStyle/>
        <a:p>
          <a:endParaRPr lang="de-DE"/>
        </a:p>
      </dgm:t>
    </dgm:pt>
    <dgm:pt modelId="{10E0C720-D0C7-4F48-9B19-FEF0B43B9C0F}">
      <dgm:prSet phldrT="[Text]" custT="1"/>
      <dgm:spPr/>
      <dgm:t>
        <a:bodyPr/>
        <a:lstStyle/>
        <a:p>
          <a:r>
            <a:rPr lang="de-DE" sz="2400" dirty="0">
              <a:solidFill>
                <a:schemeClr val="tx1"/>
              </a:solidFill>
            </a:rPr>
            <a:t>Alle Auszubildende hatten unterschiedliche Kenntnisse, und während einige das Wissen verbessert haben, setzten andere das Projekt fort.</a:t>
          </a:r>
        </a:p>
      </dgm:t>
    </dgm:pt>
    <dgm:pt modelId="{9F081F54-3CE7-4898-A331-DB85CDC4347C}" type="parTrans" cxnId="{1C9DADA3-3077-4645-B001-C311C4CA590D}">
      <dgm:prSet/>
      <dgm:spPr/>
      <dgm:t>
        <a:bodyPr/>
        <a:lstStyle/>
        <a:p>
          <a:endParaRPr lang="de-DE"/>
        </a:p>
      </dgm:t>
    </dgm:pt>
    <dgm:pt modelId="{745134C0-D1E0-4A2D-A6D8-6B287218E339}" type="sibTrans" cxnId="{1C9DADA3-3077-4645-B001-C311C4CA590D}">
      <dgm:prSet/>
      <dgm:spPr/>
      <dgm:t>
        <a:bodyPr/>
        <a:lstStyle/>
        <a:p>
          <a:endParaRPr lang="de-DE"/>
        </a:p>
      </dgm:t>
    </dgm:pt>
    <dgm:pt modelId="{921ABCCF-B8B0-43B7-A3F5-BD684B7CFBF8}">
      <dgm:prSet phldrT="[Text]" custT="1"/>
      <dgm:spPr/>
      <dgm:t>
        <a:bodyPr/>
        <a:lstStyle/>
        <a:p>
          <a:r>
            <a:rPr lang="de-DE" sz="1000" dirty="0"/>
            <a:t>Einbeziehung</a:t>
          </a:r>
        </a:p>
      </dgm:t>
    </dgm:pt>
    <dgm:pt modelId="{46C4F03E-C118-46A8-8F08-9EF7DA0BB3EB}" type="parTrans" cxnId="{22B7775F-32F4-4999-8FF7-984E2FF87756}">
      <dgm:prSet/>
      <dgm:spPr/>
      <dgm:t>
        <a:bodyPr/>
        <a:lstStyle/>
        <a:p>
          <a:endParaRPr lang="de-DE"/>
        </a:p>
      </dgm:t>
    </dgm:pt>
    <dgm:pt modelId="{ECF5E659-1E22-4D11-9EFE-1A0080A20845}" type="sibTrans" cxnId="{22B7775F-32F4-4999-8FF7-984E2FF87756}">
      <dgm:prSet/>
      <dgm:spPr/>
      <dgm:t>
        <a:bodyPr/>
        <a:lstStyle/>
        <a:p>
          <a:endParaRPr lang="de-DE"/>
        </a:p>
      </dgm:t>
    </dgm:pt>
    <dgm:pt modelId="{132042E5-8549-4AEC-891B-21C4C01C54AA}">
      <dgm:prSet phldrT="[Text]" custT="1"/>
      <dgm:spPr/>
      <dgm:t>
        <a:bodyPr/>
        <a:lstStyle/>
        <a:p>
          <a:r>
            <a:rPr lang="de-DE" sz="2400" dirty="0">
              <a:solidFill>
                <a:schemeClr val="tx1"/>
              </a:solidFill>
            </a:rPr>
            <a:t>Das Beziehungsmanagement für dieses Projekt verlief nicht reibungslos, da es sich um ein internes Projekt ohne Kunden, Lieferanten und externe Lieferanten handelte, in diesem Fall nur um Auszubildende und Interessenvertreter.</a:t>
          </a:r>
          <a:br>
            <a:rPr lang="de-DE" sz="1400" dirty="0">
              <a:solidFill>
                <a:schemeClr val="tx1"/>
              </a:solidFill>
            </a:rPr>
          </a:br>
          <a:endParaRPr lang="de-DE" sz="1400" dirty="0">
            <a:solidFill>
              <a:schemeClr val="tx1"/>
            </a:solidFill>
          </a:endParaRPr>
        </a:p>
      </dgm:t>
    </dgm:pt>
    <dgm:pt modelId="{2A903758-5387-4464-8649-67AFEB64A9FD}" type="parTrans" cxnId="{02182FDB-4CE0-4D13-B486-F578BF0E7C66}">
      <dgm:prSet/>
      <dgm:spPr/>
      <dgm:t>
        <a:bodyPr/>
        <a:lstStyle/>
        <a:p>
          <a:endParaRPr lang="de-DE"/>
        </a:p>
      </dgm:t>
    </dgm:pt>
    <dgm:pt modelId="{584B92CF-0A97-4D4B-A31C-B6D980C7A625}" type="sibTrans" cxnId="{02182FDB-4CE0-4D13-B486-F578BF0E7C66}">
      <dgm:prSet/>
      <dgm:spPr/>
      <dgm:t>
        <a:bodyPr/>
        <a:lstStyle/>
        <a:p>
          <a:endParaRPr lang="de-DE"/>
        </a:p>
      </dgm:t>
    </dgm:pt>
    <dgm:pt modelId="{E2B5CE96-D114-47F4-9140-5FB06CAEB5DE}">
      <dgm:prSet phldrT="[Text]" custT="1"/>
      <dgm:spPr/>
      <dgm:t>
        <a:bodyPr/>
        <a:lstStyle/>
        <a:p>
          <a:pPr rtl="0"/>
          <a:br>
            <a:rPr lang="de-DE" sz="1000" dirty="0"/>
          </a:br>
          <a:r>
            <a:rPr lang="de-DE" sz="1000" dirty="0">
              <a:latin typeface="Arial" panose="020B0604020202020204"/>
            </a:rPr>
            <a:t>Prozess</a:t>
          </a:r>
          <a:br>
            <a:rPr lang="de-DE" sz="1000" dirty="0">
              <a:latin typeface="Arial" panose="020B0604020202020204"/>
            </a:rPr>
          </a:br>
          <a:r>
            <a:rPr lang="de-DE" sz="1000" dirty="0">
              <a:latin typeface="Arial" panose="020B0604020202020204"/>
            </a:rPr>
            <a:t>orientierter</a:t>
          </a:r>
          <a:br>
            <a:rPr lang="de-DE" sz="1000" dirty="0"/>
          </a:br>
          <a:r>
            <a:rPr lang="de-DE" sz="1000" dirty="0"/>
            <a:t> Ansatz</a:t>
          </a:r>
        </a:p>
      </dgm:t>
    </dgm:pt>
    <dgm:pt modelId="{80C3F2C4-EF7F-48C7-9BAE-25E6F8F6DC84}" type="sibTrans" cxnId="{A92F0A23-0922-4835-9306-778F71C3EDF9}">
      <dgm:prSet/>
      <dgm:spPr/>
      <dgm:t>
        <a:bodyPr/>
        <a:lstStyle/>
        <a:p>
          <a:endParaRPr lang="de-DE"/>
        </a:p>
      </dgm:t>
    </dgm:pt>
    <dgm:pt modelId="{D304F582-4D00-4D45-BEDA-007CBB0841D1}" type="parTrans" cxnId="{A92F0A23-0922-4835-9306-778F71C3EDF9}">
      <dgm:prSet/>
      <dgm:spPr/>
      <dgm:t>
        <a:bodyPr/>
        <a:lstStyle/>
        <a:p>
          <a:endParaRPr lang="de-DE"/>
        </a:p>
      </dgm:t>
    </dgm:pt>
    <dgm:pt modelId="{88D662DC-D5F6-4695-9989-A715C45D7764}">
      <dgm:prSet phldrT="[Text]" custT="1"/>
      <dgm:spPr/>
      <dgm:t>
        <a:bodyPr/>
        <a:lstStyle/>
        <a:p>
          <a:r>
            <a:rPr lang="de-DE" sz="2400" dirty="0">
              <a:solidFill>
                <a:schemeClr val="tx1"/>
              </a:solidFill>
            </a:rPr>
            <a:t>Alle Prozesse, Aufgaben usw. waren in SCRUM-Board festgehalten und jeder konnte sehen, welche Aufgaben diejenige haben. </a:t>
          </a:r>
        </a:p>
      </dgm:t>
    </dgm:pt>
    <dgm:pt modelId="{7645B4A8-1CC5-469B-9E4F-6B730FA71088}" type="sibTrans" cxnId="{E805F3A8-CE3B-4F7C-BF89-153A750D1260}">
      <dgm:prSet/>
      <dgm:spPr/>
      <dgm:t>
        <a:bodyPr/>
        <a:lstStyle/>
        <a:p>
          <a:endParaRPr lang="de-DE"/>
        </a:p>
      </dgm:t>
    </dgm:pt>
    <dgm:pt modelId="{37FA7967-BC23-468D-A1B8-485B214BB356}" type="parTrans" cxnId="{E805F3A8-CE3B-4F7C-BF89-153A750D1260}">
      <dgm:prSet/>
      <dgm:spPr/>
      <dgm:t>
        <a:bodyPr/>
        <a:lstStyle/>
        <a:p>
          <a:endParaRPr lang="de-DE"/>
        </a:p>
      </dgm:t>
    </dgm:pt>
    <dgm:pt modelId="{C51C215E-85E3-4578-A530-047E3B3C1816}">
      <dgm:prSet phldrT="[Text]" custT="1"/>
      <dgm:spPr/>
      <dgm:t>
        <a:bodyPr/>
        <a:lstStyle/>
        <a:p>
          <a:r>
            <a:rPr lang="de-DE" sz="1000" dirty="0"/>
            <a:t>Lieferanten</a:t>
          </a:r>
          <a:br>
            <a:rPr lang="de-DE" sz="1000" dirty="0"/>
          </a:br>
          <a:r>
            <a:rPr lang="de-DE" sz="1000" dirty="0" err="1"/>
            <a:t>beziehungen</a:t>
          </a:r>
          <a:endParaRPr lang="de-DE" sz="1000" dirty="0">
            <a:solidFill>
              <a:schemeClr val="tx1"/>
            </a:solidFill>
          </a:endParaRPr>
        </a:p>
      </dgm:t>
    </dgm:pt>
    <dgm:pt modelId="{CB8E6216-17FA-49A6-BC65-C8D75E637BDF}" type="parTrans" cxnId="{22FA33C2-5C30-41FD-BD96-C8DEEE072758}">
      <dgm:prSet/>
      <dgm:spPr/>
      <dgm:t>
        <a:bodyPr/>
        <a:lstStyle/>
        <a:p>
          <a:endParaRPr lang="de-DE"/>
        </a:p>
      </dgm:t>
    </dgm:pt>
    <dgm:pt modelId="{0297AF23-CD09-4951-A69A-FC3589BB4D51}" type="sibTrans" cxnId="{22FA33C2-5C30-41FD-BD96-C8DEEE072758}">
      <dgm:prSet/>
      <dgm:spPr/>
      <dgm:t>
        <a:bodyPr/>
        <a:lstStyle/>
        <a:p>
          <a:endParaRPr lang="de-DE"/>
        </a:p>
      </dgm:t>
    </dgm:pt>
    <dgm:pt modelId="{C4633717-E5F5-43FF-BAF4-4F6196897DB6}" type="pres">
      <dgm:prSet presAssocID="{E09A72E3-97D4-4AB2-998B-5D13285EB7AD}" presName="linearFlow" presStyleCnt="0">
        <dgm:presLayoutVars>
          <dgm:dir/>
          <dgm:animLvl val="lvl"/>
          <dgm:resizeHandles val="exact"/>
        </dgm:presLayoutVars>
      </dgm:prSet>
      <dgm:spPr/>
    </dgm:pt>
    <dgm:pt modelId="{3D5D9B7A-35F2-4AFE-813B-F7A589C230E7}" type="pres">
      <dgm:prSet presAssocID="{E2B5CE96-D114-47F4-9140-5FB06CAEB5DE}" presName="composite" presStyleCnt="0"/>
      <dgm:spPr/>
    </dgm:pt>
    <dgm:pt modelId="{7EB1C065-BDAE-41B3-9B23-AF48645ED4C7}" type="pres">
      <dgm:prSet presAssocID="{E2B5CE96-D114-47F4-9140-5FB06CAEB5DE}" presName="parentText" presStyleLbl="alignNode1" presStyleIdx="0" presStyleCnt="4">
        <dgm:presLayoutVars>
          <dgm:chMax val="1"/>
          <dgm:bulletEnabled val="1"/>
        </dgm:presLayoutVars>
      </dgm:prSet>
      <dgm:spPr/>
    </dgm:pt>
    <dgm:pt modelId="{C7900F60-A742-4AB0-BBA5-AC37B3B77FAB}" type="pres">
      <dgm:prSet presAssocID="{E2B5CE96-D114-47F4-9140-5FB06CAEB5DE}" presName="descendantText" presStyleLbl="alignAcc1" presStyleIdx="0" presStyleCnt="4" custLinFactNeighborX="189" custLinFactNeighborY="19778">
        <dgm:presLayoutVars>
          <dgm:bulletEnabled val="1"/>
        </dgm:presLayoutVars>
      </dgm:prSet>
      <dgm:spPr/>
    </dgm:pt>
    <dgm:pt modelId="{75F53704-B85A-4F7A-8A83-C7126EF90C64}" type="pres">
      <dgm:prSet presAssocID="{80C3F2C4-EF7F-48C7-9BAE-25E6F8F6DC84}" presName="sp" presStyleCnt="0"/>
      <dgm:spPr/>
    </dgm:pt>
    <dgm:pt modelId="{FB6ACE02-A45E-49C5-B7BE-E30D757A9228}" type="pres">
      <dgm:prSet presAssocID="{3947860E-4C7F-4B32-A247-C8671E77AD77}" presName="composite" presStyleCnt="0"/>
      <dgm:spPr/>
    </dgm:pt>
    <dgm:pt modelId="{C753CB92-EC5B-4A8C-A1E9-27A091DDC6FD}" type="pres">
      <dgm:prSet presAssocID="{3947860E-4C7F-4B32-A247-C8671E77AD77}" presName="parentText" presStyleLbl="alignNode1" presStyleIdx="1" presStyleCnt="4">
        <dgm:presLayoutVars>
          <dgm:chMax val="1"/>
          <dgm:bulletEnabled val="1"/>
        </dgm:presLayoutVars>
      </dgm:prSet>
      <dgm:spPr/>
    </dgm:pt>
    <dgm:pt modelId="{188F505F-B581-4C5F-8C84-1A1E9F029CA5}" type="pres">
      <dgm:prSet presAssocID="{3947860E-4C7F-4B32-A247-C8671E77AD77}" presName="descendantText" presStyleLbl="alignAcc1" presStyleIdx="1" presStyleCnt="4" custLinFactNeighborX="189" custLinFactNeighborY="28221">
        <dgm:presLayoutVars>
          <dgm:bulletEnabled val="1"/>
        </dgm:presLayoutVars>
      </dgm:prSet>
      <dgm:spPr/>
    </dgm:pt>
    <dgm:pt modelId="{94E19580-DB7A-4D4D-BD56-BD780EDF9010}" type="pres">
      <dgm:prSet presAssocID="{612E4649-350D-4BD4-B706-5D18D36C2DDD}" presName="sp" presStyleCnt="0"/>
      <dgm:spPr/>
    </dgm:pt>
    <dgm:pt modelId="{F032B764-E09B-429C-A5A5-4DAACAE13459}" type="pres">
      <dgm:prSet presAssocID="{921ABCCF-B8B0-43B7-A3F5-BD684B7CFBF8}" presName="composite" presStyleCnt="0"/>
      <dgm:spPr/>
    </dgm:pt>
    <dgm:pt modelId="{147B1C61-EFD2-47C5-B0C3-5BA94A0290E6}" type="pres">
      <dgm:prSet presAssocID="{921ABCCF-B8B0-43B7-A3F5-BD684B7CFBF8}" presName="parentText" presStyleLbl="alignNode1" presStyleIdx="2" presStyleCnt="4" custScaleX="107066">
        <dgm:presLayoutVars>
          <dgm:chMax val="1"/>
          <dgm:bulletEnabled val="1"/>
        </dgm:presLayoutVars>
      </dgm:prSet>
      <dgm:spPr/>
    </dgm:pt>
    <dgm:pt modelId="{6332E1AE-8717-4859-A339-EC3686681E9E}" type="pres">
      <dgm:prSet presAssocID="{921ABCCF-B8B0-43B7-A3F5-BD684B7CFBF8}" presName="descendantText" presStyleLbl="alignAcc1" presStyleIdx="2" presStyleCnt="4" custLinFactY="4016" custLinFactNeighborX="1148" custLinFactNeighborY="100000">
        <dgm:presLayoutVars>
          <dgm:bulletEnabled val="1"/>
        </dgm:presLayoutVars>
      </dgm:prSet>
      <dgm:spPr/>
    </dgm:pt>
    <dgm:pt modelId="{31E00440-D0D6-42B2-A4AD-8E95F5F377D8}" type="pres">
      <dgm:prSet presAssocID="{ECF5E659-1E22-4D11-9EFE-1A0080A20845}" presName="sp" presStyleCnt="0"/>
      <dgm:spPr/>
    </dgm:pt>
    <dgm:pt modelId="{90C402FB-A05D-406C-B853-29B1A7EB529C}" type="pres">
      <dgm:prSet presAssocID="{C51C215E-85E3-4578-A530-047E3B3C1816}" presName="composite" presStyleCnt="0"/>
      <dgm:spPr/>
    </dgm:pt>
    <dgm:pt modelId="{6E2471E9-022D-4022-8E04-4D645BF47EDC}" type="pres">
      <dgm:prSet presAssocID="{C51C215E-85E3-4578-A530-047E3B3C1816}" presName="parentText" presStyleLbl="alignNode1" presStyleIdx="3" presStyleCnt="4">
        <dgm:presLayoutVars>
          <dgm:chMax val="1"/>
          <dgm:bulletEnabled val="1"/>
        </dgm:presLayoutVars>
      </dgm:prSet>
      <dgm:spPr/>
    </dgm:pt>
    <dgm:pt modelId="{352DF01C-C5E8-452A-BDFC-2B596A520A8A}" type="pres">
      <dgm:prSet presAssocID="{C51C215E-85E3-4578-A530-047E3B3C1816}" presName="descendantText" presStyleLbl="alignAcc1" presStyleIdx="3" presStyleCnt="4" custFlipHor="1" custScaleY="24743" custLinFactNeighborX="80910" custLinFactNeighborY="66291">
        <dgm:presLayoutVars>
          <dgm:bulletEnabled val="1"/>
        </dgm:presLayoutVars>
      </dgm:prSet>
      <dgm:spPr/>
    </dgm:pt>
  </dgm:ptLst>
  <dgm:cxnLst>
    <dgm:cxn modelId="{A92F0A23-0922-4835-9306-778F71C3EDF9}" srcId="{E09A72E3-97D4-4AB2-998B-5D13285EB7AD}" destId="{E2B5CE96-D114-47F4-9140-5FB06CAEB5DE}" srcOrd="0" destOrd="0" parTransId="{D304F582-4D00-4D45-BEDA-007CBB0841D1}" sibTransId="{80C3F2C4-EF7F-48C7-9BAE-25E6F8F6DC84}"/>
    <dgm:cxn modelId="{22B7775F-32F4-4999-8FF7-984E2FF87756}" srcId="{E09A72E3-97D4-4AB2-998B-5D13285EB7AD}" destId="{921ABCCF-B8B0-43B7-A3F5-BD684B7CFBF8}" srcOrd="2" destOrd="0" parTransId="{46C4F03E-C118-46A8-8F08-9EF7DA0BB3EB}" sibTransId="{ECF5E659-1E22-4D11-9EFE-1A0080A20845}"/>
    <dgm:cxn modelId="{54C81B50-8193-4DB7-A38B-52FAD9D4BB09}" srcId="{E09A72E3-97D4-4AB2-998B-5D13285EB7AD}" destId="{3947860E-4C7F-4B32-A247-C8671E77AD77}" srcOrd="1" destOrd="0" parTransId="{D41AE60E-CDF3-46DA-BFB1-3A1BD233B3F4}" sibTransId="{612E4649-350D-4BD4-B706-5D18D36C2DDD}"/>
    <dgm:cxn modelId="{149E2E72-C1C5-4800-A84B-0775B0AD19D4}" type="presOf" srcId="{132042E5-8549-4AEC-891B-21C4C01C54AA}" destId="{6332E1AE-8717-4859-A339-EC3686681E9E}" srcOrd="0" destOrd="0" presId="urn:microsoft.com/office/officeart/2005/8/layout/chevron2"/>
    <dgm:cxn modelId="{0A0A0073-D38B-485B-B574-99281D5E89B3}" type="presOf" srcId="{88D662DC-D5F6-4695-9989-A715C45D7764}" destId="{C7900F60-A742-4AB0-BBA5-AC37B3B77FAB}" srcOrd="0" destOrd="0" presId="urn:microsoft.com/office/officeart/2005/8/layout/chevron2"/>
    <dgm:cxn modelId="{1C9DADA3-3077-4645-B001-C311C4CA590D}" srcId="{3947860E-4C7F-4B32-A247-C8671E77AD77}" destId="{10E0C720-D0C7-4F48-9B19-FEF0B43B9C0F}" srcOrd="0" destOrd="0" parTransId="{9F081F54-3CE7-4898-A331-DB85CDC4347C}" sibTransId="{745134C0-D1E0-4A2D-A6D8-6B287218E339}"/>
    <dgm:cxn modelId="{E805F3A8-CE3B-4F7C-BF89-153A750D1260}" srcId="{E2B5CE96-D114-47F4-9140-5FB06CAEB5DE}" destId="{88D662DC-D5F6-4695-9989-A715C45D7764}" srcOrd="0" destOrd="0" parTransId="{37FA7967-BC23-468D-A1B8-485B214BB356}" sibTransId="{7645B4A8-1CC5-469B-9E4F-6B730FA71088}"/>
    <dgm:cxn modelId="{22FA33C2-5C30-41FD-BD96-C8DEEE072758}" srcId="{E09A72E3-97D4-4AB2-998B-5D13285EB7AD}" destId="{C51C215E-85E3-4578-A530-047E3B3C1816}" srcOrd="3" destOrd="0" parTransId="{CB8E6216-17FA-49A6-BC65-C8D75E637BDF}" sibTransId="{0297AF23-CD09-4951-A69A-FC3589BB4D51}"/>
    <dgm:cxn modelId="{909215CA-3B3A-4C43-9357-C5640850A4C9}" type="presOf" srcId="{E09A72E3-97D4-4AB2-998B-5D13285EB7AD}" destId="{C4633717-E5F5-43FF-BAF4-4F6196897DB6}" srcOrd="0" destOrd="0" presId="urn:microsoft.com/office/officeart/2005/8/layout/chevron2"/>
    <dgm:cxn modelId="{02182FDB-4CE0-4D13-B486-F578BF0E7C66}" srcId="{921ABCCF-B8B0-43B7-A3F5-BD684B7CFBF8}" destId="{132042E5-8549-4AEC-891B-21C4C01C54AA}" srcOrd="0" destOrd="0" parTransId="{2A903758-5387-4464-8649-67AFEB64A9FD}" sibTransId="{584B92CF-0A97-4D4B-A31C-B6D980C7A625}"/>
    <dgm:cxn modelId="{4ECA84E1-E9BC-4822-8FFC-12B79014E994}" type="presOf" srcId="{3947860E-4C7F-4B32-A247-C8671E77AD77}" destId="{C753CB92-EC5B-4A8C-A1E9-27A091DDC6FD}" srcOrd="0" destOrd="0" presId="urn:microsoft.com/office/officeart/2005/8/layout/chevron2"/>
    <dgm:cxn modelId="{D228B0E3-3391-4E6D-B3D1-23AF3B3FDD97}" type="presOf" srcId="{C51C215E-85E3-4578-A530-047E3B3C1816}" destId="{6E2471E9-022D-4022-8E04-4D645BF47EDC}" srcOrd="0" destOrd="0" presId="urn:microsoft.com/office/officeart/2005/8/layout/chevron2"/>
    <dgm:cxn modelId="{0438CEF4-FCE5-4D02-BE93-7161AF34A326}" type="presOf" srcId="{10E0C720-D0C7-4F48-9B19-FEF0B43B9C0F}" destId="{188F505F-B581-4C5F-8C84-1A1E9F029CA5}" srcOrd="0" destOrd="0" presId="urn:microsoft.com/office/officeart/2005/8/layout/chevron2"/>
    <dgm:cxn modelId="{4B8705F8-6BAC-4068-A549-16088BCF05CB}" type="presOf" srcId="{E2B5CE96-D114-47F4-9140-5FB06CAEB5DE}" destId="{7EB1C065-BDAE-41B3-9B23-AF48645ED4C7}" srcOrd="0" destOrd="0" presId="urn:microsoft.com/office/officeart/2005/8/layout/chevron2"/>
    <dgm:cxn modelId="{65398EFA-9B4D-46D3-A531-A518F301A4D2}" type="presOf" srcId="{921ABCCF-B8B0-43B7-A3F5-BD684B7CFBF8}" destId="{147B1C61-EFD2-47C5-B0C3-5BA94A0290E6}" srcOrd="0" destOrd="0" presId="urn:microsoft.com/office/officeart/2005/8/layout/chevron2"/>
    <dgm:cxn modelId="{7FC7EDD5-980C-4080-AFA4-3F7E4EBA6FF1}" type="presParOf" srcId="{C4633717-E5F5-43FF-BAF4-4F6196897DB6}" destId="{3D5D9B7A-35F2-4AFE-813B-F7A589C230E7}" srcOrd="0" destOrd="0" presId="urn:microsoft.com/office/officeart/2005/8/layout/chevron2"/>
    <dgm:cxn modelId="{4718B61B-7576-4DF0-96AB-4A09F7D57934}" type="presParOf" srcId="{3D5D9B7A-35F2-4AFE-813B-F7A589C230E7}" destId="{7EB1C065-BDAE-41B3-9B23-AF48645ED4C7}" srcOrd="0" destOrd="0" presId="urn:microsoft.com/office/officeart/2005/8/layout/chevron2"/>
    <dgm:cxn modelId="{4ECECDBD-F8D1-4F9E-8950-F144DC797F02}" type="presParOf" srcId="{3D5D9B7A-35F2-4AFE-813B-F7A589C230E7}" destId="{C7900F60-A742-4AB0-BBA5-AC37B3B77FAB}" srcOrd="1" destOrd="0" presId="urn:microsoft.com/office/officeart/2005/8/layout/chevron2"/>
    <dgm:cxn modelId="{FCB4518B-24D0-4B19-9220-6DAE4A3AC7BA}" type="presParOf" srcId="{C4633717-E5F5-43FF-BAF4-4F6196897DB6}" destId="{75F53704-B85A-4F7A-8A83-C7126EF90C64}" srcOrd="1" destOrd="0" presId="urn:microsoft.com/office/officeart/2005/8/layout/chevron2"/>
    <dgm:cxn modelId="{C6984817-562F-4EB6-8CB3-7C4FDC3EA209}" type="presParOf" srcId="{C4633717-E5F5-43FF-BAF4-4F6196897DB6}" destId="{FB6ACE02-A45E-49C5-B7BE-E30D757A9228}" srcOrd="2" destOrd="0" presId="urn:microsoft.com/office/officeart/2005/8/layout/chevron2"/>
    <dgm:cxn modelId="{AC75E6A5-BFBB-4693-B791-8C22CC10AD30}" type="presParOf" srcId="{FB6ACE02-A45E-49C5-B7BE-E30D757A9228}" destId="{C753CB92-EC5B-4A8C-A1E9-27A091DDC6FD}" srcOrd="0" destOrd="0" presId="urn:microsoft.com/office/officeart/2005/8/layout/chevron2"/>
    <dgm:cxn modelId="{A07CBAE9-3E90-45AC-92C6-C8636E8E4C6D}" type="presParOf" srcId="{FB6ACE02-A45E-49C5-B7BE-E30D757A9228}" destId="{188F505F-B581-4C5F-8C84-1A1E9F029CA5}" srcOrd="1" destOrd="0" presId="urn:microsoft.com/office/officeart/2005/8/layout/chevron2"/>
    <dgm:cxn modelId="{2188CF60-9C59-4227-8677-60B6FFD7CF64}" type="presParOf" srcId="{C4633717-E5F5-43FF-BAF4-4F6196897DB6}" destId="{94E19580-DB7A-4D4D-BD56-BD780EDF9010}" srcOrd="3" destOrd="0" presId="urn:microsoft.com/office/officeart/2005/8/layout/chevron2"/>
    <dgm:cxn modelId="{2B59D96E-E653-4FF7-BDEF-3B3B8BA4BE1B}" type="presParOf" srcId="{C4633717-E5F5-43FF-BAF4-4F6196897DB6}" destId="{F032B764-E09B-429C-A5A5-4DAACAE13459}" srcOrd="4" destOrd="0" presId="urn:microsoft.com/office/officeart/2005/8/layout/chevron2"/>
    <dgm:cxn modelId="{7EB9F1F2-7B86-42B5-AE80-8D33B99F3B80}" type="presParOf" srcId="{F032B764-E09B-429C-A5A5-4DAACAE13459}" destId="{147B1C61-EFD2-47C5-B0C3-5BA94A0290E6}" srcOrd="0" destOrd="0" presId="urn:microsoft.com/office/officeart/2005/8/layout/chevron2"/>
    <dgm:cxn modelId="{5F2E76B9-862E-42E5-9BC5-350105DC8667}" type="presParOf" srcId="{F032B764-E09B-429C-A5A5-4DAACAE13459}" destId="{6332E1AE-8717-4859-A339-EC3686681E9E}" srcOrd="1" destOrd="0" presId="urn:microsoft.com/office/officeart/2005/8/layout/chevron2"/>
    <dgm:cxn modelId="{91EA0963-CE73-4638-BD62-931A0D89A0E4}" type="presParOf" srcId="{C4633717-E5F5-43FF-BAF4-4F6196897DB6}" destId="{31E00440-D0D6-42B2-A4AD-8E95F5F377D8}" srcOrd="5" destOrd="0" presId="urn:microsoft.com/office/officeart/2005/8/layout/chevron2"/>
    <dgm:cxn modelId="{1C04E05E-7583-4217-B13C-C995292DB871}" type="presParOf" srcId="{C4633717-E5F5-43FF-BAF4-4F6196897DB6}" destId="{90C402FB-A05D-406C-B853-29B1A7EB529C}" srcOrd="6" destOrd="0" presId="urn:microsoft.com/office/officeart/2005/8/layout/chevron2"/>
    <dgm:cxn modelId="{86498C5F-EB03-4AF4-8584-3A041922AA03}" type="presParOf" srcId="{90C402FB-A05D-406C-B853-29B1A7EB529C}" destId="{6E2471E9-022D-4022-8E04-4D645BF47EDC}" srcOrd="0" destOrd="0" presId="urn:microsoft.com/office/officeart/2005/8/layout/chevron2"/>
    <dgm:cxn modelId="{2A079C71-28CE-4C6D-9073-90BF523C1302}" type="presParOf" srcId="{90C402FB-A05D-406C-B853-29B1A7EB529C}" destId="{352DF01C-C5E8-452A-BDFC-2B596A520A8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93F1A-0FD9-4799-9169-048A9021BC53}">
      <dsp:nvSpPr>
        <dsp:cNvPr id="0" name=""/>
        <dsp:cNvSpPr/>
      </dsp:nvSpPr>
      <dsp:spPr>
        <a:xfrm>
          <a:off x="1381881" y="8209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34A7-7E27-41AB-A4F8-2DFBB87AB362}">
      <dsp:nvSpPr>
        <dsp:cNvPr id="0" name=""/>
        <dsp:cNvSpPr/>
      </dsp:nvSpPr>
      <dsp:spPr>
        <a:xfrm>
          <a:off x="193881" y="24965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de-DE" sz="1600" kern="1200"/>
            <a:t>Alle Vorgänge, die dazu beitragen die Struktur und die Abläufe innerhalb eines Unternehmens zu verbessern</a:t>
          </a:r>
          <a:endParaRPr lang="en-US" sz="1600" kern="1200"/>
        </a:p>
      </dsp:txBody>
      <dsp:txXfrm>
        <a:off x="193881" y="2496533"/>
        <a:ext cx="4320000" cy="720000"/>
      </dsp:txXfrm>
    </dsp:sp>
    <dsp:sp modelId="{CDE992FA-036D-4185-A01B-160D93DC6910}">
      <dsp:nvSpPr>
        <dsp:cNvPr id="0" name=""/>
        <dsp:cNvSpPr/>
      </dsp:nvSpPr>
      <dsp:spPr>
        <a:xfrm>
          <a:off x="6457881" y="8209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A02CB7-12CD-426C-A5C9-3E245745EBC5}">
      <dsp:nvSpPr>
        <dsp:cNvPr id="0" name=""/>
        <dsp:cNvSpPr/>
      </dsp:nvSpPr>
      <dsp:spPr>
        <a:xfrm>
          <a:off x="5269881" y="24965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de-DE" sz="1600" kern="1200"/>
            <a:t>Hoher Einfluss auf sämtliche Bereiche des Unternehmens</a:t>
          </a:r>
          <a:endParaRPr lang="en-US" sz="1600" kern="1200"/>
        </a:p>
      </dsp:txBody>
      <dsp:txXfrm>
        <a:off x="5269881" y="249653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CB94E-6F59-4621-904E-2C58E0EB38E7}">
      <dsp:nvSpPr>
        <dsp:cNvPr id="0" name=""/>
        <dsp:cNvSpPr/>
      </dsp:nvSpPr>
      <dsp:spPr>
        <a:xfrm>
          <a:off x="0" y="0"/>
          <a:ext cx="6263640"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BF7A8-8801-4E5C-8C79-E53EC52E57A3}">
      <dsp:nvSpPr>
        <dsp:cNvPr id="0" name=""/>
        <dsp:cNvSpPr/>
      </dsp:nvSpPr>
      <dsp:spPr>
        <a:xfrm>
          <a:off x="0" y="0"/>
          <a:ext cx="6263640" cy="210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de-DE" sz="4400" kern="1200" dirty="0"/>
            <a:t>Sind objektiv messbare Richtlinien, Normen und Standards</a:t>
          </a:r>
          <a:endParaRPr lang="en-US" sz="4400" kern="1200" dirty="0"/>
        </a:p>
      </dsp:txBody>
      <dsp:txXfrm>
        <a:off x="0" y="0"/>
        <a:ext cx="6263640" cy="2103120"/>
      </dsp:txXfrm>
    </dsp:sp>
    <dsp:sp modelId="{83139E75-565C-424C-8F54-915A33F0FB2D}">
      <dsp:nvSpPr>
        <dsp:cNvPr id="0" name=""/>
        <dsp:cNvSpPr/>
      </dsp:nvSpPr>
      <dsp:spPr>
        <a:xfrm>
          <a:off x="0" y="2103120"/>
          <a:ext cx="6263640"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35174-FAD8-43DE-901C-BB96EE0C05DC}">
      <dsp:nvSpPr>
        <dsp:cNvPr id="0" name=""/>
        <dsp:cNvSpPr/>
      </dsp:nvSpPr>
      <dsp:spPr>
        <a:xfrm>
          <a:off x="0" y="2103120"/>
          <a:ext cx="6263640" cy="210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rtl="0">
            <a:lnSpc>
              <a:spcPct val="90000"/>
            </a:lnSpc>
            <a:spcBef>
              <a:spcPct val="0"/>
            </a:spcBef>
            <a:spcAft>
              <a:spcPct val="35000"/>
            </a:spcAft>
            <a:buNone/>
          </a:pPr>
          <a:r>
            <a:rPr lang="de-DE" sz="4400" kern="1200" dirty="0"/>
            <a:t>bestimmter Standard </a:t>
          </a:r>
          <a:br>
            <a:rPr lang="de-DE" sz="4400" kern="1200" dirty="0">
              <a:latin typeface="Arial" panose="020B0604020202020204"/>
            </a:rPr>
          </a:br>
          <a:r>
            <a:rPr lang="de-DE" sz="4400" kern="1200" dirty="0">
              <a:latin typeface="Arial" panose="020B0604020202020204"/>
            </a:rPr>
            <a:t>               </a:t>
          </a:r>
          <a:r>
            <a:rPr lang="de-DE" sz="4400" kern="1200" dirty="0"/>
            <a:t>= </a:t>
          </a:r>
          <a:br>
            <a:rPr lang="de-DE" sz="4400" kern="1200" dirty="0">
              <a:latin typeface="Arial" panose="020B0604020202020204"/>
            </a:rPr>
          </a:br>
          <a:r>
            <a:rPr lang="de-DE" sz="4400" kern="1200" dirty="0"/>
            <a:t>bestimmte Qualität </a:t>
          </a:r>
          <a:endParaRPr lang="en-US" sz="4400" kern="1200" dirty="0">
            <a:latin typeface="Arial" panose="020B0604020202020204"/>
          </a:endParaRPr>
        </a:p>
      </dsp:txBody>
      <dsp:txXfrm>
        <a:off x="0" y="2103120"/>
        <a:ext cx="6263640" cy="2103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DC99C-B2B4-4323-869B-DE64AC0F629E}">
      <dsp:nvSpPr>
        <dsp:cNvPr id="0" name=""/>
        <dsp:cNvSpPr/>
      </dsp:nvSpPr>
      <dsp:spPr>
        <a:xfrm>
          <a:off x="654555" y="923640"/>
          <a:ext cx="1250190" cy="12501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F33FE-4DC3-4B03-9DAE-3FBF8E0D8CD0}">
      <dsp:nvSpPr>
        <dsp:cNvPr id="0" name=""/>
        <dsp:cNvSpPr/>
      </dsp:nvSpPr>
      <dsp:spPr>
        <a:xfrm>
          <a:off x="920989" y="1190074"/>
          <a:ext cx="717322" cy="717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3D412D-54D7-49DF-9A20-B0334FF07909}">
      <dsp:nvSpPr>
        <dsp:cNvPr id="0" name=""/>
        <dsp:cNvSpPr/>
      </dsp:nvSpPr>
      <dsp:spPr>
        <a:xfrm>
          <a:off x="254904" y="2563234"/>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de-DE" sz="1900" kern="1200">
              <a:latin typeface="Arial" panose="020B0604020202020204"/>
            </a:rPr>
            <a:t>Planung</a:t>
          </a:r>
          <a:endParaRPr lang="de-DE" sz="1900" kern="1200"/>
        </a:p>
      </dsp:txBody>
      <dsp:txXfrm>
        <a:off x="254904" y="2563234"/>
        <a:ext cx="2049492" cy="720000"/>
      </dsp:txXfrm>
    </dsp:sp>
    <dsp:sp modelId="{3C526F3B-EB77-4B50-B2A0-21DEC394C531}">
      <dsp:nvSpPr>
        <dsp:cNvPr id="0" name=""/>
        <dsp:cNvSpPr/>
      </dsp:nvSpPr>
      <dsp:spPr>
        <a:xfrm>
          <a:off x="3062709" y="923640"/>
          <a:ext cx="1250190" cy="12501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1E706-35C6-43DC-A790-E40D83204D65}">
      <dsp:nvSpPr>
        <dsp:cNvPr id="0" name=""/>
        <dsp:cNvSpPr/>
      </dsp:nvSpPr>
      <dsp:spPr>
        <a:xfrm>
          <a:off x="3329143" y="1190074"/>
          <a:ext cx="717322" cy="717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3BC61-EA41-492E-9889-ED868441281D}">
      <dsp:nvSpPr>
        <dsp:cNvPr id="0" name=""/>
        <dsp:cNvSpPr/>
      </dsp:nvSpPr>
      <dsp:spPr>
        <a:xfrm>
          <a:off x="2663058" y="2563234"/>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de-DE" sz="1900" kern="1200">
              <a:latin typeface="Arial" panose="020B0604020202020204"/>
            </a:rPr>
            <a:t>Lenkung</a:t>
          </a:r>
          <a:endParaRPr lang="de-DE" sz="1900" kern="1200"/>
        </a:p>
      </dsp:txBody>
      <dsp:txXfrm>
        <a:off x="2663058" y="2563234"/>
        <a:ext cx="2049492" cy="720000"/>
      </dsp:txXfrm>
    </dsp:sp>
    <dsp:sp modelId="{38238786-03E2-4824-AF7C-1A725F8FF06C}">
      <dsp:nvSpPr>
        <dsp:cNvPr id="0" name=""/>
        <dsp:cNvSpPr/>
      </dsp:nvSpPr>
      <dsp:spPr>
        <a:xfrm>
          <a:off x="5470863" y="923640"/>
          <a:ext cx="1250190" cy="12501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1F275-6207-416C-9085-6BC81835AB1E}">
      <dsp:nvSpPr>
        <dsp:cNvPr id="0" name=""/>
        <dsp:cNvSpPr/>
      </dsp:nvSpPr>
      <dsp:spPr>
        <a:xfrm>
          <a:off x="5737297" y="1190074"/>
          <a:ext cx="717322" cy="71732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C6C57-BB65-4643-A590-D3DEA8026F1B}">
      <dsp:nvSpPr>
        <dsp:cNvPr id="0" name=""/>
        <dsp:cNvSpPr/>
      </dsp:nvSpPr>
      <dsp:spPr>
        <a:xfrm>
          <a:off x="5071212" y="2563234"/>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de-DE" sz="1900" kern="1200">
              <a:latin typeface="Arial" panose="020B0604020202020204"/>
            </a:rPr>
            <a:t>Kontrolle</a:t>
          </a:r>
        </a:p>
      </dsp:txBody>
      <dsp:txXfrm>
        <a:off x="5071212" y="2563234"/>
        <a:ext cx="2049492" cy="720000"/>
      </dsp:txXfrm>
    </dsp:sp>
    <dsp:sp modelId="{75658BFE-42DE-48E6-BC88-F897291DE553}">
      <dsp:nvSpPr>
        <dsp:cNvPr id="0" name=""/>
        <dsp:cNvSpPr/>
      </dsp:nvSpPr>
      <dsp:spPr>
        <a:xfrm>
          <a:off x="7879016" y="923640"/>
          <a:ext cx="1250190" cy="12501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1BC63-D841-4C8A-93C6-ABA85F3FCD95}">
      <dsp:nvSpPr>
        <dsp:cNvPr id="0" name=""/>
        <dsp:cNvSpPr/>
      </dsp:nvSpPr>
      <dsp:spPr>
        <a:xfrm>
          <a:off x="8145450" y="1190074"/>
          <a:ext cx="717322" cy="717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907C8D-243E-4B3A-858A-603D8C8537C9}">
      <dsp:nvSpPr>
        <dsp:cNvPr id="0" name=""/>
        <dsp:cNvSpPr/>
      </dsp:nvSpPr>
      <dsp:spPr>
        <a:xfrm>
          <a:off x="7479365" y="2563234"/>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de-DE" sz="1900" kern="1200">
              <a:latin typeface="Arial" panose="020B0604020202020204"/>
            </a:rPr>
            <a:t>Verbesserung</a:t>
          </a:r>
          <a:endParaRPr lang="de-DE" sz="1900" kern="1200"/>
        </a:p>
      </dsp:txBody>
      <dsp:txXfrm>
        <a:off x="7479365" y="2563234"/>
        <a:ext cx="204949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7CA47-D661-4E95-B368-37C6AB8A03D9}">
      <dsp:nvSpPr>
        <dsp:cNvPr id="0" name=""/>
        <dsp:cNvSpPr/>
      </dsp:nvSpPr>
      <dsp:spPr>
        <a:xfrm>
          <a:off x="0" y="417"/>
          <a:ext cx="9783763" cy="9758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58A3D-68C9-4DF1-A3E9-1DE10D134BDD}">
      <dsp:nvSpPr>
        <dsp:cNvPr id="0" name=""/>
        <dsp:cNvSpPr/>
      </dsp:nvSpPr>
      <dsp:spPr>
        <a:xfrm>
          <a:off x="295185" y="219976"/>
          <a:ext cx="536701" cy="53670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539C1-EEFD-4CB1-B864-AED0A37BEFD1}">
      <dsp:nvSpPr>
        <dsp:cNvPr id="0" name=""/>
        <dsp:cNvSpPr/>
      </dsp:nvSpPr>
      <dsp:spPr>
        <a:xfrm>
          <a:off x="1127072" y="417"/>
          <a:ext cx="4402693"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100000"/>
            </a:lnSpc>
            <a:spcBef>
              <a:spcPct val="0"/>
            </a:spcBef>
            <a:spcAft>
              <a:spcPct val="35000"/>
            </a:spcAft>
            <a:buNone/>
          </a:pPr>
          <a:r>
            <a:rPr lang="de-DE" sz="2500" kern="1200" dirty="0">
              <a:latin typeface="Arial" panose="020B0604020202020204"/>
            </a:rPr>
            <a:t>Transparenter Ablauf</a:t>
          </a:r>
          <a:endParaRPr lang="de-DE" sz="2500" kern="1200" dirty="0"/>
        </a:p>
      </dsp:txBody>
      <dsp:txXfrm>
        <a:off x="1127072" y="417"/>
        <a:ext cx="4402693" cy="975820"/>
      </dsp:txXfrm>
    </dsp:sp>
    <dsp:sp modelId="{1A10400D-046C-4220-ACE3-3962077D972E}">
      <dsp:nvSpPr>
        <dsp:cNvPr id="0" name=""/>
        <dsp:cNvSpPr/>
      </dsp:nvSpPr>
      <dsp:spPr>
        <a:xfrm>
          <a:off x="5529765" y="417"/>
          <a:ext cx="4253997"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666750">
            <a:lnSpc>
              <a:spcPct val="100000"/>
            </a:lnSpc>
            <a:spcBef>
              <a:spcPct val="0"/>
            </a:spcBef>
            <a:spcAft>
              <a:spcPct val="35000"/>
            </a:spcAft>
            <a:buNone/>
          </a:pPr>
          <a:r>
            <a:rPr lang="de-DE" sz="1500" kern="1200" dirty="0"/>
            <a:t>Fehlervermeidung </a:t>
          </a:r>
        </a:p>
        <a:p>
          <a:pPr marL="114300" lvl="1" indent="-114300" algn="l" defTabSz="666750">
            <a:lnSpc>
              <a:spcPct val="90000"/>
            </a:lnSpc>
            <a:spcBef>
              <a:spcPct val="0"/>
            </a:spcBef>
            <a:spcAft>
              <a:spcPct val="15000"/>
            </a:spcAft>
            <a:buChar char="•"/>
          </a:pPr>
          <a:r>
            <a:rPr lang="de-DE" sz="1500" kern="1200" dirty="0">
              <a:latin typeface="Arial" panose="020B0604020202020204"/>
            </a:rPr>
            <a:t>Kostensenkung</a:t>
          </a:r>
        </a:p>
      </dsp:txBody>
      <dsp:txXfrm>
        <a:off x="5529765" y="417"/>
        <a:ext cx="4253997" cy="975820"/>
      </dsp:txXfrm>
    </dsp:sp>
    <dsp:sp modelId="{E67A47AE-248E-4B68-A683-A99F9A50DA62}">
      <dsp:nvSpPr>
        <dsp:cNvPr id="0" name=""/>
        <dsp:cNvSpPr/>
      </dsp:nvSpPr>
      <dsp:spPr>
        <a:xfrm>
          <a:off x="0" y="1220192"/>
          <a:ext cx="9783763" cy="975820"/>
        </a:xfrm>
        <a:prstGeom prst="roundRect">
          <a:avLst>
            <a:gd name="adj" fmla="val 10000"/>
          </a:avLst>
        </a:prstGeom>
        <a:solidFill>
          <a:schemeClr val="accent2">
            <a:hueOff val="2367819"/>
            <a:satOff val="12354"/>
            <a:lumOff val="-3529"/>
            <a:alphaOff val="0"/>
          </a:schemeClr>
        </a:solidFill>
        <a:ln>
          <a:noFill/>
        </a:ln>
        <a:effectLst/>
      </dsp:spPr>
      <dsp:style>
        <a:lnRef idx="0">
          <a:scrgbClr r="0" g="0" b="0"/>
        </a:lnRef>
        <a:fillRef idx="1">
          <a:scrgbClr r="0" g="0" b="0"/>
        </a:fillRef>
        <a:effectRef idx="0">
          <a:scrgbClr r="0" g="0" b="0"/>
        </a:effectRef>
        <a:fontRef idx="minor"/>
      </dsp:style>
    </dsp:sp>
    <dsp:sp modelId="{8C6C5923-E0D5-484A-956B-67731433A680}">
      <dsp:nvSpPr>
        <dsp:cNvPr id="0" name=""/>
        <dsp:cNvSpPr/>
      </dsp:nvSpPr>
      <dsp:spPr>
        <a:xfrm>
          <a:off x="295185" y="1439751"/>
          <a:ext cx="536701" cy="536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FA6B6-ADA7-4019-B7E6-F028ACE82670}">
      <dsp:nvSpPr>
        <dsp:cNvPr id="0" name=""/>
        <dsp:cNvSpPr/>
      </dsp:nvSpPr>
      <dsp:spPr>
        <a:xfrm>
          <a:off x="1127072" y="1220192"/>
          <a:ext cx="4402693"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100000"/>
            </a:lnSpc>
            <a:spcBef>
              <a:spcPct val="0"/>
            </a:spcBef>
            <a:spcAft>
              <a:spcPct val="35000"/>
            </a:spcAft>
            <a:buNone/>
          </a:pPr>
          <a:r>
            <a:rPr lang="de-DE" sz="2500" kern="1200" dirty="0">
              <a:latin typeface="Arial" panose="020B0604020202020204"/>
            </a:rPr>
            <a:t>Klare Strukturen</a:t>
          </a:r>
          <a:endParaRPr lang="de-DE" sz="2500" kern="1200" dirty="0"/>
        </a:p>
      </dsp:txBody>
      <dsp:txXfrm>
        <a:off x="1127072" y="1220192"/>
        <a:ext cx="4402693" cy="975820"/>
      </dsp:txXfrm>
    </dsp:sp>
    <dsp:sp modelId="{526D00D5-7362-4ACF-B874-FA97CE7EBCB1}">
      <dsp:nvSpPr>
        <dsp:cNvPr id="0" name=""/>
        <dsp:cNvSpPr/>
      </dsp:nvSpPr>
      <dsp:spPr>
        <a:xfrm>
          <a:off x="5529765" y="1220192"/>
          <a:ext cx="4253997"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666750">
            <a:lnSpc>
              <a:spcPct val="100000"/>
            </a:lnSpc>
            <a:spcBef>
              <a:spcPct val="0"/>
            </a:spcBef>
            <a:spcAft>
              <a:spcPct val="35000"/>
            </a:spcAft>
            <a:buNone/>
          </a:pPr>
          <a:r>
            <a:rPr lang="de-DE" sz="1500" kern="1200" dirty="0">
              <a:latin typeface="Arial" panose="020B0604020202020204"/>
            </a:rPr>
            <a:t>Verbesserte Arbeitsbedingungen</a:t>
          </a:r>
        </a:p>
        <a:p>
          <a:pPr marL="0" lvl="0" indent="0" algn="l" defTabSz="666750">
            <a:lnSpc>
              <a:spcPct val="100000"/>
            </a:lnSpc>
            <a:spcBef>
              <a:spcPct val="0"/>
            </a:spcBef>
            <a:spcAft>
              <a:spcPct val="35000"/>
            </a:spcAft>
            <a:buNone/>
          </a:pPr>
          <a:r>
            <a:rPr lang="de-DE" sz="1500" kern="1200" dirty="0">
              <a:latin typeface="Arial" panose="020B0604020202020204"/>
            </a:rPr>
            <a:t>Klarere interne Kommunikation </a:t>
          </a:r>
        </a:p>
      </dsp:txBody>
      <dsp:txXfrm>
        <a:off x="5529765" y="1220192"/>
        <a:ext cx="4253997" cy="975820"/>
      </dsp:txXfrm>
    </dsp:sp>
    <dsp:sp modelId="{81EA2DD4-1BE2-4219-B13A-6912B85E103B}">
      <dsp:nvSpPr>
        <dsp:cNvPr id="0" name=""/>
        <dsp:cNvSpPr/>
      </dsp:nvSpPr>
      <dsp:spPr>
        <a:xfrm>
          <a:off x="0" y="2439967"/>
          <a:ext cx="9783763" cy="975820"/>
        </a:xfrm>
        <a:prstGeom prst="roundRect">
          <a:avLst>
            <a:gd name="adj" fmla="val 10000"/>
          </a:avLst>
        </a:prstGeom>
        <a:solidFill>
          <a:schemeClr val="accent2">
            <a:hueOff val="4735638"/>
            <a:satOff val="24707"/>
            <a:lumOff val="-7058"/>
            <a:alphaOff val="0"/>
          </a:schemeClr>
        </a:solidFill>
        <a:ln>
          <a:noFill/>
        </a:ln>
        <a:effectLst/>
      </dsp:spPr>
      <dsp:style>
        <a:lnRef idx="0">
          <a:scrgbClr r="0" g="0" b="0"/>
        </a:lnRef>
        <a:fillRef idx="1">
          <a:scrgbClr r="0" g="0" b="0"/>
        </a:fillRef>
        <a:effectRef idx="0">
          <a:scrgbClr r="0" g="0" b="0"/>
        </a:effectRef>
        <a:fontRef idx="minor"/>
      </dsp:style>
    </dsp:sp>
    <dsp:sp modelId="{258CC016-D236-4D13-8E6D-3C0586253CE8}">
      <dsp:nvSpPr>
        <dsp:cNvPr id="0" name=""/>
        <dsp:cNvSpPr/>
      </dsp:nvSpPr>
      <dsp:spPr>
        <a:xfrm>
          <a:off x="295185" y="2659527"/>
          <a:ext cx="536701" cy="536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5733B4-F0A5-40B7-8602-12EDCAACC55B}">
      <dsp:nvSpPr>
        <dsp:cNvPr id="0" name=""/>
        <dsp:cNvSpPr/>
      </dsp:nvSpPr>
      <dsp:spPr>
        <a:xfrm>
          <a:off x="1127072" y="2439967"/>
          <a:ext cx="4402693"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100000"/>
            </a:lnSpc>
            <a:spcBef>
              <a:spcPct val="0"/>
            </a:spcBef>
            <a:spcAft>
              <a:spcPct val="35000"/>
            </a:spcAft>
            <a:buNone/>
          </a:pPr>
          <a:r>
            <a:rPr lang="de-DE" sz="2500" kern="1200" dirty="0"/>
            <a:t>Qualitätsstandards</a:t>
          </a:r>
        </a:p>
      </dsp:txBody>
      <dsp:txXfrm>
        <a:off x="1127072" y="2439967"/>
        <a:ext cx="4402693" cy="975820"/>
      </dsp:txXfrm>
    </dsp:sp>
    <dsp:sp modelId="{FBF70B9A-AD66-419C-A6D0-02419E25A7FE}">
      <dsp:nvSpPr>
        <dsp:cNvPr id="0" name=""/>
        <dsp:cNvSpPr/>
      </dsp:nvSpPr>
      <dsp:spPr>
        <a:xfrm>
          <a:off x="5529765" y="2439967"/>
          <a:ext cx="4253997"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666750">
            <a:lnSpc>
              <a:spcPct val="100000"/>
            </a:lnSpc>
            <a:spcBef>
              <a:spcPct val="0"/>
            </a:spcBef>
            <a:spcAft>
              <a:spcPct val="35000"/>
            </a:spcAft>
            <a:buNone/>
          </a:pPr>
          <a:r>
            <a:rPr lang="de-DE" sz="1500" kern="1200" dirty="0">
              <a:latin typeface="Arial" panose="020B0604020202020204"/>
            </a:rPr>
            <a:t>Neutraler internationaler Nachweis der </a:t>
          </a:r>
          <a:r>
            <a:rPr lang="de-DE" sz="1500" kern="1200" dirty="0"/>
            <a:t>Qualitätsfähigkeit</a:t>
          </a:r>
        </a:p>
        <a:p>
          <a:pPr marL="0" lvl="0" indent="0" algn="l" defTabSz="666750">
            <a:lnSpc>
              <a:spcPct val="100000"/>
            </a:lnSpc>
            <a:spcBef>
              <a:spcPct val="0"/>
            </a:spcBef>
            <a:spcAft>
              <a:spcPct val="35000"/>
            </a:spcAft>
            <a:buNone/>
          </a:pPr>
          <a:r>
            <a:rPr lang="de-DE" sz="1500" kern="1200" dirty="0"/>
            <a:t>Rückverfolgbarkeit der Ergebnisse und Daten</a:t>
          </a:r>
          <a:endParaRPr lang="de-DE" sz="1500" kern="1200" dirty="0">
            <a:latin typeface="Arial" panose="020B0604020202020204"/>
          </a:endParaRPr>
        </a:p>
      </dsp:txBody>
      <dsp:txXfrm>
        <a:off x="5529765" y="2439967"/>
        <a:ext cx="4253997" cy="975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19330-2ABC-4ED8-8B47-1525E278B68D}">
      <dsp:nvSpPr>
        <dsp:cNvPr id="0" name=""/>
        <dsp:cNvSpPr/>
      </dsp:nvSpPr>
      <dsp:spPr>
        <a:xfrm>
          <a:off x="1710" y="1148580"/>
          <a:ext cx="1522290" cy="608916"/>
        </a:xfrm>
        <a:prstGeom prst="chevron">
          <a:avLst/>
        </a:prstGeom>
        <a:gradFill rotWithShape="0">
          <a:gsLst>
            <a:gs pos="0">
              <a:schemeClr val="lt1">
                <a:hueOff val="0"/>
                <a:satOff val="0"/>
                <a:lumOff val="0"/>
                <a:alphaOff val="0"/>
                <a:tint val="65000"/>
                <a:satMod val="120000"/>
                <a:lumMod val="107000"/>
              </a:schemeClr>
            </a:gs>
            <a:gs pos="50000">
              <a:schemeClr val="lt1">
                <a:hueOff val="0"/>
                <a:satOff val="0"/>
                <a:lumOff val="0"/>
                <a:alphaOff val="0"/>
                <a:tint val="70000"/>
                <a:satMod val="124000"/>
                <a:lumMod val="103000"/>
              </a:schemeClr>
            </a:gs>
            <a:gs pos="100000">
              <a:schemeClr val="l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de-DE" sz="1100" kern="1200" dirty="0"/>
            <a:t>Informieren</a:t>
          </a:r>
        </a:p>
      </dsp:txBody>
      <dsp:txXfrm>
        <a:off x="306168" y="1148580"/>
        <a:ext cx="913374" cy="608916"/>
      </dsp:txXfrm>
    </dsp:sp>
    <dsp:sp modelId="{A53B6FC5-906C-4B33-A169-B65C2C657602}">
      <dsp:nvSpPr>
        <dsp:cNvPr id="0" name=""/>
        <dsp:cNvSpPr/>
      </dsp:nvSpPr>
      <dsp:spPr>
        <a:xfrm>
          <a:off x="1371771" y="1148580"/>
          <a:ext cx="1522290" cy="608916"/>
        </a:xfrm>
        <a:prstGeom prst="chevron">
          <a:avLst/>
        </a:prstGeom>
        <a:gradFill rotWithShape="0">
          <a:gsLst>
            <a:gs pos="0">
              <a:schemeClr val="lt1">
                <a:hueOff val="0"/>
                <a:satOff val="0"/>
                <a:lumOff val="0"/>
                <a:alphaOff val="0"/>
                <a:tint val="65000"/>
                <a:satMod val="120000"/>
                <a:lumMod val="107000"/>
              </a:schemeClr>
            </a:gs>
            <a:gs pos="50000">
              <a:schemeClr val="lt1">
                <a:hueOff val="0"/>
                <a:satOff val="0"/>
                <a:lumOff val="0"/>
                <a:alphaOff val="0"/>
                <a:tint val="70000"/>
                <a:satMod val="124000"/>
                <a:lumMod val="103000"/>
              </a:schemeClr>
            </a:gs>
            <a:gs pos="100000">
              <a:schemeClr val="l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de-DE" sz="1100" kern="1200" dirty="0"/>
            <a:t>Planen</a:t>
          </a:r>
        </a:p>
      </dsp:txBody>
      <dsp:txXfrm>
        <a:off x="1676229" y="1148580"/>
        <a:ext cx="913374" cy="608916"/>
      </dsp:txXfrm>
    </dsp:sp>
    <dsp:sp modelId="{D34E317E-4D3E-4731-96DA-3AE860F80F8E}">
      <dsp:nvSpPr>
        <dsp:cNvPr id="0" name=""/>
        <dsp:cNvSpPr/>
      </dsp:nvSpPr>
      <dsp:spPr>
        <a:xfrm>
          <a:off x="2741832" y="1148580"/>
          <a:ext cx="1522290" cy="608916"/>
        </a:xfrm>
        <a:prstGeom prst="chevron">
          <a:avLst/>
        </a:prstGeom>
        <a:gradFill rotWithShape="0">
          <a:gsLst>
            <a:gs pos="0">
              <a:schemeClr val="lt1">
                <a:hueOff val="0"/>
                <a:satOff val="0"/>
                <a:lumOff val="0"/>
                <a:alphaOff val="0"/>
                <a:tint val="65000"/>
                <a:satMod val="120000"/>
                <a:lumMod val="107000"/>
              </a:schemeClr>
            </a:gs>
            <a:gs pos="50000">
              <a:schemeClr val="lt1">
                <a:hueOff val="0"/>
                <a:satOff val="0"/>
                <a:lumOff val="0"/>
                <a:alphaOff val="0"/>
                <a:tint val="70000"/>
                <a:satMod val="124000"/>
                <a:lumMod val="103000"/>
              </a:schemeClr>
            </a:gs>
            <a:gs pos="100000">
              <a:schemeClr val="l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de-DE" sz="1100" kern="1200" dirty="0"/>
            <a:t>Durchführen</a:t>
          </a:r>
        </a:p>
      </dsp:txBody>
      <dsp:txXfrm>
        <a:off x="3046290" y="1148580"/>
        <a:ext cx="913374" cy="608916"/>
      </dsp:txXfrm>
    </dsp:sp>
    <dsp:sp modelId="{31672E93-F96D-4563-B3A1-7CD2D67001BA}">
      <dsp:nvSpPr>
        <dsp:cNvPr id="0" name=""/>
        <dsp:cNvSpPr/>
      </dsp:nvSpPr>
      <dsp:spPr>
        <a:xfrm>
          <a:off x="4111893" y="1148580"/>
          <a:ext cx="1522290" cy="608916"/>
        </a:xfrm>
        <a:prstGeom prst="chevron">
          <a:avLst/>
        </a:prstGeom>
        <a:gradFill rotWithShape="0">
          <a:gsLst>
            <a:gs pos="0">
              <a:schemeClr val="lt1">
                <a:hueOff val="0"/>
                <a:satOff val="0"/>
                <a:lumOff val="0"/>
                <a:alphaOff val="0"/>
                <a:tint val="65000"/>
                <a:satMod val="120000"/>
                <a:lumMod val="107000"/>
              </a:schemeClr>
            </a:gs>
            <a:gs pos="50000">
              <a:schemeClr val="lt1">
                <a:hueOff val="0"/>
                <a:satOff val="0"/>
                <a:lumOff val="0"/>
                <a:alphaOff val="0"/>
                <a:tint val="70000"/>
                <a:satMod val="124000"/>
                <a:lumMod val="103000"/>
              </a:schemeClr>
            </a:gs>
            <a:gs pos="100000">
              <a:schemeClr val="l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de-DE" sz="1100" kern="1200" dirty="0"/>
            <a:t>Kontrollieren</a:t>
          </a:r>
        </a:p>
      </dsp:txBody>
      <dsp:txXfrm>
        <a:off x="4416351" y="1148580"/>
        <a:ext cx="913374" cy="608916"/>
      </dsp:txXfrm>
    </dsp:sp>
    <dsp:sp modelId="{A82BA95E-2166-4413-A7D0-5FB4074984F2}">
      <dsp:nvSpPr>
        <dsp:cNvPr id="0" name=""/>
        <dsp:cNvSpPr/>
      </dsp:nvSpPr>
      <dsp:spPr>
        <a:xfrm>
          <a:off x="5481954" y="1148580"/>
          <a:ext cx="1522290" cy="608916"/>
        </a:xfrm>
        <a:prstGeom prst="chevron">
          <a:avLst/>
        </a:prstGeom>
        <a:gradFill rotWithShape="0">
          <a:gsLst>
            <a:gs pos="0">
              <a:schemeClr val="lt1">
                <a:hueOff val="0"/>
                <a:satOff val="0"/>
                <a:lumOff val="0"/>
                <a:alphaOff val="0"/>
                <a:tint val="65000"/>
                <a:satMod val="120000"/>
                <a:lumMod val="107000"/>
              </a:schemeClr>
            </a:gs>
            <a:gs pos="50000">
              <a:schemeClr val="lt1">
                <a:hueOff val="0"/>
                <a:satOff val="0"/>
                <a:lumOff val="0"/>
                <a:alphaOff val="0"/>
                <a:tint val="70000"/>
                <a:satMod val="124000"/>
                <a:lumMod val="103000"/>
              </a:schemeClr>
            </a:gs>
            <a:gs pos="100000">
              <a:schemeClr val="l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de-DE" sz="1100" kern="1200" dirty="0"/>
            <a:t>Bewerten eigener Arbeit</a:t>
          </a:r>
        </a:p>
      </dsp:txBody>
      <dsp:txXfrm>
        <a:off x="5786412" y="1148580"/>
        <a:ext cx="913374" cy="6089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1C065-BDAE-41B3-9B23-AF48645ED4C7}">
      <dsp:nvSpPr>
        <dsp:cNvPr id="0" name=""/>
        <dsp:cNvSpPr/>
      </dsp:nvSpPr>
      <dsp:spPr>
        <a:xfrm rot="5400000">
          <a:off x="-251071" y="252976"/>
          <a:ext cx="1673809" cy="1171666"/>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a:t>Kunden</a:t>
          </a:r>
          <a:br>
            <a:rPr lang="de-DE" sz="1300" kern="1200" dirty="0"/>
          </a:br>
          <a:r>
            <a:rPr lang="de-DE" sz="1300" kern="1200" dirty="0" err="1"/>
            <a:t>orientierung</a:t>
          </a:r>
          <a:endParaRPr lang="de-DE" sz="1300" kern="1200" dirty="0"/>
        </a:p>
      </dsp:txBody>
      <dsp:txXfrm rot="-5400000">
        <a:off x="1" y="587737"/>
        <a:ext cx="1171666" cy="502143"/>
      </dsp:txXfrm>
    </dsp:sp>
    <dsp:sp modelId="{C7900F60-A742-4AB0-BBA5-AC37B3B77FAB}">
      <dsp:nvSpPr>
        <dsp:cNvPr id="0" name=""/>
        <dsp:cNvSpPr/>
      </dsp:nvSpPr>
      <dsp:spPr>
        <a:xfrm rot="5400000">
          <a:off x="4933640" y="-3660050"/>
          <a:ext cx="1087975" cy="8612096"/>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de-DE" sz="2400" kern="1200" dirty="0">
              <a:solidFill>
                <a:schemeClr val="tx1"/>
              </a:solidFill>
            </a:rPr>
            <a:t>Stakeholder-Anforderungen waren erfüllt und </a:t>
          </a:r>
          <a:r>
            <a:rPr lang="de-DE" sz="2400" kern="1200" dirty="0">
              <a:solidFill>
                <a:schemeClr val="tx1"/>
              </a:solidFill>
              <a:latin typeface="Arial" panose="020B0604020202020204"/>
            </a:rPr>
            <a:t>die </a:t>
          </a:r>
          <a:r>
            <a:rPr lang="de-DE" sz="2400" kern="1200" dirty="0">
              <a:solidFill>
                <a:schemeClr val="tx1"/>
              </a:solidFill>
            </a:rPr>
            <a:t>Software wurde bereitgestellt und präsentiert.</a:t>
          </a:r>
          <a:r>
            <a:rPr lang="de-DE" sz="2400" kern="1200" dirty="0">
              <a:solidFill>
                <a:schemeClr val="tx1"/>
              </a:solidFill>
              <a:latin typeface="Arial" panose="020B0604020202020204"/>
            </a:rPr>
            <a:t> </a:t>
          </a:r>
          <a:endParaRPr lang="de-DE" sz="2400" kern="1200" dirty="0">
            <a:solidFill>
              <a:schemeClr val="tx1"/>
            </a:solidFill>
          </a:endParaRPr>
        </a:p>
      </dsp:txBody>
      <dsp:txXfrm rot="-5400000">
        <a:off x="1171580" y="155121"/>
        <a:ext cx="8558985" cy="981753"/>
      </dsp:txXfrm>
    </dsp:sp>
    <dsp:sp modelId="{C753CB92-EC5B-4A8C-A1E9-27A091DDC6FD}">
      <dsp:nvSpPr>
        <dsp:cNvPr id="0" name=""/>
        <dsp:cNvSpPr/>
      </dsp:nvSpPr>
      <dsp:spPr>
        <a:xfrm rot="5400000">
          <a:off x="-251071" y="1733490"/>
          <a:ext cx="1673809" cy="1171666"/>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err="1"/>
            <a:t>Verantwort</a:t>
          </a:r>
          <a:br>
            <a:rPr lang="de-DE" sz="1300" kern="1200" dirty="0"/>
          </a:br>
          <a:r>
            <a:rPr lang="de-DE" sz="1300" kern="1200" dirty="0" err="1"/>
            <a:t>lichkeit</a:t>
          </a:r>
          <a:endParaRPr lang="de-DE" sz="1300" kern="1200" dirty="0"/>
        </a:p>
      </dsp:txBody>
      <dsp:txXfrm rot="-5400000">
        <a:off x="1" y="2068251"/>
        <a:ext cx="1171666" cy="502143"/>
      </dsp:txXfrm>
    </dsp:sp>
    <dsp:sp modelId="{188F505F-B581-4C5F-8C84-1A1E9F029CA5}">
      <dsp:nvSpPr>
        <dsp:cNvPr id="0" name=""/>
        <dsp:cNvSpPr/>
      </dsp:nvSpPr>
      <dsp:spPr>
        <a:xfrm rot="5400000">
          <a:off x="4933726" y="-2115595"/>
          <a:ext cx="1087975" cy="8612096"/>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a:solidFill>
                <a:schemeClr val="tx1"/>
              </a:solidFill>
            </a:rPr>
            <a:t>Es gab keine Führung für die Auszubildende, Engagement war aber gut einsetzbar</a:t>
          </a:r>
        </a:p>
      </dsp:txBody>
      <dsp:txXfrm rot="-5400000">
        <a:off x="1171666" y="1699576"/>
        <a:ext cx="8558985" cy="981753"/>
      </dsp:txXfrm>
    </dsp:sp>
    <dsp:sp modelId="{147B1C61-EFD2-47C5-B0C3-5BA94A0290E6}">
      <dsp:nvSpPr>
        <dsp:cNvPr id="0" name=""/>
        <dsp:cNvSpPr/>
      </dsp:nvSpPr>
      <dsp:spPr>
        <a:xfrm rot="5400000">
          <a:off x="-251071" y="3214005"/>
          <a:ext cx="1673809" cy="1171666"/>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ClrTx/>
            <a:buSzTx/>
            <a:buFont typeface="Arial" panose="020B0604020202020204" pitchFamily="34" charset="0"/>
            <a:buNone/>
          </a:pPr>
          <a:r>
            <a:rPr lang="de-DE" sz="1300" kern="1200" dirty="0" err="1"/>
            <a:t>Entscheidungs</a:t>
          </a:r>
          <a:br>
            <a:rPr lang="de-DE" sz="1300" kern="1200" dirty="0"/>
          </a:br>
          <a:r>
            <a:rPr lang="de-DE" sz="1300" kern="1200" dirty="0" err="1"/>
            <a:t>findungssatz</a:t>
          </a:r>
          <a:endParaRPr lang="de-DE" sz="1300" kern="1200" dirty="0"/>
        </a:p>
      </dsp:txBody>
      <dsp:txXfrm rot="-5400000">
        <a:off x="1" y="3548766"/>
        <a:ext cx="1171666" cy="502143"/>
      </dsp:txXfrm>
    </dsp:sp>
    <dsp:sp modelId="{6332E1AE-8717-4859-A339-EC3686681E9E}">
      <dsp:nvSpPr>
        <dsp:cNvPr id="0" name=""/>
        <dsp:cNvSpPr/>
      </dsp:nvSpPr>
      <dsp:spPr>
        <a:xfrm rot="5400000">
          <a:off x="4933726" y="-780337"/>
          <a:ext cx="1087975" cy="8612096"/>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a:solidFill>
                <a:schemeClr val="tx1"/>
              </a:solidFill>
            </a:rPr>
            <a:t>Anpassungen wurden nach Kundenwusch gemacht, um die Zufriedenheit zu erhöhen. </a:t>
          </a:r>
        </a:p>
      </dsp:txBody>
      <dsp:txXfrm rot="-5400000">
        <a:off x="1171666" y="3034834"/>
        <a:ext cx="8558985" cy="9817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1C065-BDAE-41B3-9B23-AF48645ED4C7}">
      <dsp:nvSpPr>
        <dsp:cNvPr id="0" name=""/>
        <dsp:cNvSpPr/>
      </dsp:nvSpPr>
      <dsp:spPr>
        <a:xfrm rot="5400000">
          <a:off x="-215829" y="205317"/>
          <a:ext cx="1329284" cy="93049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br>
            <a:rPr lang="de-DE" sz="1000" kern="1200" dirty="0"/>
          </a:br>
          <a:r>
            <a:rPr lang="de-DE" sz="1000" kern="1200" dirty="0">
              <a:latin typeface="Arial" panose="020B0604020202020204"/>
            </a:rPr>
            <a:t>Prozess</a:t>
          </a:r>
          <a:br>
            <a:rPr lang="de-DE" sz="1000" kern="1200" dirty="0">
              <a:latin typeface="Arial" panose="020B0604020202020204"/>
            </a:rPr>
          </a:br>
          <a:r>
            <a:rPr lang="de-DE" sz="1000" kern="1200" dirty="0">
              <a:latin typeface="Arial" panose="020B0604020202020204"/>
            </a:rPr>
            <a:t>orientierter</a:t>
          </a:r>
          <a:br>
            <a:rPr lang="de-DE" sz="1000" kern="1200" dirty="0"/>
          </a:br>
          <a:r>
            <a:rPr lang="de-DE" sz="1000" kern="1200" dirty="0"/>
            <a:t> Ansatz</a:t>
          </a:r>
        </a:p>
      </dsp:txBody>
      <dsp:txXfrm rot="-5400000">
        <a:off x="-16436" y="471175"/>
        <a:ext cx="930499" cy="398785"/>
      </dsp:txXfrm>
    </dsp:sp>
    <dsp:sp modelId="{C7900F60-A742-4AB0-BBA5-AC37B3B77FAB}">
      <dsp:nvSpPr>
        <dsp:cNvPr id="0" name=""/>
        <dsp:cNvSpPr/>
      </dsp:nvSpPr>
      <dsp:spPr>
        <a:xfrm rot="5400000">
          <a:off x="4924886" y="-3817483"/>
          <a:ext cx="864489" cy="8853263"/>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a:solidFill>
                <a:schemeClr val="tx1"/>
              </a:solidFill>
            </a:rPr>
            <a:t>Alle Prozesse, Aufgaben usw. waren in SCRUM-Board festgehalten und jeder konnte sehen, welche Aufgaben diejenige haben. </a:t>
          </a:r>
        </a:p>
      </dsp:txBody>
      <dsp:txXfrm rot="-5400000">
        <a:off x="930500" y="219104"/>
        <a:ext cx="8811062" cy="780087"/>
      </dsp:txXfrm>
    </dsp:sp>
    <dsp:sp modelId="{C753CB92-EC5B-4A8C-A1E9-27A091DDC6FD}">
      <dsp:nvSpPr>
        <dsp:cNvPr id="0" name=""/>
        <dsp:cNvSpPr/>
      </dsp:nvSpPr>
      <dsp:spPr>
        <a:xfrm rot="5400000">
          <a:off x="-215829" y="1389054"/>
          <a:ext cx="1329284" cy="93049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de-DE" sz="1000" kern="1200" dirty="0"/>
            <a:t>Verbesserung</a:t>
          </a:r>
        </a:p>
      </dsp:txBody>
      <dsp:txXfrm rot="-5400000">
        <a:off x="-16436" y="1654912"/>
        <a:ext cx="930499" cy="398785"/>
      </dsp:txXfrm>
    </dsp:sp>
    <dsp:sp modelId="{188F505F-B581-4C5F-8C84-1A1E9F029CA5}">
      <dsp:nvSpPr>
        <dsp:cNvPr id="0" name=""/>
        <dsp:cNvSpPr/>
      </dsp:nvSpPr>
      <dsp:spPr>
        <a:xfrm rot="5400000">
          <a:off x="4925113" y="-2561113"/>
          <a:ext cx="864034" cy="8853263"/>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a:solidFill>
                <a:schemeClr val="tx1"/>
              </a:solidFill>
            </a:rPr>
            <a:t>Alle Auszubildende hatten unterschiedliche Kenntnisse, und während einige das Wissen verbessert haben, setzten andere das Projekt fort.</a:t>
          </a:r>
        </a:p>
      </dsp:txBody>
      <dsp:txXfrm rot="-5400000">
        <a:off x="930499" y="1475680"/>
        <a:ext cx="8811084" cy="779676"/>
      </dsp:txXfrm>
    </dsp:sp>
    <dsp:sp modelId="{147B1C61-EFD2-47C5-B0C3-5BA94A0290E6}">
      <dsp:nvSpPr>
        <dsp:cNvPr id="0" name=""/>
        <dsp:cNvSpPr/>
      </dsp:nvSpPr>
      <dsp:spPr>
        <a:xfrm rot="5400000">
          <a:off x="-182955" y="2539916"/>
          <a:ext cx="1329284" cy="996248"/>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de-DE" sz="1000" kern="1200" dirty="0"/>
            <a:t>Einbeziehung</a:t>
          </a:r>
        </a:p>
      </dsp:txBody>
      <dsp:txXfrm rot="-5400000">
        <a:off x="-16437" y="2871522"/>
        <a:ext cx="996248" cy="333036"/>
      </dsp:txXfrm>
    </dsp:sp>
    <dsp:sp modelId="{6332E1AE-8717-4859-A339-EC3686681E9E}">
      <dsp:nvSpPr>
        <dsp:cNvPr id="0" name=""/>
        <dsp:cNvSpPr/>
      </dsp:nvSpPr>
      <dsp:spPr>
        <a:xfrm rot="5400000">
          <a:off x="4941550" y="-722482"/>
          <a:ext cx="864034" cy="8853263"/>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a:solidFill>
                <a:schemeClr val="tx1"/>
              </a:solidFill>
            </a:rPr>
            <a:t>Das Beziehungsmanagement für dieses Projekt verlief nicht reibungslos, da es sich um ein internes Projekt ohne Kunden, Lieferanten und externe Lieferanten handelte, in diesem Fall nur um Auszubildende und Interessenvertreter.</a:t>
          </a:r>
          <a:br>
            <a:rPr lang="de-DE" sz="1400" kern="1200" dirty="0">
              <a:solidFill>
                <a:schemeClr val="tx1"/>
              </a:solidFill>
            </a:rPr>
          </a:br>
          <a:endParaRPr lang="de-DE" sz="1400" kern="1200" dirty="0">
            <a:solidFill>
              <a:schemeClr val="tx1"/>
            </a:solidFill>
          </a:endParaRPr>
        </a:p>
      </dsp:txBody>
      <dsp:txXfrm rot="-5400000">
        <a:off x="946936" y="3314311"/>
        <a:ext cx="8811084" cy="779676"/>
      </dsp:txXfrm>
    </dsp:sp>
    <dsp:sp modelId="{6E2471E9-022D-4022-8E04-4D645BF47EDC}">
      <dsp:nvSpPr>
        <dsp:cNvPr id="0" name=""/>
        <dsp:cNvSpPr/>
      </dsp:nvSpPr>
      <dsp:spPr>
        <a:xfrm rot="5400000">
          <a:off x="-215829" y="3756526"/>
          <a:ext cx="1329284" cy="93049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de-DE" sz="1000" kern="1200" dirty="0"/>
            <a:t>Lieferanten</a:t>
          </a:r>
          <a:br>
            <a:rPr lang="de-DE" sz="1000" kern="1200" dirty="0"/>
          </a:br>
          <a:r>
            <a:rPr lang="de-DE" sz="1000" kern="1200" dirty="0" err="1"/>
            <a:t>beziehungen</a:t>
          </a:r>
          <a:endParaRPr lang="de-DE" sz="1000" kern="1200" dirty="0">
            <a:solidFill>
              <a:schemeClr val="tx1"/>
            </a:solidFill>
          </a:endParaRPr>
        </a:p>
      </dsp:txBody>
      <dsp:txXfrm rot="-5400000">
        <a:off x="-16436" y="4022384"/>
        <a:ext cx="930499" cy="398785"/>
      </dsp:txXfrm>
    </dsp:sp>
    <dsp:sp modelId="{352DF01C-C5E8-452A-BDFC-2B596A520A8A}">
      <dsp:nvSpPr>
        <dsp:cNvPr id="0" name=""/>
        <dsp:cNvSpPr/>
      </dsp:nvSpPr>
      <dsp:spPr>
        <a:xfrm rot="16200000" flipH="1">
          <a:off x="5250236" y="135297"/>
          <a:ext cx="213788" cy="8853263"/>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565ABF-7DEC-4ADF-BFD3-D6A26056D92F}" type="datetime1">
              <a:rPr lang="de-DE" smtClean="0"/>
              <a:t>03.05.2022</a:t>
            </a:fld>
            <a:endParaRPr lang="de-DE" dirty="0"/>
          </a:p>
        </p:txBody>
      </p:sp>
      <p:sp>
        <p:nvSpPr>
          <p:cNvPr id="4" name="Fußzeilenplatzhalter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de-DE" smtClean="0"/>
              <a:t>‹Nr.›</a:t>
            </a:fld>
            <a:endParaRPr lang="de-DE"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45D96-2ECE-421E-8B9B-011F64847CD9}" type="datetime1">
              <a:rPr lang="de-DE" smtClean="0"/>
              <a:pPr/>
              <a:t>03.05.2022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de-DE" noProof="0" smtClean="0"/>
              <a:t>‹Nr.›</a:t>
            </a:fld>
            <a:endParaRPr lang="de-DE"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 Qualitätsmanagement werden alle Vorgänge, die dazu beitragen die Struktur und die Abläufe innerhalb eines Unternehmens zu verbessern, zusammengefasst.</a:t>
            </a:r>
          </a:p>
          <a:p>
            <a:r>
              <a:rPr lang="de-DE" dirty="0"/>
              <a:t> Es werden unterschiedlichste Bereiche durch das Qualitätsmanagement beeinflusst, da die Maßnahmen unternehmensweit sehr relevant sind. </a:t>
            </a: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a:t>
            </a:fld>
            <a:endParaRPr lang="de-DE" noProof="0" dirty="0"/>
          </a:p>
        </p:txBody>
      </p:sp>
    </p:spTree>
    <p:extLst>
      <p:ext uri="{BB962C8B-B14F-4D97-AF65-F5344CB8AC3E}">
        <p14:creationId xmlns:p14="http://schemas.microsoft.com/office/powerpoint/2010/main" val="280416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Spätestens nach 12 Monaten gibt es ein Betreuungsaudit, welches Teilbereiche des MS prüft. Das ganze kann auch schon nach 9 oder 6 Monaten gemacht werden, jedoch spätestens eben nach 12. Im Anschluss erhält man wieder einen Bericht.</a:t>
            </a:r>
          </a:p>
          <a:p>
            <a:r>
              <a:rPr lang="de-DE" dirty="0"/>
              <a:t>Wichtig, weil: Auditor stellt wichtige Aspekte, wie Kunden Zufriedenheit kritisch in den Fokus. Es werden über Ziele und Fragestellungen gesprochen.</a:t>
            </a:r>
          </a:p>
          <a:p>
            <a:r>
              <a:rPr lang="de-DE" dirty="0"/>
              <a:t>Für die Geschäftsleitung werden die Ergebnisse in einem Fokusaudit gebündelt. Wie ist die Entwicklung, gibt es fortschritte?</a:t>
            </a:r>
          </a:p>
          <a:p>
            <a:r>
              <a:rPr lang="de-DE" dirty="0"/>
              <a:t>Außerdem werden Zukunftsplanung und Schwerpunkte des Unternehmens berücksichtigt. </a:t>
            </a: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31</a:t>
            </a:fld>
            <a:endParaRPr lang="de-DE" noProof="0" dirty="0"/>
          </a:p>
        </p:txBody>
      </p:sp>
    </p:spTree>
    <p:extLst>
      <p:ext uri="{BB962C8B-B14F-4D97-AF65-F5344CB8AC3E}">
        <p14:creationId xmlns:p14="http://schemas.microsoft.com/office/powerpoint/2010/main" val="211341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34</a:t>
            </a:fld>
            <a:endParaRPr lang="de-DE" noProof="0" dirty="0"/>
          </a:p>
        </p:txBody>
      </p:sp>
    </p:spTree>
    <p:extLst>
      <p:ext uri="{BB962C8B-B14F-4D97-AF65-F5344CB8AC3E}">
        <p14:creationId xmlns:p14="http://schemas.microsoft.com/office/powerpoint/2010/main" val="240445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solidFill>
                  <a:srgbClr val="000000"/>
                </a:solidFill>
                <a:effectLst/>
                <a:latin typeface="Times New Roman" panose="02020603050405020304" pitchFamily="18" charset="0"/>
                <a:ea typeface="Times New Roman" panose="02020603050405020304" pitchFamily="18" charset="0"/>
              </a:rPr>
              <a:t>Der Anwendungsbereich ist wesentlich umfangreicher zu beschreiben als im Zertifikat angegeben werden kann.  Wichtig für Auditoren ist auch, welche Produkte, Dienstleistungen, Prozesse und Funktionen im Rahmen des Audits geprüft werden müssen. Eine klare und eindeutige Beschreibung hilft auch, Missverständnisse bei der Prüfungsplanung und Durchführung zu vermeiden.</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r>
              <a:rPr lang="de-DE" sz="1800" dirty="0">
                <a:solidFill>
                  <a:srgbClr val="000000"/>
                </a:solidFill>
                <a:effectLst/>
                <a:latin typeface="Times New Roman" panose="02020603050405020304" pitchFamily="18" charset="0"/>
                <a:ea typeface="Times New Roman" panose="02020603050405020304" pitchFamily="18" charset="0"/>
              </a:rPr>
              <a:t>Der Aufbau eines QM-Systems nach DIN ISO 9000ff hängt von vielen Faktoren ab.</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r>
              <a:rPr lang="de-DE" sz="1800" dirty="0">
                <a:solidFill>
                  <a:srgbClr val="000000"/>
                </a:solidFill>
                <a:effectLst/>
                <a:latin typeface="Times New Roman" panose="02020603050405020304" pitchFamily="18" charset="0"/>
                <a:ea typeface="Times New Roman" panose="02020603050405020304" pitchFamily="18" charset="0"/>
              </a:rPr>
              <a:t>Die zuständige Person für den Projekt, auch „</a:t>
            </a:r>
            <a:r>
              <a:rPr lang="de-DE" sz="1800" dirty="0" err="1">
                <a:solidFill>
                  <a:srgbClr val="000000"/>
                </a:solidFill>
                <a:effectLst/>
                <a:latin typeface="Times New Roman" panose="02020603050405020304" pitchFamily="18" charset="0"/>
                <a:ea typeface="Times New Roman" panose="02020603050405020304" pitchFamily="18" charset="0"/>
              </a:rPr>
              <a:t>Product</a:t>
            </a:r>
            <a:r>
              <a:rPr lang="de-DE" sz="1800" dirty="0">
                <a:solidFill>
                  <a:srgbClr val="000000"/>
                </a:solidFill>
                <a:effectLst/>
                <a:latin typeface="Times New Roman" panose="02020603050405020304" pitchFamily="18" charset="0"/>
                <a:ea typeface="Times New Roman" panose="02020603050405020304" pitchFamily="18" charset="0"/>
              </a:rPr>
              <a:t> </a:t>
            </a:r>
            <a:r>
              <a:rPr lang="de-DE" sz="1800" dirty="0" err="1">
                <a:solidFill>
                  <a:srgbClr val="000000"/>
                </a:solidFill>
                <a:effectLst/>
                <a:latin typeface="Times New Roman" panose="02020603050405020304" pitchFamily="18" charset="0"/>
                <a:ea typeface="Times New Roman" panose="02020603050405020304" pitchFamily="18" charset="0"/>
              </a:rPr>
              <a:t>Owner</a:t>
            </a:r>
            <a:r>
              <a:rPr lang="de-DE" sz="1800" dirty="0">
                <a:solidFill>
                  <a:srgbClr val="000000"/>
                </a:solidFill>
                <a:effectLst/>
                <a:latin typeface="Times New Roman" panose="02020603050405020304" pitchFamily="18" charset="0"/>
                <a:ea typeface="Times New Roman" panose="02020603050405020304" pitchFamily="18" charset="0"/>
              </a:rPr>
              <a:t>“ genannt, muss die notwendigen Ressourcen bereitstellen, da das Team nach SCRUM-Prinzipien arbeitet. Alle Auszubildenden waren ermutigt, Verbesserungen zu kommunizieren und mitzugestalten oder zu lernen, was sie alleine noch nicht können.</a:t>
            </a:r>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35</a:t>
            </a:fld>
            <a:endParaRPr lang="de-DE" noProof="0" dirty="0"/>
          </a:p>
        </p:txBody>
      </p:sp>
    </p:spTree>
    <p:extLst>
      <p:ext uri="{BB962C8B-B14F-4D97-AF65-F5344CB8AC3E}">
        <p14:creationId xmlns:p14="http://schemas.microsoft.com/office/powerpoint/2010/main" val="312416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solidFill>
                  <a:srgbClr val="000000"/>
                </a:solidFill>
                <a:effectLst/>
                <a:latin typeface="Times New Roman" panose="02020603050405020304" pitchFamily="18" charset="0"/>
                <a:ea typeface="Calibri" panose="020F0502020204030204" pitchFamily="34" charset="0"/>
              </a:rPr>
              <a:t>In unserem Projekt ging es um ein Unternehmen bei der interne Auszubildende eine Anforderung bekommen haben. Die Aufgabe bestand nun darin, mithilfe einer Software die Temperaturwerte des Serverraums zu analysieren. Um diese Aufgabe zu meistern, müssten Auszubildende ein Team Strukturieren und arbeitsteilig vorgehen. Insgesamt hatten die Auszubildende für die Aufgabe etwa 20 Stunden Zeit, um die Lösung präsentieren zu können. </a:t>
            </a:r>
            <a:br>
              <a:rPr lang="de-DE" sz="1800" dirty="0">
                <a:solidFill>
                  <a:srgbClr val="000000"/>
                </a:solidFill>
                <a:effectLst/>
                <a:latin typeface="Times New Roman" panose="02020603050405020304" pitchFamily="18" charset="0"/>
                <a:ea typeface="Calibri" panose="020F0502020204030204" pitchFamily="34" charset="0"/>
              </a:rPr>
            </a:br>
            <a:r>
              <a:rPr lang="de-DE" sz="1800" dirty="0">
                <a:solidFill>
                  <a:srgbClr val="000000"/>
                </a:solidFill>
                <a:effectLst/>
                <a:latin typeface="Times New Roman" panose="02020603050405020304" pitchFamily="18" charset="0"/>
                <a:ea typeface="Calibri" panose="020F0502020204030204" pitchFamily="34" charset="0"/>
              </a:rPr>
              <a:t>Verlauf des Projektes sollte in 5 Phasen aufgeteilt: </a:t>
            </a:r>
            <a:br>
              <a:rPr lang="de-DE" sz="1800" dirty="0">
                <a:solidFill>
                  <a:srgbClr val="000000"/>
                </a:solidFill>
                <a:effectLst/>
                <a:latin typeface="Times New Roman" panose="02020603050405020304" pitchFamily="18" charset="0"/>
                <a:ea typeface="Calibri" panose="020F0502020204030204" pitchFamily="34" charset="0"/>
              </a:rPr>
            </a:br>
            <a:r>
              <a:rPr lang="de-DE" sz="1800" dirty="0">
                <a:solidFill>
                  <a:srgbClr val="000000"/>
                </a:solidFill>
                <a:effectLst/>
                <a:latin typeface="Times New Roman" panose="02020603050405020304" pitchFamily="18" charset="0"/>
                <a:ea typeface="Calibri" panose="020F0502020204030204" pitchFamily="34" charset="0"/>
              </a:rPr>
              <a:t>1. Informieren, 2. Planen, 3. Durchführen, 4. Kontrollieren, 5. Bewerten eigener Arbeit.</a:t>
            </a:r>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36</a:t>
            </a:fld>
            <a:endParaRPr lang="de-DE" noProof="0" dirty="0"/>
          </a:p>
        </p:txBody>
      </p:sp>
    </p:spTree>
    <p:extLst>
      <p:ext uri="{BB962C8B-B14F-4D97-AF65-F5344CB8AC3E}">
        <p14:creationId xmlns:p14="http://schemas.microsoft.com/office/powerpoint/2010/main" val="242404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solidFill>
                  <a:srgbClr val="000000"/>
                </a:solidFill>
                <a:effectLst/>
                <a:latin typeface="Times New Roman" panose="02020603050405020304" pitchFamily="18" charset="0"/>
                <a:ea typeface="Times New Roman" panose="02020603050405020304" pitchFamily="18" charset="0"/>
              </a:rPr>
              <a:t>Bewertung des Versuchs nach 7 Grundsätze des Qualitätsmanagements:</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r>
              <a:rPr lang="de-DE" sz="1800" dirty="0">
                <a:solidFill>
                  <a:srgbClr val="000000"/>
                </a:solidFill>
                <a:effectLst/>
                <a:latin typeface="Times New Roman" panose="02020603050405020304" pitchFamily="18" charset="0"/>
                <a:ea typeface="Times New Roman" panose="02020603050405020304" pitchFamily="18" charset="0"/>
              </a:rPr>
              <a:t>Kundenanforderungen oder auch Stakeholder-Anforderungen waren erfüllt und das Software wurde bereitgestellt und präsentiert. Anpassungen wurden nach Kundenwusch gemacht, um die Zufriedenheit zu erhöhen. Obwohl es eine Führung für die Auszubildende in dem Fall nicht gab, war Engagement von alle Auszubildende wegen SCRUM gut einsetzbar und die könnten gut kommunizieren und sich gegenseitig verbessert. Alle Auszubildende hatten unterschiedliche Kenntnisse, und während einige das Wissen verbessert haben, setzten andere das Projekt fort.</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37</a:t>
            </a:fld>
            <a:endParaRPr lang="de-DE" noProof="0" dirty="0"/>
          </a:p>
        </p:txBody>
      </p:sp>
    </p:spTree>
    <p:extLst>
      <p:ext uri="{BB962C8B-B14F-4D97-AF65-F5344CB8AC3E}">
        <p14:creationId xmlns:p14="http://schemas.microsoft.com/office/powerpoint/2010/main" val="547694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solidFill>
                  <a:srgbClr val="000000"/>
                </a:solidFill>
                <a:effectLst/>
                <a:latin typeface="Times New Roman" panose="02020603050405020304" pitchFamily="18" charset="0"/>
                <a:ea typeface="Times New Roman" panose="02020603050405020304" pitchFamily="18" charset="0"/>
              </a:rPr>
              <a:t>Alle Prozesse, Aufgaben usw. waren in SCRUM-Board festgehalten und jeder konnte sehen, welche Aufgaben diejenige haben. Das Beziehungsmanagement für dieses Projekt verlief nicht reibungslos, da es sich um ein internes Projekt ohne Kunden, Lieferanten und externe Lieferanten handelte, in diesem Fall nur um Auszubildende und Interessenvertreter.</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38</a:t>
            </a:fld>
            <a:endParaRPr lang="de-DE" noProof="0" dirty="0"/>
          </a:p>
        </p:txBody>
      </p:sp>
    </p:spTree>
    <p:extLst>
      <p:ext uri="{BB962C8B-B14F-4D97-AF65-F5344CB8AC3E}">
        <p14:creationId xmlns:p14="http://schemas.microsoft.com/office/powerpoint/2010/main" val="3835185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effectLst/>
                <a:latin typeface="Times New Roman" panose="02020603050405020304" pitchFamily="18" charset="0"/>
                <a:ea typeface="Times New Roman" panose="02020603050405020304" pitchFamily="18" charset="0"/>
              </a:rPr>
              <a:t>Das ganze zusammengefasst, lief der Projekt für Auszubildende nach DIN ISO 9000ff in die richtige Richtung, kann aber aufgrund des geringen Umfangs des Projekts nicht mit gut oder schlecht bewertet werden.</a:t>
            </a:r>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39</a:t>
            </a:fld>
            <a:endParaRPr lang="de-DE" noProof="0" dirty="0"/>
          </a:p>
        </p:txBody>
      </p:sp>
    </p:spTree>
    <p:extLst>
      <p:ext uri="{BB962C8B-B14F-4D97-AF65-F5344CB8AC3E}">
        <p14:creationId xmlns:p14="http://schemas.microsoft.com/office/powerpoint/2010/main" val="419136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90000"/>
              </a:lnSpc>
              <a:spcBef>
                <a:spcPts val="1200"/>
              </a:spcBef>
              <a:spcAft>
                <a:spcPts val="200"/>
              </a:spcAft>
            </a:pPr>
            <a:r>
              <a:rPr lang="de-DE" dirty="0"/>
              <a:t>Unter dem Begriff “Qualität“ versteht man objektiv messbare Richtlinien, Normen und Standards.</a:t>
            </a:r>
            <a:endParaRPr lang="en-US" dirty="0"/>
          </a:p>
          <a:p>
            <a:pPr>
              <a:lnSpc>
                <a:spcPct val="90000"/>
              </a:lnSpc>
              <a:spcBef>
                <a:spcPts val="1200"/>
              </a:spcBef>
              <a:spcAft>
                <a:spcPts val="200"/>
              </a:spcAft>
            </a:pPr>
            <a:r>
              <a:rPr lang="de-DE" dirty="0"/>
              <a:t> Somit lässt sich klären ob ein bestimmter Standard (eine bestimmte Qualität) bei dem Produkt erreicht wird. </a:t>
            </a:r>
            <a:endParaRPr lang="en-US" dirty="0">
              <a:cs typeface="Calibri" panose="020F0502020204030204"/>
            </a:endParaRPr>
          </a:p>
          <a:p>
            <a:pPr>
              <a:lnSpc>
                <a:spcPct val="90000"/>
              </a:lnSpc>
              <a:spcBef>
                <a:spcPts val="1200"/>
              </a:spcBef>
              <a:spcAft>
                <a:spcPts val="200"/>
              </a:spcAft>
            </a:pPr>
            <a:r>
              <a:rPr lang="de-DE" dirty="0"/>
              <a:t>Also ist die Qualität ein gewisser, klar definierter, einheitlicher, messbarer Zustand auf den sich einheitlich geeinigt wurde.</a:t>
            </a:r>
            <a:endParaRPr lang="de-DE" dirty="0">
              <a:cs typeface="Calibri"/>
            </a:endParaRPr>
          </a:p>
          <a:p>
            <a:pPr>
              <a:lnSpc>
                <a:spcPct val="90000"/>
              </a:lnSpc>
              <a:spcBef>
                <a:spcPts val="1200"/>
              </a:spcBef>
              <a:spcAft>
                <a:spcPts val="200"/>
              </a:spcAft>
            </a:pPr>
            <a:r>
              <a:rPr lang="de-DE" dirty="0"/>
              <a:t> Somit kann man überprüfen, wie die Qualität sein soll bzw. tatsächlich ist.</a:t>
            </a:r>
            <a:endParaRPr lang="de-DE" dirty="0">
              <a:cs typeface="Calibri"/>
            </a:endParaRPr>
          </a:p>
          <a:p>
            <a:pPr>
              <a:lnSpc>
                <a:spcPct val="90000"/>
              </a:lnSpc>
              <a:spcBef>
                <a:spcPts val="1200"/>
              </a:spcBef>
              <a:spcAft>
                <a:spcPts val="200"/>
              </a:spcAft>
            </a:pPr>
            <a:r>
              <a:rPr lang="de-DE" dirty="0"/>
              <a:t> Jedoch kann sich das Verständnis von Qualität und die Anforderungen an diese stetig ändern (verbessert werden). </a:t>
            </a:r>
            <a:endParaRPr lang="de-DE">
              <a:cs typeface="Calibri" panose="020F0502020204030204"/>
            </a:endParaRP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4</a:t>
            </a:fld>
            <a:endParaRPr lang="de-DE" noProof="0" dirty="0"/>
          </a:p>
        </p:txBody>
      </p:sp>
    </p:spTree>
    <p:extLst>
      <p:ext uri="{BB962C8B-B14F-4D97-AF65-F5344CB8AC3E}">
        <p14:creationId xmlns:p14="http://schemas.microsoft.com/office/powerpoint/2010/main" val="190958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90000"/>
              </a:lnSpc>
              <a:spcBef>
                <a:spcPts val="1200"/>
              </a:spcBef>
              <a:spcAft>
                <a:spcPts val="200"/>
              </a:spcAft>
            </a:pPr>
            <a:r>
              <a:rPr lang="de-DE" dirty="0"/>
              <a:t>Qualitätsmanagement ist also, wenn ein Unternehmen das Ziel hat eine bestimmte Qualität ihrer Produkte zu erreichen. </a:t>
            </a:r>
            <a:endParaRPr lang="en-US" dirty="0"/>
          </a:p>
          <a:p>
            <a:pPr>
              <a:lnSpc>
                <a:spcPct val="90000"/>
              </a:lnSpc>
              <a:spcBef>
                <a:spcPts val="1200"/>
              </a:spcBef>
              <a:spcAft>
                <a:spcPts val="200"/>
              </a:spcAft>
            </a:pPr>
            <a:r>
              <a:rPr lang="de-DE" dirty="0"/>
              <a:t>Dieses Ziel kann durch die Planung, Lenkung, Kontrolle und Verbesserung der Prozesse und Abläufe versucht werden.</a:t>
            </a:r>
            <a:endParaRPr lang="en-US" dirty="0"/>
          </a:p>
          <a:p>
            <a:pPr>
              <a:lnSpc>
                <a:spcPct val="90000"/>
              </a:lnSpc>
              <a:spcBef>
                <a:spcPts val="1200"/>
              </a:spcBef>
              <a:spcAft>
                <a:spcPts val="200"/>
              </a:spcAft>
            </a:pPr>
            <a:r>
              <a:rPr lang="de-DE" dirty="0"/>
              <a:t>Das bedeutet nicht, dass es sich stets um die bestmögliche Qualität des Produkts handelt, da auch ein „Billigproduzent“ ein erfolgreiches Qualitätsmanagement einsetzen kann.  </a:t>
            </a:r>
            <a:endParaRPr lang="en-US" dirty="0">
              <a:cs typeface="Calibri" panose="020F0502020204030204"/>
            </a:endParaRPr>
          </a:p>
          <a:p>
            <a:pPr>
              <a:lnSpc>
                <a:spcPct val="90000"/>
              </a:lnSpc>
              <a:spcBef>
                <a:spcPts val="1200"/>
              </a:spcBef>
              <a:spcAft>
                <a:spcPts val="200"/>
              </a:spcAft>
            </a:pPr>
            <a:r>
              <a:rPr lang="de-DE" dirty="0"/>
              <a:t>Somit bedeutet Qualitätsmanagement heute nicht mehr einfach nur das Endprodukt genau unter die Lupe zu nehmen, sondern intelligenter und effizienter zu arbeiten.</a:t>
            </a:r>
            <a:endParaRPr lang="de-DE" dirty="0">
              <a:cs typeface="Calibri"/>
            </a:endParaRPr>
          </a:p>
          <a:p>
            <a:pPr>
              <a:lnSpc>
                <a:spcPct val="90000"/>
              </a:lnSpc>
              <a:spcBef>
                <a:spcPts val="1200"/>
              </a:spcBef>
              <a:spcAft>
                <a:spcPts val="200"/>
              </a:spcAft>
            </a:pPr>
            <a:r>
              <a:rPr lang="de-DE" dirty="0"/>
              <a:t>Damit ist das Qualitätsmanagement ein wichtiger Bestandteil von einem zukunftsorientierten Unternehmen. </a:t>
            </a:r>
            <a:endParaRPr lang="de-DE" dirty="0">
              <a:cs typeface="Calibri" panose="020F0502020204030204"/>
            </a:endParaRP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5</a:t>
            </a:fld>
            <a:endParaRPr lang="de-DE" noProof="0" dirty="0"/>
          </a:p>
        </p:txBody>
      </p:sp>
    </p:spTree>
    <p:extLst>
      <p:ext uri="{BB962C8B-B14F-4D97-AF65-F5344CB8AC3E}">
        <p14:creationId xmlns:p14="http://schemas.microsoft.com/office/powerpoint/2010/main" val="335456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Regelkreis des Qualitätsmanagements besteht aus der Qualitätsplanung, in welcher der Istzustand die Rahmenbedingungen, Konzepte und Abläufe erarbeitet und festgelegt werden.</a:t>
            </a:r>
          </a:p>
          <a:p>
            <a:r>
              <a:rPr lang="de-DE" dirty="0"/>
              <a:t>In der Qualitätslenkung werden die gewonnenen Ergebnisse umgesetzt.</a:t>
            </a:r>
            <a:endParaRPr lang="de-DE" dirty="0">
              <a:cs typeface="Calibri"/>
            </a:endParaRPr>
          </a:p>
          <a:p>
            <a:r>
              <a:rPr lang="de-DE" dirty="0"/>
              <a:t>Die Qualitätssicherung dient zur Auswertung der qualitativen und quantitativen Qualitätsinformationen.</a:t>
            </a:r>
          </a:p>
          <a:p>
            <a:r>
              <a:rPr lang="de-DE" dirty="0"/>
              <a:t>Zum Schluss wird bei dem Qualitätsgewinn die in der Qualitätssicherung gewonnen Informationen für die Strukturverbesserungs- und Prozessoptimierungsmaßnahmen eingesetzt und Erfolge und Ergebnisse kommuniziert. </a:t>
            </a:r>
            <a:endParaRPr lang="de-DE" dirty="0">
              <a:cs typeface="Calibri"/>
            </a:endParaRP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6</a:t>
            </a:fld>
            <a:endParaRPr lang="de-DE" noProof="0" dirty="0"/>
          </a:p>
        </p:txBody>
      </p:sp>
    </p:spTree>
    <p:extLst>
      <p:ext uri="{BB962C8B-B14F-4D97-AF65-F5344CB8AC3E}">
        <p14:creationId xmlns:p14="http://schemas.microsoft.com/office/powerpoint/2010/main" val="298687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ein Unternehmen lohnt sich ein Qualitätsmanagement, da ihre internen Abläufe transparenter werden und durch Fehlervermeidung Kosten vermieden werden können.</a:t>
            </a:r>
          </a:p>
          <a:p>
            <a:r>
              <a:rPr lang="de-DE" dirty="0"/>
              <a:t>Mitarbeiter erhalten bessere Arbeitsbedingungen durch klare Strukturen und Verantwortlichkeiten.</a:t>
            </a:r>
            <a:endParaRPr lang="de-DE" dirty="0">
              <a:cs typeface="Calibri"/>
            </a:endParaRPr>
          </a:p>
          <a:p>
            <a:r>
              <a:rPr lang="de-DE" dirty="0"/>
              <a:t>Zudem ist die interne Kommunikation klarer. Kunden erhalten einen neutralen internationalen Nachweis der Qualitätsfähigkeit,</a:t>
            </a:r>
            <a:endParaRPr lang="de-DE" dirty="0">
              <a:cs typeface="Calibri"/>
            </a:endParaRPr>
          </a:p>
          <a:p>
            <a:r>
              <a:rPr lang="de-DE" dirty="0"/>
              <a:t>Rückverfolgbarkeit der Ergebnisse und Daten und eine langfristige Kundenbindung durch die Einhaltung der Qualitätsstandards. </a:t>
            </a:r>
            <a:endParaRPr lang="de-DE" dirty="0">
              <a:cs typeface="Calibri"/>
            </a:endParaRP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7</a:t>
            </a:fld>
            <a:endParaRPr lang="de-DE" noProof="0" dirty="0"/>
          </a:p>
        </p:txBody>
      </p:sp>
    </p:spTree>
    <p:extLst>
      <p:ext uri="{BB962C8B-B14F-4D97-AF65-F5344CB8AC3E}">
        <p14:creationId xmlns:p14="http://schemas.microsoft.com/office/powerpoint/2010/main" val="257241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LRQA</a:t>
            </a: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27</a:t>
            </a:fld>
            <a:endParaRPr lang="de-DE" noProof="0" dirty="0"/>
          </a:p>
        </p:txBody>
      </p:sp>
    </p:spTree>
    <p:extLst>
      <p:ext uri="{BB962C8B-B14F-4D97-AF65-F5344CB8AC3E}">
        <p14:creationId xmlns:p14="http://schemas.microsoft.com/office/powerpoint/2010/main" val="170889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28</a:t>
            </a:fld>
            <a:endParaRPr lang="de-DE" noProof="0" dirty="0"/>
          </a:p>
        </p:txBody>
      </p:sp>
    </p:spTree>
    <p:extLst>
      <p:ext uri="{BB962C8B-B14F-4D97-AF65-F5344CB8AC3E}">
        <p14:creationId xmlns:p14="http://schemas.microsoft.com/office/powerpoint/2010/main" val="171743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Voraudit: freiwillig und gehört nicht zu dem Zertifizierungszyklus dazu (Siehe Bild)</a:t>
            </a:r>
          </a:p>
          <a:p>
            <a:r>
              <a:rPr lang="de-DE" dirty="0"/>
              <a:t>Zertifizierungsaudit Stufe 1 „Systemcheck und Startvoraussetzungen“:</a:t>
            </a:r>
          </a:p>
          <a:p>
            <a:r>
              <a:rPr lang="de-DE" dirty="0"/>
              <a:t>Betrachtung des Managementsystems, des Handbuchs und der Prozesse durch den Auditor</a:t>
            </a:r>
          </a:p>
          <a:p>
            <a:r>
              <a:rPr lang="de-DE" dirty="0"/>
              <a:t>Dann gibt es ein Gespräch mit der jeweiligen Geschäftsleitung, über die Ausrichtung des Unternehmens sowie stärken und schwächen, um Verbesserungspotenziale zu finden. </a:t>
            </a:r>
          </a:p>
          <a:p>
            <a:endParaRPr lang="de-DE" dirty="0"/>
          </a:p>
          <a:p>
            <a:r>
              <a:rPr lang="de-DE" dirty="0"/>
              <a:t>Zertifizeirungsausdit Stufe 2 „Praktische Umsetzung“ </a:t>
            </a:r>
          </a:p>
          <a:p>
            <a:r>
              <a:rPr lang="de-DE" dirty="0"/>
              <a:t>Wie wurden die Anforderungen umgesetzt?</a:t>
            </a:r>
          </a:p>
          <a:p>
            <a:r>
              <a:rPr lang="de-DE" dirty="0"/>
              <a:t>Mit der Geschäftsführung werden die Teile geprüft, die Basisinformationen liefern. Vor Ort werden dann die Praktischen Anwendungen angesehen</a:t>
            </a: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29</a:t>
            </a:fld>
            <a:endParaRPr lang="de-DE" noProof="0" dirty="0"/>
          </a:p>
        </p:txBody>
      </p:sp>
    </p:spTree>
    <p:extLst>
      <p:ext uri="{BB962C8B-B14F-4D97-AF65-F5344CB8AC3E}">
        <p14:creationId xmlns:p14="http://schemas.microsoft.com/office/powerpoint/2010/main" val="284181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Abweichung: Abweichungen müssen überarbeitet werden und danach in einem Nachaudit erneut bewertet werten. Wenn alles passt, wird das Zertifikat ausgestellt</a:t>
            </a:r>
          </a:p>
        </p:txBody>
      </p:sp>
      <p:sp>
        <p:nvSpPr>
          <p:cNvPr id="4" name="Foliennummernplatzhalter 3"/>
          <p:cNvSpPr>
            <a:spLocks noGrp="1"/>
          </p:cNvSpPr>
          <p:nvPr>
            <p:ph type="sldNum" sz="quarter" idx="5"/>
          </p:nvPr>
        </p:nvSpPr>
        <p:spPr/>
        <p:txBody>
          <a:bodyPr/>
          <a:lstStyle/>
          <a:p>
            <a:pPr rtl="0"/>
            <a:fld id="{6DF8F48A-6110-47DA-8521-A1D1FFD22FEF}" type="slidenum">
              <a:rPr lang="de-DE" noProof="0" smtClean="0"/>
              <a:t>30</a:t>
            </a:fld>
            <a:endParaRPr lang="de-DE" noProof="0" dirty="0"/>
          </a:p>
        </p:txBody>
      </p:sp>
    </p:spTree>
    <p:extLst>
      <p:ext uri="{BB962C8B-B14F-4D97-AF65-F5344CB8AC3E}">
        <p14:creationId xmlns:p14="http://schemas.microsoft.com/office/powerpoint/2010/main" val="117253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 name="Parallelogramm 7">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userDrawn="1"/>
        </p:nvSpPr>
        <p:spPr>
          <a:xfrm rot="5400000">
            <a:off x="3869892" y="-2986994"/>
            <a:ext cx="4455887" cy="12195668"/>
          </a:xfrm>
          <a:prstGeom prst="parallelogram">
            <a:avLst>
              <a:gd name="adj" fmla="val 0"/>
            </a:avLst>
          </a:pr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5400000" scaled="1"/>
            <a:tileRect/>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sp>
        <p:nvSpPr>
          <p:cNvPr id="2" name="Title 1"/>
          <p:cNvSpPr>
            <a:spLocks noGrp="1"/>
          </p:cNvSpPr>
          <p:nvPr>
            <p:ph type="ctrTitle"/>
          </p:nvPr>
        </p:nvSpPr>
        <p:spPr>
          <a:xfrm>
            <a:off x="1" y="882896"/>
            <a:ext cx="5413828" cy="4455888"/>
          </a:xfrm>
        </p:spPr>
        <p:txBody>
          <a:bodyPr tIns="45720" bIns="45720" anchor="ctr">
            <a:normAutofit/>
          </a:bodyPr>
          <a:lstStyle>
            <a:lvl1pPr algn="ctr">
              <a:lnSpc>
                <a:spcPct val="80000"/>
              </a:lnSpc>
              <a:defRPr sz="6000" b="1" spc="150" baseline="0">
                <a:solidFill>
                  <a:srgbClr val="794BE5"/>
                </a:solidFill>
              </a:defRPr>
            </a:lvl1pPr>
          </a:lstStyle>
          <a:p>
            <a:r>
              <a:rPr lang="de-DE" dirty="0"/>
              <a:t>Titel</a:t>
            </a:r>
            <a:endParaRPr lang="en-US" dirty="0"/>
          </a:p>
        </p:txBody>
      </p:sp>
      <p:sp>
        <p:nvSpPr>
          <p:cNvPr id="6" name="Slide Number Placeholder 5"/>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grpSp>
        <p:nvGrpSpPr>
          <p:cNvPr id="9" name="Gruppieren 8" descr="Dieses Bild ist eine abstrakte dekorative Form. ">
            <a:extLst>
              <a:ext uri="{FF2B5EF4-FFF2-40B4-BE49-F238E27FC236}">
                <a16:creationId xmlns:a16="http://schemas.microsoft.com/office/drawing/2014/main" id="{8E504344-8563-476C-9EF9-4200B272FDC1}"/>
              </a:ext>
            </a:extLst>
          </p:cNvPr>
          <p:cNvGrpSpPr/>
          <p:nvPr userDrawn="1"/>
        </p:nvGrpSpPr>
        <p:grpSpPr>
          <a:xfrm>
            <a:off x="4803199" y="-2790241"/>
            <a:ext cx="8948964" cy="12105059"/>
            <a:chOff x="4855953" y="-2833465"/>
            <a:chExt cx="8948964" cy="12105059"/>
          </a:xfrm>
        </p:grpSpPr>
        <p:sp>
          <p:nvSpPr>
            <p:cNvPr id="10"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2"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Tree>
    <p:extLst>
      <p:ext uri="{BB962C8B-B14F-4D97-AF65-F5344CB8AC3E}">
        <p14:creationId xmlns:p14="http://schemas.microsoft.com/office/powerpoint/2010/main" val="163842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pPr rtl="0"/>
            <a:fld id="{9F2647E0-0E53-4E68-9534-1EB8D4C256B0}" type="datetime1">
              <a:rPr lang="de-DE" noProof="0" smtClean="0"/>
              <a:t>03.05.2022</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fld id="{559A76BE-851A-40FF-BDAB-0FCAD85CD582}" type="slidenum">
              <a:rPr lang="de-DE" smtClean="0"/>
              <a:pPr/>
              <a:t>‹Nr.›</a:t>
            </a:fld>
            <a:endParaRPr lang="de-DE" dirty="0"/>
          </a:p>
        </p:txBody>
      </p:sp>
    </p:spTree>
    <p:extLst>
      <p:ext uri="{BB962C8B-B14F-4D97-AF65-F5344CB8AC3E}">
        <p14:creationId xmlns:p14="http://schemas.microsoft.com/office/powerpoint/2010/main" val="67871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grpSp>
        <p:nvGrpSpPr>
          <p:cNvPr id="13" name="Gruppieren 12" descr="Dieses Bild ist eine abstrakte dekorative Form. ">
            <a:extLst>
              <a:ext uri="{FF2B5EF4-FFF2-40B4-BE49-F238E27FC236}">
                <a16:creationId xmlns:a16="http://schemas.microsoft.com/office/drawing/2014/main" id="{8E504344-8563-476C-9EF9-4200B272FDC1}"/>
              </a:ext>
            </a:extLst>
          </p:cNvPr>
          <p:cNvGrpSpPr/>
          <p:nvPr userDrawn="1"/>
        </p:nvGrpSpPr>
        <p:grpSpPr>
          <a:xfrm rot="2458811">
            <a:off x="-6369099" y="-4660109"/>
            <a:ext cx="7432246" cy="22531049"/>
            <a:chOff x="4748645" y="-3498718"/>
            <a:chExt cx="9219447" cy="21630770"/>
          </a:xfrm>
        </p:grpSpPr>
        <p:sp>
          <p:nvSpPr>
            <p:cNvPr id="14" name="Freihandform 11">
              <a:extLst>
                <a:ext uri="{FF2B5EF4-FFF2-40B4-BE49-F238E27FC236}">
                  <a16:creationId xmlns:a16="http://schemas.microsoft.com/office/drawing/2014/main" id="{C42C174B-303A-45F6-8FF1-93001A3AAFC1}"/>
                </a:ext>
              </a:extLst>
            </p:cNvPr>
            <p:cNvSpPr>
              <a:spLocks/>
            </p:cNvSpPr>
            <p:nvPr/>
          </p:nvSpPr>
          <p:spPr bwMode="auto">
            <a:xfrm rot="9420272">
              <a:off x="8299040" y="-3498718"/>
              <a:ext cx="5669052" cy="21630770"/>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Freihandform 12">
              <a:extLst>
                <a:ext uri="{FF2B5EF4-FFF2-40B4-BE49-F238E27FC236}">
                  <a16:creationId xmlns:a16="http://schemas.microsoft.com/office/drawing/2014/main" id="{22AA5A4F-A0EB-453F-A699-F817D4616C6F}"/>
                </a:ext>
              </a:extLst>
            </p:cNvPr>
            <p:cNvSpPr>
              <a:spLocks/>
            </p:cNvSpPr>
            <p:nvPr/>
          </p:nvSpPr>
          <p:spPr bwMode="auto">
            <a:xfrm rot="9420272">
              <a:off x="5762620" y="-3465321"/>
              <a:ext cx="7570429" cy="13370392"/>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10">
              <a:extLst>
                <a:ext uri="{FF2B5EF4-FFF2-40B4-BE49-F238E27FC236}">
                  <a16:creationId xmlns:a16="http://schemas.microsoft.com/office/drawing/2014/main" id="{73D22BE5-D5D5-4BF2-A935-5C4AB588B458}"/>
                </a:ext>
              </a:extLst>
            </p:cNvPr>
            <p:cNvSpPr>
              <a:spLocks/>
            </p:cNvSpPr>
            <p:nvPr/>
          </p:nvSpPr>
          <p:spPr bwMode="auto">
            <a:xfrm rot="10299805">
              <a:off x="4748645" y="-1751297"/>
              <a:ext cx="8207677" cy="10199448"/>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cxnSp>
        <p:nvCxnSpPr>
          <p:cNvPr id="17" name="Gerader Verbinder 16">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userDrawn="1"/>
        </p:nvCxnSpPr>
        <p:spPr>
          <a:xfrm flipH="1">
            <a:off x="3004457" y="0"/>
            <a:ext cx="1871"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hteck: Abgerundete Ecken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userDrawn="1"/>
        </p:nvSpPr>
        <p:spPr>
          <a:xfrm flipV="1">
            <a:off x="2782661" y="885372"/>
            <a:ext cx="443592" cy="22913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7" name="Textplatzhalter 6"/>
          <p:cNvSpPr>
            <a:spLocks noGrp="1"/>
          </p:cNvSpPr>
          <p:nvPr>
            <p:ph type="body" sz="quarter" idx="13"/>
          </p:nvPr>
        </p:nvSpPr>
        <p:spPr>
          <a:xfrm>
            <a:off x="3468688" y="1683657"/>
            <a:ext cx="7867650" cy="431074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22" name="Textplatzhalter 21"/>
          <p:cNvSpPr>
            <a:spLocks noGrp="1"/>
          </p:cNvSpPr>
          <p:nvPr>
            <p:ph type="body" sz="quarter" idx="14" hasCustomPrompt="1"/>
          </p:nvPr>
        </p:nvSpPr>
        <p:spPr>
          <a:xfrm>
            <a:off x="3448049" y="355941"/>
            <a:ext cx="7888289" cy="1058862"/>
          </a:xfrm>
          <a:solidFill>
            <a:srgbClr val="794BE5"/>
          </a:solidFill>
          <a:ln>
            <a:solidFill>
              <a:schemeClr val="bg1"/>
            </a:solidFill>
          </a:ln>
        </p:spPr>
        <p:style>
          <a:lnRef idx="3">
            <a:schemeClr val="lt1"/>
          </a:lnRef>
          <a:fillRef idx="1">
            <a:schemeClr val="dk1"/>
          </a:fillRef>
          <a:effectRef idx="1">
            <a:schemeClr val="dk1"/>
          </a:effectRef>
          <a:fontRef idx="none"/>
        </p:style>
        <p:txBody>
          <a:bodyPr anchor="t" anchorCtr="0"/>
          <a:lstStyle>
            <a:lvl4pPr marL="685800" indent="0">
              <a:buNone/>
              <a:defRPr>
                <a:solidFill>
                  <a:schemeClr val="bg1"/>
                </a:solidFill>
              </a:defRPr>
            </a:lvl4pPr>
          </a:lstStyle>
          <a:p>
            <a:pPr lvl="3"/>
            <a:r>
              <a:rPr lang="de-DE" dirty="0" err="1"/>
              <a:t>Überschift</a:t>
            </a:r>
            <a:endParaRPr lang="de-DE" dirty="0"/>
          </a:p>
        </p:txBody>
      </p:sp>
    </p:spTree>
    <p:extLst>
      <p:ext uri="{BB962C8B-B14F-4D97-AF65-F5344CB8AC3E}">
        <p14:creationId xmlns:p14="http://schemas.microsoft.com/office/powerpoint/2010/main" val="92886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pPr rtl="0"/>
            <a:fld id="{28360001-5ABC-48AB-AB23-C983B11F61B2}" type="datetime1">
              <a:rPr lang="de-DE" noProof="0" smtClean="0"/>
              <a:t>03.05.2022</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spTree>
    <p:extLst>
      <p:ext uri="{BB962C8B-B14F-4D97-AF65-F5344CB8AC3E}">
        <p14:creationId xmlns:p14="http://schemas.microsoft.com/office/powerpoint/2010/main" val="243535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pPr rtl="0"/>
            <a:fld id="{8884F456-FF92-4E8D-84AB-CECDF9FC7651}" type="datetime1">
              <a:rPr lang="de-DE" noProof="0" smtClean="0"/>
              <a:t>03.05.2022</a:t>
            </a:fld>
            <a:endParaRPr lang="de-DE" noProof="0" dirty="0"/>
          </a:p>
        </p:txBody>
      </p:sp>
      <p:sp>
        <p:nvSpPr>
          <p:cNvPr id="8" name="Footer Placeholder 7"/>
          <p:cNvSpPr>
            <a:spLocks noGrp="1"/>
          </p:cNvSpPr>
          <p:nvPr>
            <p:ph type="ftr" sz="quarter" idx="11"/>
          </p:nvPr>
        </p:nvSpPr>
        <p:spPr/>
        <p:txBody>
          <a:bodyPr/>
          <a:lstStyle/>
          <a:p>
            <a:pPr rtl="0"/>
            <a:endParaRPr lang="de-DE" noProof="0" dirty="0"/>
          </a:p>
        </p:txBody>
      </p:sp>
      <p:sp>
        <p:nvSpPr>
          <p:cNvPr id="9" name="Slide Number Placeholder 8"/>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spTree>
    <p:extLst>
      <p:ext uri="{BB962C8B-B14F-4D97-AF65-F5344CB8AC3E}">
        <p14:creationId xmlns:p14="http://schemas.microsoft.com/office/powerpoint/2010/main" val="239712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pPr rtl="0"/>
            <a:fld id="{552924F9-5B21-4FB8-87E6-E6D7362CC6FE}" type="datetime1">
              <a:rPr lang="de-DE" noProof="0" smtClean="0"/>
              <a:t>03.05.2022</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spTree>
    <p:extLst>
      <p:ext uri="{BB962C8B-B14F-4D97-AF65-F5344CB8AC3E}">
        <p14:creationId xmlns:p14="http://schemas.microsoft.com/office/powerpoint/2010/main" val="89504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2470A65-A2CD-48C3-89E4-3FCD1E5FC291}" type="datetime1">
              <a:rPr lang="de-DE" noProof="0" smtClean="0"/>
              <a:t>03.05.2022</a:t>
            </a:fld>
            <a:endParaRPr lang="de-DE" noProof="0" dirty="0"/>
          </a:p>
        </p:txBody>
      </p:sp>
      <p:sp>
        <p:nvSpPr>
          <p:cNvPr id="3" name="Footer Placeholder 2"/>
          <p:cNvSpPr>
            <a:spLocks noGrp="1"/>
          </p:cNvSpPr>
          <p:nvPr>
            <p:ph type="ftr" sz="quarter" idx="11"/>
          </p:nvPr>
        </p:nvSpPr>
        <p:spPr/>
        <p:txBody>
          <a:bodyPr/>
          <a:lstStyle/>
          <a:p>
            <a:pPr rtl="0"/>
            <a:endParaRPr lang="de-DE" noProof="0" dirty="0"/>
          </a:p>
        </p:txBody>
      </p:sp>
      <p:sp>
        <p:nvSpPr>
          <p:cNvPr id="4" name="Slide Number Placeholder 3"/>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spTree>
    <p:extLst>
      <p:ext uri="{BB962C8B-B14F-4D97-AF65-F5344CB8AC3E}">
        <p14:creationId xmlns:p14="http://schemas.microsoft.com/office/powerpoint/2010/main" val="411046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pPr rtl="0"/>
            <a:fld id="{D93E3BA8-E6C4-4E40-B06D-CA593CE89D62}" type="datetime1">
              <a:rPr lang="de-DE" noProof="0" smtClean="0"/>
              <a:t>03.05.2022</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ED6580AB-5C3C-4B4F-8E2A-8B7A0A8CE695}" type="slidenum">
              <a:rPr lang="de-DE" noProof="0" smtClean="0"/>
              <a:t>‹Nr.›</a:t>
            </a:fld>
            <a:endParaRPr lang="de-DE" noProof="0" dirty="0"/>
          </a:p>
        </p:txBody>
      </p:sp>
    </p:spTree>
    <p:extLst>
      <p:ext uri="{BB962C8B-B14F-4D97-AF65-F5344CB8AC3E}">
        <p14:creationId xmlns:p14="http://schemas.microsoft.com/office/powerpoint/2010/main" val="39033637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rtl="0"/>
            <a:fld id="{D93E3BA8-E6C4-4E40-B06D-CA593CE89D62}" type="datetime1">
              <a:rPr lang="de-DE" noProof="0" smtClean="0"/>
              <a:t>03.05.2022</a:t>
            </a:fld>
            <a:endParaRPr lang="de-DE" noProof="0"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rtl="0"/>
            <a:endParaRPr lang="de-DE" noProof="0"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rtl="0"/>
            <a:fld id="{ED6580AB-5C3C-4B4F-8E2A-8B7A0A8CE695}" type="slidenum">
              <a:rPr lang="de-DE" noProof="0" smtClean="0"/>
              <a:t>‹Nr.›</a:t>
            </a:fld>
            <a:endParaRPr lang="de-DE" noProof="0" dirty="0"/>
          </a:p>
        </p:txBody>
      </p:sp>
      <p:sp>
        <p:nvSpPr>
          <p:cNvPr id="12" name="Parallelogramm 11">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userDrawn="1"/>
        </p:nvSpPr>
        <p:spPr>
          <a:xfrm rot="5400000">
            <a:off x="5331233" y="-5180913"/>
            <a:ext cx="1533202" cy="1219566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grpSp>
        <p:nvGrpSpPr>
          <p:cNvPr id="13" name="Gruppieren 12" descr="Dieses Bild ist eine abstrakte dekorative Form. ">
            <a:extLst>
              <a:ext uri="{FF2B5EF4-FFF2-40B4-BE49-F238E27FC236}">
                <a16:creationId xmlns:a16="http://schemas.microsoft.com/office/drawing/2014/main" id="{8E504344-8563-476C-9EF9-4200B272FDC1}"/>
              </a:ext>
            </a:extLst>
          </p:cNvPr>
          <p:cNvGrpSpPr/>
          <p:nvPr userDrawn="1"/>
        </p:nvGrpSpPr>
        <p:grpSpPr>
          <a:xfrm rot="13586276">
            <a:off x="12261802" y="-10226969"/>
            <a:ext cx="7432245" cy="22531049"/>
            <a:chOff x="4748646" y="-3498718"/>
            <a:chExt cx="9219446" cy="21630770"/>
          </a:xfrm>
        </p:grpSpPr>
        <p:sp>
          <p:nvSpPr>
            <p:cNvPr id="15" name="Freihandform 11">
              <a:extLst>
                <a:ext uri="{FF2B5EF4-FFF2-40B4-BE49-F238E27FC236}">
                  <a16:creationId xmlns:a16="http://schemas.microsoft.com/office/drawing/2014/main" id="{C42C174B-303A-45F6-8FF1-93001A3AAFC1}"/>
                </a:ext>
              </a:extLst>
            </p:cNvPr>
            <p:cNvSpPr>
              <a:spLocks/>
            </p:cNvSpPr>
            <p:nvPr/>
          </p:nvSpPr>
          <p:spPr bwMode="auto">
            <a:xfrm rot="9420272">
              <a:off x="8299040" y="-3498718"/>
              <a:ext cx="5669052" cy="21630770"/>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12">
              <a:extLst>
                <a:ext uri="{FF2B5EF4-FFF2-40B4-BE49-F238E27FC236}">
                  <a16:creationId xmlns:a16="http://schemas.microsoft.com/office/drawing/2014/main" id="{22AA5A4F-A0EB-453F-A699-F817D4616C6F}"/>
                </a:ext>
              </a:extLst>
            </p:cNvPr>
            <p:cNvSpPr>
              <a:spLocks/>
            </p:cNvSpPr>
            <p:nvPr/>
          </p:nvSpPr>
          <p:spPr bwMode="auto">
            <a:xfrm rot="9420272">
              <a:off x="5762620" y="-3465321"/>
              <a:ext cx="7570429" cy="13370392"/>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4" name="Freihandform 10">
              <a:extLst>
                <a:ext uri="{FF2B5EF4-FFF2-40B4-BE49-F238E27FC236}">
                  <a16:creationId xmlns:a16="http://schemas.microsoft.com/office/drawing/2014/main" id="{73D22BE5-D5D5-4BF2-A935-5C4AB588B458}"/>
                </a:ext>
              </a:extLst>
            </p:cNvPr>
            <p:cNvSpPr>
              <a:spLocks/>
            </p:cNvSpPr>
            <p:nvPr/>
          </p:nvSpPr>
          <p:spPr bwMode="auto">
            <a:xfrm rot="9420272">
              <a:off x="4748646" y="-1751297"/>
              <a:ext cx="8207677" cy="10199448"/>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Tree>
    <p:extLst>
      <p:ext uri="{BB962C8B-B14F-4D97-AF65-F5344CB8AC3E}">
        <p14:creationId xmlns:p14="http://schemas.microsoft.com/office/powerpoint/2010/main" val="228620572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82" r:id="rId3"/>
    <p:sldLayoutId id="2147483676" r:id="rId4"/>
    <p:sldLayoutId id="2147483677" r:id="rId5"/>
    <p:sldLayoutId id="2147483678" r:id="rId6"/>
    <p:sldLayoutId id="2147483679" r:id="rId7"/>
    <p:sldLayoutId id="2147483680" r:id="rId8"/>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40.png"/><Relationship Id="rId5" Type="http://schemas.openxmlformats.org/officeDocument/2006/relationships/diagramQuickStyle" Target="../diagrams/quickStyle5.xml"/><Relationship Id="rId10" Type="http://schemas.openxmlformats.org/officeDocument/2006/relationships/image" Target="../media/image39.png"/><Relationship Id="rId4" Type="http://schemas.openxmlformats.org/officeDocument/2006/relationships/diagramLayout" Target="../diagrams/layout5.xml"/><Relationship Id="rId9"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3599543"/>
            <a:ext cx="6284686" cy="1985984"/>
          </a:xfrm>
        </p:spPr>
        <p:txBody>
          <a:bodyPr>
            <a:normAutofit/>
          </a:bodyPr>
          <a:lstStyle/>
          <a:p>
            <a:pPr algn="l"/>
            <a:r>
              <a:rPr lang="de-DE" dirty="0">
                <a:latin typeface="Calibri" panose="020F0502020204030204" pitchFamily="34" charset="0"/>
                <a:cs typeface="Calibri" panose="020F0502020204030204" pitchFamily="34" charset="0"/>
              </a:rPr>
              <a:t>Qualitäts</a:t>
            </a:r>
            <a:br>
              <a:rPr lang="de-DE" dirty="0">
                <a:latin typeface="Calibri" panose="020F0502020204030204" pitchFamily="34" charset="0"/>
                <a:cs typeface="Calibri" panose="020F0502020204030204" pitchFamily="34" charset="0"/>
              </a:rPr>
            </a:br>
            <a:r>
              <a:rPr lang="de-DE" dirty="0">
                <a:latin typeface="Calibri" panose="020F0502020204030204" pitchFamily="34" charset="0"/>
                <a:cs typeface="Calibri" panose="020F0502020204030204" pitchFamily="34" charset="0"/>
              </a:rPr>
              <a:t>Management</a:t>
            </a:r>
          </a:p>
        </p:txBody>
      </p:sp>
      <p:sp>
        <p:nvSpPr>
          <p:cNvPr id="3" name="Textfeld 2"/>
          <p:cNvSpPr txBox="1"/>
          <p:nvPr/>
        </p:nvSpPr>
        <p:spPr>
          <a:xfrm>
            <a:off x="0" y="957943"/>
            <a:ext cx="4412343" cy="369332"/>
          </a:xfrm>
          <a:prstGeom prst="rect">
            <a:avLst/>
          </a:prstGeom>
          <a:noFill/>
        </p:spPr>
        <p:txBody>
          <a:bodyPr wrap="square" rtlCol="0">
            <a:spAutoFit/>
          </a:bodyPr>
          <a:lstStyle/>
          <a:p>
            <a:r>
              <a:rPr lang="de-DE" dirty="0">
                <a:solidFill>
                  <a:srgbClr val="030553"/>
                </a:solidFill>
                <a:latin typeface="Calibri" panose="020F0502020204030204" pitchFamily="34" charset="0"/>
                <a:cs typeface="Calibri" panose="020F0502020204030204" pitchFamily="34" charset="0"/>
              </a:rPr>
              <a:t>Arben, Tobias, Anna, Anna, Finn</a:t>
            </a:r>
          </a:p>
        </p:txBody>
      </p:sp>
    </p:spTree>
    <p:extLst>
      <p:ext uri="{BB962C8B-B14F-4D97-AF65-F5344CB8AC3E}">
        <p14:creationId xmlns:p14="http://schemas.microsoft.com/office/powerpoint/2010/main" val="101438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ihandform: Form 8">
            <a:extLst>
              <a:ext uri="{FF2B5EF4-FFF2-40B4-BE49-F238E27FC236}">
                <a16:creationId xmlns:a16="http://schemas.microsoft.com/office/drawing/2014/main" id="{9D500FB4-96F9-43CA-8B7D-CAE33E1B820A}"/>
              </a:ext>
            </a:extLst>
          </p:cNvPr>
          <p:cNvSpPr/>
          <p:nvPr/>
        </p:nvSpPr>
        <p:spPr>
          <a:xfrm rot="9276281">
            <a:off x="3672000" y="4938606"/>
            <a:ext cx="1241987" cy="0"/>
          </a:xfrm>
          <a:custGeom>
            <a:avLst/>
            <a:gdLst/>
            <a:ahLst/>
            <a:cxnLst/>
            <a:rect l="0" t="0" r="0" b="0"/>
            <a:pathLst>
              <a:path>
                <a:moveTo>
                  <a:pt x="0" y="0"/>
                </a:moveTo>
                <a:lnTo>
                  <a:pt x="1241987"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ihandform: Form 7">
            <a:extLst>
              <a:ext uri="{FF2B5EF4-FFF2-40B4-BE49-F238E27FC236}">
                <a16:creationId xmlns:a16="http://schemas.microsoft.com/office/drawing/2014/main" id="{91DB0EA9-81BA-4C01-94D1-2973E164CF1D}"/>
              </a:ext>
            </a:extLst>
          </p:cNvPr>
          <p:cNvSpPr/>
          <p:nvPr/>
        </p:nvSpPr>
        <p:spPr>
          <a:xfrm rot="1570837" flipV="1">
            <a:off x="5940000" y="4824000"/>
            <a:ext cx="1623690" cy="196154"/>
          </a:xfrm>
          <a:custGeom>
            <a:avLst/>
            <a:gdLst/>
            <a:ahLst/>
            <a:cxnLst/>
            <a:rect l="0" t="0" r="0" b="0"/>
            <a:pathLst>
              <a:path>
                <a:moveTo>
                  <a:pt x="0" y="0"/>
                </a:moveTo>
                <a:lnTo>
                  <a:pt x="12072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ihandform: Form 6">
            <a:extLst>
              <a:ext uri="{FF2B5EF4-FFF2-40B4-BE49-F238E27FC236}">
                <a16:creationId xmlns:a16="http://schemas.microsoft.com/office/drawing/2014/main" id="{6775E44C-DE4F-4D86-87D6-6C552744FDDD}"/>
              </a:ext>
            </a:extLst>
          </p:cNvPr>
          <p:cNvSpPr/>
          <p:nvPr/>
        </p:nvSpPr>
        <p:spPr>
          <a:xfrm rot="16199945">
            <a:off x="5040000" y="3600000"/>
            <a:ext cx="850433" cy="0"/>
          </a:xfrm>
          <a:custGeom>
            <a:avLst/>
            <a:gdLst/>
            <a:ahLst/>
            <a:cxnLst/>
            <a:rect l="0" t="0" r="0" b="0"/>
            <a:pathLst>
              <a:path>
                <a:moveTo>
                  <a:pt x="0" y="0"/>
                </a:moveTo>
                <a:lnTo>
                  <a:pt x="8504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ihandform: Form 19">
            <a:extLst>
              <a:ext uri="{FF2B5EF4-FFF2-40B4-BE49-F238E27FC236}">
                <a16:creationId xmlns:a16="http://schemas.microsoft.com/office/drawing/2014/main" id="{A490F6EC-46DA-4D4F-AF15-27729FC10EFE}"/>
              </a:ext>
            </a:extLst>
          </p:cNvPr>
          <p:cNvSpPr/>
          <p:nvPr/>
        </p:nvSpPr>
        <p:spPr>
          <a:xfrm>
            <a:off x="1841994"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Empfehlungen</a:t>
            </a:r>
          </a:p>
        </p:txBody>
      </p:sp>
      <p:sp>
        <p:nvSpPr>
          <p:cNvPr id="18" name="Freihandform: Form 17">
            <a:extLst>
              <a:ext uri="{FF2B5EF4-FFF2-40B4-BE49-F238E27FC236}">
                <a16:creationId xmlns:a16="http://schemas.microsoft.com/office/drawing/2014/main" id="{0CFA1DF8-9043-4332-A53D-6A4EF40531FB}"/>
              </a:ext>
            </a:extLst>
          </p:cNvPr>
          <p:cNvSpPr/>
          <p:nvPr/>
        </p:nvSpPr>
        <p:spPr>
          <a:xfrm>
            <a:off x="6840000"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Leitlinien</a:t>
            </a:r>
          </a:p>
        </p:txBody>
      </p:sp>
      <p:sp>
        <p:nvSpPr>
          <p:cNvPr id="16" name="Freihandform: Form 15">
            <a:extLst>
              <a:ext uri="{FF2B5EF4-FFF2-40B4-BE49-F238E27FC236}">
                <a16:creationId xmlns:a16="http://schemas.microsoft.com/office/drawing/2014/main" id="{D943BCA9-060C-429A-8C37-E2CCE723B4D1}"/>
              </a:ext>
            </a:extLst>
          </p:cNvPr>
          <p:cNvSpPr/>
          <p:nvPr/>
        </p:nvSpPr>
        <p:spPr>
          <a:xfrm>
            <a:off x="4320000" y="259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Regeln</a:t>
            </a:r>
          </a:p>
        </p:txBody>
      </p:sp>
      <p:sp>
        <p:nvSpPr>
          <p:cNvPr id="2" name="Titel 1"/>
          <p:cNvSpPr>
            <a:spLocks noGrp="1"/>
          </p:cNvSpPr>
          <p:nvPr>
            <p:ph type="title"/>
          </p:nvPr>
        </p:nvSpPr>
        <p:spPr/>
        <p:txBody>
          <a:bodyPr/>
          <a:lstStyle/>
          <a:p>
            <a:r>
              <a:rPr lang="de-DE" dirty="0"/>
              <a:t>Was ist die DIN ISO?</a:t>
            </a:r>
          </a:p>
        </p:txBody>
      </p:sp>
      <p:sp>
        <p:nvSpPr>
          <p:cNvPr id="14" name="Freihandform: Form 13">
            <a:extLst>
              <a:ext uri="{FF2B5EF4-FFF2-40B4-BE49-F238E27FC236}">
                <a16:creationId xmlns:a16="http://schemas.microsoft.com/office/drawing/2014/main" id="{DF61FCB1-CF48-4B1B-8BD5-6A16A083FC2B}"/>
              </a:ext>
            </a:extLst>
          </p:cNvPr>
          <p:cNvSpPr/>
          <p:nvPr/>
        </p:nvSpPr>
        <p:spPr>
          <a:xfrm>
            <a:off x="4320000" y="4032000"/>
            <a:ext cx="2340000" cy="720000"/>
          </a:xfrm>
          <a:custGeom>
            <a:avLst/>
            <a:gdLst>
              <a:gd name="connsiteX0" fmla="*/ 0 w 2332872"/>
              <a:gd name="connsiteY0" fmla="*/ 110296 h 661762"/>
              <a:gd name="connsiteX1" fmla="*/ 110296 w 2332872"/>
              <a:gd name="connsiteY1" fmla="*/ 0 h 661762"/>
              <a:gd name="connsiteX2" fmla="*/ 2222576 w 2332872"/>
              <a:gd name="connsiteY2" fmla="*/ 0 h 661762"/>
              <a:gd name="connsiteX3" fmla="*/ 2332872 w 2332872"/>
              <a:gd name="connsiteY3" fmla="*/ 110296 h 661762"/>
              <a:gd name="connsiteX4" fmla="*/ 2332872 w 2332872"/>
              <a:gd name="connsiteY4" fmla="*/ 551466 h 661762"/>
              <a:gd name="connsiteX5" fmla="*/ 2222576 w 2332872"/>
              <a:gd name="connsiteY5" fmla="*/ 661762 h 661762"/>
              <a:gd name="connsiteX6" fmla="*/ 110296 w 2332872"/>
              <a:gd name="connsiteY6" fmla="*/ 661762 h 661762"/>
              <a:gd name="connsiteX7" fmla="*/ 0 w 2332872"/>
              <a:gd name="connsiteY7" fmla="*/ 551466 h 661762"/>
              <a:gd name="connsiteX8" fmla="*/ 0 w 2332872"/>
              <a:gd name="connsiteY8" fmla="*/ 110296 h 66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872" h="661762">
                <a:moveTo>
                  <a:pt x="0" y="110296"/>
                </a:moveTo>
                <a:cubicBezTo>
                  <a:pt x="0" y="49381"/>
                  <a:pt x="49381" y="0"/>
                  <a:pt x="110296" y="0"/>
                </a:cubicBezTo>
                <a:lnTo>
                  <a:pt x="2222576" y="0"/>
                </a:lnTo>
                <a:cubicBezTo>
                  <a:pt x="2283491" y="0"/>
                  <a:pt x="2332872" y="49381"/>
                  <a:pt x="2332872" y="110296"/>
                </a:cubicBezTo>
                <a:lnTo>
                  <a:pt x="2332872" y="551466"/>
                </a:lnTo>
                <a:cubicBezTo>
                  <a:pt x="2332872" y="612381"/>
                  <a:pt x="2283491" y="661762"/>
                  <a:pt x="2222576" y="661762"/>
                </a:cubicBezTo>
                <a:lnTo>
                  <a:pt x="110296" y="661762"/>
                </a:lnTo>
                <a:cubicBezTo>
                  <a:pt x="49381" y="661762"/>
                  <a:pt x="0" y="612381"/>
                  <a:pt x="0" y="551466"/>
                </a:cubicBezTo>
                <a:lnTo>
                  <a:pt x="0" y="110296"/>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108505" tIns="108505" rIns="108505" bIns="108505" numCol="1" spcCol="1270" anchor="ctr" anchorCtr="0">
            <a:noAutofit/>
          </a:bodyPr>
          <a:lstStyle/>
          <a:p>
            <a:pPr marL="0" lvl="0" indent="0" algn="ctr" defTabSz="1333500">
              <a:lnSpc>
                <a:spcPct val="90000"/>
              </a:lnSpc>
              <a:spcBef>
                <a:spcPct val="0"/>
              </a:spcBef>
              <a:spcAft>
                <a:spcPct val="35000"/>
              </a:spcAft>
              <a:buNone/>
            </a:pPr>
            <a:r>
              <a:rPr lang="de-DE" sz="3000" dirty="0">
                <a:solidFill>
                  <a:schemeClr val="bg2"/>
                </a:solidFill>
                <a:latin typeface="Calibri" panose="020F0502020204030204" pitchFamily="34" charset="0"/>
                <a:cs typeface="Calibri" panose="020F0502020204030204" pitchFamily="34" charset="0"/>
              </a:rPr>
              <a:t>DIN ISO 9000</a:t>
            </a:r>
            <a:endParaRPr lang="de-DE" sz="3000" kern="1200" dirty="0">
              <a:solidFill>
                <a:schemeClr val="bg2"/>
              </a:solidFill>
              <a:latin typeface="Calibri" panose="020F0502020204030204" pitchFamily="34" charset="0"/>
              <a:cs typeface="Calibri" panose="020F0502020204030204" pitchFamily="34" charset="0"/>
            </a:endParaRPr>
          </a:p>
        </p:txBody>
      </p:sp>
      <p:sp>
        <p:nvSpPr>
          <p:cNvPr id="12" name="Textfeld 11">
            <a:extLst>
              <a:ext uri="{FF2B5EF4-FFF2-40B4-BE49-F238E27FC236}">
                <a16:creationId xmlns:a16="http://schemas.microsoft.com/office/drawing/2014/main" id="{1B1A4F0C-CA4B-4AB4-A13B-640305F683E9}"/>
              </a:ext>
            </a:extLst>
          </p:cNvPr>
          <p:cNvSpPr txBox="1"/>
          <p:nvPr/>
        </p:nvSpPr>
        <p:spPr>
          <a:xfrm>
            <a:off x="14425816" y="2633305"/>
            <a:ext cx="4625728" cy="461665"/>
          </a:xfrm>
          <a:prstGeom prst="rect">
            <a:avLst/>
          </a:prstGeom>
          <a:noFill/>
        </p:spPr>
        <p:txBody>
          <a:bodyPr wrap="square" rtlCol="0">
            <a:spAutoFit/>
          </a:bodyPr>
          <a:lstStyle/>
          <a:p>
            <a:r>
              <a:rPr lang="de-DE" sz="2400" b="1" dirty="0"/>
              <a:t>DIN</a:t>
            </a:r>
            <a:r>
              <a:rPr lang="de-DE" sz="2400" dirty="0"/>
              <a:t> = </a:t>
            </a:r>
            <a:r>
              <a:rPr lang="de-DE" sz="2400" b="1" dirty="0"/>
              <a:t>D</a:t>
            </a:r>
            <a:r>
              <a:rPr lang="de-DE" sz="2400" dirty="0"/>
              <a:t>eutsche </a:t>
            </a:r>
            <a:r>
              <a:rPr lang="de-DE" sz="2400" b="1" dirty="0"/>
              <a:t>I</a:t>
            </a:r>
            <a:r>
              <a:rPr lang="de-DE" sz="2400" dirty="0"/>
              <a:t>ndustrie </a:t>
            </a:r>
            <a:r>
              <a:rPr lang="de-DE" sz="2400" b="1" dirty="0"/>
              <a:t>N</a:t>
            </a:r>
            <a:r>
              <a:rPr lang="de-DE" sz="2400" dirty="0"/>
              <a:t>orm</a:t>
            </a:r>
          </a:p>
        </p:txBody>
      </p:sp>
      <p:sp>
        <p:nvSpPr>
          <p:cNvPr id="13" name="Textfeld 12">
            <a:extLst>
              <a:ext uri="{FF2B5EF4-FFF2-40B4-BE49-F238E27FC236}">
                <a16:creationId xmlns:a16="http://schemas.microsoft.com/office/drawing/2014/main" id="{59F8FAF3-6FD8-4593-90B4-9A1173932381}"/>
              </a:ext>
            </a:extLst>
          </p:cNvPr>
          <p:cNvSpPr txBox="1"/>
          <p:nvPr/>
        </p:nvSpPr>
        <p:spPr>
          <a:xfrm>
            <a:off x="14425816" y="3199649"/>
            <a:ext cx="4625728" cy="461665"/>
          </a:xfrm>
          <a:prstGeom prst="rect">
            <a:avLst/>
          </a:prstGeom>
          <a:noFill/>
        </p:spPr>
        <p:txBody>
          <a:bodyPr wrap="square" rtlCol="0">
            <a:spAutoFit/>
          </a:bodyPr>
          <a:lstStyle/>
          <a:p>
            <a:r>
              <a:rPr lang="de-DE" sz="2400" b="1" dirty="0"/>
              <a:t>EN</a:t>
            </a:r>
            <a:r>
              <a:rPr lang="de-DE" sz="2400" dirty="0"/>
              <a:t> = </a:t>
            </a:r>
            <a:r>
              <a:rPr lang="de-DE" sz="2400" b="1" dirty="0"/>
              <a:t>E</a:t>
            </a:r>
            <a:r>
              <a:rPr lang="de-DE" sz="2400" dirty="0"/>
              <a:t>uropäische </a:t>
            </a:r>
            <a:r>
              <a:rPr lang="de-DE" sz="2400" b="1" dirty="0"/>
              <a:t>N</a:t>
            </a:r>
            <a:r>
              <a:rPr lang="de-DE" sz="2400" dirty="0"/>
              <a:t>orm</a:t>
            </a:r>
          </a:p>
        </p:txBody>
      </p:sp>
      <p:sp>
        <p:nvSpPr>
          <p:cNvPr id="15" name="Textfeld 14">
            <a:extLst>
              <a:ext uri="{FF2B5EF4-FFF2-40B4-BE49-F238E27FC236}">
                <a16:creationId xmlns:a16="http://schemas.microsoft.com/office/drawing/2014/main" id="{12EA5E86-7E22-4199-91A2-8B477889D1FB}"/>
              </a:ext>
            </a:extLst>
          </p:cNvPr>
          <p:cNvSpPr txBox="1"/>
          <p:nvPr/>
        </p:nvSpPr>
        <p:spPr>
          <a:xfrm>
            <a:off x="14425816" y="3733743"/>
            <a:ext cx="4625728" cy="830997"/>
          </a:xfrm>
          <a:prstGeom prst="rect">
            <a:avLst/>
          </a:prstGeom>
          <a:noFill/>
        </p:spPr>
        <p:txBody>
          <a:bodyPr wrap="square" rtlCol="0">
            <a:spAutoFit/>
          </a:bodyPr>
          <a:lstStyle/>
          <a:p>
            <a:r>
              <a:rPr lang="de-DE" sz="2400" b="1" dirty="0"/>
              <a:t>ISO</a:t>
            </a:r>
            <a:r>
              <a:rPr lang="de-DE" sz="2400" dirty="0"/>
              <a:t> = </a:t>
            </a:r>
            <a:r>
              <a:rPr lang="de-DE" sz="2400" b="1" dirty="0"/>
              <a:t>I</a:t>
            </a:r>
            <a:r>
              <a:rPr lang="de-DE" sz="2400" dirty="0"/>
              <a:t>nternational </a:t>
            </a:r>
            <a:r>
              <a:rPr lang="de-DE" sz="2400" b="1" dirty="0" err="1"/>
              <a:t>O</a:t>
            </a:r>
            <a:r>
              <a:rPr lang="de-DE" sz="2400" dirty="0" err="1"/>
              <a:t>rganization</a:t>
            </a:r>
            <a:r>
              <a:rPr lang="de-DE" sz="2400" dirty="0"/>
              <a:t> </a:t>
            </a:r>
            <a:r>
              <a:rPr lang="de-DE" sz="2400" dirty="0" err="1"/>
              <a:t>for</a:t>
            </a:r>
            <a:r>
              <a:rPr lang="de-DE" sz="2400" dirty="0"/>
              <a:t> </a:t>
            </a:r>
            <a:r>
              <a:rPr lang="de-DE" sz="2400" b="1" dirty="0" err="1"/>
              <a:t>S</a:t>
            </a:r>
            <a:r>
              <a:rPr lang="de-DE" sz="2400" dirty="0" err="1"/>
              <a:t>tandardization</a:t>
            </a:r>
            <a:endParaRPr lang="de-DE" sz="2400" dirty="0"/>
          </a:p>
        </p:txBody>
      </p:sp>
    </p:spTree>
    <p:extLst>
      <p:ext uri="{BB962C8B-B14F-4D97-AF65-F5344CB8AC3E}">
        <p14:creationId xmlns:p14="http://schemas.microsoft.com/office/powerpoint/2010/main" val="1161450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die DIN ISO?</a:t>
            </a:r>
          </a:p>
        </p:txBody>
      </p:sp>
      <p:sp>
        <p:nvSpPr>
          <p:cNvPr id="9" name="Freihandform: Form 8">
            <a:extLst>
              <a:ext uri="{FF2B5EF4-FFF2-40B4-BE49-F238E27FC236}">
                <a16:creationId xmlns:a16="http://schemas.microsoft.com/office/drawing/2014/main" id="{9D500FB4-96F9-43CA-8B7D-CAE33E1B820A}"/>
              </a:ext>
            </a:extLst>
          </p:cNvPr>
          <p:cNvSpPr/>
          <p:nvPr/>
        </p:nvSpPr>
        <p:spPr>
          <a:xfrm rot="9276281">
            <a:off x="2010006" y="4938606"/>
            <a:ext cx="1241987" cy="0"/>
          </a:xfrm>
          <a:custGeom>
            <a:avLst/>
            <a:gdLst/>
            <a:ahLst/>
            <a:cxnLst/>
            <a:rect l="0" t="0" r="0" b="0"/>
            <a:pathLst>
              <a:path>
                <a:moveTo>
                  <a:pt x="0" y="0"/>
                </a:moveTo>
                <a:lnTo>
                  <a:pt x="1241987"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ihandform: Form 7">
            <a:extLst>
              <a:ext uri="{FF2B5EF4-FFF2-40B4-BE49-F238E27FC236}">
                <a16:creationId xmlns:a16="http://schemas.microsoft.com/office/drawing/2014/main" id="{91DB0EA9-81BA-4C01-94D1-2973E164CF1D}"/>
              </a:ext>
            </a:extLst>
          </p:cNvPr>
          <p:cNvSpPr/>
          <p:nvPr/>
        </p:nvSpPr>
        <p:spPr>
          <a:xfrm rot="1570837" flipV="1">
            <a:off x="4278006" y="4824000"/>
            <a:ext cx="1623690" cy="196154"/>
          </a:xfrm>
          <a:custGeom>
            <a:avLst/>
            <a:gdLst/>
            <a:ahLst/>
            <a:cxnLst/>
            <a:rect l="0" t="0" r="0" b="0"/>
            <a:pathLst>
              <a:path>
                <a:moveTo>
                  <a:pt x="0" y="0"/>
                </a:moveTo>
                <a:lnTo>
                  <a:pt x="12072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ihandform: Form 6">
            <a:extLst>
              <a:ext uri="{FF2B5EF4-FFF2-40B4-BE49-F238E27FC236}">
                <a16:creationId xmlns:a16="http://schemas.microsoft.com/office/drawing/2014/main" id="{6775E44C-DE4F-4D86-87D6-6C552744FDDD}"/>
              </a:ext>
            </a:extLst>
          </p:cNvPr>
          <p:cNvSpPr/>
          <p:nvPr/>
        </p:nvSpPr>
        <p:spPr>
          <a:xfrm rot="16199945">
            <a:off x="3378006" y="3600000"/>
            <a:ext cx="850433" cy="0"/>
          </a:xfrm>
          <a:custGeom>
            <a:avLst/>
            <a:gdLst/>
            <a:ahLst/>
            <a:cxnLst/>
            <a:rect l="0" t="0" r="0" b="0"/>
            <a:pathLst>
              <a:path>
                <a:moveTo>
                  <a:pt x="0" y="0"/>
                </a:moveTo>
                <a:lnTo>
                  <a:pt x="8504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ihandform: Form 19">
            <a:extLst>
              <a:ext uri="{FF2B5EF4-FFF2-40B4-BE49-F238E27FC236}">
                <a16:creationId xmlns:a16="http://schemas.microsoft.com/office/drawing/2014/main" id="{A490F6EC-46DA-4D4F-AF15-27729FC10EFE}"/>
              </a:ext>
            </a:extLst>
          </p:cNvPr>
          <p:cNvSpPr/>
          <p:nvPr/>
        </p:nvSpPr>
        <p:spPr>
          <a:xfrm>
            <a:off x="180000"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Empfehlungen</a:t>
            </a:r>
          </a:p>
        </p:txBody>
      </p:sp>
      <p:sp>
        <p:nvSpPr>
          <p:cNvPr id="18" name="Freihandform: Form 17">
            <a:extLst>
              <a:ext uri="{FF2B5EF4-FFF2-40B4-BE49-F238E27FC236}">
                <a16:creationId xmlns:a16="http://schemas.microsoft.com/office/drawing/2014/main" id="{0CFA1DF8-9043-4332-A53D-6A4EF40531FB}"/>
              </a:ext>
            </a:extLst>
          </p:cNvPr>
          <p:cNvSpPr/>
          <p:nvPr/>
        </p:nvSpPr>
        <p:spPr>
          <a:xfrm>
            <a:off x="5178006"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Leitlinien</a:t>
            </a:r>
          </a:p>
        </p:txBody>
      </p:sp>
      <p:sp>
        <p:nvSpPr>
          <p:cNvPr id="16" name="Freihandform: Form 15">
            <a:extLst>
              <a:ext uri="{FF2B5EF4-FFF2-40B4-BE49-F238E27FC236}">
                <a16:creationId xmlns:a16="http://schemas.microsoft.com/office/drawing/2014/main" id="{D943BCA9-060C-429A-8C37-E2CCE723B4D1}"/>
              </a:ext>
            </a:extLst>
          </p:cNvPr>
          <p:cNvSpPr/>
          <p:nvPr/>
        </p:nvSpPr>
        <p:spPr>
          <a:xfrm>
            <a:off x="2658006" y="259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Regeln</a:t>
            </a:r>
          </a:p>
        </p:txBody>
      </p:sp>
      <p:sp>
        <p:nvSpPr>
          <p:cNvPr id="14" name="Freihandform: Form 13">
            <a:extLst>
              <a:ext uri="{FF2B5EF4-FFF2-40B4-BE49-F238E27FC236}">
                <a16:creationId xmlns:a16="http://schemas.microsoft.com/office/drawing/2014/main" id="{DF61FCB1-CF48-4B1B-8BD5-6A16A083FC2B}"/>
              </a:ext>
            </a:extLst>
          </p:cNvPr>
          <p:cNvSpPr/>
          <p:nvPr/>
        </p:nvSpPr>
        <p:spPr>
          <a:xfrm>
            <a:off x="2658006" y="4032000"/>
            <a:ext cx="2340000" cy="720000"/>
          </a:xfrm>
          <a:custGeom>
            <a:avLst/>
            <a:gdLst>
              <a:gd name="connsiteX0" fmla="*/ 0 w 2332872"/>
              <a:gd name="connsiteY0" fmla="*/ 110296 h 661762"/>
              <a:gd name="connsiteX1" fmla="*/ 110296 w 2332872"/>
              <a:gd name="connsiteY1" fmla="*/ 0 h 661762"/>
              <a:gd name="connsiteX2" fmla="*/ 2222576 w 2332872"/>
              <a:gd name="connsiteY2" fmla="*/ 0 h 661762"/>
              <a:gd name="connsiteX3" fmla="*/ 2332872 w 2332872"/>
              <a:gd name="connsiteY3" fmla="*/ 110296 h 661762"/>
              <a:gd name="connsiteX4" fmla="*/ 2332872 w 2332872"/>
              <a:gd name="connsiteY4" fmla="*/ 551466 h 661762"/>
              <a:gd name="connsiteX5" fmla="*/ 2222576 w 2332872"/>
              <a:gd name="connsiteY5" fmla="*/ 661762 h 661762"/>
              <a:gd name="connsiteX6" fmla="*/ 110296 w 2332872"/>
              <a:gd name="connsiteY6" fmla="*/ 661762 h 661762"/>
              <a:gd name="connsiteX7" fmla="*/ 0 w 2332872"/>
              <a:gd name="connsiteY7" fmla="*/ 551466 h 661762"/>
              <a:gd name="connsiteX8" fmla="*/ 0 w 2332872"/>
              <a:gd name="connsiteY8" fmla="*/ 110296 h 66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872" h="661762">
                <a:moveTo>
                  <a:pt x="0" y="110296"/>
                </a:moveTo>
                <a:cubicBezTo>
                  <a:pt x="0" y="49381"/>
                  <a:pt x="49381" y="0"/>
                  <a:pt x="110296" y="0"/>
                </a:cubicBezTo>
                <a:lnTo>
                  <a:pt x="2222576" y="0"/>
                </a:lnTo>
                <a:cubicBezTo>
                  <a:pt x="2283491" y="0"/>
                  <a:pt x="2332872" y="49381"/>
                  <a:pt x="2332872" y="110296"/>
                </a:cubicBezTo>
                <a:lnTo>
                  <a:pt x="2332872" y="551466"/>
                </a:lnTo>
                <a:cubicBezTo>
                  <a:pt x="2332872" y="612381"/>
                  <a:pt x="2283491" y="661762"/>
                  <a:pt x="2222576" y="661762"/>
                </a:cubicBezTo>
                <a:lnTo>
                  <a:pt x="110296" y="661762"/>
                </a:lnTo>
                <a:cubicBezTo>
                  <a:pt x="49381" y="661762"/>
                  <a:pt x="0" y="612381"/>
                  <a:pt x="0" y="551466"/>
                </a:cubicBezTo>
                <a:lnTo>
                  <a:pt x="0" y="110296"/>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108505" tIns="108505" rIns="108505" bIns="108505" numCol="1" spcCol="1270" anchor="ctr" anchorCtr="0">
            <a:noAutofit/>
          </a:bodyPr>
          <a:lstStyle/>
          <a:p>
            <a:pPr marL="0" lvl="0" indent="0" algn="ctr" defTabSz="1333500">
              <a:lnSpc>
                <a:spcPct val="90000"/>
              </a:lnSpc>
              <a:spcBef>
                <a:spcPct val="0"/>
              </a:spcBef>
              <a:spcAft>
                <a:spcPct val="35000"/>
              </a:spcAft>
              <a:buNone/>
            </a:pPr>
            <a:r>
              <a:rPr lang="de-DE" sz="3000" dirty="0">
                <a:solidFill>
                  <a:schemeClr val="bg2"/>
                </a:solidFill>
                <a:latin typeface="Calibri" panose="020F0502020204030204" pitchFamily="34" charset="0"/>
                <a:cs typeface="Calibri" panose="020F0502020204030204" pitchFamily="34" charset="0"/>
              </a:rPr>
              <a:t>DIN ISO 9000</a:t>
            </a:r>
            <a:endParaRPr lang="de-DE" sz="3000" kern="1200" dirty="0">
              <a:solidFill>
                <a:schemeClr val="bg2"/>
              </a:solidFill>
              <a:latin typeface="Calibri" panose="020F0502020204030204" pitchFamily="34" charset="0"/>
              <a:cs typeface="Calibri" panose="020F0502020204030204" pitchFamily="34" charset="0"/>
            </a:endParaRPr>
          </a:p>
        </p:txBody>
      </p:sp>
      <p:sp>
        <p:nvSpPr>
          <p:cNvPr id="15" name="Textfeld 14">
            <a:extLst>
              <a:ext uri="{FF2B5EF4-FFF2-40B4-BE49-F238E27FC236}">
                <a16:creationId xmlns:a16="http://schemas.microsoft.com/office/drawing/2014/main" id="{646DB847-F887-4495-9FDE-90248AB4721E}"/>
              </a:ext>
            </a:extLst>
          </p:cNvPr>
          <p:cNvSpPr txBox="1"/>
          <p:nvPr/>
        </p:nvSpPr>
        <p:spPr>
          <a:xfrm>
            <a:off x="6840000" y="2633305"/>
            <a:ext cx="4625728" cy="461665"/>
          </a:xfrm>
          <a:prstGeom prst="rect">
            <a:avLst/>
          </a:prstGeom>
          <a:noFill/>
        </p:spPr>
        <p:txBody>
          <a:bodyPr wrap="square" rtlCol="0">
            <a:spAutoFit/>
          </a:bodyPr>
          <a:lstStyle/>
          <a:p>
            <a:r>
              <a:rPr lang="de-DE" sz="2400" b="1" dirty="0"/>
              <a:t>DIN</a:t>
            </a:r>
            <a:r>
              <a:rPr lang="de-DE" sz="2400" dirty="0"/>
              <a:t> = </a:t>
            </a:r>
            <a:r>
              <a:rPr lang="de-DE" sz="2400" b="1" dirty="0"/>
              <a:t>D</a:t>
            </a:r>
            <a:r>
              <a:rPr lang="de-DE" sz="2400" dirty="0"/>
              <a:t>eutsche </a:t>
            </a:r>
            <a:r>
              <a:rPr lang="de-DE" sz="2400" b="1" dirty="0"/>
              <a:t>I</a:t>
            </a:r>
            <a:r>
              <a:rPr lang="de-DE" sz="2400" dirty="0"/>
              <a:t>ndustrie </a:t>
            </a:r>
            <a:r>
              <a:rPr lang="de-DE" sz="2400" b="1" dirty="0"/>
              <a:t>N</a:t>
            </a:r>
            <a:r>
              <a:rPr lang="de-DE" sz="2400" dirty="0"/>
              <a:t>orm</a:t>
            </a:r>
          </a:p>
        </p:txBody>
      </p:sp>
      <p:sp>
        <p:nvSpPr>
          <p:cNvPr id="17" name="Textfeld 16">
            <a:extLst>
              <a:ext uri="{FF2B5EF4-FFF2-40B4-BE49-F238E27FC236}">
                <a16:creationId xmlns:a16="http://schemas.microsoft.com/office/drawing/2014/main" id="{DC85EF3B-65A7-4FAA-940C-AD6FC4CEE933}"/>
              </a:ext>
            </a:extLst>
          </p:cNvPr>
          <p:cNvSpPr txBox="1"/>
          <p:nvPr/>
        </p:nvSpPr>
        <p:spPr>
          <a:xfrm>
            <a:off x="14425816" y="3199649"/>
            <a:ext cx="4625728" cy="461665"/>
          </a:xfrm>
          <a:prstGeom prst="rect">
            <a:avLst/>
          </a:prstGeom>
          <a:noFill/>
        </p:spPr>
        <p:txBody>
          <a:bodyPr wrap="square" rtlCol="0">
            <a:spAutoFit/>
          </a:bodyPr>
          <a:lstStyle/>
          <a:p>
            <a:r>
              <a:rPr lang="de-DE" sz="2400" b="1" dirty="0"/>
              <a:t>EN</a:t>
            </a:r>
            <a:r>
              <a:rPr lang="de-DE" sz="2400" dirty="0"/>
              <a:t> = </a:t>
            </a:r>
            <a:r>
              <a:rPr lang="de-DE" sz="2400" b="1" dirty="0"/>
              <a:t>E</a:t>
            </a:r>
            <a:r>
              <a:rPr lang="de-DE" sz="2400" dirty="0"/>
              <a:t>uropäische </a:t>
            </a:r>
            <a:r>
              <a:rPr lang="de-DE" sz="2400" b="1" dirty="0"/>
              <a:t>N</a:t>
            </a:r>
            <a:r>
              <a:rPr lang="de-DE" sz="2400" dirty="0"/>
              <a:t>orm</a:t>
            </a:r>
          </a:p>
        </p:txBody>
      </p:sp>
      <p:sp>
        <p:nvSpPr>
          <p:cNvPr id="19" name="Textfeld 18">
            <a:extLst>
              <a:ext uri="{FF2B5EF4-FFF2-40B4-BE49-F238E27FC236}">
                <a16:creationId xmlns:a16="http://schemas.microsoft.com/office/drawing/2014/main" id="{A322590C-19E0-44F6-94D7-9E94D8472799}"/>
              </a:ext>
            </a:extLst>
          </p:cNvPr>
          <p:cNvSpPr txBox="1"/>
          <p:nvPr/>
        </p:nvSpPr>
        <p:spPr>
          <a:xfrm>
            <a:off x="14425816" y="3733743"/>
            <a:ext cx="4625728" cy="830997"/>
          </a:xfrm>
          <a:prstGeom prst="rect">
            <a:avLst/>
          </a:prstGeom>
          <a:noFill/>
        </p:spPr>
        <p:txBody>
          <a:bodyPr wrap="square" rtlCol="0">
            <a:spAutoFit/>
          </a:bodyPr>
          <a:lstStyle/>
          <a:p>
            <a:r>
              <a:rPr lang="de-DE" sz="2400" b="1" dirty="0"/>
              <a:t>ISO</a:t>
            </a:r>
            <a:r>
              <a:rPr lang="de-DE" sz="2400" dirty="0"/>
              <a:t> = </a:t>
            </a:r>
            <a:r>
              <a:rPr lang="de-DE" sz="2400" b="1" dirty="0"/>
              <a:t>I</a:t>
            </a:r>
            <a:r>
              <a:rPr lang="de-DE" sz="2400" dirty="0"/>
              <a:t>nternational </a:t>
            </a:r>
            <a:r>
              <a:rPr lang="de-DE" sz="2400" b="1" dirty="0" err="1"/>
              <a:t>O</a:t>
            </a:r>
            <a:r>
              <a:rPr lang="de-DE" sz="2400" dirty="0" err="1"/>
              <a:t>rganization</a:t>
            </a:r>
            <a:r>
              <a:rPr lang="de-DE" sz="2400" dirty="0"/>
              <a:t> </a:t>
            </a:r>
            <a:r>
              <a:rPr lang="de-DE" sz="2400" dirty="0" err="1"/>
              <a:t>for</a:t>
            </a:r>
            <a:r>
              <a:rPr lang="de-DE" sz="2400" dirty="0"/>
              <a:t> </a:t>
            </a:r>
            <a:r>
              <a:rPr lang="de-DE" sz="2400" b="1" dirty="0" err="1"/>
              <a:t>S</a:t>
            </a:r>
            <a:r>
              <a:rPr lang="de-DE" sz="2400" dirty="0" err="1"/>
              <a:t>tandardization</a:t>
            </a:r>
            <a:endParaRPr lang="de-DE" sz="2400" dirty="0"/>
          </a:p>
        </p:txBody>
      </p:sp>
    </p:spTree>
    <p:extLst>
      <p:ext uri="{BB962C8B-B14F-4D97-AF65-F5344CB8AC3E}">
        <p14:creationId xmlns:p14="http://schemas.microsoft.com/office/powerpoint/2010/main" val="342187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die DIN ISO?</a:t>
            </a:r>
          </a:p>
        </p:txBody>
      </p:sp>
      <p:sp>
        <p:nvSpPr>
          <p:cNvPr id="9" name="Freihandform: Form 8">
            <a:extLst>
              <a:ext uri="{FF2B5EF4-FFF2-40B4-BE49-F238E27FC236}">
                <a16:creationId xmlns:a16="http://schemas.microsoft.com/office/drawing/2014/main" id="{9D500FB4-96F9-43CA-8B7D-CAE33E1B820A}"/>
              </a:ext>
            </a:extLst>
          </p:cNvPr>
          <p:cNvSpPr/>
          <p:nvPr/>
        </p:nvSpPr>
        <p:spPr>
          <a:xfrm rot="9276281">
            <a:off x="2010006" y="4938606"/>
            <a:ext cx="1241987" cy="0"/>
          </a:xfrm>
          <a:custGeom>
            <a:avLst/>
            <a:gdLst/>
            <a:ahLst/>
            <a:cxnLst/>
            <a:rect l="0" t="0" r="0" b="0"/>
            <a:pathLst>
              <a:path>
                <a:moveTo>
                  <a:pt x="0" y="0"/>
                </a:moveTo>
                <a:lnTo>
                  <a:pt x="1241987"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ihandform: Form 7">
            <a:extLst>
              <a:ext uri="{FF2B5EF4-FFF2-40B4-BE49-F238E27FC236}">
                <a16:creationId xmlns:a16="http://schemas.microsoft.com/office/drawing/2014/main" id="{91DB0EA9-81BA-4C01-94D1-2973E164CF1D}"/>
              </a:ext>
            </a:extLst>
          </p:cNvPr>
          <p:cNvSpPr/>
          <p:nvPr/>
        </p:nvSpPr>
        <p:spPr>
          <a:xfrm rot="1570837" flipV="1">
            <a:off x="4278006" y="4824000"/>
            <a:ext cx="1623690" cy="196154"/>
          </a:xfrm>
          <a:custGeom>
            <a:avLst/>
            <a:gdLst/>
            <a:ahLst/>
            <a:cxnLst/>
            <a:rect l="0" t="0" r="0" b="0"/>
            <a:pathLst>
              <a:path>
                <a:moveTo>
                  <a:pt x="0" y="0"/>
                </a:moveTo>
                <a:lnTo>
                  <a:pt x="12072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ihandform: Form 6">
            <a:extLst>
              <a:ext uri="{FF2B5EF4-FFF2-40B4-BE49-F238E27FC236}">
                <a16:creationId xmlns:a16="http://schemas.microsoft.com/office/drawing/2014/main" id="{6775E44C-DE4F-4D86-87D6-6C552744FDDD}"/>
              </a:ext>
            </a:extLst>
          </p:cNvPr>
          <p:cNvSpPr/>
          <p:nvPr/>
        </p:nvSpPr>
        <p:spPr>
          <a:xfrm rot="16199945">
            <a:off x="3378006" y="3600000"/>
            <a:ext cx="850433" cy="0"/>
          </a:xfrm>
          <a:custGeom>
            <a:avLst/>
            <a:gdLst/>
            <a:ahLst/>
            <a:cxnLst/>
            <a:rect l="0" t="0" r="0" b="0"/>
            <a:pathLst>
              <a:path>
                <a:moveTo>
                  <a:pt x="0" y="0"/>
                </a:moveTo>
                <a:lnTo>
                  <a:pt x="8504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ihandform: Form 19">
            <a:extLst>
              <a:ext uri="{FF2B5EF4-FFF2-40B4-BE49-F238E27FC236}">
                <a16:creationId xmlns:a16="http://schemas.microsoft.com/office/drawing/2014/main" id="{A490F6EC-46DA-4D4F-AF15-27729FC10EFE}"/>
              </a:ext>
            </a:extLst>
          </p:cNvPr>
          <p:cNvSpPr/>
          <p:nvPr/>
        </p:nvSpPr>
        <p:spPr>
          <a:xfrm>
            <a:off x="180000"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Empfehlungen</a:t>
            </a:r>
          </a:p>
        </p:txBody>
      </p:sp>
      <p:sp>
        <p:nvSpPr>
          <p:cNvPr id="18" name="Freihandform: Form 17">
            <a:extLst>
              <a:ext uri="{FF2B5EF4-FFF2-40B4-BE49-F238E27FC236}">
                <a16:creationId xmlns:a16="http://schemas.microsoft.com/office/drawing/2014/main" id="{0CFA1DF8-9043-4332-A53D-6A4EF40531FB}"/>
              </a:ext>
            </a:extLst>
          </p:cNvPr>
          <p:cNvSpPr/>
          <p:nvPr/>
        </p:nvSpPr>
        <p:spPr>
          <a:xfrm>
            <a:off x="5178006"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Leitlinien</a:t>
            </a:r>
          </a:p>
        </p:txBody>
      </p:sp>
      <p:sp>
        <p:nvSpPr>
          <p:cNvPr id="16" name="Freihandform: Form 15">
            <a:extLst>
              <a:ext uri="{FF2B5EF4-FFF2-40B4-BE49-F238E27FC236}">
                <a16:creationId xmlns:a16="http://schemas.microsoft.com/office/drawing/2014/main" id="{D943BCA9-060C-429A-8C37-E2CCE723B4D1}"/>
              </a:ext>
            </a:extLst>
          </p:cNvPr>
          <p:cNvSpPr/>
          <p:nvPr/>
        </p:nvSpPr>
        <p:spPr>
          <a:xfrm>
            <a:off x="2658006" y="259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Regeln</a:t>
            </a:r>
          </a:p>
        </p:txBody>
      </p:sp>
      <p:sp>
        <p:nvSpPr>
          <p:cNvPr id="14" name="Freihandform: Form 13">
            <a:extLst>
              <a:ext uri="{FF2B5EF4-FFF2-40B4-BE49-F238E27FC236}">
                <a16:creationId xmlns:a16="http://schemas.microsoft.com/office/drawing/2014/main" id="{DF61FCB1-CF48-4B1B-8BD5-6A16A083FC2B}"/>
              </a:ext>
            </a:extLst>
          </p:cNvPr>
          <p:cNvSpPr/>
          <p:nvPr/>
        </p:nvSpPr>
        <p:spPr>
          <a:xfrm>
            <a:off x="2658006" y="4032000"/>
            <a:ext cx="2340000" cy="720000"/>
          </a:xfrm>
          <a:custGeom>
            <a:avLst/>
            <a:gdLst>
              <a:gd name="connsiteX0" fmla="*/ 0 w 2332872"/>
              <a:gd name="connsiteY0" fmla="*/ 110296 h 661762"/>
              <a:gd name="connsiteX1" fmla="*/ 110296 w 2332872"/>
              <a:gd name="connsiteY1" fmla="*/ 0 h 661762"/>
              <a:gd name="connsiteX2" fmla="*/ 2222576 w 2332872"/>
              <a:gd name="connsiteY2" fmla="*/ 0 h 661762"/>
              <a:gd name="connsiteX3" fmla="*/ 2332872 w 2332872"/>
              <a:gd name="connsiteY3" fmla="*/ 110296 h 661762"/>
              <a:gd name="connsiteX4" fmla="*/ 2332872 w 2332872"/>
              <a:gd name="connsiteY4" fmla="*/ 551466 h 661762"/>
              <a:gd name="connsiteX5" fmla="*/ 2222576 w 2332872"/>
              <a:gd name="connsiteY5" fmla="*/ 661762 h 661762"/>
              <a:gd name="connsiteX6" fmla="*/ 110296 w 2332872"/>
              <a:gd name="connsiteY6" fmla="*/ 661762 h 661762"/>
              <a:gd name="connsiteX7" fmla="*/ 0 w 2332872"/>
              <a:gd name="connsiteY7" fmla="*/ 551466 h 661762"/>
              <a:gd name="connsiteX8" fmla="*/ 0 w 2332872"/>
              <a:gd name="connsiteY8" fmla="*/ 110296 h 66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872" h="661762">
                <a:moveTo>
                  <a:pt x="0" y="110296"/>
                </a:moveTo>
                <a:cubicBezTo>
                  <a:pt x="0" y="49381"/>
                  <a:pt x="49381" y="0"/>
                  <a:pt x="110296" y="0"/>
                </a:cubicBezTo>
                <a:lnTo>
                  <a:pt x="2222576" y="0"/>
                </a:lnTo>
                <a:cubicBezTo>
                  <a:pt x="2283491" y="0"/>
                  <a:pt x="2332872" y="49381"/>
                  <a:pt x="2332872" y="110296"/>
                </a:cubicBezTo>
                <a:lnTo>
                  <a:pt x="2332872" y="551466"/>
                </a:lnTo>
                <a:cubicBezTo>
                  <a:pt x="2332872" y="612381"/>
                  <a:pt x="2283491" y="661762"/>
                  <a:pt x="2222576" y="661762"/>
                </a:cubicBezTo>
                <a:lnTo>
                  <a:pt x="110296" y="661762"/>
                </a:lnTo>
                <a:cubicBezTo>
                  <a:pt x="49381" y="661762"/>
                  <a:pt x="0" y="612381"/>
                  <a:pt x="0" y="551466"/>
                </a:cubicBezTo>
                <a:lnTo>
                  <a:pt x="0" y="110296"/>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108505" tIns="108505" rIns="108505" bIns="108505" numCol="1" spcCol="1270" anchor="ctr" anchorCtr="0">
            <a:noAutofit/>
          </a:bodyPr>
          <a:lstStyle/>
          <a:p>
            <a:pPr marL="0" lvl="0" indent="0" algn="ctr" defTabSz="1333500">
              <a:lnSpc>
                <a:spcPct val="90000"/>
              </a:lnSpc>
              <a:spcBef>
                <a:spcPct val="0"/>
              </a:spcBef>
              <a:spcAft>
                <a:spcPct val="35000"/>
              </a:spcAft>
              <a:buNone/>
            </a:pPr>
            <a:r>
              <a:rPr lang="de-DE" sz="3000" dirty="0">
                <a:solidFill>
                  <a:schemeClr val="bg2"/>
                </a:solidFill>
                <a:latin typeface="Calibri" panose="020F0502020204030204" pitchFamily="34" charset="0"/>
                <a:cs typeface="Calibri" panose="020F0502020204030204" pitchFamily="34" charset="0"/>
              </a:rPr>
              <a:t>DIN ISO 9000</a:t>
            </a:r>
            <a:endParaRPr lang="de-DE" sz="3000" kern="1200" dirty="0">
              <a:solidFill>
                <a:schemeClr val="bg2"/>
              </a:solidFill>
              <a:latin typeface="Calibri" panose="020F0502020204030204" pitchFamily="34" charset="0"/>
              <a:cs typeface="Calibri" panose="020F0502020204030204" pitchFamily="34" charset="0"/>
            </a:endParaRPr>
          </a:p>
        </p:txBody>
      </p:sp>
      <p:sp>
        <p:nvSpPr>
          <p:cNvPr id="15" name="Textfeld 14">
            <a:extLst>
              <a:ext uri="{FF2B5EF4-FFF2-40B4-BE49-F238E27FC236}">
                <a16:creationId xmlns:a16="http://schemas.microsoft.com/office/drawing/2014/main" id="{646DB847-F887-4495-9FDE-90248AB4721E}"/>
              </a:ext>
            </a:extLst>
          </p:cNvPr>
          <p:cNvSpPr txBox="1"/>
          <p:nvPr/>
        </p:nvSpPr>
        <p:spPr>
          <a:xfrm>
            <a:off x="6840000" y="2633305"/>
            <a:ext cx="4625728" cy="461665"/>
          </a:xfrm>
          <a:prstGeom prst="rect">
            <a:avLst/>
          </a:prstGeom>
          <a:noFill/>
        </p:spPr>
        <p:txBody>
          <a:bodyPr wrap="square" rtlCol="0">
            <a:spAutoFit/>
          </a:bodyPr>
          <a:lstStyle/>
          <a:p>
            <a:r>
              <a:rPr lang="de-DE" sz="2400" b="1" dirty="0"/>
              <a:t>DIN</a:t>
            </a:r>
            <a:r>
              <a:rPr lang="de-DE" sz="2400" dirty="0"/>
              <a:t> = </a:t>
            </a:r>
            <a:r>
              <a:rPr lang="de-DE" sz="2400" b="1" dirty="0"/>
              <a:t>D</a:t>
            </a:r>
            <a:r>
              <a:rPr lang="de-DE" sz="2400" dirty="0"/>
              <a:t>eutsche </a:t>
            </a:r>
            <a:r>
              <a:rPr lang="de-DE" sz="2400" b="1" dirty="0"/>
              <a:t>I</a:t>
            </a:r>
            <a:r>
              <a:rPr lang="de-DE" sz="2400" dirty="0"/>
              <a:t>ndustrie </a:t>
            </a:r>
            <a:r>
              <a:rPr lang="de-DE" sz="2400" b="1" dirty="0"/>
              <a:t>N</a:t>
            </a:r>
            <a:r>
              <a:rPr lang="de-DE" sz="2400" dirty="0"/>
              <a:t>orm</a:t>
            </a:r>
          </a:p>
        </p:txBody>
      </p:sp>
      <p:sp>
        <p:nvSpPr>
          <p:cNvPr id="17" name="Textfeld 16">
            <a:extLst>
              <a:ext uri="{FF2B5EF4-FFF2-40B4-BE49-F238E27FC236}">
                <a16:creationId xmlns:a16="http://schemas.microsoft.com/office/drawing/2014/main" id="{DC85EF3B-65A7-4FAA-940C-AD6FC4CEE933}"/>
              </a:ext>
            </a:extLst>
          </p:cNvPr>
          <p:cNvSpPr txBox="1"/>
          <p:nvPr/>
        </p:nvSpPr>
        <p:spPr>
          <a:xfrm>
            <a:off x="6840000" y="3199649"/>
            <a:ext cx="4625728" cy="461665"/>
          </a:xfrm>
          <a:prstGeom prst="rect">
            <a:avLst/>
          </a:prstGeom>
          <a:noFill/>
        </p:spPr>
        <p:txBody>
          <a:bodyPr wrap="square" rtlCol="0">
            <a:spAutoFit/>
          </a:bodyPr>
          <a:lstStyle/>
          <a:p>
            <a:r>
              <a:rPr lang="de-DE" sz="2400" b="1" dirty="0"/>
              <a:t>EN</a:t>
            </a:r>
            <a:r>
              <a:rPr lang="de-DE" sz="2400" dirty="0"/>
              <a:t> = </a:t>
            </a:r>
            <a:r>
              <a:rPr lang="de-DE" sz="2400" b="1" dirty="0"/>
              <a:t>E</a:t>
            </a:r>
            <a:r>
              <a:rPr lang="de-DE" sz="2400" dirty="0"/>
              <a:t>uropäische </a:t>
            </a:r>
            <a:r>
              <a:rPr lang="de-DE" sz="2400" b="1" dirty="0"/>
              <a:t>N</a:t>
            </a:r>
            <a:r>
              <a:rPr lang="de-DE" sz="2400" dirty="0"/>
              <a:t>orm</a:t>
            </a:r>
          </a:p>
        </p:txBody>
      </p:sp>
      <p:sp>
        <p:nvSpPr>
          <p:cNvPr id="19" name="Textfeld 18">
            <a:extLst>
              <a:ext uri="{FF2B5EF4-FFF2-40B4-BE49-F238E27FC236}">
                <a16:creationId xmlns:a16="http://schemas.microsoft.com/office/drawing/2014/main" id="{A322590C-19E0-44F6-94D7-9E94D8472799}"/>
              </a:ext>
            </a:extLst>
          </p:cNvPr>
          <p:cNvSpPr txBox="1"/>
          <p:nvPr/>
        </p:nvSpPr>
        <p:spPr>
          <a:xfrm>
            <a:off x="14425816" y="3733743"/>
            <a:ext cx="4625728" cy="830997"/>
          </a:xfrm>
          <a:prstGeom prst="rect">
            <a:avLst/>
          </a:prstGeom>
          <a:noFill/>
        </p:spPr>
        <p:txBody>
          <a:bodyPr wrap="square" rtlCol="0">
            <a:spAutoFit/>
          </a:bodyPr>
          <a:lstStyle/>
          <a:p>
            <a:r>
              <a:rPr lang="de-DE" sz="2400" b="1" dirty="0"/>
              <a:t>ISO</a:t>
            </a:r>
            <a:r>
              <a:rPr lang="de-DE" sz="2400" dirty="0"/>
              <a:t> = </a:t>
            </a:r>
            <a:r>
              <a:rPr lang="de-DE" sz="2400" b="1" dirty="0"/>
              <a:t>I</a:t>
            </a:r>
            <a:r>
              <a:rPr lang="de-DE" sz="2400" dirty="0"/>
              <a:t>nternational </a:t>
            </a:r>
            <a:r>
              <a:rPr lang="de-DE" sz="2400" b="1" dirty="0" err="1"/>
              <a:t>O</a:t>
            </a:r>
            <a:r>
              <a:rPr lang="de-DE" sz="2400" dirty="0" err="1"/>
              <a:t>rganization</a:t>
            </a:r>
            <a:r>
              <a:rPr lang="de-DE" sz="2400" dirty="0"/>
              <a:t> </a:t>
            </a:r>
            <a:r>
              <a:rPr lang="de-DE" sz="2400" dirty="0" err="1"/>
              <a:t>for</a:t>
            </a:r>
            <a:r>
              <a:rPr lang="de-DE" sz="2400" dirty="0"/>
              <a:t> </a:t>
            </a:r>
            <a:r>
              <a:rPr lang="de-DE" sz="2400" b="1" dirty="0" err="1"/>
              <a:t>S</a:t>
            </a:r>
            <a:r>
              <a:rPr lang="de-DE" sz="2400" dirty="0" err="1"/>
              <a:t>tandardization</a:t>
            </a:r>
            <a:endParaRPr lang="de-DE" sz="2400" dirty="0"/>
          </a:p>
        </p:txBody>
      </p:sp>
    </p:spTree>
    <p:extLst>
      <p:ext uri="{BB962C8B-B14F-4D97-AF65-F5344CB8AC3E}">
        <p14:creationId xmlns:p14="http://schemas.microsoft.com/office/powerpoint/2010/main" val="331589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die DIN ISO?</a:t>
            </a:r>
          </a:p>
        </p:txBody>
      </p:sp>
      <p:sp>
        <p:nvSpPr>
          <p:cNvPr id="9" name="Freihandform: Form 8">
            <a:extLst>
              <a:ext uri="{FF2B5EF4-FFF2-40B4-BE49-F238E27FC236}">
                <a16:creationId xmlns:a16="http://schemas.microsoft.com/office/drawing/2014/main" id="{9D500FB4-96F9-43CA-8B7D-CAE33E1B820A}"/>
              </a:ext>
            </a:extLst>
          </p:cNvPr>
          <p:cNvSpPr/>
          <p:nvPr/>
        </p:nvSpPr>
        <p:spPr>
          <a:xfrm rot="9276281">
            <a:off x="2010006" y="4938606"/>
            <a:ext cx="1241987" cy="0"/>
          </a:xfrm>
          <a:custGeom>
            <a:avLst/>
            <a:gdLst/>
            <a:ahLst/>
            <a:cxnLst/>
            <a:rect l="0" t="0" r="0" b="0"/>
            <a:pathLst>
              <a:path>
                <a:moveTo>
                  <a:pt x="0" y="0"/>
                </a:moveTo>
                <a:lnTo>
                  <a:pt x="1241987"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ihandform: Form 7">
            <a:extLst>
              <a:ext uri="{FF2B5EF4-FFF2-40B4-BE49-F238E27FC236}">
                <a16:creationId xmlns:a16="http://schemas.microsoft.com/office/drawing/2014/main" id="{91DB0EA9-81BA-4C01-94D1-2973E164CF1D}"/>
              </a:ext>
            </a:extLst>
          </p:cNvPr>
          <p:cNvSpPr/>
          <p:nvPr/>
        </p:nvSpPr>
        <p:spPr>
          <a:xfrm rot="1570837" flipV="1">
            <a:off x="4278006" y="4824000"/>
            <a:ext cx="1623690" cy="196154"/>
          </a:xfrm>
          <a:custGeom>
            <a:avLst/>
            <a:gdLst/>
            <a:ahLst/>
            <a:cxnLst/>
            <a:rect l="0" t="0" r="0" b="0"/>
            <a:pathLst>
              <a:path>
                <a:moveTo>
                  <a:pt x="0" y="0"/>
                </a:moveTo>
                <a:lnTo>
                  <a:pt x="12072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ihandform: Form 6">
            <a:extLst>
              <a:ext uri="{FF2B5EF4-FFF2-40B4-BE49-F238E27FC236}">
                <a16:creationId xmlns:a16="http://schemas.microsoft.com/office/drawing/2014/main" id="{6775E44C-DE4F-4D86-87D6-6C552744FDDD}"/>
              </a:ext>
            </a:extLst>
          </p:cNvPr>
          <p:cNvSpPr/>
          <p:nvPr/>
        </p:nvSpPr>
        <p:spPr>
          <a:xfrm rot="16199945">
            <a:off x="3378006" y="3600000"/>
            <a:ext cx="850433" cy="0"/>
          </a:xfrm>
          <a:custGeom>
            <a:avLst/>
            <a:gdLst/>
            <a:ahLst/>
            <a:cxnLst/>
            <a:rect l="0" t="0" r="0" b="0"/>
            <a:pathLst>
              <a:path>
                <a:moveTo>
                  <a:pt x="0" y="0"/>
                </a:moveTo>
                <a:lnTo>
                  <a:pt x="850433" y="0"/>
                </a:lnTo>
              </a:path>
            </a:pathLst>
          </a:custGeom>
          <a:noFill/>
          <a:effectLst/>
        </p:spPr>
        <p:style>
          <a:lnRef idx="2">
            <a:schemeClr val="accent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ihandform: Form 19">
            <a:extLst>
              <a:ext uri="{FF2B5EF4-FFF2-40B4-BE49-F238E27FC236}">
                <a16:creationId xmlns:a16="http://schemas.microsoft.com/office/drawing/2014/main" id="{A490F6EC-46DA-4D4F-AF15-27729FC10EFE}"/>
              </a:ext>
            </a:extLst>
          </p:cNvPr>
          <p:cNvSpPr/>
          <p:nvPr/>
        </p:nvSpPr>
        <p:spPr>
          <a:xfrm>
            <a:off x="180000"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Empfehlungen</a:t>
            </a:r>
          </a:p>
        </p:txBody>
      </p:sp>
      <p:sp>
        <p:nvSpPr>
          <p:cNvPr id="18" name="Freihandform: Form 17">
            <a:extLst>
              <a:ext uri="{FF2B5EF4-FFF2-40B4-BE49-F238E27FC236}">
                <a16:creationId xmlns:a16="http://schemas.microsoft.com/office/drawing/2014/main" id="{0CFA1DF8-9043-4332-A53D-6A4EF40531FB}"/>
              </a:ext>
            </a:extLst>
          </p:cNvPr>
          <p:cNvSpPr/>
          <p:nvPr/>
        </p:nvSpPr>
        <p:spPr>
          <a:xfrm>
            <a:off x="5178006" y="5184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Leitlinien</a:t>
            </a:r>
          </a:p>
        </p:txBody>
      </p:sp>
      <p:sp>
        <p:nvSpPr>
          <p:cNvPr id="16" name="Freihandform: Form 15">
            <a:extLst>
              <a:ext uri="{FF2B5EF4-FFF2-40B4-BE49-F238E27FC236}">
                <a16:creationId xmlns:a16="http://schemas.microsoft.com/office/drawing/2014/main" id="{D943BCA9-060C-429A-8C37-E2CCE723B4D1}"/>
              </a:ext>
            </a:extLst>
          </p:cNvPr>
          <p:cNvSpPr/>
          <p:nvPr/>
        </p:nvSpPr>
        <p:spPr>
          <a:xfrm>
            <a:off x="2658006" y="259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Regeln</a:t>
            </a:r>
          </a:p>
        </p:txBody>
      </p:sp>
      <p:sp>
        <p:nvSpPr>
          <p:cNvPr id="14" name="Freihandform: Form 13">
            <a:extLst>
              <a:ext uri="{FF2B5EF4-FFF2-40B4-BE49-F238E27FC236}">
                <a16:creationId xmlns:a16="http://schemas.microsoft.com/office/drawing/2014/main" id="{DF61FCB1-CF48-4B1B-8BD5-6A16A083FC2B}"/>
              </a:ext>
            </a:extLst>
          </p:cNvPr>
          <p:cNvSpPr/>
          <p:nvPr/>
        </p:nvSpPr>
        <p:spPr>
          <a:xfrm>
            <a:off x="2658006" y="4032000"/>
            <a:ext cx="2340000" cy="720000"/>
          </a:xfrm>
          <a:custGeom>
            <a:avLst/>
            <a:gdLst>
              <a:gd name="connsiteX0" fmla="*/ 0 w 2332872"/>
              <a:gd name="connsiteY0" fmla="*/ 110296 h 661762"/>
              <a:gd name="connsiteX1" fmla="*/ 110296 w 2332872"/>
              <a:gd name="connsiteY1" fmla="*/ 0 h 661762"/>
              <a:gd name="connsiteX2" fmla="*/ 2222576 w 2332872"/>
              <a:gd name="connsiteY2" fmla="*/ 0 h 661762"/>
              <a:gd name="connsiteX3" fmla="*/ 2332872 w 2332872"/>
              <a:gd name="connsiteY3" fmla="*/ 110296 h 661762"/>
              <a:gd name="connsiteX4" fmla="*/ 2332872 w 2332872"/>
              <a:gd name="connsiteY4" fmla="*/ 551466 h 661762"/>
              <a:gd name="connsiteX5" fmla="*/ 2222576 w 2332872"/>
              <a:gd name="connsiteY5" fmla="*/ 661762 h 661762"/>
              <a:gd name="connsiteX6" fmla="*/ 110296 w 2332872"/>
              <a:gd name="connsiteY6" fmla="*/ 661762 h 661762"/>
              <a:gd name="connsiteX7" fmla="*/ 0 w 2332872"/>
              <a:gd name="connsiteY7" fmla="*/ 551466 h 661762"/>
              <a:gd name="connsiteX8" fmla="*/ 0 w 2332872"/>
              <a:gd name="connsiteY8" fmla="*/ 110296 h 66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872" h="661762">
                <a:moveTo>
                  <a:pt x="0" y="110296"/>
                </a:moveTo>
                <a:cubicBezTo>
                  <a:pt x="0" y="49381"/>
                  <a:pt x="49381" y="0"/>
                  <a:pt x="110296" y="0"/>
                </a:cubicBezTo>
                <a:lnTo>
                  <a:pt x="2222576" y="0"/>
                </a:lnTo>
                <a:cubicBezTo>
                  <a:pt x="2283491" y="0"/>
                  <a:pt x="2332872" y="49381"/>
                  <a:pt x="2332872" y="110296"/>
                </a:cubicBezTo>
                <a:lnTo>
                  <a:pt x="2332872" y="551466"/>
                </a:lnTo>
                <a:cubicBezTo>
                  <a:pt x="2332872" y="612381"/>
                  <a:pt x="2283491" y="661762"/>
                  <a:pt x="2222576" y="661762"/>
                </a:cubicBezTo>
                <a:lnTo>
                  <a:pt x="110296" y="661762"/>
                </a:lnTo>
                <a:cubicBezTo>
                  <a:pt x="49381" y="661762"/>
                  <a:pt x="0" y="612381"/>
                  <a:pt x="0" y="551466"/>
                </a:cubicBezTo>
                <a:lnTo>
                  <a:pt x="0" y="110296"/>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108505" tIns="108505" rIns="108505" bIns="108505" numCol="1" spcCol="1270" anchor="ctr" anchorCtr="0">
            <a:noAutofit/>
          </a:bodyPr>
          <a:lstStyle/>
          <a:p>
            <a:pPr marL="0" lvl="0" indent="0" algn="ctr" defTabSz="1333500">
              <a:lnSpc>
                <a:spcPct val="90000"/>
              </a:lnSpc>
              <a:spcBef>
                <a:spcPct val="0"/>
              </a:spcBef>
              <a:spcAft>
                <a:spcPct val="35000"/>
              </a:spcAft>
              <a:buNone/>
            </a:pPr>
            <a:r>
              <a:rPr lang="de-DE" sz="3000" dirty="0">
                <a:solidFill>
                  <a:schemeClr val="bg2"/>
                </a:solidFill>
                <a:latin typeface="Calibri" panose="020F0502020204030204" pitchFamily="34" charset="0"/>
                <a:cs typeface="Calibri" panose="020F0502020204030204" pitchFamily="34" charset="0"/>
              </a:rPr>
              <a:t>DIN ISO 9000</a:t>
            </a:r>
            <a:endParaRPr lang="de-DE" sz="3000" kern="1200" dirty="0">
              <a:solidFill>
                <a:schemeClr val="bg2"/>
              </a:solidFill>
              <a:latin typeface="Calibri" panose="020F0502020204030204" pitchFamily="34" charset="0"/>
              <a:cs typeface="Calibri" panose="020F0502020204030204" pitchFamily="34" charset="0"/>
            </a:endParaRPr>
          </a:p>
        </p:txBody>
      </p:sp>
      <p:sp>
        <p:nvSpPr>
          <p:cNvPr id="15" name="Textfeld 14">
            <a:extLst>
              <a:ext uri="{FF2B5EF4-FFF2-40B4-BE49-F238E27FC236}">
                <a16:creationId xmlns:a16="http://schemas.microsoft.com/office/drawing/2014/main" id="{646DB847-F887-4495-9FDE-90248AB4721E}"/>
              </a:ext>
            </a:extLst>
          </p:cNvPr>
          <p:cNvSpPr txBox="1"/>
          <p:nvPr/>
        </p:nvSpPr>
        <p:spPr>
          <a:xfrm>
            <a:off x="6840000" y="2633305"/>
            <a:ext cx="4625728" cy="461665"/>
          </a:xfrm>
          <a:prstGeom prst="rect">
            <a:avLst/>
          </a:prstGeom>
          <a:noFill/>
        </p:spPr>
        <p:txBody>
          <a:bodyPr wrap="square" rtlCol="0">
            <a:spAutoFit/>
          </a:bodyPr>
          <a:lstStyle/>
          <a:p>
            <a:r>
              <a:rPr lang="de-DE" sz="2400" b="1" dirty="0"/>
              <a:t>DIN</a:t>
            </a:r>
            <a:r>
              <a:rPr lang="de-DE" sz="2400" dirty="0"/>
              <a:t> = </a:t>
            </a:r>
            <a:r>
              <a:rPr lang="de-DE" sz="2400" b="1" dirty="0"/>
              <a:t>D</a:t>
            </a:r>
            <a:r>
              <a:rPr lang="de-DE" sz="2400" dirty="0"/>
              <a:t>eutsche </a:t>
            </a:r>
            <a:r>
              <a:rPr lang="de-DE" sz="2400" b="1" dirty="0"/>
              <a:t>I</a:t>
            </a:r>
            <a:r>
              <a:rPr lang="de-DE" sz="2400" dirty="0"/>
              <a:t>ndustrie </a:t>
            </a:r>
            <a:r>
              <a:rPr lang="de-DE" sz="2400" b="1" dirty="0"/>
              <a:t>N</a:t>
            </a:r>
            <a:r>
              <a:rPr lang="de-DE" sz="2400" dirty="0"/>
              <a:t>orm</a:t>
            </a:r>
          </a:p>
        </p:txBody>
      </p:sp>
      <p:sp>
        <p:nvSpPr>
          <p:cNvPr id="17" name="Textfeld 16">
            <a:extLst>
              <a:ext uri="{FF2B5EF4-FFF2-40B4-BE49-F238E27FC236}">
                <a16:creationId xmlns:a16="http://schemas.microsoft.com/office/drawing/2014/main" id="{DC85EF3B-65A7-4FAA-940C-AD6FC4CEE933}"/>
              </a:ext>
            </a:extLst>
          </p:cNvPr>
          <p:cNvSpPr txBox="1"/>
          <p:nvPr/>
        </p:nvSpPr>
        <p:spPr>
          <a:xfrm>
            <a:off x="6840000" y="3199649"/>
            <a:ext cx="4625728" cy="461665"/>
          </a:xfrm>
          <a:prstGeom prst="rect">
            <a:avLst/>
          </a:prstGeom>
          <a:noFill/>
        </p:spPr>
        <p:txBody>
          <a:bodyPr wrap="square" rtlCol="0">
            <a:spAutoFit/>
          </a:bodyPr>
          <a:lstStyle/>
          <a:p>
            <a:r>
              <a:rPr lang="de-DE" sz="2400" b="1" dirty="0"/>
              <a:t>EN</a:t>
            </a:r>
            <a:r>
              <a:rPr lang="de-DE" sz="2400" dirty="0"/>
              <a:t> = </a:t>
            </a:r>
            <a:r>
              <a:rPr lang="de-DE" sz="2400" b="1" dirty="0"/>
              <a:t>E</a:t>
            </a:r>
            <a:r>
              <a:rPr lang="de-DE" sz="2400" dirty="0"/>
              <a:t>uropäische </a:t>
            </a:r>
            <a:r>
              <a:rPr lang="de-DE" sz="2400" b="1" dirty="0"/>
              <a:t>N</a:t>
            </a:r>
            <a:r>
              <a:rPr lang="de-DE" sz="2400" dirty="0"/>
              <a:t>orm</a:t>
            </a:r>
          </a:p>
        </p:txBody>
      </p:sp>
      <p:sp>
        <p:nvSpPr>
          <p:cNvPr id="19" name="Textfeld 18">
            <a:extLst>
              <a:ext uri="{FF2B5EF4-FFF2-40B4-BE49-F238E27FC236}">
                <a16:creationId xmlns:a16="http://schemas.microsoft.com/office/drawing/2014/main" id="{A322590C-19E0-44F6-94D7-9E94D8472799}"/>
              </a:ext>
            </a:extLst>
          </p:cNvPr>
          <p:cNvSpPr txBox="1"/>
          <p:nvPr/>
        </p:nvSpPr>
        <p:spPr>
          <a:xfrm>
            <a:off x="6840000" y="3733743"/>
            <a:ext cx="4625728" cy="830997"/>
          </a:xfrm>
          <a:prstGeom prst="rect">
            <a:avLst/>
          </a:prstGeom>
          <a:noFill/>
        </p:spPr>
        <p:txBody>
          <a:bodyPr wrap="square" rtlCol="0">
            <a:spAutoFit/>
          </a:bodyPr>
          <a:lstStyle/>
          <a:p>
            <a:r>
              <a:rPr lang="de-DE" sz="2400" b="1" dirty="0"/>
              <a:t>ISO</a:t>
            </a:r>
            <a:r>
              <a:rPr lang="de-DE" sz="2400" dirty="0"/>
              <a:t> = </a:t>
            </a:r>
            <a:r>
              <a:rPr lang="de-DE" sz="2400" b="1" dirty="0"/>
              <a:t>I</a:t>
            </a:r>
            <a:r>
              <a:rPr lang="de-DE" sz="2400" dirty="0"/>
              <a:t>nternational </a:t>
            </a:r>
            <a:r>
              <a:rPr lang="de-DE" sz="2400" b="1" dirty="0" err="1"/>
              <a:t>O</a:t>
            </a:r>
            <a:r>
              <a:rPr lang="de-DE" sz="2400" dirty="0" err="1"/>
              <a:t>rganization</a:t>
            </a:r>
            <a:r>
              <a:rPr lang="de-DE" sz="2400" dirty="0"/>
              <a:t> </a:t>
            </a:r>
            <a:r>
              <a:rPr lang="de-DE" sz="2400" dirty="0" err="1"/>
              <a:t>for</a:t>
            </a:r>
            <a:r>
              <a:rPr lang="de-DE" sz="2400" dirty="0"/>
              <a:t> </a:t>
            </a:r>
            <a:r>
              <a:rPr lang="de-DE" sz="2400" b="1" dirty="0" err="1"/>
              <a:t>S</a:t>
            </a:r>
            <a:r>
              <a:rPr lang="de-DE" sz="2400" dirty="0" err="1"/>
              <a:t>tandardization</a:t>
            </a:r>
            <a:endParaRPr lang="de-DE" sz="2400" dirty="0"/>
          </a:p>
        </p:txBody>
      </p:sp>
      <p:pic>
        <p:nvPicPr>
          <p:cNvPr id="21" name="Inhaltsplatzhalter 4" descr="Fischgroßhändler am Tsukiji-Fischmarkt">
            <a:extLst>
              <a:ext uri="{FF2B5EF4-FFF2-40B4-BE49-F238E27FC236}">
                <a16:creationId xmlns:a16="http://schemas.microsoft.com/office/drawing/2014/main" id="{49F65EC9-8AB8-4F7D-92E5-F99651154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315" y="2031285"/>
            <a:ext cx="4298883" cy="4235911"/>
          </a:xfrm>
          <a:effectLst>
            <a:outerShdw blurRad="190500" dist="38100" dir="2700000" algn="tl" rotWithShape="0">
              <a:prstClr val="black">
                <a:alpha val="30000"/>
              </a:prstClr>
            </a:outerShdw>
          </a:effectLst>
        </p:spPr>
      </p:pic>
      <p:sp>
        <p:nvSpPr>
          <p:cNvPr id="22" name="Textfeld 21">
            <a:extLst>
              <a:ext uri="{FF2B5EF4-FFF2-40B4-BE49-F238E27FC236}">
                <a16:creationId xmlns:a16="http://schemas.microsoft.com/office/drawing/2014/main" id="{8702A4B0-EA8C-4D13-A0A0-6160B6DA599B}"/>
              </a:ext>
            </a:extLst>
          </p:cNvPr>
          <p:cNvSpPr txBox="1"/>
          <p:nvPr/>
        </p:nvSpPr>
        <p:spPr>
          <a:xfrm>
            <a:off x="-4711315" y="6267196"/>
            <a:ext cx="4298882" cy="369332"/>
          </a:xfrm>
          <a:prstGeom prst="rect">
            <a:avLst/>
          </a:prstGeom>
          <a:noFill/>
        </p:spPr>
        <p:txBody>
          <a:bodyPr wrap="square" rtlCol="0">
            <a:spAutoFit/>
          </a:bodyPr>
          <a:lstStyle/>
          <a:p>
            <a:r>
              <a:rPr lang="de-DE" dirty="0"/>
              <a:t>Fischgroßhändler am </a:t>
            </a:r>
            <a:r>
              <a:rPr lang="de-DE" dirty="0" err="1"/>
              <a:t>Tsukiji</a:t>
            </a:r>
            <a:r>
              <a:rPr lang="de-DE" dirty="0"/>
              <a:t>-Fischmarkt</a:t>
            </a:r>
          </a:p>
        </p:txBody>
      </p:sp>
    </p:spTree>
    <p:extLst>
      <p:ext uri="{BB962C8B-B14F-4D97-AF65-F5344CB8AC3E}">
        <p14:creationId xmlns:p14="http://schemas.microsoft.com/office/powerpoint/2010/main" val="4262337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die DIN ISO?</a:t>
            </a:r>
          </a:p>
        </p:txBody>
      </p:sp>
      <p:sp>
        <p:nvSpPr>
          <p:cNvPr id="15" name="Textfeld 14">
            <a:extLst>
              <a:ext uri="{FF2B5EF4-FFF2-40B4-BE49-F238E27FC236}">
                <a16:creationId xmlns:a16="http://schemas.microsoft.com/office/drawing/2014/main" id="{646DB847-F887-4495-9FDE-90248AB4721E}"/>
              </a:ext>
            </a:extLst>
          </p:cNvPr>
          <p:cNvSpPr txBox="1"/>
          <p:nvPr/>
        </p:nvSpPr>
        <p:spPr>
          <a:xfrm>
            <a:off x="6840000" y="2633305"/>
            <a:ext cx="4625728" cy="461665"/>
          </a:xfrm>
          <a:prstGeom prst="rect">
            <a:avLst/>
          </a:prstGeom>
          <a:noFill/>
        </p:spPr>
        <p:txBody>
          <a:bodyPr wrap="square" rtlCol="0">
            <a:spAutoFit/>
          </a:bodyPr>
          <a:lstStyle/>
          <a:p>
            <a:r>
              <a:rPr lang="de-DE" sz="2400" b="1" dirty="0"/>
              <a:t>DIN</a:t>
            </a:r>
            <a:r>
              <a:rPr lang="de-DE" sz="2400" dirty="0"/>
              <a:t> = </a:t>
            </a:r>
            <a:r>
              <a:rPr lang="de-DE" sz="2400" b="1" dirty="0"/>
              <a:t>D</a:t>
            </a:r>
            <a:r>
              <a:rPr lang="de-DE" sz="2400" dirty="0"/>
              <a:t>eutsche </a:t>
            </a:r>
            <a:r>
              <a:rPr lang="de-DE" sz="2400" b="1" dirty="0"/>
              <a:t>I</a:t>
            </a:r>
            <a:r>
              <a:rPr lang="de-DE" sz="2400" dirty="0"/>
              <a:t>ndustrie </a:t>
            </a:r>
            <a:r>
              <a:rPr lang="de-DE" sz="2400" b="1" dirty="0"/>
              <a:t>N</a:t>
            </a:r>
            <a:r>
              <a:rPr lang="de-DE" sz="2400" dirty="0"/>
              <a:t>orm</a:t>
            </a:r>
          </a:p>
        </p:txBody>
      </p:sp>
      <p:sp>
        <p:nvSpPr>
          <p:cNvPr id="17" name="Textfeld 16">
            <a:extLst>
              <a:ext uri="{FF2B5EF4-FFF2-40B4-BE49-F238E27FC236}">
                <a16:creationId xmlns:a16="http://schemas.microsoft.com/office/drawing/2014/main" id="{DC85EF3B-65A7-4FAA-940C-AD6FC4CEE933}"/>
              </a:ext>
            </a:extLst>
          </p:cNvPr>
          <p:cNvSpPr txBox="1"/>
          <p:nvPr/>
        </p:nvSpPr>
        <p:spPr>
          <a:xfrm>
            <a:off x="6840000" y="3199649"/>
            <a:ext cx="4625728" cy="461665"/>
          </a:xfrm>
          <a:prstGeom prst="rect">
            <a:avLst/>
          </a:prstGeom>
          <a:noFill/>
        </p:spPr>
        <p:txBody>
          <a:bodyPr wrap="square" rtlCol="0">
            <a:spAutoFit/>
          </a:bodyPr>
          <a:lstStyle/>
          <a:p>
            <a:r>
              <a:rPr lang="de-DE" sz="2400" b="1" dirty="0"/>
              <a:t>EN</a:t>
            </a:r>
            <a:r>
              <a:rPr lang="de-DE" sz="2400" dirty="0"/>
              <a:t> = </a:t>
            </a:r>
            <a:r>
              <a:rPr lang="de-DE" sz="2400" b="1" dirty="0"/>
              <a:t>E</a:t>
            </a:r>
            <a:r>
              <a:rPr lang="de-DE" sz="2400" dirty="0"/>
              <a:t>uropäische </a:t>
            </a:r>
            <a:r>
              <a:rPr lang="de-DE" sz="2400" b="1" dirty="0"/>
              <a:t>N</a:t>
            </a:r>
            <a:r>
              <a:rPr lang="de-DE" sz="2400" dirty="0"/>
              <a:t>orm</a:t>
            </a:r>
          </a:p>
        </p:txBody>
      </p:sp>
      <p:sp>
        <p:nvSpPr>
          <p:cNvPr id="19" name="Textfeld 18">
            <a:extLst>
              <a:ext uri="{FF2B5EF4-FFF2-40B4-BE49-F238E27FC236}">
                <a16:creationId xmlns:a16="http://schemas.microsoft.com/office/drawing/2014/main" id="{A322590C-19E0-44F6-94D7-9E94D8472799}"/>
              </a:ext>
            </a:extLst>
          </p:cNvPr>
          <p:cNvSpPr txBox="1"/>
          <p:nvPr/>
        </p:nvSpPr>
        <p:spPr>
          <a:xfrm>
            <a:off x="6840000" y="3733743"/>
            <a:ext cx="4625728" cy="830997"/>
          </a:xfrm>
          <a:prstGeom prst="rect">
            <a:avLst/>
          </a:prstGeom>
          <a:noFill/>
        </p:spPr>
        <p:txBody>
          <a:bodyPr wrap="square" rtlCol="0">
            <a:spAutoFit/>
          </a:bodyPr>
          <a:lstStyle/>
          <a:p>
            <a:r>
              <a:rPr lang="de-DE" sz="2400" b="1" dirty="0"/>
              <a:t>ISO</a:t>
            </a:r>
            <a:r>
              <a:rPr lang="de-DE" sz="2400" dirty="0"/>
              <a:t> = </a:t>
            </a:r>
            <a:r>
              <a:rPr lang="de-DE" sz="2400" b="1" dirty="0"/>
              <a:t>I</a:t>
            </a:r>
            <a:r>
              <a:rPr lang="de-DE" sz="2400" dirty="0"/>
              <a:t>nternational </a:t>
            </a:r>
            <a:r>
              <a:rPr lang="de-DE" sz="2400" b="1" dirty="0" err="1"/>
              <a:t>O</a:t>
            </a:r>
            <a:r>
              <a:rPr lang="de-DE" sz="2400" dirty="0" err="1"/>
              <a:t>rganization</a:t>
            </a:r>
            <a:r>
              <a:rPr lang="de-DE" sz="2400" dirty="0"/>
              <a:t> </a:t>
            </a:r>
            <a:r>
              <a:rPr lang="de-DE" sz="2400" dirty="0" err="1"/>
              <a:t>for</a:t>
            </a:r>
            <a:r>
              <a:rPr lang="de-DE" sz="2400" dirty="0"/>
              <a:t> </a:t>
            </a:r>
            <a:r>
              <a:rPr lang="de-DE" sz="2400" b="1" dirty="0" err="1"/>
              <a:t>S</a:t>
            </a:r>
            <a:r>
              <a:rPr lang="de-DE" sz="2400" dirty="0" err="1"/>
              <a:t>tandardization</a:t>
            </a:r>
            <a:endParaRPr lang="de-DE" sz="2400" dirty="0"/>
          </a:p>
        </p:txBody>
      </p:sp>
      <p:pic>
        <p:nvPicPr>
          <p:cNvPr id="21" name="Inhaltsplatzhalter 4" descr="Fischgroßhändler am Tsukiji-Fischmarkt">
            <a:extLst>
              <a:ext uri="{FF2B5EF4-FFF2-40B4-BE49-F238E27FC236}">
                <a16:creationId xmlns:a16="http://schemas.microsoft.com/office/drawing/2014/main" id="{49F65EC9-8AB8-4F7D-92E5-F99651154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000" y="2031285"/>
            <a:ext cx="4298883" cy="4235911"/>
          </a:xfrm>
          <a:effectLst>
            <a:outerShdw blurRad="190500" dist="38100" dir="2700000" algn="tl" rotWithShape="0">
              <a:prstClr val="black">
                <a:alpha val="30000"/>
              </a:prstClr>
            </a:outerShdw>
          </a:effectLst>
        </p:spPr>
      </p:pic>
      <p:sp>
        <p:nvSpPr>
          <p:cNvPr id="22" name="Textfeld 21">
            <a:extLst>
              <a:ext uri="{FF2B5EF4-FFF2-40B4-BE49-F238E27FC236}">
                <a16:creationId xmlns:a16="http://schemas.microsoft.com/office/drawing/2014/main" id="{8702A4B0-EA8C-4D13-A0A0-6160B6DA599B}"/>
              </a:ext>
            </a:extLst>
          </p:cNvPr>
          <p:cNvSpPr txBox="1"/>
          <p:nvPr/>
        </p:nvSpPr>
        <p:spPr>
          <a:xfrm>
            <a:off x="1260000" y="6267196"/>
            <a:ext cx="4298882" cy="369332"/>
          </a:xfrm>
          <a:prstGeom prst="rect">
            <a:avLst/>
          </a:prstGeom>
          <a:noFill/>
        </p:spPr>
        <p:txBody>
          <a:bodyPr wrap="square" rtlCol="0">
            <a:spAutoFit/>
          </a:bodyPr>
          <a:lstStyle/>
          <a:p>
            <a:r>
              <a:rPr lang="de-DE" dirty="0"/>
              <a:t>Fischgroßhändler am </a:t>
            </a:r>
            <a:r>
              <a:rPr lang="de-DE" dirty="0" err="1"/>
              <a:t>Tsukiji</a:t>
            </a:r>
            <a:r>
              <a:rPr lang="de-DE" dirty="0"/>
              <a:t>-Fischmarkt</a:t>
            </a:r>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82800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spTree>
    <p:extLst>
      <p:ext uri="{BB962C8B-B14F-4D97-AF65-F5344CB8AC3E}">
        <p14:creationId xmlns:p14="http://schemas.microsoft.com/office/powerpoint/2010/main" val="110481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r>
              <a:rPr lang="de-DE" dirty="0"/>
              <a:t>Was ist die DIN ISO?</a:t>
            </a:r>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sp>
        <p:nvSpPr>
          <p:cNvPr id="4" name="Inhaltsplatzhalter 3">
            <a:extLst>
              <a:ext uri="{FF2B5EF4-FFF2-40B4-BE49-F238E27FC236}">
                <a16:creationId xmlns:a16="http://schemas.microsoft.com/office/drawing/2014/main" id="{25CFEC93-3A7B-4CB8-A619-ABF8B2459D13}"/>
              </a:ext>
            </a:extLst>
          </p:cNvPr>
          <p:cNvSpPr>
            <a:spLocks noGrp="1"/>
          </p:cNvSpPr>
          <p:nvPr>
            <p:ph idx="1"/>
          </p:nvPr>
        </p:nvSpPr>
        <p:spPr>
          <a:xfrm>
            <a:off x="1202919" y="2011680"/>
            <a:ext cx="5161786" cy="478857"/>
          </a:xfrm>
        </p:spPr>
        <p:txBody>
          <a:bodyPr>
            <a:normAutofit/>
          </a:bodyPr>
          <a:lstStyle/>
          <a:p>
            <a:pPr marL="0" indent="0">
              <a:buNone/>
            </a:pPr>
            <a:r>
              <a:rPr lang="de-DE" sz="2400" b="1" dirty="0"/>
              <a:t>Qualitätsmanagement-Grundsätze</a:t>
            </a:r>
          </a:p>
        </p:txBody>
      </p:sp>
      <p:grpSp>
        <p:nvGrpSpPr>
          <p:cNvPr id="13" name="Gruppieren 12">
            <a:extLst>
              <a:ext uri="{FF2B5EF4-FFF2-40B4-BE49-F238E27FC236}">
                <a16:creationId xmlns:a16="http://schemas.microsoft.com/office/drawing/2014/main" id="{7D79D6C6-010B-41F9-B5B1-710359C6E319}"/>
              </a:ext>
            </a:extLst>
          </p:cNvPr>
          <p:cNvGrpSpPr/>
          <p:nvPr/>
        </p:nvGrpSpPr>
        <p:grpSpPr>
          <a:xfrm>
            <a:off x="-3600000" y="2490537"/>
            <a:ext cx="4351993" cy="478858"/>
            <a:chOff x="-3924000" y="2490537"/>
            <a:chExt cx="4351993" cy="478858"/>
          </a:xfrm>
        </p:grpSpPr>
        <p:pic>
          <p:nvPicPr>
            <p:cNvPr id="28" name="Grafik 27" descr="Wiedergabe mit einfarbiger Füllung">
              <a:extLst>
                <a:ext uri="{FF2B5EF4-FFF2-40B4-BE49-F238E27FC236}">
                  <a16:creationId xmlns:a16="http://schemas.microsoft.com/office/drawing/2014/main" id="{85881D9C-F8A7-4BDD-96E7-C39817DD7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29" name="Textfeld 28">
              <a:extLst>
                <a:ext uri="{FF2B5EF4-FFF2-40B4-BE49-F238E27FC236}">
                  <a16:creationId xmlns:a16="http://schemas.microsoft.com/office/drawing/2014/main" id="{699903FF-2D31-45E9-92AB-13E30B5C5212}"/>
                </a:ext>
              </a:extLst>
            </p:cNvPr>
            <p:cNvSpPr txBox="1"/>
            <p:nvPr/>
          </p:nvSpPr>
          <p:spPr>
            <a:xfrm>
              <a:off x="-3492000" y="2545300"/>
              <a:ext cx="3919993" cy="369332"/>
            </a:xfrm>
            <a:prstGeom prst="rect">
              <a:avLst/>
            </a:prstGeom>
            <a:noFill/>
          </p:spPr>
          <p:txBody>
            <a:bodyPr wrap="square" rtlCol="0">
              <a:spAutoFit/>
            </a:bodyPr>
            <a:lstStyle/>
            <a:p>
              <a:r>
                <a:rPr lang="de-DE" dirty="0"/>
                <a:t>Kundenorientierung</a:t>
              </a:r>
            </a:p>
          </p:txBody>
        </p:sp>
      </p:grpSp>
      <p:grpSp>
        <p:nvGrpSpPr>
          <p:cNvPr id="30" name="Gruppieren 29">
            <a:extLst>
              <a:ext uri="{FF2B5EF4-FFF2-40B4-BE49-F238E27FC236}">
                <a16:creationId xmlns:a16="http://schemas.microsoft.com/office/drawing/2014/main" id="{B83348BF-31E5-4EFC-ADE9-A4458DAE1BE1}"/>
              </a:ext>
            </a:extLst>
          </p:cNvPr>
          <p:cNvGrpSpPr/>
          <p:nvPr/>
        </p:nvGrpSpPr>
        <p:grpSpPr>
          <a:xfrm>
            <a:off x="-5040000" y="3668035"/>
            <a:ext cx="4351993" cy="478858"/>
            <a:chOff x="-3924000" y="2490537"/>
            <a:chExt cx="4351993" cy="478858"/>
          </a:xfrm>
        </p:grpSpPr>
        <p:pic>
          <p:nvPicPr>
            <p:cNvPr id="31" name="Grafik 30" descr="Wiedergabe mit einfarbiger Füllung">
              <a:extLst>
                <a:ext uri="{FF2B5EF4-FFF2-40B4-BE49-F238E27FC236}">
                  <a16:creationId xmlns:a16="http://schemas.microsoft.com/office/drawing/2014/main" id="{579CEE41-CEC1-464C-80FD-DA0F60338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2" name="Textfeld 31">
              <a:extLst>
                <a:ext uri="{FF2B5EF4-FFF2-40B4-BE49-F238E27FC236}">
                  <a16:creationId xmlns:a16="http://schemas.microsoft.com/office/drawing/2014/main" id="{D846FECE-288D-44D5-85AF-4FD1882257AF}"/>
                </a:ext>
              </a:extLst>
            </p:cNvPr>
            <p:cNvSpPr txBox="1"/>
            <p:nvPr/>
          </p:nvSpPr>
          <p:spPr>
            <a:xfrm>
              <a:off x="-3492000" y="2545300"/>
              <a:ext cx="3919993" cy="369332"/>
            </a:xfrm>
            <a:prstGeom prst="rect">
              <a:avLst/>
            </a:prstGeom>
            <a:noFill/>
          </p:spPr>
          <p:txBody>
            <a:bodyPr wrap="square" rtlCol="0">
              <a:spAutoFit/>
            </a:bodyPr>
            <a:lstStyle/>
            <a:p>
              <a:r>
                <a:rPr lang="de-DE" dirty="0"/>
                <a:t>Einbeziehung beteiligter Personen</a:t>
              </a:r>
            </a:p>
          </p:txBody>
        </p:sp>
      </p:grpSp>
      <p:grpSp>
        <p:nvGrpSpPr>
          <p:cNvPr id="33" name="Gruppieren 32">
            <a:extLst>
              <a:ext uri="{FF2B5EF4-FFF2-40B4-BE49-F238E27FC236}">
                <a16:creationId xmlns:a16="http://schemas.microsoft.com/office/drawing/2014/main" id="{AA2C769F-09DF-4EAE-AC9B-29D004B29E42}"/>
              </a:ext>
            </a:extLst>
          </p:cNvPr>
          <p:cNvGrpSpPr/>
          <p:nvPr/>
        </p:nvGrpSpPr>
        <p:grpSpPr>
          <a:xfrm>
            <a:off x="-5760000" y="4256784"/>
            <a:ext cx="4351993" cy="478858"/>
            <a:chOff x="-3924000" y="2490537"/>
            <a:chExt cx="4351993" cy="478858"/>
          </a:xfrm>
        </p:grpSpPr>
        <p:pic>
          <p:nvPicPr>
            <p:cNvPr id="34" name="Grafik 33" descr="Wiedergabe mit einfarbiger Füllung">
              <a:extLst>
                <a:ext uri="{FF2B5EF4-FFF2-40B4-BE49-F238E27FC236}">
                  <a16:creationId xmlns:a16="http://schemas.microsoft.com/office/drawing/2014/main" id="{2A666611-B821-4A0D-94A3-407F81909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5" name="Textfeld 34">
              <a:extLst>
                <a:ext uri="{FF2B5EF4-FFF2-40B4-BE49-F238E27FC236}">
                  <a16:creationId xmlns:a16="http://schemas.microsoft.com/office/drawing/2014/main" id="{856B114F-4521-491C-A88A-BA6A6B5D8A5A}"/>
                </a:ext>
              </a:extLst>
            </p:cNvPr>
            <p:cNvSpPr txBox="1"/>
            <p:nvPr/>
          </p:nvSpPr>
          <p:spPr>
            <a:xfrm>
              <a:off x="-3492000" y="2545300"/>
              <a:ext cx="3919993" cy="369332"/>
            </a:xfrm>
            <a:prstGeom prst="rect">
              <a:avLst/>
            </a:prstGeom>
            <a:noFill/>
          </p:spPr>
          <p:txBody>
            <a:bodyPr wrap="square" rtlCol="0">
              <a:spAutoFit/>
            </a:bodyPr>
            <a:lstStyle/>
            <a:p>
              <a:r>
                <a:rPr lang="de-DE" dirty="0"/>
                <a:t>Prozessorientierter Ansatz</a:t>
              </a:r>
            </a:p>
          </p:txBody>
        </p:sp>
      </p:grpSp>
      <p:grpSp>
        <p:nvGrpSpPr>
          <p:cNvPr id="36" name="Gruppieren 35">
            <a:extLst>
              <a:ext uri="{FF2B5EF4-FFF2-40B4-BE49-F238E27FC236}">
                <a16:creationId xmlns:a16="http://schemas.microsoft.com/office/drawing/2014/main" id="{C9B09922-4B96-4FF5-9F47-353D95E16436}"/>
              </a:ext>
            </a:extLst>
          </p:cNvPr>
          <p:cNvGrpSpPr/>
          <p:nvPr/>
        </p:nvGrpSpPr>
        <p:grpSpPr>
          <a:xfrm>
            <a:off x="-6480000" y="4845533"/>
            <a:ext cx="4351993" cy="478858"/>
            <a:chOff x="-3924000" y="2490537"/>
            <a:chExt cx="4351993" cy="478858"/>
          </a:xfrm>
        </p:grpSpPr>
        <p:pic>
          <p:nvPicPr>
            <p:cNvPr id="37" name="Grafik 36" descr="Wiedergabe mit einfarbiger Füllung">
              <a:extLst>
                <a:ext uri="{FF2B5EF4-FFF2-40B4-BE49-F238E27FC236}">
                  <a16:creationId xmlns:a16="http://schemas.microsoft.com/office/drawing/2014/main" id="{02FA7541-D5B0-481E-9A4E-70C32ED2F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8" name="Textfeld 37">
              <a:extLst>
                <a:ext uri="{FF2B5EF4-FFF2-40B4-BE49-F238E27FC236}">
                  <a16:creationId xmlns:a16="http://schemas.microsoft.com/office/drawing/2014/main" id="{883C8859-3FD5-4218-92E4-95F1B98F24A2}"/>
                </a:ext>
              </a:extLst>
            </p:cNvPr>
            <p:cNvSpPr txBox="1"/>
            <p:nvPr/>
          </p:nvSpPr>
          <p:spPr>
            <a:xfrm>
              <a:off x="-3492000" y="2545300"/>
              <a:ext cx="3919993" cy="369332"/>
            </a:xfrm>
            <a:prstGeom prst="rect">
              <a:avLst/>
            </a:prstGeom>
            <a:noFill/>
          </p:spPr>
          <p:txBody>
            <a:bodyPr wrap="square" rtlCol="0">
              <a:spAutoFit/>
            </a:bodyPr>
            <a:lstStyle/>
            <a:p>
              <a:r>
                <a:rPr lang="de-DE" dirty="0"/>
                <a:t>Kontinuierliche Verbesserung</a:t>
              </a:r>
            </a:p>
          </p:txBody>
        </p:sp>
      </p:grpSp>
      <p:grpSp>
        <p:nvGrpSpPr>
          <p:cNvPr id="39" name="Gruppieren 38">
            <a:extLst>
              <a:ext uri="{FF2B5EF4-FFF2-40B4-BE49-F238E27FC236}">
                <a16:creationId xmlns:a16="http://schemas.microsoft.com/office/drawing/2014/main" id="{84A25E36-22D2-4B6A-B620-FD4CD5BE21FA}"/>
              </a:ext>
            </a:extLst>
          </p:cNvPr>
          <p:cNvGrpSpPr/>
          <p:nvPr/>
        </p:nvGrpSpPr>
        <p:grpSpPr>
          <a:xfrm>
            <a:off x="-7200000" y="5434282"/>
            <a:ext cx="5457261" cy="701094"/>
            <a:chOff x="-3924000" y="2490537"/>
            <a:chExt cx="5071993" cy="701094"/>
          </a:xfrm>
        </p:grpSpPr>
        <p:pic>
          <p:nvPicPr>
            <p:cNvPr id="40" name="Grafik 39" descr="Wiedergabe mit einfarbiger Füllung">
              <a:extLst>
                <a:ext uri="{FF2B5EF4-FFF2-40B4-BE49-F238E27FC236}">
                  <a16:creationId xmlns:a16="http://schemas.microsoft.com/office/drawing/2014/main" id="{3F08F2EA-E64E-4C8A-9146-58EEB3D6D6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1" name="!!Textfeld 40">
              <a:extLst>
                <a:ext uri="{FF2B5EF4-FFF2-40B4-BE49-F238E27FC236}">
                  <a16:creationId xmlns:a16="http://schemas.microsoft.com/office/drawing/2014/main" id="{4A408F33-BFB9-4156-A9E1-A65A10E29582}"/>
                </a:ext>
              </a:extLst>
            </p:cNvPr>
            <p:cNvSpPr txBox="1"/>
            <p:nvPr/>
          </p:nvSpPr>
          <p:spPr>
            <a:xfrm>
              <a:off x="-3492000" y="2545300"/>
              <a:ext cx="4639993" cy="646331"/>
            </a:xfrm>
            <a:prstGeom prst="rect">
              <a:avLst/>
            </a:prstGeom>
            <a:noFill/>
          </p:spPr>
          <p:txBody>
            <a:bodyPr wrap="square" rtlCol="0">
              <a:spAutoFit/>
            </a:bodyPr>
            <a:lstStyle/>
            <a:p>
              <a:r>
                <a:rPr lang="de-DE" dirty="0"/>
                <a:t>Sachbezogener Entscheidungsfindungsansatz</a:t>
              </a:r>
            </a:p>
          </p:txBody>
        </p:sp>
      </p:grpSp>
      <p:grpSp>
        <p:nvGrpSpPr>
          <p:cNvPr id="42" name="Gruppieren 41">
            <a:extLst>
              <a:ext uri="{FF2B5EF4-FFF2-40B4-BE49-F238E27FC236}">
                <a16:creationId xmlns:a16="http://schemas.microsoft.com/office/drawing/2014/main" id="{79D74310-5539-4779-8F65-682616BE6A1E}"/>
              </a:ext>
            </a:extLst>
          </p:cNvPr>
          <p:cNvGrpSpPr/>
          <p:nvPr/>
        </p:nvGrpSpPr>
        <p:grpSpPr>
          <a:xfrm>
            <a:off x="-7920000" y="6023033"/>
            <a:ext cx="7005600" cy="478858"/>
            <a:chOff x="-3924000" y="2490537"/>
            <a:chExt cx="7005600" cy="478858"/>
          </a:xfrm>
        </p:grpSpPr>
        <p:pic>
          <p:nvPicPr>
            <p:cNvPr id="43" name="Grafik 42" descr="Wiedergabe mit einfarbiger Füllung">
              <a:extLst>
                <a:ext uri="{FF2B5EF4-FFF2-40B4-BE49-F238E27FC236}">
                  <a16:creationId xmlns:a16="http://schemas.microsoft.com/office/drawing/2014/main" id="{1CE7970A-4A1B-415D-BFA6-FD7271572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4" name="Textfeld 43">
              <a:extLst>
                <a:ext uri="{FF2B5EF4-FFF2-40B4-BE49-F238E27FC236}">
                  <a16:creationId xmlns:a16="http://schemas.microsoft.com/office/drawing/2014/main" id="{0C9B855C-DC85-43E7-AA0E-59138953C969}"/>
                </a:ext>
              </a:extLst>
            </p:cNvPr>
            <p:cNvSpPr txBox="1"/>
            <p:nvPr/>
          </p:nvSpPr>
          <p:spPr>
            <a:xfrm>
              <a:off x="-3492000" y="2545300"/>
              <a:ext cx="6573600" cy="369332"/>
            </a:xfrm>
            <a:prstGeom prst="rect">
              <a:avLst/>
            </a:prstGeom>
            <a:noFill/>
          </p:spPr>
          <p:txBody>
            <a:bodyPr wrap="square" rtlCol="0">
              <a:spAutoFit/>
            </a:bodyPr>
            <a:lstStyle/>
            <a:p>
              <a:r>
                <a:rPr lang="de-DE" dirty="0"/>
                <a:t>Lieferantenbeziehungen zum gegenseitigen Nutzen</a:t>
              </a:r>
            </a:p>
          </p:txBody>
        </p:sp>
      </p:grpSp>
      <p:grpSp>
        <p:nvGrpSpPr>
          <p:cNvPr id="45" name="Gruppieren 44">
            <a:extLst>
              <a:ext uri="{FF2B5EF4-FFF2-40B4-BE49-F238E27FC236}">
                <a16:creationId xmlns:a16="http://schemas.microsoft.com/office/drawing/2014/main" id="{47E81EA2-FF5D-454A-BA91-5005F02BF643}"/>
              </a:ext>
            </a:extLst>
          </p:cNvPr>
          <p:cNvGrpSpPr/>
          <p:nvPr/>
        </p:nvGrpSpPr>
        <p:grpSpPr>
          <a:xfrm>
            <a:off x="-4320000" y="3079286"/>
            <a:ext cx="4351993" cy="478858"/>
            <a:chOff x="-3924000" y="2490537"/>
            <a:chExt cx="4351993" cy="478858"/>
          </a:xfrm>
        </p:grpSpPr>
        <p:pic>
          <p:nvPicPr>
            <p:cNvPr id="46" name="Grafik 45" descr="Wiedergabe mit einfarbiger Füllung">
              <a:extLst>
                <a:ext uri="{FF2B5EF4-FFF2-40B4-BE49-F238E27FC236}">
                  <a16:creationId xmlns:a16="http://schemas.microsoft.com/office/drawing/2014/main" id="{15DFDC4F-59E3-4780-86C0-953E31AB2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7" name="Textfeld 46">
              <a:extLst>
                <a:ext uri="{FF2B5EF4-FFF2-40B4-BE49-F238E27FC236}">
                  <a16:creationId xmlns:a16="http://schemas.microsoft.com/office/drawing/2014/main" id="{F7DAB67A-CF84-415F-907D-559B7BBD235B}"/>
                </a:ext>
              </a:extLst>
            </p:cNvPr>
            <p:cNvSpPr txBox="1"/>
            <p:nvPr/>
          </p:nvSpPr>
          <p:spPr>
            <a:xfrm>
              <a:off x="-3492000" y="2545300"/>
              <a:ext cx="3919993" cy="369332"/>
            </a:xfrm>
            <a:prstGeom prst="rect">
              <a:avLst/>
            </a:prstGeom>
            <a:noFill/>
          </p:spPr>
          <p:txBody>
            <a:bodyPr wrap="square" rtlCol="0">
              <a:spAutoFit/>
            </a:bodyPr>
            <a:lstStyle/>
            <a:p>
              <a:r>
                <a:rPr lang="de-DE" dirty="0"/>
                <a:t>Verantwortlichkeit der Führung</a:t>
              </a:r>
            </a:p>
          </p:txBody>
        </p:sp>
      </p:grpSp>
    </p:spTree>
    <p:extLst>
      <p:ext uri="{BB962C8B-B14F-4D97-AF65-F5344CB8AC3E}">
        <p14:creationId xmlns:p14="http://schemas.microsoft.com/office/powerpoint/2010/main" val="4207888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sp>
        <p:nvSpPr>
          <p:cNvPr id="4" name="Inhaltsplatzhalter 3">
            <a:extLst>
              <a:ext uri="{FF2B5EF4-FFF2-40B4-BE49-F238E27FC236}">
                <a16:creationId xmlns:a16="http://schemas.microsoft.com/office/drawing/2014/main" id="{25CFEC93-3A7B-4CB8-A619-ABF8B2459D13}"/>
              </a:ext>
            </a:extLst>
          </p:cNvPr>
          <p:cNvSpPr>
            <a:spLocks noGrp="1"/>
          </p:cNvSpPr>
          <p:nvPr>
            <p:ph idx="1"/>
          </p:nvPr>
        </p:nvSpPr>
        <p:spPr>
          <a:xfrm>
            <a:off x="1202919" y="2011680"/>
            <a:ext cx="5161786" cy="478857"/>
          </a:xfrm>
        </p:spPr>
        <p:txBody>
          <a:bodyPr>
            <a:normAutofit/>
          </a:bodyPr>
          <a:lstStyle/>
          <a:p>
            <a:pPr marL="0" indent="0">
              <a:buNone/>
            </a:pPr>
            <a:r>
              <a:rPr lang="de-DE" sz="2400" b="1" dirty="0"/>
              <a:t>Qualitätsmanagement-Grundsätze</a:t>
            </a:r>
          </a:p>
        </p:txBody>
      </p:sp>
      <p:grpSp>
        <p:nvGrpSpPr>
          <p:cNvPr id="13" name="Gruppieren 12">
            <a:extLst>
              <a:ext uri="{FF2B5EF4-FFF2-40B4-BE49-F238E27FC236}">
                <a16:creationId xmlns:a16="http://schemas.microsoft.com/office/drawing/2014/main" id="{7D79D6C6-010B-41F9-B5B1-710359C6E319}"/>
              </a:ext>
            </a:extLst>
          </p:cNvPr>
          <p:cNvGrpSpPr/>
          <p:nvPr/>
        </p:nvGrpSpPr>
        <p:grpSpPr>
          <a:xfrm>
            <a:off x="1401420" y="2514299"/>
            <a:ext cx="4351993" cy="478858"/>
            <a:chOff x="-3924000" y="2490537"/>
            <a:chExt cx="4351993" cy="478858"/>
          </a:xfrm>
        </p:grpSpPr>
        <p:pic>
          <p:nvPicPr>
            <p:cNvPr id="28" name="Grafik 27" descr="Wiedergabe mit einfarbiger Füllung">
              <a:extLst>
                <a:ext uri="{FF2B5EF4-FFF2-40B4-BE49-F238E27FC236}">
                  <a16:creationId xmlns:a16="http://schemas.microsoft.com/office/drawing/2014/main" id="{85881D9C-F8A7-4BDD-96E7-C39817DD7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29" name="Textfeld 28">
              <a:extLst>
                <a:ext uri="{FF2B5EF4-FFF2-40B4-BE49-F238E27FC236}">
                  <a16:creationId xmlns:a16="http://schemas.microsoft.com/office/drawing/2014/main" id="{699903FF-2D31-45E9-92AB-13E30B5C5212}"/>
                </a:ext>
              </a:extLst>
            </p:cNvPr>
            <p:cNvSpPr txBox="1"/>
            <p:nvPr/>
          </p:nvSpPr>
          <p:spPr>
            <a:xfrm>
              <a:off x="-3492000" y="2545300"/>
              <a:ext cx="3919993" cy="369332"/>
            </a:xfrm>
            <a:prstGeom prst="rect">
              <a:avLst/>
            </a:prstGeom>
            <a:noFill/>
          </p:spPr>
          <p:txBody>
            <a:bodyPr wrap="square" rtlCol="0">
              <a:spAutoFit/>
            </a:bodyPr>
            <a:lstStyle/>
            <a:p>
              <a:r>
                <a:rPr lang="de-DE" dirty="0"/>
                <a:t>Kundenorientierung</a:t>
              </a:r>
            </a:p>
          </p:txBody>
        </p:sp>
      </p:grpSp>
      <p:grpSp>
        <p:nvGrpSpPr>
          <p:cNvPr id="30" name="Gruppieren 29">
            <a:extLst>
              <a:ext uri="{FF2B5EF4-FFF2-40B4-BE49-F238E27FC236}">
                <a16:creationId xmlns:a16="http://schemas.microsoft.com/office/drawing/2014/main" id="{B83348BF-31E5-4EFC-ADE9-A4458DAE1BE1}"/>
              </a:ext>
            </a:extLst>
          </p:cNvPr>
          <p:cNvGrpSpPr/>
          <p:nvPr/>
        </p:nvGrpSpPr>
        <p:grpSpPr>
          <a:xfrm>
            <a:off x="1401420" y="3691797"/>
            <a:ext cx="4351993" cy="478858"/>
            <a:chOff x="-3924000" y="2490537"/>
            <a:chExt cx="4351993" cy="478858"/>
          </a:xfrm>
        </p:grpSpPr>
        <p:pic>
          <p:nvPicPr>
            <p:cNvPr id="31" name="Grafik 30" descr="Wiedergabe mit einfarbiger Füllung">
              <a:extLst>
                <a:ext uri="{FF2B5EF4-FFF2-40B4-BE49-F238E27FC236}">
                  <a16:creationId xmlns:a16="http://schemas.microsoft.com/office/drawing/2014/main" id="{579CEE41-CEC1-464C-80FD-DA0F60338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2" name="Textfeld 31">
              <a:extLst>
                <a:ext uri="{FF2B5EF4-FFF2-40B4-BE49-F238E27FC236}">
                  <a16:creationId xmlns:a16="http://schemas.microsoft.com/office/drawing/2014/main" id="{D846FECE-288D-44D5-85AF-4FD1882257AF}"/>
                </a:ext>
              </a:extLst>
            </p:cNvPr>
            <p:cNvSpPr txBox="1"/>
            <p:nvPr/>
          </p:nvSpPr>
          <p:spPr>
            <a:xfrm>
              <a:off x="-3492000" y="2545300"/>
              <a:ext cx="3919993" cy="369332"/>
            </a:xfrm>
            <a:prstGeom prst="rect">
              <a:avLst/>
            </a:prstGeom>
            <a:noFill/>
          </p:spPr>
          <p:txBody>
            <a:bodyPr wrap="square" rtlCol="0">
              <a:spAutoFit/>
            </a:bodyPr>
            <a:lstStyle/>
            <a:p>
              <a:r>
                <a:rPr lang="de-DE" dirty="0"/>
                <a:t>Einbeziehung beteiligter Personen</a:t>
              </a:r>
            </a:p>
          </p:txBody>
        </p:sp>
      </p:grpSp>
      <p:grpSp>
        <p:nvGrpSpPr>
          <p:cNvPr id="33" name="Gruppieren 32">
            <a:extLst>
              <a:ext uri="{FF2B5EF4-FFF2-40B4-BE49-F238E27FC236}">
                <a16:creationId xmlns:a16="http://schemas.microsoft.com/office/drawing/2014/main" id="{AA2C769F-09DF-4EAE-AC9B-29D004B29E42}"/>
              </a:ext>
            </a:extLst>
          </p:cNvPr>
          <p:cNvGrpSpPr/>
          <p:nvPr/>
        </p:nvGrpSpPr>
        <p:grpSpPr>
          <a:xfrm>
            <a:off x="1401420" y="4280546"/>
            <a:ext cx="4351993" cy="478858"/>
            <a:chOff x="-3924000" y="2490537"/>
            <a:chExt cx="4351993" cy="478858"/>
          </a:xfrm>
        </p:grpSpPr>
        <p:pic>
          <p:nvPicPr>
            <p:cNvPr id="34" name="Grafik 33" descr="Wiedergabe mit einfarbiger Füllung">
              <a:extLst>
                <a:ext uri="{FF2B5EF4-FFF2-40B4-BE49-F238E27FC236}">
                  <a16:creationId xmlns:a16="http://schemas.microsoft.com/office/drawing/2014/main" id="{2A666611-B821-4A0D-94A3-407F81909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5" name="Textfeld 34">
              <a:extLst>
                <a:ext uri="{FF2B5EF4-FFF2-40B4-BE49-F238E27FC236}">
                  <a16:creationId xmlns:a16="http://schemas.microsoft.com/office/drawing/2014/main" id="{856B114F-4521-491C-A88A-BA6A6B5D8A5A}"/>
                </a:ext>
              </a:extLst>
            </p:cNvPr>
            <p:cNvSpPr txBox="1"/>
            <p:nvPr/>
          </p:nvSpPr>
          <p:spPr>
            <a:xfrm>
              <a:off x="-3492000" y="2545300"/>
              <a:ext cx="3919993" cy="369332"/>
            </a:xfrm>
            <a:prstGeom prst="rect">
              <a:avLst/>
            </a:prstGeom>
            <a:noFill/>
          </p:spPr>
          <p:txBody>
            <a:bodyPr wrap="square" rtlCol="0">
              <a:spAutoFit/>
            </a:bodyPr>
            <a:lstStyle/>
            <a:p>
              <a:r>
                <a:rPr lang="de-DE" dirty="0"/>
                <a:t>Prozessorientierter Ansatz</a:t>
              </a:r>
            </a:p>
          </p:txBody>
        </p:sp>
      </p:grpSp>
      <p:grpSp>
        <p:nvGrpSpPr>
          <p:cNvPr id="36" name="Gruppieren 35">
            <a:extLst>
              <a:ext uri="{FF2B5EF4-FFF2-40B4-BE49-F238E27FC236}">
                <a16:creationId xmlns:a16="http://schemas.microsoft.com/office/drawing/2014/main" id="{C9B09922-4B96-4FF5-9F47-353D95E16436}"/>
              </a:ext>
            </a:extLst>
          </p:cNvPr>
          <p:cNvGrpSpPr/>
          <p:nvPr/>
        </p:nvGrpSpPr>
        <p:grpSpPr>
          <a:xfrm>
            <a:off x="1401420" y="4869295"/>
            <a:ext cx="4351993" cy="478858"/>
            <a:chOff x="-3924000" y="2490537"/>
            <a:chExt cx="4351993" cy="478858"/>
          </a:xfrm>
        </p:grpSpPr>
        <p:pic>
          <p:nvPicPr>
            <p:cNvPr id="37" name="Grafik 36" descr="Wiedergabe mit einfarbiger Füllung">
              <a:extLst>
                <a:ext uri="{FF2B5EF4-FFF2-40B4-BE49-F238E27FC236}">
                  <a16:creationId xmlns:a16="http://schemas.microsoft.com/office/drawing/2014/main" id="{02FA7541-D5B0-481E-9A4E-70C32ED2F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8" name="Textfeld 37">
              <a:extLst>
                <a:ext uri="{FF2B5EF4-FFF2-40B4-BE49-F238E27FC236}">
                  <a16:creationId xmlns:a16="http://schemas.microsoft.com/office/drawing/2014/main" id="{883C8859-3FD5-4218-92E4-95F1B98F24A2}"/>
                </a:ext>
              </a:extLst>
            </p:cNvPr>
            <p:cNvSpPr txBox="1"/>
            <p:nvPr/>
          </p:nvSpPr>
          <p:spPr>
            <a:xfrm>
              <a:off x="-3492000" y="2545300"/>
              <a:ext cx="3919993" cy="369332"/>
            </a:xfrm>
            <a:prstGeom prst="rect">
              <a:avLst/>
            </a:prstGeom>
            <a:noFill/>
          </p:spPr>
          <p:txBody>
            <a:bodyPr wrap="square" rtlCol="0">
              <a:spAutoFit/>
            </a:bodyPr>
            <a:lstStyle/>
            <a:p>
              <a:r>
                <a:rPr lang="de-DE" dirty="0"/>
                <a:t>Kontinuierliche Verbesserung</a:t>
              </a:r>
            </a:p>
          </p:txBody>
        </p:sp>
      </p:grpSp>
      <p:grpSp>
        <p:nvGrpSpPr>
          <p:cNvPr id="39" name="Gruppieren 38">
            <a:extLst>
              <a:ext uri="{FF2B5EF4-FFF2-40B4-BE49-F238E27FC236}">
                <a16:creationId xmlns:a16="http://schemas.microsoft.com/office/drawing/2014/main" id="{84A25E36-22D2-4B6A-B620-FD4CD5BE21FA}"/>
              </a:ext>
            </a:extLst>
          </p:cNvPr>
          <p:cNvGrpSpPr/>
          <p:nvPr/>
        </p:nvGrpSpPr>
        <p:grpSpPr>
          <a:xfrm>
            <a:off x="1401420" y="5458044"/>
            <a:ext cx="5494232" cy="701094"/>
            <a:chOff x="-3924000" y="2490537"/>
            <a:chExt cx="5071993" cy="701094"/>
          </a:xfrm>
        </p:grpSpPr>
        <p:pic>
          <p:nvPicPr>
            <p:cNvPr id="40" name="Grafik 39" descr="Wiedergabe mit einfarbiger Füllung">
              <a:extLst>
                <a:ext uri="{FF2B5EF4-FFF2-40B4-BE49-F238E27FC236}">
                  <a16:creationId xmlns:a16="http://schemas.microsoft.com/office/drawing/2014/main" id="{3F08F2EA-E64E-4C8A-9146-58EEB3D6D6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1" name="!!Textfeld 40">
              <a:extLst>
                <a:ext uri="{FF2B5EF4-FFF2-40B4-BE49-F238E27FC236}">
                  <a16:creationId xmlns:a16="http://schemas.microsoft.com/office/drawing/2014/main" id="{4A408F33-BFB9-4156-A9E1-A65A10E29582}"/>
                </a:ext>
              </a:extLst>
            </p:cNvPr>
            <p:cNvSpPr txBox="1"/>
            <p:nvPr/>
          </p:nvSpPr>
          <p:spPr>
            <a:xfrm>
              <a:off x="-3492000" y="2545300"/>
              <a:ext cx="4639993" cy="646331"/>
            </a:xfrm>
            <a:prstGeom prst="rect">
              <a:avLst/>
            </a:prstGeom>
            <a:noFill/>
          </p:spPr>
          <p:txBody>
            <a:bodyPr wrap="square" rtlCol="0">
              <a:spAutoFit/>
            </a:bodyPr>
            <a:lstStyle/>
            <a:p>
              <a:r>
                <a:rPr lang="de-DE" dirty="0"/>
                <a:t>Sachbezogener Entscheidungsfindungsansatz</a:t>
              </a:r>
            </a:p>
          </p:txBody>
        </p:sp>
      </p:grpSp>
      <p:grpSp>
        <p:nvGrpSpPr>
          <p:cNvPr id="42" name="Gruppieren 41">
            <a:extLst>
              <a:ext uri="{FF2B5EF4-FFF2-40B4-BE49-F238E27FC236}">
                <a16:creationId xmlns:a16="http://schemas.microsoft.com/office/drawing/2014/main" id="{79D74310-5539-4779-8F65-682616BE6A1E}"/>
              </a:ext>
            </a:extLst>
          </p:cNvPr>
          <p:cNvGrpSpPr/>
          <p:nvPr/>
        </p:nvGrpSpPr>
        <p:grpSpPr>
          <a:xfrm>
            <a:off x="1401420" y="6046795"/>
            <a:ext cx="7005600" cy="478858"/>
            <a:chOff x="-3924000" y="2490537"/>
            <a:chExt cx="7005600" cy="478858"/>
          </a:xfrm>
        </p:grpSpPr>
        <p:pic>
          <p:nvPicPr>
            <p:cNvPr id="43" name="Grafik 42" descr="Wiedergabe mit einfarbiger Füllung">
              <a:extLst>
                <a:ext uri="{FF2B5EF4-FFF2-40B4-BE49-F238E27FC236}">
                  <a16:creationId xmlns:a16="http://schemas.microsoft.com/office/drawing/2014/main" id="{1CE7970A-4A1B-415D-BFA6-FD7271572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4" name="Textfeld 43">
              <a:extLst>
                <a:ext uri="{FF2B5EF4-FFF2-40B4-BE49-F238E27FC236}">
                  <a16:creationId xmlns:a16="http://schemas.microsoft.com/office/drawing/2014/main" id="{0C9B855C-DC85-43E7-AA0E-59138953C969}"/>
                </a:ext>
              </a:extLst>
            </p:cNvPr>
            <p:cNvSpPr txBox="1"/>
            <p:nvPr/>
          </p:nvSpPr>
          <p:spPr>
            <a:xfrm>
              <a:off x="-3492000" y="2545300"/>
              <a:ext cx="6573600" cy="369332"/>
            </a:xfrm>
            <a:prstGeom prst="rect">
              <a:avLst/>
            </a:prstGeom>
            <a:noFill/>
          </p:spPr>
          <p:txBody>
            <a:bodyPr wrap="square" rtlCol="0">
              <a:spAutoFit/>
            </a:bodyPr>
            <a:lstStyle/>
            <a:p>
              <a:r>
                <a:rPr lang="de-DE" dirty="0"/>
                <a:t>Lieferantenbeziehungen zum gegenseitigen Nutzen</a:t>
              </a:r>
            </a:p>
          </p:txBody>
        </p:sp>
      </p:grpSp>
      <p:grpSp>
        <p:nvGrpSpPr>
          <p:cNvPr id="45" name="Gruppieren 44">
            <a:extLst>
              <a:ext uri="{FF2B5EF4-FFF2-40B4-BE49-F238E27FC236}">
                <a16:creationId xmlns:a16="http://schemas.microsoft.com/office/drawing/2014/main" id="{47E81EA2-FF5D-454A-BA91-5005F02BF643}"/>
              </a:ext>
            </a:extLst>
          </p:cNvPr>
          <p:cNvGrpSpPr/>
          <p:nvPr/>
        </p:nvGrpSpPr>
        <p:grpSpPr>
          <a:xfrm>
            <a:off x="1401420" y="3103048"/>
            <a:ext cx="4351993" cy="478858"/>
            <a:chOff x="-3924000" y="2490537"/>
            <a:chExt cx="4351993" cy="478858"/>
          </a:xfrm>
        </p:grpSpPr>
        <p:pic>
          <p:nvPicPr>
            <p:cNvPr id="46" name="Grafik 45" descr="Wiedergabe mit einfarbiger Füllung">
              <a:extLst>
                <a:ext uri="{FF2B5EF4-FFF2-40B4-BE49-F238E27FC236}">
                  <a16:creationId xmlns:a16="http://schemas.microsoft.com/office/drawing/2014/main" id="{15DFDC4F-59E3-4780-86C0-953E31AB2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7" name="Textfeld 46">
              <a:extLst>
                <a:ext uri="{FF2B5EF4-FFF2-40B4-BE49-F238E27FC236}">
                  <a16:creationId xmlns:a16="http://schemas.microsoft.com/office/drawing/2014/main" id="{F7DAB67A-CF84-415F-907D-559B7BBD235B}"/>
                </a:ext>
              </a:extLst>
            </p:cNvPr>
            <p:cNvSpPr txBox="1"/>
            <p:nvPr/>
          </p:nvSpPr>
          <p:spPr>
            <a:xfrm>
              <a:off x="-3492000" y="2545300"/>
              <a:ext cx="3919993" cy="369332"/>
            </a:xfrm>
            <a:prstGeom prst="rect">
              <a:avLst/>
            </a:prstGeom>
            <a:noFill/>
          </p:spPr>
          <p:txBody>
            <a:bodyPr wrap="square" rtlCol="0">
              <a:spAutoFit/>
            </a:bodyPr>
            <a:lstStyle/>
            <a:p>
              <a:r>
                <a:rPr lang="de-DE" dirty="0"/>
                <a:t>Verantwortlichkeit der Führung</a:t>
              </a:r>
            </a:p>
          </p:txBody>
        </p:sp>
      </p:grpSp>
      <p:sp>
        <p:nvSpPr>
          <p:cNvPr id="64" name="Freihandform: Form 63">
            <a:extLst>
              <a:ext uri="{FF2B5EF4-FFF2-40B4-BE49-F238E27FC236}">
                <a16:creationId xmlns:a16="http://schemas.microsoft.com/office/drawing/2014/main" id="{860A5944-D59C-4BAF-9F8E-7818276C7D28}"/>
              </a:ext>
            </a:extLst>
          </p:cNvPr>
          <p:cNvSpPr/>
          <p:nvPr/>
        </p:nvSpPr>
        <p:spPr>
          <a:xfrm>
            <a:off x="-3960000" y="4010609"/>
            <a:ext cx="2797878" cy="2797878"/>
          </a:xfrm>
          <a:custGeom>
            <a:avLst/>
            <a:gdLst>
              <a:gd name="connsiteX0" fmla="*/ 1985946 w 2797878"/>
              <a:gd name="connsiteY0" fmla="*/ 446089 h 2797878"/>
              <a:gd name="connsiteX1" fmla="*/ 2203576 w 2797878"/>
              <a:gd name="connsiteY1" fmla="*/ 263466 h 2797878"/>
              <a:gd name="connsiteX2" fmla="*/ 2377438 w 2797878"/>
              <a:gd name="connsiteY2" fmla="*/ 409353 h 2797878"/>
              <a:gd name="connsiteX3" fmla="*/ 2235380 w 2797878"/>
              <a:gd name="connsiteY3" fmla="*/ 655390 h 2797878"/>
              <a:gd name="connsiteX4" fmla="*/ 2461092 w 2797878"/>
              <a:gd name="connsiteY4" fmla="*/ 1046335 h 2797878"/>
              <a:gd name="connsiteX5" fmla="*/ 2745195 w 2797878"/>
              <a:gd name="connsiteY5" fmla="*/ 1046327 h 2797878"/>
              <a:gd name="connsiteX6" fmla="*/ 2784606 w 2797878"/>
              <a:gd name="connsiteY6" fmla="*/ 1269839 h 2797878"/>
              <a:gd name="connsiteX7" fmla="*/ 2517634 w 2797878"/>
              <a:gd name="connsiteY7" fmla="*/ 1367001 h 2797878"/>
              <a:gd name="connsiteX8" fmla="*/ 2439245 w 2797878"/>
              <a:gd name="connsiteY8" fmla="*/ 1811567 h 2797878"/>
              <a:gd name="connsiteX9" fmla="*/ 2656885 w 2797878"/>
              <a:gd name="connsiteY9" fmla="*/ 1994179 h 2797878"/>
              <a:gd name="connsiteX10" fmla="*/ 2543405 w 2797878"/>
              <a:gd name="connsiteY10" fmla="*/ 2190732 h 2797878"/>
              <a:gd name="connsiteX11" fmla="*/ 2276439 w 2797878"/>
              <a:gd name="connsiteY11" fmla="*/ 2093557 h 2797878"/>
              <a:gd name="connsiteX12" fmla="*/ 1930628 w 2797878"/>
              <a:gd name="connsiteY12" fmla="*/ 2383727 h 2797878"/>
              <a:gd name="connsiteX13" fmla="*/ 1979969 w 2797878"/>
              <a:gd name="connsiteY13" fmla="*/ 2663512 h 2797878"/>
              <a:gd name="connsiteX14" fmla="*/ 1766696 w 2797878"/>
              <a:gd name="connsiteY14" fmla="*/ 2741137 h 2797878"/>
              <a:gd name="connsiteX15" fmla="*/ 1624651 w 2797878"/>
              <a:gd name="connsiteY15" fmla="*/ 2495093 h 2797878"/>
              <a:gd name="connsiteX16" fmla="*/ 1173227 w 2797878"/>
              <a:gd name="connsiteY16" fmla="*/ 2495093 h 2797878"/>
              <a:gd name="connsiteX17" fmla="*/ 1031182 w 2797878"/>
              <a:gd name="connsiteY17" fmla="*/ 2741137 h 2797878"/>
              <a:gd name="connsiteX18" fmla="*/ 817909 w 2797878"/>
              <a:gd name="connsiteY18" fmla="*/ 2663512 h 2797878"/>
              <a:gd name="connsiteX19" fmla="*/ 867250 w 2797878"/>
              <a:gd name="connsiteY19" fmla="*/ 2383727 h 2797878"/>
              <a:gd name="connsiteX20" fmla="*/ 521439 w 2797878"/>
              <a:gd name="connsiteY20" fmla="*/ 2093557 h 2797878"/>
              <a:gd name="connsiteX21" fmla="*/ 254473 w 2797878"/>
              <a:gd name="connsiteY21" fmla="*/ 2190732 h 2797878"/>
              <a:gd name="connsiteX22" fmla="*/ 140993 w 2797878"/>
              <a:gd name="connsiteY22" fmla="*/ 1994179 h 2797878"/>
              <a:gd name="connsiteX23" fmla="*/ 358633 w 2797878"/>
              <a:gd name="connsiteY23" fmla="*/ 1811567 h 2797878"/>
              <a:gd name="connsiteX24" fmla="*/ 280244 w 2797878"/>
              <a:gd name="connsiteY24" fmla="*/ 1367001 h 2797878"/>
              <a:gd name="connsiteX25" fmla="*/ 13272 w 2797878"/>
              <a:gd name="connsiteY25" fmla="*/ 1269839 h 2797878"/>
              <a:gd name="connsiteX26" fmla="*/ 52683 w 2797878"/>
              <a:gd name="connsiteY26" fmla="*/ 1046327 h 2797878"/>
              <a:gd name="connsiteX27" fmla="*/ 336786 w 2797878"/>
              <a:gd name="connsiteY27" fmla="*/ 1046335 h 2797878"/>
              <a:gd name="connsiteX28" fmla="*/ 562498 w 2797878"/>
              <a:gd name="connsiteY28" fmla="*/ 655390 h 2797878"/>
              <a:gd name="connsiteX29" fmla="*/ 420440 w 2797878"/>
              <a:gd name="connsiteY29" fmla="*/ 409353 h 2797878"/>
              <a:gd name="connsiteX30" fmla="*/ 594302 w 2797878"/>
              <a:gd name="connsiteY30" fmla="*/ 263466 h 2797878"/>
              <a:gd name="connsiteX31" fmla="*/ 811932 w 2797878"/>
              <a:gd name="connsiteY31" fmla="*/ 446089 h 2797878"/>
              <a:gd name="connsiteX32" fmla="*/ 1236132 w 2797878"/>
              <a:gd name="connsiteY32" fmla="*/ 291693 h 2797878"/>
              <a:gd name="connsiteX33" fmla="*/ 1285459 w 2797878"/>
              <a:gd name="connsiteY33" fmla="*/ 11905 h 2797878"/>
              <a:gd name="connsiteX34" fmla="*/ 1512419 w 2797878"/>
              <a:gd name="connsiteY34" fmla="*/ 11905 h 2797878"/>
              <a:gd name="connsiteX35" fmla="*/ 1561746 w 2797878"/>
              <a:gd name="connsiteY35" fmla="*/ 291693 h 2797878"/>
              <a:gd name="connsiteX36" fmla="*/ 1985946 w 2797878"/>
              <a:gd name="connsiteY36" fmla="*/ 446089 h 279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97878" h="2797878">
                <a:moveTo>
                  <a:pt x="1985946" y="446089"/>
                </a:moveTo>
                <a:lnTo>
                  <a:pt x="2203576" y="263466"/>
                </a:lnTo>
                <a:lnTo>
                  <a:pt x="2377438" y="409353"/>
                </a:lnTo>
                <a:lnTo>
                  <a:pt x="2235380" y="655390"/>
                </a:lnTo>
                <a:cubicBezTo>
                  <a:pt x="2336391" y="769021"/>
                  <a:pt x="2413191" y="902041"/>
                  <a:pt x="2461092" y="1046335"/>
                </a:cubicBezTo>
                <a:lnTo>
                  <a:pt x="2745195" y="1046327"/>
                </a:lnTo>
                <a:lnTo>
                  <a:pt x="2784606" y="1269839"/>
                </a:lnTo>
                <a:lnTo>
                  <a:pt x="2517634" y="1367001"/>
                </a:lnTo>
                <a:cubicBezTo>
                  <a:pt x="2521973" y="1518976"/>
                  <a:pt x="2495301" y="1670241"/>
                  <a:pt x="2439245" y="1811567"/>
                </a:cubicBezTo>
                <a:lnTo>
                  <a:pt x="2656885" y="1994179"/>
                </a:lnTo>
                <a:lnTo>
                  <a:pt x="2543405" y="2190732"/>
                </a:lnTo>
                <a:lnTo>
                  <a:pt x="2276439" y="2093557"/>
                </a:lnTo>
                <a:cubicBezTo>
                  <a:pt x="2182075" y="2212765"/>
                  <a:pt x="2064412" y="2311497"/>
                  <a:pt x="1930628" y="2383727"/>
                </a:cubicBezTo>
                <a:lnTo>
                  <a:pt x="1979969" y="2663512"/>
                </a:lnTo>
                <a:lnTo>
                  <a:pt x="1766696" y="2741137"/>
                </a:lnTo>
                <a:lnTo>
                  <a:pt x="1624651" y="2495093"/>
                </a:lnTo>
                <a:cubicBezTo>
                  <a:pt x="1475738" y="2525756"/>
                  <a:pt x="1322139" y="2525756"/>
                  <a:pt x="1173227" y="2495093"/>
                </a:cubicBezTo>
                <a:lnTo>
                  <a:pt x="1031182" y="2741137"/>
                </a:lnTo>
                <a:lnTo>
                  <a:pt x="817909" y="2663512"/>
                </a:lnTo>
                <a:lnTo>
                  <a:pt x="867250" y="2383727"/>
                </a:lnTo>
                <a:cubicBezTo>
                  <a:pt x="733466" y="2311497"/>
                  <a:pt x="615803" y="2212766"/>
                  <a:pt x="521439" y="2093557"/>
                </a:cubicBezTo>
                <a:lnTo>
                  <a:pt x="254473" y="2190732"/>
                </a:lnTo>
                <a:lnTo>
                  <a:pt x="140993" y="1994179"/>
                </a:lnTo>
                <a:lnTo>
                  <a:pt x="358633" y="1811567"/>
                </a:lnTo>
                <a:cubicBezTo>
                  <a:pt x="302577" y="1670241"/>
                  <a:pt x="275905" y="1518976"/>
                  <a:pt x="280244" y="1367001"/>
                </a:cubicBezTo>
                <a:lnTo>
                  <a:pt x="13272" y="1269839"/>
                </a:lnTo>
                <a:lnTo>
                  <a:pt x="52683" y="1046327"/>
                </a:lnTo>
                <a:lnTo>
                  <a:pt x="336786" y="1046335"/>
                </a:lnTo>
                <a:cubicBezTo>
                  <a:pt x="384687" y="902041"/>
                  <a:pt x="461487" y="769021"/>
                  <a:pt x="562498" y="655390"/>
                </a:cubicBezTo>
                <a:lnTo>
                  <a:pt x="420440" y="409353"/>
                </a:lnTo>
                <a:lnTo>
                  <a:pt x="594302" y="263466"/>
                </a:lnTo>
                <a:lnTo>
                  <a:pt x="811932" y="446089"/>
                </a:lnTo>
                <a:cubicBezTo>
                  <a:pt x="941377" y="366344"/>
                  <a:pt x="1085712" y="313810"/>
                  <a:pt x="1236132" y="291693"/>
                </a:cubicBezTo>
                <a:lnTo>
                  <a:pt x="1285459" y="11905"/>
                </a:lnTo>
                <a:lnTo>
                  <a:pt x="1512419" y="11905"/>
                </a:lnTo>
                <a:lnTo>
                  <a:pt x="1561746" y="291693"/>
                </a:lnTo>
                <a:cubicBezTo>
                  <a:pt x="1712165" y="313810"/>
                  <a:pt x="1856501" y="366344"/>
                  <a:pt x="1985946" y="446089"/>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85358" tIns="678250" rIns="585358" bIns="727181"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2"/>
                </a:solidFill>
              </a:rPr>
              <a:t>Kunden-zufriedenheit</a:t>
            </a:r>
          </a:p>
        </p:txBody>
      </p:sp>
      <p:sp>
        <p:nvSpPr>
          <p:cNvPr id="65" name="Freihandform: Form 64">
            <a:extLst>
              <a:ext uri="{FF2B5EF4-FFF2-40B4-BE49-F238E27FC236}">
                <a16:creationId xmlns:a16="http://schemas.microsoft.com/office/drawing/2014/main" id="{C6DB2ACD-04C0-4432-B44E-E8896956051F}"/>
              </a:ext>
            </a:extLst>
          </p:cNvPr>
          <p:cNvSpPr/>
          <p:nvPr/>
        </p:nvSpPr>
        <p:spPr>
          <a:xfrm>
            <a:off x="-3960000" y="3349292"/>
            <a:ext cx="2034820" cy="2034820"/>
          </a:xfrm>
          <a:custGeom>
            <a:avLst/>
            <a:gdLst>
              <a:gd name="connsiteX0" fmla="*/ 1522548 w 2034820"/>
              <a:gd name="connsiteY0" fmla="*/ 515368 h 2034820"/>
              <a:gd name="connsiteX1" fmla="*/ 1822753 w 2034820"/>
              <a:gd name="connsiteY1" fmla="*/ 424892 h 2034820"/>
              <a:gd name="connsiteX2" fmla="*/ 1933217 w 2034820"/>
              <a:gd name="connsiteY2" fmla="*/ 616222 h 2034820"/>
              <a:gd name="connsiteX3" fmla="*/ 1704760 w 2034820"/>
              <a:gd name="connsiteY3" fmla="*/ 830969 h 2034820"/>
              <a:gd name="connsiteX4" fmla="*/ 1704760 w 2034820"/>
              <a:gd name="connsiteY4" fmla="*/ 1203852 h 2034820"/>
              <a:gd name="connsiteX5" fmla="*/ 1933217 w 2034820"/>
              <a:gd name="connsiteY5" fmla="*/ 1418598 h 2034820"/>
              <a:gd name="connsiteX6" fmla="*/ 1822753 w 2034820"/>
              <a:gd name="connsiteY6" fmla="*/ 1609928 h 2034820"/>
              <a:gd name="connsiteX7" fmla="*/ 1522548 w 2034820"/>
              <a:gd name="connsiteY7" fmla="*/ 1519452 h 2034820"/>
              <a:gd name="connsiteX8" fmla="*/ 1199622 w 2034820"/>
              <a:gd name="connsiteY8" fmla="*/ 1705893 h 2034820"/>
              <a:gd name="connsiteX9" fmla="*/ 1127874 w 2034820"/>
              <a:gd name="connsiteY9" fmla="*/ 2011116 h 2034820"/>
              <a:gd name="connsiteX10" fmla="*/ 906946 w 2034820"/>
              <a:gd name="connsiteY10" fmla="*/ 2011116 h 2034820"/>
              <a:gd name="connsiteX11" fmla="*/ 835198 w 2034820"/>
              <a:gd name="connsiteY11" fmla="*/ 1705893 h 2034820"/>
              <a:gd name="connsiteX12" fmla="*/ 512272 w 2034820"/>
              <a:gd name="connsiteY12" fmla="*/ 1519452 h 2034820"/>
              <a:gd name="connsiteX13" fmla="*/ 212067 w 2034820"/>
              <a:gd name="connsiteY13" fmla="*/ 1609928 h 2034820"/>
              <a:gd name="connsiteX14" fmla="*/ 101603 w 2034820"/>
              <a:gd name="connsiteY14" fmla="*/ 1418598 h 2034820"/>
              <a:gd name="connsiteX15" fmla="*/ 330060 w 2034820"/>
              <a:gd name="connsiteY15" fmla="*/ 1203851 h 2034820"/>
              <a:gd name="connsiteX16" fmla="*/ 330060 w 2034820"/>
              <a:gd name="connsiteY16" fmla="*/ 830968 h 2034820"/>
              <a:gd name="connsiteX17" fmla="*/ 101603 w 2034820"/>
              <a:gd name="connsiteY17" fmla="*/ 616222 h 2034820"/>
              <a:gd name="connsiteX18" fmla="*/ 212067 w 2034820"/>
              <a:gd name="connsiteY18" fmla="*/ 424892 h 2034820"/>
              <a:gd name="connsiteX19" fmla="*/ 512272 w 2034820"/>
              <a:gd name="connsiteY19" fmla="*/ 515368 h 2034820"/>
              <a:gd name="connsiteX20" fmla="*/ 835198 w 2034820"/>
              <a:gd name="connsiteY20" fmla="*/ 328927 h 2034820"/>
              <a:gd name="connsiteX21" fmla="*/ 906946 w 2034820"/>
              <a:gd name="connsiteY21" fmla="*/ 23704 h 2034820"/>
              <a:gd name="connsiteX22" fmla="*/ 1127874 w 2034820"/>
              <a:gd name="connsiteY22" fmla="*/ 23704 h 2034820"/>
              <a:gd name="connsiteX23" fmla="*/ 1199622 w 2034820"/>
              <a:gd name="connsiteY23" fmla="*/ 328927 h 2034820"/>
              <a:gd name="connsiteX24" fmla="*/ 1522548 w 2034820"/>
              <a:gd name="connsiteY24" fmla="*/ 515368 h 2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34820" h="2034820">
                <a:moveTo>
                  <a:pt x="1522548" y="515368"/>
                </a:moveTo>
                <a:lnTo>
                  <a:pt x="1822753" y="424892"/>
                </a:lnTo>
                <a:lnTo>
                  <a:pt x="1933217" y="616222"/>
                </a:lnTo>
                <a:lnTo>
                  <a:pt x="1704760" y="830969"/>
                </a:lnTo>
                <a:cubicBezTo>
                  <a:pt x="1737876" y="953057"/>
                  <a:pt x="1737876" y="1081763"/>
                  <a:pt x="1704760" y="1203852"/>
                </a:cubicBezTo>
                <a:lnTo>
                  <a:pt x="1933217" y="1418598"/>
                </a:lnTo>
                <a:lnTo>
                  <a:pt x="1822753" y="1609928"/>
                </a:lnTo>
                <a:lnTo>
                  <a:pt x="1522548" y="1519452"/>
                </a:lnTo>
                <a:cubicBezTo>
                  <a:pt x="1433374" y="1609176"/>
                  <a:pt x="1321912" y="1673529"/>
                  <a:pt x="1199622" y="1705893"/>
                </a:cubicBezTo>
                <a:lnTo>
                  <a:pt x="1127874" y="2011116"/>
                </a:lnTo>
                <a:lnTo>
                  <a:pt x="906946" y="2011116"/>
                </a:lnTo>
                <a:lnTo>
                  <a:pt x="835198" y="1705893"/>
                </a:lnTo>
                <a:cubicBezTo>
                  <a:pt x="712908" y="1673528"/>
                  <a:pt x="601446" y="1609175"/>
                  <a:pt x="512272" y="1519452"/>
                </a:cubicBezTo>
                <a:lnTo>
                  <a:pt x="212067" y="1609928"/>
                </a:lnTo>
                <a:lnTo>
                  <a:pt x="101603" y="1418598"/>
                </a:lnTo>
                <a:lnTo>
                  <a:pt x="330060" y="1203851"/>
                </a:lnTo>
                <a:cubicBezTo>
                  <a:pt x="296944" y="1081763"/>
                  <a:pt x="296944" y="953057"/>
                  <a:pt x="330060" y="830968"/>
                </a:cubicBezTo>
                <a:lnTo>
                  <a:pt x="101603" y="616222"/>
                </a:lnTo>
                <a:lnTo>
                  <a:pt x="212067" y="424892"/>
                </a:lnTo>
                <a:lnTo>
                  <a:pt x="512272" y="515368"/>
                </a:lnTo>
                <a:cubicBezTo>
                  <a:pt x="601446" y="425644"/>
                  <a:pt x="712908" y="361291"/>
                  <a:pt x="835198" y="328927"/>
                </a:cubicBezTo>
                <a:lnTo>
                  <a:pt x="906946" y="23704"/>
                </a:lnTo>
                <a:lnTo>
                  <a:pt x="1127874" y="23704"/>
                </a:lnTo>
                <a:lnTo>
                  <a:pt x="1199622" y="328927"/>
                </a:lnTo>
                <a:cubicBezTo>
                  <a:pt x="1321912" y="361292"/>
                  <a:pt x="1433374" y="425645"/>
                  <a:pt x="1522548" y="515368"/>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31322" tIns="534418" rIns="531322" bIns="534418" numCol="1" spcCol="1270" anchor="ctr" anchorCtr="0">
            <a:noAutofit/>
          </a:bodyPr>
          <a:lstStyle/>
          <a:p>
            <a:pPr marL="0" lvl="0" indent="0" algn="ctr" defTabSz="666750">
              <a:lnSpc>
                <a:spcPct val="90000"/>
              </a:lnSpc>
              <a:spcBef>
                <a:spcPct val="0"/>
              </a:spcBef>
              <a:spcAft>
                <a:spcPct val="35000"/>
              </a:spcAft>
              <a:buNone/>
            </a:pPr>
            <a:r>
              <a:rPr lang="de-DE" sz="1500" kern="1200" dirty="0">
                <a:solidFill>
                  <a:schemeClr val="bg2"/>
                </a:solidFill>
                <a:latin typeface="Calibri" panose="020F0502020204030204" pitchFamily="34" charset="0"/>
                <a:cs typeface="Calibri" panose="020F0502020204030204" pitchFamily="34" charset="0"/>
              </a:rPr>
              <a:t>Fehlerquote</a:t>
            </a:r>
          </a:p>
        </p:txBody>
      </p:sp>
      <p:sp>
        <p:nvSpPr>
          <p:cNvPr id="66" name="Freihandform: Form 65">
            <a:extLst>
              <a:ext uri="{FF2B5EF4-FFF2-40B4-BE49-F238E27FC236}">
                <a16:creationId xmlns:a16="http://schemas.microsoft.com/office/drawing/2014/main" id="{DA4C8C0F-96D4-4A01-BB7A-368AFCF8F1B2}"/>
              </a:ext>
            </a:extLst>
          </p:cNvPr>
          <p:cNvSpPr/>
          <p:nvPr/>
        </p:nvSpPr>
        <p:spPr>
          <a:xfrm>
            <a:off x="-3960000" y="1721435"/>
            <a:ext cx="2441785" cy="2441785"/>
          </a:xfrm>
          <a:custGeom>
            <a:avLst/>
            <a:gdLst>
              <a:gd name="connsiteX0" fmla="*/ 1491787 w 1993709"/>
              <a:gd name="connsiteY0" fmla="*/ 504956 h 1993709"/>
              <a:gd name="connsiteX1" fmla="*/ 1785926 w 1993709"/>
              <a:gd name="connsiteY1" fmla="*/ 416308 h 1993709"/>
              <a:gd name="connsiteX2" fmla="*/ 1894159 w 1993709"/>
              <a:gd name="connsiteY2" fmla="*/ 603772 h 1993709"/>
              <a:gd name="connsiteX3" fmla="*/ 1670317 w 1993709"/>
              <a:gd name="connsiteY3" fmla="*/ 814180 h 1993709"/>
              <a:gd name="connsiteX4" fmla="*/ 1670317 w 1993709"/>
              <a:gd name="connsiteY4" fmla="*/ 1179529 h 1993709"/>
              <a:gd name="connsiteX5" fmla="*/ 1894159 w 1993709"/>
              <a:gd name="connsiteY5" fmla="*/ 1389937 h 1993709"/>
              <a:gd name="connsiteX6" fmla="*/ 1785926 w 1993709"/>
              <a:gd name="connsiteY6" fmla="*/ 1577401 h 1993709"/>
              <a:gd name="connsiteX7" fmla="*/ 1491787 w 1993709"/>
              <a:gd name="connsiteY7" fmla="*/ 1488753 h 1993709"/>
              <a:gd name="connsiteX8" fmla="*/ 1175385 w 1993709"/>
              <a:gd name="connsiteY8" fmla="*/ 1671428 h 1993709"/>
              <a:gd name="connsiteX9" fmla="*/ 1105087 w 1993709"/>
              <a:gd name="connsiteY9" fmla="*/ 1970484 h 1993709"/>
              <a:gd name="connsiteX10" fmla="*/ 888622 w 1993709"/>
              <a:gd name="connsiteY10" fmla="*/ 1970484 h 1993709"/>
              <a:gd name="connsiteX11" fmla="*/ 818324 w 1993709"/>
              <a:gd name="connsiteY11" fmla="*/ 1671428 h 1993709"/>
              <a:gd name="connsiteX12" fmla="*/ 501922 w 1993709"/>
              <a:gd name="connsiteY12" fmla="*/ 1488753 h 1993709"/>
              <a:gd name="connsiteX13" fmla="*/ 207783 w 1993709"/>
              <a:gd name="connsiteY13" fmla="*/ 1577401 h 1993709"/>
              <a:gd name="connsiteX14" fmla="*/ 99550 w 1993709"/>
              <a:gd name="connsiteY14" fmla="*/ 1389937 h 1993709"/>
              <a:gd name="connsiteX15" fmla="*/ 323392 w 1993709"/>
              <a:gd name="connsiteY15" fmla="*/ 1179529 h 1993709"/>
              <a:gd name="connsiteX16" fmla="*/ 323392 w 1993709"/>
              <a:gd name="connsiteY16" fmla="*/ 814180 h 1993709"/>
              <a:gd name="connsiteX17" fmla="*/ 99550 w 1993709"/>
              <a:gd name="connsiteY17" fmla="*/ 603772 h 1993709"/>
              <a:gd name="connsiteX18" fmla="*/ 207783 w 1993709"/>
              <a:gd name="connsiteY18" fmla="*/ 416308 h 1993709"/>
              <a:gd name="connsiteX19" fmla="*/ 501922 w 1993709"/>
              <a:gd name="connsiteY19" fmla="*/ 504956 h 1993709"/>
              <a:gd name="connsiteX20" fmla="*/ 818324 w 1993709"/>
              <a:gd name="connsiteY20" fmla="*/ 322281 h 1993709"/>
              <a:gd name="connsiteX21" fmla="*/ 888622 w 1993709"/>
              <a:gd name="connsiteY21" fmla="*/ 23225 h 1993709"/>
              <a:gd name="connsiteX22" fmla="*/ 1105087 w 1993709"/>
              <a:gd name="connsiteY22" fmla="*/ 23225 h 1993709"/>
              <a:gd name="connsiteX23" fmla="*/ 1175385 w 1993709"/>
              <a:gd name="connsiteY23" fmla="*/ 322281 h 1993709"/>
              <a:gd name="connsiteX24" fmla="*/ 1491787 w 1993709"/>
              <a:gd name="connsiteY24" fmla="*/ 504956 h 199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3709" h="1993709">
                <a:moveTo>
                  <a:pt x="1283245" y="504315"/>
                </a:moveTo>
                <a:lnTo>
                  <a:pt x="1496492" y="372242"/>
                </a:lnTo>
                <a:lnTo>
                  <a:pt x="1621468" y="497217"/>
                </a:lnTo>
                <a:lnTo>
                  <a:pt x="1489394" y="710464"/>
                </a:lnTo>
                <a:cubicBezTo>
                  <a:pt x="1540263" y="797950"/>
                  <a:pt x="1566912" y="897406"/>
                  <a:pt x="1566601" y="998606"/>
                </a:cubicBezTo>
                <a:lnTo>
                  <a:pt x="1787604" y="1117246"/>
                </a:lnTo>
                <a:lnTo>
                  <a:pt x="1741859" y="1287967"/>
                </a:lnTo>
                <a:lnTo>
                  <a:pt x="1491146" y="1280211"/>
                </a:lnTo>
                <a:cubicBezTo>
                  <a:pt x="1440815" y="1368008"/>
                  <a:pt x="1368008" y="1440815"/>
                  <a:pt x="1280211" y="1491146"/>
                </a:cubicBezTo>
                <a:lnTo>
                  <a:pt x="1287967" y="1741860"/>
                </a:lnTo>
                <a:lnTo>
                  <a:pt x="1117246" y="1787604"/>
                </a:lnTo>
                <a:lnTo>
                  <a:pt x="998606" y="1566602"/>
                </a:lnTo>
                <a:cubicBezTo>
                  <a:pt x="897407" y="1566913"/>
                  <a:pt x="797950" y="1540263"/>
                  <a:pt x="710464" y="1489394"/>
                </a:cubicBezTo>
                <a:lnTo>
                  <a:pt x="497217" y="1621467"/>
                </a:lnTo>
                <a:lnTo>
                  <a:pt x="372241" y="1496492"/>
                </a:lnTo>
                <a:lnTo>
                  <a:pt x="504315" y="1283245"/>
                </a:lnTo>
                <a:cubicBezTo>
                  <a:pt x="453446" y="1195759"/>
                  <a:pt x="426797" y="1096303"/>
                  <a:pt x="427108" y="995103"/>
                </a:cubicBezTo>
                <a:lnTo>
                  <a:pt x="206105" y="876463"/>
                </a:lnTo>
                <a:lnTo>
                  <a:pt x="251850" y="705742"/>
                </a:lnTo>
                <a:lnTo>
                  <a:pt x="502563" y="713498"/>
                </a:lnTo>
                <a:cubicBezTo>
                  <a:pt x="552894" y="625701"/>
                  <a:pt x="625701" y="552894"/>
                  <a:pt x="713498" y="502563"/>
                </a:cubicBezTo>
                <a:lnTo>
                  <a:pt x="705742" y="251849"/>
                </a:lnTo>
                <a:lnTo>
                  <a:pt x="876463" y="206105"/>
                </a:lnTo>
                <a:lnTo>
                  <a:pt x="995103" y="427107"/>
                </a:lnTo>
                <a:cubicBezTo>
                  <a:pt x="1096302" y="426796"/>
                  <a:pt x="1195759" y="453446"/>
                  <a:pt x="1283245" y="504315"/>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2907" tIns="682907" rIns="682907" bIns="682907" numCol="1" spcCol="1270" anchor="ctr" anchorCtr="0">
            <a:noAutofit/>
          </a:bodyPr>
          <a:lstStyle/>
          <a:p>
            <a:pPr marL="0" lvl="0" indent="0" algn="ctr" defTabSz="755650">
              <a:lnSpc>
                <a:spcPct val="90000"/>
              </a:lnSpc>
              <a:spcBef>
                <a:spcPct val="0"/>
              </a:spcBef>
              <a:spcAft>
                <a:spcPct val="35000"/>
              </a:spcAft>
              <a:buNone/>
            </a:pPr>
            <a:r>
              <a:rPr lang="de-DE" sz="1700" kern="1200" dirty="0">
                <a:solidFill>
                  <a:schemeClr val="bg2"/>
                </a:solidFill>
                <a:latin typeface="Calibri" panose="020F0502020204030204" pitchFamily="34" charset="0"/>
                <a:cs typeface="Calibri" panose="020F0502020204030204" pitchFamily="34" charset="0"/>
              </a:rPr>
              <a:t>Transparenz</a:t>
            </a:r>
          </a:p>
        </p:txBody>
      </p:sp>
      <p:sp>
        <p:nvSpPr>
          <p:cNvPr id="67" name="Pfeil: gebogen 66">
            <a:extLst>
              <a:ext uri="{FF2B5EF4-FFF2-40B4-BE49-F238E27FC236}">
                <a16:creationId xmlns:a16="http://schemas.microsoft.com/office/drawing/2014/main" id="{1994202C-F89C-4230-9A4B-0FC62DC2ADDD}"/>
              </a:ext>
            </a:extLst>
          </p:cNvPr>
          <p:cNvSpPr/>
          <p:nvPr/>
        </p:nvSpPr>
        <p:spPr>
          <a:xfrm>
            <a:off x="-3960000" y="3582746"/>
            <a:ext cx="3581284" cy="3581284"/>
          </a:xfrm>
          <a:prstGeom prst="circularArrow">
            <a:avLst>
              <a:gd name="adj1" fmla="val 4688"/>
              <a:gd name="adj2" fmla="val 299029"/>
              <a:gd name="adj3" fmla="val 2534029"/>
              <a:gd name="adj4" fmla="val 15823319"/>
              <a:gd name="adj5" fmla="val 5469"/>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8" name="Form 67">
            <a:extLst>
              <a:ext uri="{FF2B5EF4-FFF2-40B4-BE49-F238E27FC236}">
                <a16:creationId xmlns:a16="http://schemas.microsoft.com/office/drawing/2014/main" id="{D279B405-6952-4667-BFB9-6B7DF6DF4904}"/>
              </a:ext>
            </a:extLst>
          </p:cNvPr>
          <p:cNvSpPr/>
          <p:nvPr/>
        </p:nvSpPr>
        <p:spPr>
          <a:xfrm>
            <a:off x="-3960000" y="2895232"/>
            <a:ext cx="2602027" cy="2602027"/>
          </a:xfrm>
          <a:prstGeom prst="leftCircularArrow">
            <a:avLst>
              <a:gd name="adj1" fmla="val 6452"/>
              <a:gd name="adj2" fmla="val 429999"/>
              <a:gd name="adj3" fmla="val 10489124"/>
              <a:gd name="adj4" fmla="val 14837806"/>
              <a:gd name="adj5" fmla="val 7527"/>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9" name="Pfeil: gebogen 68">
            <a:extLst>
              <a:ext uri="{FF2B5EF4-FFF2-40B4-BE49-F238E27FC236}">
                <a16:creationId xmlns:a16="http://schemas.microsoft.com/office/drawing/2014/main" id="{6A1DB449-CF0C-470B-AC50-26B0308C581B}"/>
              </a:ext>
            </a:extLst>
          </p:cNvPr>
          <p:cNvSpPr/>
          <p:nvPr/>
        </p:nvSpPr>
        <p:spPr>
          <a:xfrm>
            <a:off x="-3960000" y="1504946"/>
            <a:ext cx="2805509" cy="2805509"/>
          </a:xfrm>
          <a:prstGeom prst="circularArrow">
            <a:avLst>
              <a:gd name="adj1" fmla="val 5984"/>
              <a:gd name="adj2" fmla="val 394124"/>
              <a:gd name="adj3" fmla="val 13313824"/>
              <a:gd name="adj4" fmla="val 10508221"/>
              <a:gd name="adj5" fmla="val 6981"/>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406370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sp>
        <p:nvSpPr>
          <p:cNvPr id="4" name="Inhaltsplatzhalter 3">
            <a:extLst>
              <a:ext uri="{FF2B5EF4-FFF2-40B4-BE49-F238E27FC236}">
                <a16:creationId xmlns:a16="http://schemas.microsoft.com/office/drawing/2014/main" id="{25CFEC93-3A7B-4CB8-A619-ABF8B2459D13}"/>
              </a:ext>
            </a:extLst>
          </p:cNvPr>
          <p:cNvSpPr>
            <a:spLocks noGrp="1"/>
          </p:cNvSpPr>
          <p:nvPr>
            <p:ph idx="1"/>
          </p:nvPr>
        </p:nvSpPr>
        <p:spPr>
          <a:xfrm>
            <a:off x="17596186" y="2011680"/>
            <a:ext cx="5161786" cy="478857"/>
          </a:xfrm>
        </p:spPr>
        <p:txBody>
          <a:bodyPr>
            <a:normAutofit/>
          </a:bodyPr>
          <a:lstStyle/>
          <a:p>
            <a:pPr marL="0" indent="0">
              <a:buNone/>
            </a:pPr>
            <a:r>
              <a:rPr lang="de-DE" sz="2400" b="1" dirty="0"/>
              <a:t>Qualitätsmanagement-Grundsätze</a:t>
            </a:r>
          </a:p>
        </p:txBody>
      </p:sp>
      <p:grpSp>
        <p:nvGrpSpPr>
          <p:cNvPr id="13" name="Gruppieren 12">
            <a:extLst>
              <a:ext uri="{FF2B5EF4-FFF2-40B4-BE49-F238E27FC236}">
                <a16:creationId xmlns:a16="http://schemas.microsoft.com/office/drawing/2014/main" id="{7D79D6C6-010B-41F9-B5B1-710359C6E319}"/>
              </a:ext>
            </a:extLst>
          </p:cNvPr>
          <p:cNvGrpSpPr/>
          <p:nvPr/>
        </p:nvGrpSpPr>
        <p:grpSpPr>
          <a:xfrm>
            <a:off x="17596186" y="2514299"/>
            <a:ext cx="4351993" cy="478858"/>
            <a:chOff x="-3924000" y="2490537"/>
            <a:chExt cx="4351993" cy="478858"/>
          </a:xfrm>
        </p:grpSpPr>
        <p:pic>
          <p:nvPicPr>
            <p:cNvPr id="28" name="Grafik 27" descr="Wiedergabe mit einfarbiger Füllung">
              <a:extLst>
                <a:ext uri="{FF2B5EF4-FFF2-40B4-BE49-F238E27FC236}">
                  <a16:creationId xmlns:a16="http://schemas.microsoft.com/office/drawing/2014/main" id="{85881D9C-F8A7-4BDD-96E7-C39817DD7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29" name="Textfeld 28">
              <a:extLst>
                <a:ext uri="{FF2B5EF4-FFF2-40B4-BE49-F238E27FC236}">
                  <a16:creationId xmlns:a16="http://schemas.microsoft.com/office/drawing/2014/main" id="{699903FF-2D31-45E9-92AB-13E30B5C5212}"/>
                </a:ext>
              </a:extLst>
            </p:cNvPr>
            <p:cNvSpPr txBox="1"/>
            <p:nvPr/>
          </p:nvSpPr>
          <p:spPr>
            <a:xfrm>
              <a:off x="-3492000" y="2545300"/>
              <a:ext cx="3919993" cy="369332"/>
            </a:xfrm>
            <a:prstGeom prst="rect">
              <a:avLst/>
            </a:prstGeom>
            <a:noFill/>
          </p:spPr>
          <p:txBody>
            <a:bodyPr wrap="square" rtlCol="0">
              <a:spAutoFit/>
            </a:bodyPr>
            <a:lstStyle/>
            <a:p>
              <a:r>
                <a:rPr lang="de-DE" dirty="0"/>
                <a:t>Kundenorientierung</a:t>
              </a:r>
            </a:p>
          </p:txBody>
        </p:sp>
      </p:grpSp>
      <p:grpSp>
        <p:nvGrpSpPr>
          <p:cNvPr id="30" name="Gruppieren 29">
            <a:extLst>
              <a:ext uri="{FF2B5EF4-FFF2-40B4-BE49-F238E27FC236}">
                <a16:creationId xmlns:a16="http://schemas.microsoft.com/office/drawing/2014/main" id="{B83348BF-31E5-4EFC-ADE9-A4458DAE1BE1}"/>
              </a:ext>
            </a:extLst>
          </p:cNvPr>
          <p:cNvGrpSpPr/>
          <p:nvPr/>
        </p:nvGrpSpPr>
        <p:grpSpPr>
          <a:xfrm>
            <a:off x="17596186" y="3691797"/>
            <a:ext cx="4351993" cy="478858"/>
            <a:chOff x="-3924000" y="2490537"/>
            <a:chExt cx="4351993" cy="478858"/>
          </a:xfrm>
        </p:grpSpPr>
        <p:pic>
          <p:nvPicPr>
            <p:cNvPr id="31" name="Grafik 30" descr="Wiedergabe mit einfarbiger Füllung">
              <a:extLst>
                <a:ext uri="{FF2B5EF4-FFF2-40B4-BE49-F238E27FC236}">
                  <a16:creationId xmlns:a16="http://schemas.microsoft.com/office/drawing/2014/main" id="{579CEE41-CEC1-464C-80FD-DA0F60338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2" name="Textfeld 31">
              <a:extLst>
                <a:ext uri="{FF2B5EF4-FFF2-40B4-BE49-F238E27FC236}">
                  <a16:creationId xmlns:a16="http://schemas.microsoft.com/office/drawing/2014/main" id="{D846FECE-288D-44D5-85AF-4FD1882257AF}"/>
                </a:ext>
              </a:extLst>
            </p:cNvPr>
            <p:cNvSpPr txBox="1"/>
            <p:nvPr/>
          </p:nvSpPr>
          <p:spPr>
            <a:xfrm>
              <a:off x="-3492000" y="2545300"/>
              <a:ext cx="3919993" cy="369332"/>
            </a:xfrm>
            <a:prstGeom prst="rect">
              <a:avLst/>
            </a:prstGeom>
            <a:noFill/>
          </p:spPr>
          <p:txBody>
            <a:bodyPr wrap="square" rtlCol="0">
              <a:spAutoFit/>
            </a:bodyPr>
            <a:lstStyle/>
            <a:p>
              <a:r>
                <a:rPr lang="de-DE" dirty="0"/>
                <a:t>Einbeziehung beteiligter Personen</a:t>
              </a:r>
            </a:p>
          </p:txBody>
        </p:sp>
      </p:grpSp>
      <p:grpSp>
        <p:nvGrpSpPr>
          <p:cNvPr id="33" name="Gruppieren 32">
            <a:extLst>
              <a:ext uri="{FF2B5EF4-FFF2-40B4-BE49-F238E27FC236}">
                <a16:creationId xmlns:a16="http://schemas.microsoft.com/office/drawing/2014/main" id="{AA2C769F-09DF-4EAE-AC9B-29D004B29E42}"/>
              </a:ext>
            </a:extLst>
          </p:cNvPr>
          <p:cNvGrpSpPr/>
          <p:nvPr/>
        </p:nvGrpSpPr>
        <p:grpSpPr>
          <a:xfrm>
            <a:off x="17596186" y="4280546"/>
            <a:ext cx="4351993" cy="478858"/>
            <a:chOff x="-3924000" y="2490537"/>
            <a:chExt cx="4351993" cy="478858"/>
          </a:xfrm>
        </p:grpSpPr>
        <p:pic>
          <p:nvPicPr>
            <p:cNvPr id="34" name="Grafik 33" descr="Wiedergabe mit einfarbiger Füllung">
              <a:extLst>
                <a:ext uri="{FF2B5EF4-FFF2-40B4-BE49-F238E27FC236}">
                  <a16:creationId xmlns:a16="http://schemas.microsoft.com/office/drawing/2014/main" id="{2A666611-B821-4A0D-94A3-407F81909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5" name="Textfeld 34">
              <a:extLst>
                <a:ext uri="{FF2B5EF4-FFF2-40B4-BE49-F238E27FC236}">
                  <a16:creationId xmlns:a16="http://schemas.microsoft.com/office/drawing/2014/main" id="{856B114F-4521-491C-A88A-BA6A6B5D8A5A}"/>
                </a:ext>
              </a:extLst>
            </p:cNvPr>
            <p:cNvSpPr txBox="1"/>
            <p:nvPr/>
          </p:nvSpPr>
          <p:spPr>
            <a:xfrm>
              <a:off x="-3492000" y="2545300"/>
              <a:ext cx="3919993" cy="369332"/>
            </a:xfrm>
            <a:prstGeom prst="rect">
              <a:avLst/>
            </a:prstGeom>
            <a:noFill/>
          </p:spPr>
          <p:txBody>
            <a:bodyPr wrap="square" rtlCol="0">
              <a:spAutoFit/>
            </a:bodyPr>
            <a:lstStyle/>
            <a:p>
              <a:r>
                <a:rPr lang="de-DE" dirty="0"/>
                <a:t>Prozessorientierter Ansatz</a:t>
              </a:r>
            </a:p>
          </p:txBody>
        </p:sp>
      </p:grpSp>
      <p:grpSp>
        <p:nvGrpSpPr>
          <p:cNvPr id="36" name="Gruppieren 35">
            <a:extLst>
              <a:ext uri="{FF2B5EF4-FFF2-40B4-BE49-F238E27FC236}">
                <a16:creationId xmlns:a16="http://schemas.microsoft.com/office/drawing/2014/main" id="{C9B09922-4B96-4FF5-9F47-353D95E16436}"/>
              </a:ext>
            </a:extLst>
          </p:cNvPr>
          <p:cNvGrpSpPr/>
          <p:nvPr/>
        </p:nvGrpSpPr>
        <p:grpSpPr>
          <a:xfrm>
            <a:off x="17596186" y="4869295"/>
            <a:ext cx="4351993" cy="478858"/>
            <a:chOff x="-3924000" y="2490537"/>
            <a:chExt cx="4351993" cy="478858"/>
          </a:xfrm>
        </p:grpSpPr>
        <p:pic>
          <p:nvPicPr>
            <p:cNvPr id="37" name="Grafik 36" descr="Wiedergabe mit einfarbiger Füllung">
              <a:extLst>
                <a:ext uri="{FF2B5EF4-FFF2-40B4-BE49-F238E27FC236}">
                  <a16:creationId xmlns:a16="http://schemas.microsoft.com/office/drawing/2014/main" id="{02FA7541-D5B0-481E-9A4E-70C32ED2F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38" name="Textfeld 37">
              <a:extLst>
                <a:ext uri="{FF2B5EF4-FFF2-40B4-BE49-F238E27FC236}">
                  <a16:creationId xmlns:a16="http://schemas.microsoft.com/office/drawing/2014/main" id="{883C8859-3FD5-4218-92E4-95F1B98F24A2}"/>
                </a:ext>
              </a:extLst>
            </p:cNvPr>
            <p:cNvSpPr txBox="1"/>
            <p:nvPr/>
          </p:nvSpPr>
          <p:spPr>
            <a:xfrm>
              <a:off x="-3492000" y="2545300"/>
              <a:ext cx="3919993" cy="369332"/>
            </a:xfrm>
            <a:prstGeom prst="rect">
              <a:avLst/>
            </a:prstGeom>
            <a:noFill/>
          </p:spPr>
          <p:txBody>
            <a:bodyPr wrap="square" rtlCol="0">
              <a:spAutoFit/>
            </a:bodyPr>
            <a:lstStyle/>
            <a:p>
              <a:r>
                <a:rPr lang="de-DE" dirty="0"/>
                <a:t>Kontinuierliche Verbesserung</a:t>
              </a:r>
            </a:p>
          </p:txBody>
        </p:sp>
      </p:grpSp>
      <p:grpSp>
        <p:nvGrpSpPr>
          <p:cNvPr id="39" name="Gruppieren 38">
            <a:extLst>
              <a:ext uri="{FF2B5EF4-FFF2-40B4-BE49-F238E27FC236}">
                <a16:creationId xmlns:a16="http://schemas.microsoft.com/office/drawing/2014/main" id="{84A25E36-22D2-4B6A-B620-FD4CD5BE21FA}"/>
              </a:ext>
            </a:extLst>
          </p:cNvPr>
          <p:cNvGrpSpPr/>
          <p:nvPr/>
        </p:nvGrpSpPr>
        <p:grpSpPr>
          <a:xfrm>
            <a:off x="17596186" y="5458044"/>
            <a:ext cx="5457452" cy="701094"/>
            <a:chOff x="-3924000" y="2490537"/>
            <a:chExt cx="5071993" cy="701094"/>
          </a:xfrm>
        </p:grpSpPr>
        <p:pic>
          <p:nvPicPr>
            <p:cNvPr id="40" name="Grafik 39" descr="Wiedergabe mit einfarbiger Füllung">
              <a:extLst>
                <a:ext uri="{FF2B5EF4-FFF2-40B4-BE49-F238E27FC236}">
                  <a16:creationId xmlns:a16="http://schemas.microsoft.com/office/drawing/2014/main" id="{3F08F2EA-E64E-4C8A-9146-58EEB3D6D6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1" name="!!Textfeld 40">
              <a:extLst>
                <a:ext uri="{FF2B5EF4-FFF2-40B4-BE49-F238E27FC236}">
                  <a16:creationId xmlns:a16="http://schemas.microsoft.com/office/drawing/2014/main" id="{4A408F33-BFB9-4156-A9E1-A65A10E29582}"/>
                </a:ext>
              </a:extLst>
            </p:cNvPr>
            <p:cNvSpPr txBox="1"/>
            <p:nvPr/>
          </p:nvSpPr>
          <p:spPr>
            <a:xfrm>
              <a:off x="-3492000" y="2545300"/>
              <a:ext cx="4639993" cy="646331"/>
            </a:xfrm>
            <a:prstGeom prst="rect">
              <a:avLst/>
            </a:prstGeom>
            <a:noFill/>
          </p:spPr>
          <p:txBody>
            <a:bodyPr wrap="square" rtlCol="0">
              <a:spAutoFit/>
            </a:bodyPr>
            <a:lstStyle/>
            <a:p>
              <a:r>
                <a:rPr lang="de-DE" dirty="0"/>
                <a:t>Sachbezogener Entscheidungsfindungsansatz</a:t>
              </a:r>
            </a:p>
          </p:txBody>
        </p:sp>
      </p:grpSp>
      <p:grpSp>
        <p:nvGrpSpPr>
          <p:cNvPr id="42" name="Gruppieren 41">
            <a:extLst>
              <a:ext uri="{FF2B5EF4-FFF2-40B4-BE49-F238E27FC236}">
                <a16:creationId xmlns:a16="http://schemas.microsoft.com/office/drawing/2014/main" id="{79D74310-5539-4779-8F65-682616BE6A1E}"/>
              </a:ext>
            </a:extLst>
          </p:cNvPr>
          <p:cNvGrpSpPr/>
          <p:nvPr/>
        </p:nvGrpSpPr>
        <p:grpSpPr>
          <a:xfrm>
            <a:off x="17596186" y="6046795"/>
            <a:ext cx="7005600" cy="478858"/>
            <a:chOff x="-3924000" y="2490537"/>
            <a:chExt cx="7005600" cy="478858"/>
          </a:xfrm>
        </p:grpSpPr>
        <p:pic>
          <p:nvPicPr>
            <p:cNvPr id="43" name="Grafik 42" descr="Wiedergabe mit einfarbiger Füllung">
              <a:extLst>
                <a:ext uri="{FF2B5EF4-FFF2-40B4-BE49-F238E27FC236}">
                  <a16:creationId xmlns:a16="http://schemas.microsoft.com/office/drawing/2014/main" id="{1CE7970A-4A1B-415D-BFA6-FD7271572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4" name="Textfeld 43">
              <a:extLst>
                <a:ext uri="{FF2B5EF4-FFF2-40B4-BE49-F238E27FC236}">
                  <a16:creationId xmlns:a16="http://schemas.microsoft.com/office/drawing/2014/main" id="{0C9B855C-DC85-43E7-AA0E-59138953C969}"/>
                </a:ext>
              </a:extLst>
            </p:cNvPr>
            <p:cNvSpPr txBox="1"/>
            <p:nvPr/>
          </p:nvSpPr>
          <p:spPr>
            <a:xfrm>
              <a:off x="-3492000" y="2545300"/>
              <a:ext cx="6573600" cy="369332"/>
            </a:xfrm>
            <a:prstGeom prst="rect">
              <a:avLst/>
            </a:prstGeom>
            <a:noFill/>
          </p:spPr>
          <p:txBody>
            <a:bodyPr wrap="square" rtlCol="0">
              <a:spAutoFit/>
            </a:bodyPr>
            <a:lstStyle/>
            <a:p>
              <a:r>
                <a:rPr lang="de-DE" dirty="0"/>
                <a:t>Lieferantenbeziehungen zum gegenseitigen Nutzen</a:t>
              </a:r>
            </a:p>
          </p:txBody>
        </p:sp>
      </p:grpSp>
      <p:grpSp>
        <p:nvGrpSpPr>
          <p:cNvPr id="45" name="Gruppieren 44">
            <a:extLst>
              <a:ext uri="{FF2B5EF4-FFF2-40B4-BE49-F238E27FC236}">
                <a16:creationId xmlns:a16="http://schemas.microsoft.com/office/drawing/2014/main" id="{47E81EA2-FF5D-454A-BA91-5005F02BF643}"/>
              </a:ext>
            </a:extLst>
          </p:cNvPr>
          <p:cNvGrpSpPr/>
          <p:nvPr/>
        </p:nvGrpSpPr>
        <p:grpSpPr>
          <a:xfrm>
            <a:off x="17596186" y="3103048"/>
            <a:ext cx="4351993" cy="478858"/>
            <a:chOff x="-3924000" y="2490537"/>
            <a:chExt cx="4351993" cy="478858"/>
          </a:xfrm>
        </p:grpSpPr>
        <p:pic>
          <p:nvPicPr>
            <p:cNvPr id="46" name="Grafik 45" descr="Wiedergabe mit einfarbiger Füllung">
              <a:extLst>
                <a:ext uri="{FF2B5EF4-FFF2-40B4-BE49-F238E27FC236}">
                  <a16:creationId xmlns:a16="http://schemas.microsoft.com/office/drawing/2014/main" id="{15DFDC4F-59E3-4780-86C0-953E31AB2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4000" y="2490537"/>
              <a:ext cx="478858" cy="478858"/>
            </a:xfrm>
            <a:prstGeom prst="rect">
              <a:avLst/>
            </a:prstGeom>
            <a:effectLst>
              <a:outerShdw blurRad="50800" dist="38100" dir="2700000" algn="tl" rotWithShape="0">
                <a:prstClr val="black">
                  <a:alpha val="15000"/>
                </a:prstClr>
              </a:outerShdw>
            </a:effectLst>
          </p:spPr>
        </p:pic>
        <p:sp>
          <p:nvSpPr>
            <p:cNvPr id="47" name="Textfeld 46">
              <a:extLst>
                <a:ext uri="{FF2B5EF4-FFF2-40B4-BE49-F238E27FC236}">
                  <a16:creationId xmlns:a16="http://schemas.microsoft.com/office/drawing/2014/main" id="{F7DAB67A-CF84-415F-907D-559B7BBD235B}"/>
                </a:ext>
              </a:extLst>
            </p:cNvPr>
            <p:cNvSpPr txBox="1"/>
            <p:nvPr/>
          </p:nvSpPr>
          <p:spPr>
            <a:xfrm>
              <a:off x="-3492000" y="2545300"/>
              <a:ext cx="3919993" cy="369332"/>
            </a:xfrm>
            <a:prstGeom prst="rect">
              <a:avLst/>
            </a:prstGeom>
            <a:noFill/>
          </p:spPr>
          <p:txBody>
            <a:bodyPr wrap="square" rtlCol="0">
              <a:spAutoFit/>
            </a:bodyPr>
            <a:lstStyle/>
            <a:p>
              <a:r>
                <a:rPr lang="de-DE" dirty="0"/>
                <a:t>Verantwortlichkeit der Führung</a:t>
              </a:r>
            </a:p>
          </p:txBody>
        </p:sp>
      </p:grpSp>
      <p:sp>
        <p:nvSpPr>
          <p:cNvPr id="6" name="Freihandform: Form 5">
            <a:extLst>
              <a:ext uri="{FF2B5EF4-FFF2-40B4-BE49-F238E27FC236}">
                <a16:creationId xmlns:a16="http://schemas.microsoft.com/office/drawing/2014/main" id="{6FDBCFFF-CDC8-4054-9548-5364C4C15607}"/>
              </a:ext>
            </a:extLst>
          </p:cNvPr>
          <p:cNvSpPr/>
          <p:nvPr/>
        </p:nvSpPr>
        <p:spPr>
          <a:xfrm>
            <a:off x="4144112" y="4010609"/>
            <a:ext cx="2797878" cy="2797878"/>
          </a:xfrm>
          <a:custGeom>
            <a:avLst/>
            <a:gdLst>
              <a:gd name="connsiteX0" fmla="*/ 1985946 w 2797878"/>
              <a:gd name="connsiteY0" fmla="*/ 446089 h 2797878"/>
              <a:gd name="connsiteX1" fmla="*/ 2203576 w 2797878"/>
              <a:gd name="connsiteY1" fmla="*/ 263466 h 2797878"/>
              <a:gd name="connsiteX2" fmla="*/ 2377438 w 2797878"/>
              <a:gd name="connsiteY2" fmla="*/ 409353 h 2797878"/>
              <a:gd name="connsiteX3" fmla="*/ 2235380 w 2797878"/>
              <a:gd name="connsiteY3" fmla="*/ 655390 h 2797878"/>
              <a:gd name="connsiteX4" fmla="*/ 2461092 w 2797878"/>
              <a:gd name="connsiteY4" fmla="*/ 1046335 h 2797878"/>
              <a:gd name="connsiteX5" fmla="*/ 2745195 w 2797878"/>
              <a:gd name="connsiteY5" fmla="*/ 1046327 h 2797878"/>
              <a:gd name="connsiteX6" fmla="*/ 2784606 w 2797878"/>
              <a:gd name="connsiteY6" fmla="*/ 1269839 h 2797878"/>
              <a:gd name="connsiteX7" fmla="*/ 2517634 w 2797878"/>
              <a:gd name="connsiteY7" fmla="*/ 1367001 h 2797878"/>
              <a:gd name="connsiteX8" fmla="*/ 2439245 w 2797878"/>
              <a:gd name="connsiteY8" fmla="*/ 1811567 h 2797878"/>
              <a:gd name="connsiteX9" fmla="*/ 2656885 w 2797878"/>
              <a:gd name="connsiteY9" fmla="*/ 1994179 h 2797878"/>
              <a:gd name="connsiteX10" fmla="*/ 2543405 w 2797878"/>
              <a:gd name="connsiteY10" fmla="*/ 2190732 h 2797878"/>
              <a:gd name="connsiteX11" fmla="*/ 2276439 w 2797878"/>
              <a:gd name="connsiteY11" fmla="*/ 2093557 h 2797878"/>
              <a:gd name="connsiteX12" fmla="*/ 1930628 w 2797878"/>
              <a:gd name="connsiteY12" fmla="*/ 2383727 h 2797878"/>
              <a:gd name="connsiteX13" fmla="*/ 1979969 w 2797878"/>
              <a:gd name="connsiteY13" fmla="*/ 2663512 h 2797878"/>
              <a:gd name="connsiteX14" fmla="*/ 1766696 w 2797878"/>
              <a:gd name="connsiteY14" fmla="*/ 2741137 h 2797878"/>
              <a:gd name="connsiteX15" fmla="*/ 1624651 w 2797878"/>
              <a:gd name="connsiteY15" fmla="*/ 2495093 h 2797878"/>
              <a:gd name="connsiteX16" fmla="*/ 1173227 w 2797878"/>
              <a:gd name="connsiteY16" fmla="*/ 2495093 h 2797878"/>
              <a:gd name="connsiteX17" fmla="*/ 1031182 w 2797878"/>
              <a:gd name="connsiteY17" fmla="*/ 2741137 h 2797878"/>
              <a:gd name="connsiteX18" fmla="*/ 817909 w 2797878"/>
              <a:gd name="connsiteY18" fmla="*/ 2663512 h 2797878"/>
              <a:gd name="connsiteX19" fmla="*/ 867250 w 2797878"/>
              <a:gd name="connsiteY19" fmla="*/ 2383727 h 2797878"/>
              <a:gd name="connsiteX20" fmla="*/ 521439 w 2797878"/>
              <a:gd name="connsiteY20" fmla="*/ 2093557 h 2797878"/>
              <a:gd name="connsiteX21" fmla="*/ 254473 w 2797878"/>
              <a:gd name="connsiteY21" fmla="*/ 2190732 h 2797878"/>
              <a:gd name="connsiteX22" fmla="*/ 140993 w 2797878"/>
              <a:gd name="connsiteY22" fmla="*/ 1994179 h 2797878"/>
              <a:gd name="connsiteX23" fmla="*/ 358633 w 2797878"/>
              <a:gd name="connsiteY23" fmla="*/ 1811567 h 2797878"/>
              <a:gd name="connsiteX24" fmla="*/ 280244 w 2797878"/>
              <a:gd name="connsiteY24" fmla="*/ 1367001 h 2797878"/>
              <a:gd name="connsiteX25" fmla="*/ 13272 w 2797878"/>
              <a:gd name="connsiteY25" fmla="*/ 1269839 h 2797878"/>
              <a:gd name="connsiteX26" fmla="*/ 52683 w 2797878"/>
              <a:gd name="connsiteY26" fmla="*/ 1046327 h 2797878"/>
              <a:gd name="connsiteX27" fmla="*/ 336786 w 2797878"/>
              <a:gd name="connsiteY27" fmla="*/ 1046335 h 2797878"/>
              <a:gd name="connsiteX28" fmla="*/ 562498 w 2797878"/>
              <a:gd name="connsiteY28" fmla="*/ 655390 h 2797878"/>
              <a:gd name="connsiteX29" fmla="*/ 420440 w 2797878"/>
              <a:gd name="connsiteY29" fmla="*/ 409353 h 2797878"/>
              <a:gd name="connsiteX30" fmla="*/ 594302 w 2797878"/>
              <a:gd name="connsiteY30" fmla="*/ 263466 h 2797878"/>
              <a:gd name="connsiteX31" fmla="*/ 811932 w 2797878"/>
              <a:gd name="connsiteY31" fmla="*/ 446089 h 2797878"/>
              <a:gd name="connsiteX32" fmla="*/ 1236132 w 2797878"/>
              <a:gd name="connsiteY32" fmla="*/ 291693 h 2797878"/>
              <a:gd name="connsiteX33" fmla="*/ 1285459 w 2797878"/>
              <a:gd name="connsiteY33" fmla="*/ 11905 h 2797878"/>
              <a:gd name="connsiteX34" fmla="*/ 1512419 w 2797878"/>
              <a:gd name="connsiteY34" fmla="*/ 11905 h 2797878"/>
              <a:gd name="connsiteX35" fmla="*/ 1561746 w 2797878"/>
              <a:gd name="connsiteY35" fmla="*/ 291693 h 2797878"/>
              <a:gd name="connsiteX36" fmla="*/ 1985946 w 2797878"/>
              <a:gd name="connsiteY36" fmla="*/ 446089 h 279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97878" h="2797878">
                <a:moveTo>
                  <a:pt x="1985946" y="446089"/>
                </a:moveTo>
                <a:lnTo>
                  <a:pt x="2203576" y="263466"/>
                </a:lnTo>
                <a:lnTo>
                  <a:pt x="2377438" y="409353"/>
                </a:lnTo>
                <a:lnTo>
                  <a:pt x="2235380" y="655390"/>
                </a:lnTo>
                <a:cubicBezTo>
                  <a:pt x="2336391" y="769021"/>
                  <a:pt x="2413191" y="902041"/>
                  <a:pt x="2461092" y="1046335"/>
                </a:cubicBezTo>
                <a:lnTo>
                  <a:pt x="2745195" y="1046327"/>
                </a:lnTo>
                <a:lnTo>
                  <a:pt x="2784606" y="1269839"/>
                </a:lnTo>
                <a:lnTo>
                  <a:pt x="2517634" y="1367001"/>
                </a:lnTo>
                <a:cubicBezTo>
                  <a:pt x="2521973" y="1518976"/>
                  <a:pt x="2495301" y="1670241"/>
                  <a:pt x="2439245" y="1811567"/>
                </a:cubicBezTo>
                <a:lnTo>
                  <a:pt x="2656885" y="1994179"/>
                </a:lnTo>
                <a:lnTo>
                  <a:pt x="2543405" y="2190732"/>
                </a:lnTo>
                <a:lnTo>
                  <a:pt x="2276439" y="2093557"/>
                </a:lnTo>
                <a:cubicBezTo>
                  <a:pt x="2182075" y="2212765"/>
                  <a:pt x="2064412" y="2311497"/>
                  <a:pt x="1930628" y="2383727"/>
                </a:cubicBezTo>
                <a:lnTo>
                  <a:pt x="1979969" y="2663512"/>
                </a:lnTo>
                <a:lnTo>
                  <a:pt x="1766696" y="2741137"/>
                </a:lnTo>
                <a:lnTo>
                  <a:pt x="1624651" y="2495093"/>
                </a:lnTo>
                <a:cubicBezTo>
                  <a:pt x="1475738" y="2525756"/>
                  <a:pt x="1322139" y="2525756"/>
                  <a:pt x="1173227" y="2495093"/>
                </a:cubicBezTo>
                <a:lnTo>
                  <a:pt x="1031182" y="2741137"/>
                </a:lnTo>
                <a:lnTo>
                  <a:pt x="817909" y="2663512"/>
                </a:lnTo>
                <a:lnTo>
                  <a:pt x="867250" y="2383727"/>
                </a:lnTo>
                <a:cubicBezTo>
                  <a:pt x="733466" y="2311497"/>
                  <a:pt x="615803" y="2212766"/>
                  <a:pt x="521439" y="2093557"/>
                </a:cubicBezTo>
                <a:lnTo>
                  <a:pt x="254473" y="2190732"/>
                </a:lnTo>
                <a:lnTo>
                  <a:pt x="140993" y="1994179"/>
                </a:lnTo>
                <a:lnTo>
                  <a:pt x="358633" y="1811567"/>
                </a:lnTo>
                <a:cubicBezTo>
                  <a:pt x="302577" y="1670241"/>
                  <a:pt x="275905" y="1518976"/>
                  <a:pt x="280244" y="1367001"/>
                </a:cubicBezTo>
                <a:lnTo>
                  <a:pt x="13272" y="1269839"/>
                </a:lnTo>
                <a:lnTo>
                  <a:pt x="52683" y="1046327"/>
                </a:lnTo>
                <a:lnTo>
                  <a:pt x="336786" y="1046335"/>
                </a:lnTo>
                <a:cubicBezTo>
                  <a:pt x="384687" y="902041"/>
                  <a:pt x="461487" y="769021"/>
                  <a:pt x="562498" y="655390"/>
                </a:cubicBezTo>
                <a:lnTo>
                  <a:pt x="420440" y="409353"/>
                </a:lnTo>
                <a:lnTo>
                  <a:pt x="594302" y="263466"/>
                </a:lnTo>
                <a:lnTo>
                  <a:pt x="811932" y="446089"/>
                </a:lnTo>
                <a:cubicBezTo>
                  <a:pt x="941377" y="366344"/>
                  <a:pt x="1085712" y="313810"/>
                  <a:pt x="1236132" y="291693"/>
                </a:cubicBezTo>
                <a:lnTo>
                  <a:pt x="1285459" y="11905"/>
                </a:lnTo>
                <a:lnTo>
                  <a:pt x="1512419" y="11905"/>
                </a:lnTo>
                <a:lnTo>
                  <a:pt x="1561746" y="291693"/>
                </a:lnTo>
                <a:cubicBezTo>
                  <a:pt x="1712165" y="313810"/>
                  <a:pt x="1856501" y="366344"/>
                  <a:pt x="1985946" y="446089"/>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85358" tIns="678250" rIns="585358" bIns="727181"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2"/>
                </a:solidFill>
              </a:rPr>
              <a:t>Kunden-zufriedenheit</a:t>
            </a:r>
          </a:p>
        </p:txBody>
      </p:sp>
      <p:sp>
        <p:nvSpPr>
          <p:cNvPr id="7" name="Freihandform: Form 6">
            <a:extLst>
              <a:ext uri="{FF2B5EF4-FFF2-40B4-BE49-F238E27FC236}">
                <a16:creationId xmlns:a16="http://schemas.microsoft.com/office/drawing/2014/main" id="{22E6A050-F727-49F5-A55C-9721A4EAA665}"/>
              </a:ext>
            </a:extLst>
          </p:cNvPr>
          <p:cNvSpPr/>
          <p:nvPr/>
        </p:nvSpPr>
        <p:spPr>
          <a:xfrm>
            <a:off x="2516256" y="3349292"/>
            <a:ext cx="2034820" cy="2034820"/>
          </a:xfrm>
          <a:custGeom>
            <a:avLst/>
            <a:gdLst>
              <a:gd name="connsiteX0" fmla="*/ 1522548 w 2034820"/>
              <a:gd name="connsiteY0" fmla="*/ 515368 h 2034820"/>
              <a:gd name="connsiteX1" fmla="*/ 1822753 w 2034820"/>
              <a:gd name="connsiteY1" fmla="*/ 424892 h 2034820"/>
              <a:gd name="connsiteX2" fmla="*/ 1933217 w 2034820"/>
              <a:gd name="connsiteY2" fmla="*/ 616222 h 2034820"/>
              <a:gd name="connsiteX3" fmla="*/ 1704760 w 2034820"/>
              <a:gd name="connsiteY3" fmla="*/ 830969 h 2034820"/>
              <a:gd name="connsiteX4" fmla="*/ 1704760 w 2034820"/>
              <a:gd name="connsiteY4" fmla="*/ 1203852 h 2034820"/>
              <a:gd name="connsiteX5" fmla="*/ 1933217 w 2034820"/>
              <a:gd name="connsiteY5" fmla="*/ 1418598 h 2034820"/>
              <a:gd name="connsiteX6" fmla="*/ 1822753 w 2034820"/>
              <a:gd name="connsiteY6" fmla="*/ 1609928 h 2034820"/>
              <a:gd name="connsiteX7" fmla="*/ 1522548 w 2034820"/>
              <a:gd name="connsiteY7" fmla="*/ 1519452 h 2034820"/>
              <a:gd name="connsiteX8" fmla="*/ 1199622 w 2034820"/>
              <a:gd name="connsiteY8" fmla="*/ 1705893 h 2034820"/>
              <a:gd name="connsiteX9" fmla="*/ 1127874 w 2034820"/>
              <a:gd name="connsiteY9" fmla="*/ 2011116 h 2034820"/>
              <a:gd name="connsiteX10" fmla="*/ 906946 w 2034820"/>
              <a:gd name="connsiteY10" fmla="*/ 2011116 h 2034820"/>
              <a:gd name="connsiteX11" fmla="*/ 835198 w 2034820"/>
              <a:gd name="connsiteY11" fmla="*/ 1705893 h 2034820"/>
              <a:gd name="connsiteX12" fmla="*/ 512272 w 2034820"/>
              <a:gd name="connsiteY12" fmla="*/ 1519452 h 2034820"/>
              <a:gd name="connsiteX13" fmla="*/ 212067 w 2034820"/>
              <a:gd name="connsiteY13" fmla="*/ 1609928 h 2034820"/>
              <a:gd name="connsiteX14" fmla="*/ 101603 w 2034820"/>
              <a:gd name="connsiteY14" fmla="*/ 1418598 h 2034820"/>
              <a:gd name="connsiteX15" fmla="*/ 330060 w 2034820"/>
              <a:gd name="connsiteY15" fmla="*/ 1203851 h 2034820"/>
              <a:gd name="connsiteX16" fmla="*/ 330060 w 2034820"/>
              <a:gd name="connsiteY16" fmla="*/ 830968 h 2034820"/>
              <a:gd name="connsiteX17" fmla="*/ 101603 w 2034820"/>
              <a:gd name="connsiteY17" fmla="*/ 616222 h 2034820"/>
              <a:gd name="connsiteX18" fmla="*/ 212067 w 2034820"/>
              <a:gd name="connsiteY18" fmla="*/ 424892 h 2034820"/>
              <a:gd name="connsiteX19" fmla="*/ 512272 w 2034820"/>
              <a:gd name="connsiteY19" fmla="*/ 515368 h 2034820"/>
              <a:gd name="connsiteX20" fmla="*/ 835198 w 2034820"/>
              <a:gd name="connsiteY20" fmla="*/ 328927 h 2034820"/>
              <a:gd name="connsiteX21" fmla="*/ 906946 w 2034820"/>
              <a:gd name="connsiteY21" fmla="*/ 23704 h 2034820"/>
              <a:gd name="connsiteX22" fmla="*/ 1127874 w 2034820"/>
              <a:gd name="connsiteY22" fmla="*/ 23704 h 2034820"/>
              <a:gd name="connsiteX23" fmla="*/ 1199622 w 2034820"/>
              <a:gd name="connsiteY23" fmla="*/ 328927 h 2034820"/>
              <a:gd name="connsiteX24" fmla="*/ 1522548 w 2034820"/>
              <a:gd name="connsiteY24" fmla="*/ 515368 h 2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34820" h="2034820">
                <a:moveTo>
                  <a:pt x="1522548" y="515368"/>
                </a:moveTo>
                <a:lnTo>
                  <a:pt x="1822753" y="424892"/>
                </a:lnTo>
                <a:lnTo>
                  <a:pt x="1933217" y="616222"/>
                </a:lnTo>
                <a:lnTo>
                  <a:pt x="1704760" y="830969"/>
                </a:lnTo>
                <a:cubicBezTo>
                  <a:pt x="1737876" y="953057"/>
                  <a:pt x="1737876" y="1081763"/>
                  <a:pt x="1704760" y="1203852"/>
                </a:cubicBezTo>
                <a:lnTo>
                  <a:pt x="1933217" y="1418598"/>
                </a:lnTo>
                <a:lnTo>
                  <a:pt x="1822753" y="1609928"/>
                </a:lnTo>
                <a:lnTo>
                  <a:pt x="1522548" y="1519452"/>
                </a:lnTo>
                <a:cubicBezTo>
                  <a:pt x="1433374" y="1609176"/>
                  <a:pt x="1321912" y="1673529"/>
                  <a:pt x="1199622" y="1705893"/>
                </a:cubicBezTo>
                <a:lnTo>
                  <a:pt x="1127874" y="2011116"/>
                </a:lnTo>
                <a:lnTo>
                  <a:pt x="906946" y="2011116"/>
                </a:lnTo>
                <a:lnTo>
                  <a:pt x="835198" y="1705893"/>
                </a:lnTo>
                <a:cubicBezTo>
                  <a:pt x="712908" y="1673528"/>
                  <a:pt x="601446" y="1609175"/>
                  <a:pt x="512272" y="1519452"/>
                </a:cubicBezTo>
                <a:lnTo>
                  <a:pt x="212067" y="1609928"/>
                </a:lnTo>
                <a:lnTo>
                  <a:pt x="101603" y="1418598"/>
                </a:lnTo>
                <a:lnTo>
                  <a:pt x="330060" y="1203851"/>
                </a:lnTo>
                <a:cubicBezTo>
                  <a:pt x="296944" y="1081763"/>
                  <a:pt x="296944" y="953057"/>
                  <a:pt x="330060" y="830968"/>
                </a:cubicBezTo>
                <a:lnTo>
                  <a:pt x="101603" y="616222"/>
                </a:lnTo>
                <a:lnTo>
                  <a:pt x="212067" y="424892"/>
                </a:lnTo>
                <a:lnTo>
                  <a:pt x="512272" y="515368"/>
                </a:lnTo>
                <a:cubicBezTo>
                  <a:pt x="601446" y="425644"/>
                  <a:pt x="712908" y="361291"/>
                  <a:pt x="835198" y="328927"/>
                </a:cubicBezTo>
                <a:lnTo>
                  <a:pt x="906946" y="23704"/>
                </a:lnTo>
                <a:lnTo>
                  <a:pt x="1127874" y="23704"/>
                </a:lnTo>
                <a:lnTo>
                  <a:pt x="1199622" y="328927"/>
                </a:lnTo>
                <a:cubicBezTo>
                  <a:pt x="1321912" y="361292"/>
                  <a:pt x="1433374" y="425645"/>
                  <a:pt x="1522548" y="515368"/>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31322" tIns="534418" rIns="531322" bIns="534418" numCol="1" spcCol="1270" anchor="ctr" anchorCtr="0">
            <a:noAutofit/>
          </a:bodyPr>
          <a:lstStyle/>
          <a:p>
            <a:pPr marL="0" lvl="0" indent="0" algn="ctr" defTabSz="666750">
              <a:lnSpc>
                <a:spcPct val="90000"/>
              </a:lnSpc>
              <a:spcBef>
                <a:spcPct val="0"/>
              </a:spcBef>
              <a:spcAft>
                <a:spcPct val="35000"/>
              </a:spcAft>
              <a:buNone/>
            </a:pPr>
            <a:r>
              <a:rPr lang="de-DE" sz="1500" kern="1200" dirty="0">
                <a:solidFill>
                  <a:schemeClr val="bg2"/>
                </a:solidFill>
                <a:latin typeface="Calibri" panose="020F0502020204030204" pitchFamily="34" charset="0"/>
                <a:cs typeface="Calibri" panose="020F0502020204030204" pitchFamily="34" charset="0"/>
              </a:rPr>
              <a:t>Fehlerquote</a:t>
            </a:r>
          </a:p>
        </p:txBody>
      </p:sp>
      <p:sp>
        <p:nvSpPr>
          <p:cNvPr id="8" name="Freihandform: Form 7">
            <a:extLst>
              <a:ext uri="{FF2B5EF4-FFF2-40B4-BE49-F238E27FC236}">
                <a16:creationId xmlns:a16="http://schemas.microsoft.com/office/drawing/2014/main" id="{5222C530-6E99-4D5D-A612-FB4DFB72D8F6}"/>
              </a:ext>
            </a:extLst>
          </p:cNvPr>
          <p:cNvSpPr/>
          <p:nvPr/>
        </p:nvSpPr>
        <p:spPr>
          <a:xfrm>
            <a:off x="3431925" y="1721435"/>
            <a:ext cx="2441785" cy="2441785"/>
          </a:xfrm>
          <a:custGeom>
            <a:avLst/>
            <a:gdLst>
              <a:gd name="connsiteX0" fmla="*/ 1491787 w 1993709"/>
              <a:gd name="connsiteY0" fmla="*/ 504956 h 1993709"/>
              <a:gd name="connsiteX1" fmla="*/ 1785926 w 1993709"/>
              <a:gd name="connsiteY1" fmla="*/ 416308 h 1993709"/>
              <a:gd name="connsiteX2" fmla="*/ 1894159 w 1993709"/>
              <a:gd name="connsiteY2" fmla="*/ 603772 h 1993709"/>
              <a:gd name="connsiteX3" fmla="*/ 1670317 w 1993709"/>
              <a:gd name="connsiteY3" fmla="*/ 814180 h 1993709"/>
              <a:gd name="connsiteX4" fmla="*/ 1670317 w 1993709"/>
              <a:gd name="connsiteY4" fmla="*/ 1179529 h 1993709"/>
              <a:gd name="connsiteX5" fmla="*/ 1894159 w 1993709"/>
              <a:gd name="connsiteY5" fmla="*/ 1389937 h 1993709"/>
              <a:gd name="connsiteX6" fmla="*/ 1785926 w 1993709"/>
              <a:gd name="connsiteY6" fmla="*/ 1577401 h 1993709"/>
              <a:gd name="connsiteX7" fmla="*/ 1491787 w 1993709"/>
              <a:gd name="connsiteY7" fmla="*/ 1488753 h 1993709"/>
              <a:gd name="connsiteX8" fmla="*/ 1175385 w 1993709"/>
              <a:gd name="connsiteY8" fmla="*/ 1671428 h 1993709"/>
              <a:gd name="connsiteX9" fmla="*/ 1105087 w 1993709"/>
              <a:gd name="connsiteY9" fmla="*/ 1970484 h 1993709"/>
              <a:gd name="connsiteX10" fmla="*/ 888622 w 1993709"/>
              <a:gd name="connsiteY10" fmla="*/ 1970484 h 1993709"/>
              <a:gd name="connsiteX11" fmla="*/ 818324 w 1993709"/>
              <a:gd name="connsiteY11" fmla="*/ 1671428 h 1993709"/>
              <a:gd name="connsiteX12" fmla="*/ 501922 w 1993709"/>
              <a:gd name="connsiteY12" fmla="*/ 1488753 h 1993709"/>
              <a:gd name="connsiteX13" fmla="*/ 207783 w 1993709"/>
              <a:gd name="connsiteY13" fmla="*/ 1577401 h 1993709"/>
              <a:gd name="connsiteX14" fmla="*/ 99550 w 1993709"/>
              <a:gd name="connsiteY14" fmla="*/ 1389937 h 1993709"/>
              <a:gd name="connsiteX15" fmla="*/ 323392 w 1993709"/>
              <a:gd name="connsiteY15" fmla="*/ 1179529 h 1993709"/>
              <a:gd name="connsiteX16" fmla="*/ 323392 w 1993709"/>
              <a:gd name="connsiteY16" fmla="*/ 814180 h 1993709"/>
              <a:gd name="connsiteX17" fmla="*/ 99550 w 1993709"/>
              <a:gd name="connsiteY17" fmla="*/ 603772 h 1993709"/>
              <a:gd name="connsiteX18" fmla="*/ 207783 w 1993709"/>
              <a:gd name="connsiteY18" fmla="*/ 416308 h 1993709"/>
              <a:gd name="connsiteX19" fmla="*/ 501922 w 1993709"/>
              <a:gd name="connsiteY19" fmla="*/ 504956 h 1993709"/>
              <a:gd name="connsiteX20" fmla="*/ 818324 w 1993709"/>
              <a:gd name="connsiteY20" fmla="*/ 322281 h 1993709"/>
              <a:gd name="connsiteX21" fmla="*/ 888622 w 1993709"/>
              <a:gd name="connsiteY21" fmla="*/ 23225 h 1993709"/>
              <a:gd name="connsiteX22" fmla="*/ 1105087 w 1993709"/>
              <a:gd name="connsiteY22" fmla="*/ 23225 h 1993709"/>
              <a:gd name="connsiteX23" fmla="*/ 1175385 w 1993709"/>
              <a:gd name="connsiteY23" fmla="*/ 322281 h 1993709"/>
              <a:gd name="connsiteX24" fmla="*/ 1491787 w 1993709"/>
              <a:gd name="connsiteY24" fmla="*/ 504956 h 199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3709" h="1993709">
                <a:moveTo>
                  <a:pt x="1283245" y="504315"/>
                </a:moveTo>
                <a:lnTo>
                  <a:pt x="1496492" y="372242"/>
                </a:lnTo>
                <a:lnTo>
                  <a:pt x="1621468" y="497217"/>
                </a:lnTo>
                <a:lnTo>
                  <a:pt x="1489394" y="710464"/>
                </a:lnTo>
                <a:cubicBezTo>
                  <a:pt x="1540263" y="797950"/>
                  <a:pt x="1566912" y="897406"/>
                  <a:pt x="1566601" y="998606"/>
                </a:cubicBezTo>
                <a:lnTo>
                  <a:pt x="1787604" y="1117246"/>
                </a:lnTo>
                <a:lnTo>
                  <a:pt x="1741859" y="1287967"/>
                </a:lnTo>
                <a:lnTo>
                  <a:pt x="1491146" y="1280211"/>
                </a:lnTo>
                <a:cubicBezTo>
                  <a:pt x="1440815" y="1368008"/>
                  <a:pt x="1368008" y="1440815"/>
                  <a:pt x="1280211" y="1491146"/>
                </a:cubicBezTo>
                <a:lnTo>
                  <a:pt x="1287967" y="1741860"/>
                </a:lnTo>
                <a:lnTo>
                  <a:pt x="1117246" y="1787604"/>
                </a:lnTo>
                <a:lnTo>
                  <a:pt x="998606" y="1566602"/>
                </a:lnTo>
                <a:cubicBezTo>
                  <a:pt x="897407" y="1566913"/>
                  <a:pt x="797950" y="1540263"/>
                  <a:pt x="710464" y="1489394"/>
                </a:cubicBezTo>
                <a:lnTo>
                  <a:pt x="497217" y="1621467"/>
                </a:lnTo>
                <a:lnTo>
                  <a:pt x="372241" y="1496492"/>
                </a:lnTo>
                <a:lnTo>
                  <a:pt x="504315" y="1283245"/>
                </a:lnTo>
                <a:cubicBezTo>
                  <a:pt x="453446" y="1195759"/>
                  <a:pt x="426797" y="1096303"/>
                  <a:pt x="427108" y="995103"/>
                </a:cubicBezTo>
                <a:lnTo>
                  <a:pt x="206105" y="876463"/>
                </a:lnTo>
                <a:lnTo>
                  <a:pt x="251850" y="705742"/>
                </a:lnTo>
                <a:lnTo>
                  <a:pt x="502563" y="713498"/>
                </a:lnTo>
                <a:cubicBezTo>
                  <a:pt x="552894" y="625701"/>
                  <a:pt x="625701" y="552894"/>
                  <a:pt x="713498" y="502563"/>
                </a:cubicBezTo>
                <a:lnTo>
                  <a:pt x="705742" y="251849"/>
                </a:lnTo>
                <a:lnTo>
                  <a:pt x="876463" y="206105"/>
                </a:lnTo>
                <a:lnTo>
                  <a:pt x="995103" y="427107"/>
                </a:lnTo>
                <a:cubicBezTo>
                  <a:pt x="1096302" y="426796"/>
                  <a:pt x="1195759" y="453446"/>
                  <a:pt x="1283245" y="504315"/>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2907" tIns="682907" rIns="682907" bIns="682907" numCol="1" spcCol="1270" anchor="ctr" anchorCtr="0">
            <a:noAutofit/>
          </a:bodyPr>
          <a:lstStyle/>
          <a:p>
            <a:pPr marL="0" lvl="0" indent="0" algn="ctr" defTabSz="755650">
              <a:lnSpc>
                <a:spcPct val="90000"/>
              </a:lnSpc>
              <a:spcBef>
                <a:spcPct val="0"/>
              </a:spcBef>
              <a:spcAft>
                <a:spcPct val="35000"/>
              </a:spcAft>
              <a:buNone/>
            </a:pPr>
            <a:r>
              <a:rPr lang="de-DE" sz="1700" kern="1200" dirty="0">
                <a:solidFill>
                  <a:schemeClr val="bg2"/>
                </a:solidFill>
                <a:latin typeface="Calibri" panose="020F0502020204030204" pitchFamily="34" charset="0"/>
                <a:cs typeface="Calibri" panose="020F0502020204030204" pitchFamily="34" charset="0"/>
              </a:rPr>
              <a:t>Transparenz</a:t>
            </a:r>
          </a:p>
        </p:txBody>
      </p:sp>
      <p:sp>
        <p:nvSpPr>
          <p:cNvPr id="9" name="Pfeil: gebogen 8">
            <a:extLst>
              <a:ext uri="{FF2B5EF4-FFF2-40B4-BE49-F238E27FC236}">
                <a16:creationId xmlns:a16="http://schemas.microsoft.com/office/drawing/2014/main" id="{5D124FD2-849C-4BA2-99B2-4AAEB79512F3}"/>
              </a:ext>
            </a:extLst>
          </p:cNvPr>
          <p:cNvSpPr/>
          <p:nvPr/>
        </p:nvSpPr>
        <p:spPr>
          <a:xfrm>
            <a:off x="3938899" y="3582746"/>
            <a:ext cx="3581284" cy="3581284"/>
          </a:xfrm>
          <a:prstGeom prst="circularArrow">
            <a:avLst>
              <a:gd name="adj1" fmla="val 4688"/>
              <a:gd name="adj2" fmla="val 299029"/>
              <a:gd name="adj3" fmla="val 2534029"/>
              <a:gd name="adj4" fmla="val 15823319"/>
              <a:gd name="adj5" fmla="val 5469"/>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0" name="Form 9">
            <a:extLst>
              <a:ext uri="{FF2B5EF4-FFF2-40B4-BE49-F238E27FC236}">
                <a16:creationId xmlns:a16="http://schemas.microsoft.com/office/drawing/2014/main" id="{B1D6EFCF-31E6-440B-947D-AB148861907A}"/>
              </a:ext>
            </a:extLst>
          </p:cNvPr>
          <p:cNvSpPr/>
          <p:nvPr/>
        </p:nvSpPr>
        <p:spPr>
          <a:xfrm>
            <a:off x="2155893" y="2895232"/>
            <a:ext cx="2602027" cy="2602027"/>
          </a:xfrm>
          <a:prstGeom prst="leftCircularArrow">
            <a:avLst>
              <a:gd name="adj1" fmla="val 6452"/>
              <a:gd name="adj2" fmla="val 429999"/>
              <a:gd name="adj3" fmla="val 10489124"/>
              <a:gd name="adj4" fmla="val 14837806"/>
              <a:gd name="adj5" fmla="val 7527"/>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1" name="Pfeil: gebogen 10">
            <a:extLst>
              <a:ext uri="{FF2B5EF4-FFF2-40B4-BE49-F238E27FC236}">
                <a16:creationId xmlns:a16="http://schemas.microsoft.com/office/drawing/2014/main" id="{50E6B095-2943-4E4E-8BF5-91324BD8B1FC}"/>
              </a:ext>
            </a:extLst>
          </p:cNvPr>
          <p:cNvSpPr/>
          <p:nvPr/>
        </p:nvSpPr>
        <p:spPr>
          <a:xfrm>
            <a:off x="3194798" y="1504946"/>
            <a:ext cx="2805509" cy="2805509"/>
          </a:xfrm>
          <a:prstGeom prst="circularArrow">
            <a:avLst>
              <a:gd name="adj1" fmla="val 5984"/>
              <a:gd name="adj2" fmla="val 394124"/>
              <a:gd name="adj3" fmla="val 13313824"/>
              <a:gd name="adj4" fmla="val 10508221"/>
              <a:gd name="adj5" fmla="val 6981"/>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1674615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sp>
        <p:nvSpPr>
          <p:cNvPr id="6" name="Freihandform: Form 5">
            <a:extLst>
              <a:ext uri="{FF2B5EF4-FFF2-40B4-BE49-F238E27FC236}">
                <a16:creationId xmlns:a16="http://schemas.microsoft.com/office/drawing/2014/main" id="{6FDBCFFF-CDC8-4054-9548-5364C4C15607}"/>
              </a:ext>
            </a:extLst>
          </p:cNvPr>
          <p:cNvSpPr/>
          <p:nvPr/>
        </p:nvSpPr>
        <p:spPr>
          <a:xfrm>
            <a:off x="4239805" y="9824555"/>
            <a:ext cx="2797878" cy="2797878"/>
          </a:xfrm>
          <a:custGeom>
            <a:avLst/>
            <a:gdLst>
              <a:gd name="connsiteX0" fmla="*/ 1985946 w 2797878"/>
              <a:gd name="connsiteY0" fmla="*/ 446089 h 2797878"/>
              <a:gd name="connsiteX1" fmla="*/ 2203576 w 2797878"/>
              <a:gd name="connsiteY1" fmla="*/ 263466 h 2797878"/>
              <a:gd name="connsiteX2" fmla="*/ 2377438 w 2797878"/>
              <a:gd name="connsiteY2" fmla="*/ 409353 h 2797878"/>
              <a:gd name="connsiteX3" fmla="*/ 2235380 w 2797878"/>
              <a:gd name="connsiteY3" fmla="*/ 655390 h 2797878"/>
              <a:gd name="connsiteX4" fmla="*/ 2461092 w 2797878"/>
              <a:gd name="connsiteY4" fmla="*/ 1046335 h 2797878"/>
              <a:gd name="connsiteX5" fmla="*/ 2745195 w 2797878"/>
              <a:gd name="connsiteY5" fmla="*/ 1046327 h 2797878"/>
              <a:gd name="connsiteX6" fmla="*/ 2784606 w 2797878"/>
              <a:gd name="connsiteY6" fmla="*/ 1269839 h 2797878"/>
              <a:gd name="connsiteX7" fmla="*/ 2517634 w 2797878"/>
              <a:gd name="connsiteY7" fmla="*/ 1367001 h 2797878"/>
              <a:gd name="connsiteX8" fmla="*/ 2439245 w 2797878"/>
              <a:gd name="connsiteY8" fmla="*/ 1811567 h 2797878"/>
              <a:gd name="connsiteX9" fmla="*/ 2656885 w 2797878"/>
              <a:gd name="connsiteY9" fmla="*/ 1994179 h 2797878"/>
              <a:gd name="connsiteX10" fmla="*/ 2543405 w 2797878"/>
              <a:gd name="connsiteY10" fmla="*/ 2190732 h 2797878"/>
              <a:gd name="connsiteX11" fmla="*/ 2276439 w 2797878"/>
              <a:gd name="connsiteY11" fmla="*/ 2093557 h 2797878"/>
              <a:gd name="connsiteX12" fmla="*/ 1930628 w 2797878"/>
              <a:gd name="connsiteY12" fmla="*/ 2383727 h 2797878"/>
              <a:gd name="connsiteX13" fmla="*/ 1979969 w 2797878"/>
              <a:gd name="connsiteY13" fmla="*/ 2663512 h 2797878"/>
              <a:gd name="connsiteX14" fmla="*/ 1766696 w 2797878"/>
              <a:gd name="connsiteY14" fmla="*/ 2741137 h 2797878"/>
              <a:gd name="connsiteX15" fmla="*/ 1624651 w 2797878"/>
              <a:gd name="connsiteY15" fmla="*/ 2495093 h 2797878"/>
              <a:gd name="connsiteX16" fmla="*/ 1173227 w 2797878"/>
              <a:gd name="connsiteY16" fmla="*/ 2495093 h 2797878"/>
              <a:gd name="connsiteX17" fmla="*/ 1031182 w 2797878"/>
              <a:gd name="connsiteY17" fmla="*/ 2741137 h 2797878"/>
              <a:gd name="connsiteX18" fmla="*/ 817909 w 2797878"/>
              <a:gd name="connsiteY18" fmla="*/ 2663512 h 2797878"/>
              <a:gd name="connsiteX19" fmla="*/ 867250 w 2797878"/>
              <a:gd name="connsiteY19" fmla="*/ 2383727 h 2797878"/>
              <a:gd name="connsiteX20" fmla="*/ 521439 w 2797878"/>
              <a:gd name="connsiteY20" fmla="*/ 2093557 h 2797878"/>
              <a:gd name="connsiteX21" fmla="*/ 254473 w 2797878"/>
              <a:gd name="connsiteY21" fmla="*/ 2190732 h 2797878"/>
              <a:gd name="connsiteX22" fmla="*/ 140993 w 2797878"/>
              <a:gd name="connsiteY22" fmla="*/ 1994179 h 2797878"/>
              <a:gd name="connsiteX23" fmla="*/ 358633 w 2797878"/>
              <a:gd name="connsiteY23" fmla="*/ 1811567 h 2797878"/>
              <a:gd name="connsiteX24" fmla="*/ 280244 w 2797878"/>
              <a:gd name="connsiteY24" fmla="*/ 1367001 h 2797878"/>
              <a:gd name="connsiteX25" fmla="*/ 13272 w 2797878"/>
              <a:gd name="connsiteY25" fmla="*/ 1269839 h 2797878"/>
              <a:gd name="connsiteX26" fmla="*/ 52683 w 2797878"/>
              <a:gd name="connsiteY26" fmla="*/ 1046327 h 2797878"/>
              <a:gd name="connsiteX27" fmla="*/ 336786 w 2797878"/>
              <a:gd name="connsiteY27" fmla="*/ 1046335 h 2797878"/>
              <a:gd name="connsiteX28" fmla="*/ 562498 w 2797878"/>
              <a:gd name="connsiteY28" fmla="*/ 655390 h 2797878"/>
              <a:gd name="connsiteX29" fmla="*/ 420440 w 2797878"/>
              <a:gd name="connsiteY29" fmla="*/ 409353 h 2797878"/>
              <a:gd name="connsiteX30" fmla="*/ 594302 w 2797878"/>
              <a:gd name="connsiteY30" fmla="*/ 263466 h 2797878"/>
              <a:gd name="connsiteX31" fmla="*/ 811932 w 2797878"/>
              <a:gd name="connsiteY31" fmla="*/ 446089 h 2797878"/>
              <a:gd name="connsiteX32" fmla="*/ 1236132 w 2797878"/>
              <a:gd name="connsiteY32" fmla="*/ 291693 h 2797878"/>
              <a:gd name="connsiteX33" fmla="*/ 1285459 w 2797878"/>
              <a:gd name="connsiteY33" fmla="*/ 11905 h 2797878"/>
              <a:gd name="connsiteX34" fmla="*/ 1512419 w 2797878"/>
              <a:gd name="connsiteY34" fmla="*/ 11905 h 2797878"/>
              <a:gd name="connsiteX35" fmla="*/ 1561746 w 2797878"/>
              <a:gd name="connsiteY35" fmla="*/ 291693 h 2797878"/>
              <a:gd name="connsiteX36" fmla="*/ 1985946 w 2797878"/>
              <a:gd name="connsiteY36" fmla="*/ 446089 h 279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97878" h="2797878">
                <a:moveTo>
                  <a:pt x="1985946" y="446089"/>
                </a:moveTo>
                <a:lnTo>
                  <a:pt x="2203576" y="263466"/>
                </a:lnTo>
                <a:lnTo>
                  <a:pt x="2377438" y="409353"/>
                </a:lnTo>
                <a:lnTo>
                  <a:pt x="2235380" y="655390"/>
                </a:lnTo>
                <a:cubicBezTo>
                  <a:pt x="2336391" y="769021"/>
                  <a:pt x="2413191" y="902041"/>
                  <a:pt x="2461092" y="1046335"/>
                </a:cubicBezTo>
                <a:lnTo>
                  <a:pt x="2745195" y="1046327"/>
                </a:lnTo>
                <a:lnTo>
                  <a:pt x="2784606" y="1269839"/>
                </a:lnTo>
                <a:lnTo>
                  <a:pt x="2517634" y="1367001"/>
                </a:lnTo>
                <a:cubicBezTo>
                  <a:pt x="2521973" y="1518976"/>
                  <a:pt x="2495301" y="1670241"/>
                  <a:pt x="2439245" y="1811567"/>
                </a:cubicBezTo>
                <a:lnTo>
                  <a:pt x="2656885" y="1994179"/>
                </a:lnTo>
                <a:lnTo>
                  <a:pt x="2543405" y="2190732"/>
                </a:lnTo>
                <a:lnTo>
                  <a:pt x="2276439" y="2093557"/>
                </a:lnTo>
                <a:cubicBezTo>
                  <a:pt x="2182075" y="2212765"/>
                  <a:pt x="2064412" y="2311497"/>
                  <a:pt x="1930628" y="2383727"/>
                </a:cubicBezTo>
                <a:lnTo>
                  <a:pt x="1979969" y="2663512"/>
                </a:lnTo>
                <a:lnTo>
                  <a:pt x="1766696" y="2741137"/>
                </a:lnTo>
                <a:lnTo>
                  <a:pt x="1624651" y="2495093"/>
                </a:lnTo>
                <a:cubicBezTo>
                  <a:pt x="1475738" y="2525756"/>
                  <a:pt x="1322139" y="2525756"/>
                  <a:pt x="1173227" y="2495093"/>
                </a:cubicBezTo>
                <a:lnTo>
                  <a:pt x="1031182" y="2741137"/>
                </a:lnTo>
                <a:lnTo>
                  <a:pt x="817909" y="2663512"/>
                </a:lnTo>
                <a:lnTo>
                  <a:pt x="867250" y="2383727"/>
                </a:lnTo>
                <a:cubicBezTo>
                  <a:pt x="733466" y="2311497"/>
                  <a:pt x="615803" y="2212766"/>
                  <a:pt x="521439" y="2093557"/>
                </a:cubicBezTo>
                <a:lnTo>
                  <a:pt x="254473" y="2190732"/>
                </a:lnTo>
                <a:lnTo>
                  <a:pt x="140993" y="1994179"/>
                </a:lnTo>
                <a:lnTo>
                  <a:pt x="358633" y="1811567"/>
                </a:lnTo>
                <a:cubicBezTo>
                  <a:pt x="302577" y="1670241"/>
                  <a:pt x="275905" y="1518976"/>
                  <a:pt x="280244" y="1367001"/>
                </a:cubicBezTo>
                <a:lnTo>
                  <a:pt x="13272" y="1269839"/>
                </a:lnTo>
                <a:lnTo>
                  <a:pt x="52683" y="1046327"/>
                </a:lnTo>
                <a:lnTo>
                  <a:pt x="336786" y="1046335"/>
                </a:lnTo>
                <a:cubicBezTo>
                  <a:pt x="384687" y="902041"/>
                  <a:pt x="461487" y="769021"/>
                  <a:pt x="562498" y="655390"/>
                </a:cubicBezTo>
                <a:lnTo>
                  <a:pt x="420440" y="409353"/>
                </a:lnTo>
                <a:lnTo>
                  <a:pt x="594302" y="263466"/>
                </a:lnTo>
                <a:lnTo>
                  <a:pt x="811932" y="446089"/>
                </a:lnTo>
                <a:cubicBezTo>
                  <a:pt x="941377" y="366344"/>
                  <a:pt x="1085712" y="313810"/>
                  <a:pt x="1236132" y="291693"/>
                </a:cubicBezTo>
                <a:lnTo>
                  <a:pt x="1285459" y="11905"/>
                </a:lnTo>
                <a:lnTo>
                  <a:pt x="1512419" y="11905"/>
                </a:lnTo>
                <a:lnTo>
                  <a:pt x="1561746" y="291693"/>
                </a:lnTo>
                <a:cubicBezTo>
                  <a:pt x="1712165" y="313810"/>
                  <a:pt x="1856501" y="366344"/>
                  <a:pt x="1985946" y="446089"/>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85358" tIns="678250" rIns="585358" bIns="727181"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2"/>
                </a:solidFill>
              </a:rPr>
              <a:t>Kunden-zufriedenheit</a:t>
            </a:r>
          </a:p>
        </p:txBody>
      </p:sp>
      <p:sp>
        <p:nvSpPr>
          <p:cNvPr id="7" name="Freihandform: Form 6">
            <a:extLst>
              <a:ext uri="{FF2B5EF4-FFF2-40B4-BE49-F238E27FC236}">
                <a16:creationId xmlns:a16="http://schemas.microsoft.com/office/drawing/2014/main" id="{22E6A050-F727-49F5-A55C-9721A4EAA665}"/>
              </a:ext>
            </a:extLst>
          </p:cNvPr>
          <p:cNvSpPr/>
          <p:nvPr/>
        </p:nvSpPr>
        <p:spPr>
          <a:xfrm>
            <a:off x="2611949" y="9163238"/>
            <a:ext cx="2034820" cy="2034820"/>
          </a:xfrm>
          <a:custGeom>
            <a:avLst/>
            <a:gdLst>
              <a:gd name="connsiteX0" fmla="*/ 1522548 w 2034820"/>
              <a:gd name="connsiteY0" fmla="*/ 515368 h 2034820"/>
              <a:gd name="connsiteX1" fmla="*/ 1822753 w 2034820"/>
              <a:gd name="connsiteY1" fmla="*/ 424892 h 2034820"/>
              <a:gd name="connsiteX2" fmla="*/ 1933217 w 2034820"/>
              <a:gd name="connsiteY2" fmla="*/ 616222 h 2034820"/>
              <a:gd name="connsiteX3" fmla="*/ 1704760 w 2034820"/>
              <a:gd name="connsiteY3" fmla="*/ 830969 h 2034820"/>
              <a:gd name="connsiteX4" fmla="*/ 1704760 w 2034820"/>
              <a:gd name="connsiteY4" fmla="*/ 1203852 h 2034820"/>
              <a:gd name="connsiteX5" fmla="*/ 1933217 w 2034820"/>
              <a:gd name="connsiteY5" fmla="*/ 1418598 h 2034820"/>
              <a:gd name="connsiteX6" fmla="*/ 1822753 w 2034820"/>
              <a:gd name="connsiteY6" fmla="*/ 1609928 h 2034820"/>
              <a:gd name="connsiteX7" fmla="*/ 1522548 w 2034820"/>
              <a:gd name="connsiteY7" fmla="*/ 1519452 h 2034820"/>
              <a:gd name="connsiteX8" fmla="*/ 1199622 w 2034820"/>
              <a:gd name="connsiteY8" fmla="*/ 1705893 h 2034820"/>
              <a:gd name="connsiteX9" fmla="*/ 1127874 w 2034820"/>
              <a:gd name="connsiteY9" fmla="*/ 2011116 h 2034820"/>
              <a:gd name="connsiteX10" fmla="*/ 906946 w 2034820"/>
              <a:gd name="connsiteY10" fmla="*/ 2011116 h 2034820"/>
              <a:gd name="connsiteX11" fmla="*/ 835198 w 2034820"/>
              <a:gd name="connsiteY11" fmla="*/ 1705893 h 2034820"/>
              <a:gd name="connsiteX12" fmla="*/ 512272 w 2034820"/>
              <a:gd name="connsiteY12" fmla="*/ 1519452 h 2034820"/>
              <a:gd name="connsiteX13" fmla="*/ 212067 w 2034820"/>
              <a:gd name="connsiteY13" fmla="*/ 1609928 h 2034820"/>
              <a:gd name="connsiteX14" fmla="*/ 101603 w 2034820"/>
              <a:gd name="connsiteY14" fmla="*/ 1418598 h 2034820"/>
              <a:gd name="connsiteX15" fmla="*/ 330060 w 2034820"/>
              <a:gd name="connsiteY15" fmla="*/ 1203851 h 2034820"/>
              <a:gd name="connsiteX16" fmla="*/ 330060 w 2034820"/>
              <a:gd name="connsiteY16" fmla="*/ 830968 h 2034820"/>
              <a:gd name="connsiteX17" fmla="*/ 101603 w 2034820"/>
              <a:gd name="connsiteY17" fmla="*/ 616222 h 2034820"/>
              <a:gd name="connsiteX18" fmla="*/ 212067 w 2034820"/>
              <a:gd name="connsiteY18" fmla="*/ 424892 h 2034820"/>
              <a:gd name="connsiteX19" fmla="*/ 512272 w 2034820"/>
              <a:gd name="connsiteY19" fmla="*/ 515368 h 2034820"/>
              <a:gd name="connsiteX20" fmla="*/ 835198 w 2034820"/>
              <a:gd name="connsiteY20" fmla="*/ 328927 h 2034820"/>
              <a:gd name="connsiteX21" fmla="*/ 906946 w 2034820"/>
              <a:gd name="connsiteY21" fmla="*/ 23704 h 2034820"/>
              <a:gd name="connsiteX22" fmla="*/ 1127874 w 2034820"/>
              <a:gd name="connsiteY22" fmla="*/ 23704 h 2034820"/>
              <a:gd name="connsiteX23" fmla="*/ 1199622 w 2034820"/>
              <a:gd name="connsiteY23" fmla="*/ 328927 h 2034820"/>
              <a:gd name="connsiteX24" fmla="*/ 1522548 w 2034820"/>
              <a:gd name="connsiteY24" fmla="*/ 515368 h 2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34820" h="2034820">
                <a:moveTo>
                  <a:pt x="1522548" y="515368"/>
                </a:moveTo>
                <a:lnTo>
                  <a:pt x="1822753" y="424892"/>
                </a:lnTo>
                <a:lnTo>
                  <a:pt x="1933217" y="616222"/>
                </a:lnTo>
                <a:lnTo>
                  <a:pt x="1704760" y="830969"/>
                </a:lnTo>
                <a:cubicBezTo>
                  <a:pt x="1737876" y="953057"/>
                  <a:pt x="1737876" y="1081763"/>
                  <a:pt x="1704760" y="1203852"/>
                </a:cubicBezTo>
                <a:lnTo>
                  <a:pt x="1933217" y="1418598"/>
                </a:lnTo>
                <a:lnTo>
                  <a:pt x="1822753" y="1609928"/>
                </a:lnTo>
                <a:lnTo>
                  <a:pt x="1522548" y="1519452"/>
                </a:lnTo>
                <a:cubicBezTo>
                  <a:pt x="1433374" y="1609176"/>
                  <a:pt x="1321912" y="1673529"/>
                  <a:pt x="1199622" y="1705893"/>
                </a:cubicBezTo>
                <a:lnTo>
                  <a:pt x="1127874" y="2011116"/>
                </a:lnTo>
                <a:lnTo>
                  <a:pt x="906946" y="2011116"/>
                </a:lnTo>
                <a:lnTo>
                  <a:pt x="835198" y="1705893"/>
                </a:lnTo>
                <a:cubicBezTo>
                  <a:pt x="712908" y="1673528"/>
                  <a:pt x="601446" y="1609175"/>
                  <a:pt x="512272" y="1519452"/>
                </a:cubicBezTo>
                <a:lnTo>
                  <a:pt x="212067" y="1609928"/>
                </a:lnTo>
                <a:lnTo>
                  <a:pt x="101603" y="1418598"/>
                </a:lnTo>
                <a:lnTo>
                  <a:pt x="330060" y="1203851"/>
                </a:lnTo>
                <a:cubicBezTo>
                  <a:pt x="296944" y="1081763"/>
                  <a:pt x="296944" y="953057"/>
                  <a:pt x="330060" y="830968"/>
                </a:cubicBezTo>
                <a:lnTo>
                  <a:pt x="101603" y="616222"/>
                </a:lnTo>
                <a:lnTo>
                  <a:pt x="212067" y="424892"/>
                </a:lnTo>
                <a:lnTo>
                  <a:pt x="512272" y="515368"/>
                </a:lnTo>
                <a:cubicBezTo>
                  <a:pt x="601446" y="425644"/>
                  <a:pt x="712908" y="361291"/>
                  <a:pt x="835198" y="328927"/>
                </a:cubicBezTo>
                <a:lnTo>
                  <a:pt x="906946" y="23704"/>
                </a:lnTo>
                <a:lnTo>
                  <a:pt x="1127874" y="23704"/>
                </a:lnTo>
                <a:lnTo>
                  <a:pt x="1199622" y="328927"/>
                </a:lnTo>
                <a:cubicBezTo>
                  <a:pt x="1321912" y="361292"/>
                  <a:pt x="1433374" y="425645"/>
                  <a:pt x="1522548" y="515368"/>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31322" tIns="534418" rIns="531322" bIns="534418" numCol="1" spcCol="1270" anchor="ctr" anchorCtr="0">
            <a:noAutofit/>
          </a:bodyPr>
          <a:lstStyle/>
          <a:p>
            <a:pPr marL="0" lvl="0" indent="0" algn="ctr" defTabSz="666750">
              <a:lnSpc>
                <a:spcPct val="90000"/>
              </a:lnSpc>
              <a:spcBef>
                <a:spcPct val="0"/>
              </a:spcBef>
              <a:spcAft>
                <a:spcPct val="35000"/>
              </a:spcAft>
              <a:buNone/>
            </a:pPr>
            <a:r>
              <a:rPr lang="de-DE" sz="1500" kern="1200" dirty="0">
                <a:solidFill>
                  <a:schemeClr val="bg2"/>
                </a:solidFill>
                <a:latin typeface="Calibri" panose="020F0502020204030204" pitchFamily="34" charset="0"/>
                <a:cs typeface="Calibri" panose="020F0502020204030204" pitchFamily="34" charset="0"/>
              </a:rPr>
              <a:t>Fehlerquote</a:t>
            </a:r>
          </a:p>
        </p:txBody>
      </p:sp>
      <p:sp>
        <p:nvSpPr>
          <p:cNvPr id="8" name="Freihandform: Form 7">
            <a:extLst>
              <a:ext uri="{FF2B5EF4-FFF2-40B4-BE49-F238E27FC236}">
                <a16:creationId xmlns:a16="http://schemas.microsoft.com/office/drawing/2014/main" id="{5222C530-6E99-4D5D-A612-FB4DFB72D8F6}"/>
              </a:ext>
            </a:extLst>
          </p:cNvPr>
          <p:cNvSpPr/>
          <p:nvPr/>
        </p:nvSpPr>
        <p:spPr>
          <a:xfrm>
            <a:off x="3527618" y="7535381"/>
            <a:ext cx="2441785" cy="2441785"/>
          </a:xfrm>
          <a:custGeom>
            <a:avLst/>
            <a:gdLst>
              <a:gd name="connsiteX0" fmla="*/ 1491787 w 1993709"/>
              <a:gd name="connsiteY0" fmla="*/ 504956 h 1993709"/>
              <a:gd name="connsiteX1" fmla="*/ 1785926 w 1993709"/>
              <a:gd name="connsiteY1" fmla="*/ 416308 h 1993709"/>
              <a:gd name="connsiteX2" fmla="*/ 1894159 w 1993709"/>
              <a:gd name="connsiteY2" fmla="*/ 603772 h 1993709"/>
              <a:gd name="connsiteX3" fmla="*/ 1670317 w 1993709"/>
              <a:gd name="connsiteY3" fmla="*/ 814180 h 1993709"/>
              <a:gd name="connsiteX4" fmla="*/ 1670317 w 1993709"/>
              <a:gd name="connsiteY4" fmla="*/ 1179529 h 1993709"/>
              <a:gd name="connsiteX5" fmla="*/ 1894159 w 1993709"/>
              <a:gd name="connsiteY5" fmla="*/ 1389937 h 1993709"/>
              <a:gd name="connsiteX6" fmla="*/ 1785926 w 1993709"/>
              <a:gd name="connsiteY6" fmla="*/ 1577401 h 1993709"/>
              <a:gd name="connsiteX7" fmla="*/ 1491787 w 1993709"/>
              <a:gd name="connsiteY7" fmla="*/ 1488753 h 1993709"/>
              <a:gd name="connsiteX8" fmla="*/ 1175385 w 1993709"/>
              <a:gd name="connsiteY8" fmla="*/ 1671428 h 1993709"/>
              <a:gd name="connsiteX9" fmla="*/ 1105087 w 1993709"/>
              <a:gd name="connsiteY9" fmla="*/ 1970484 h 1993709"/>
              <a:gd name="connsiteX10" fmla="*/ 888622 w 1993709"/>
              <a:gd name="connsiteY10" fmla="*/ 1970484 h 1993709"/>
              <a:gd name="connsiteX11" fmla="*/ 818324 w 1993709"/>
              <a:gd name="connsiteY11" fmla="*/ 1671428 h 1993709"/>
              <a:gd name="connsiteX12" fmla="*/ 501922 w 1993709"/>
              <a:gd name="connsiteY12" fmla="*/ 1488753 h 1993709"/>
              <a:gd name="connsiteX13" fmla="*/ 207783 w 1993709"/>
              <a:gd name="connsiteY13" fmla="*/ 1577401 h 1993709"/>
              <a:gd name="connsiteX14" fmla="*/ 99550 w 1993709"/>
              <a:gd name="connsiteY14" fmla="*/ 1389937 h 1993709"/>
              <a:gd name="connsiteX15" fmla="*/ 323392 w 1993709"/>
              <a:gd name="connsiteY15" fmla="*/ 1179529 h 1993709"/>
              <a:gd name="connsiteX16" fmla="*/ 323392 w 1993709"/>
              <a:gd name="connsiteY16" fmla="*/ 814180 h 1993709"/>
              <a:gd name="connsiteX17" fmla="*/ 99550 w 1993709"/>
              <a:gd name="connsiteY17" fmla="*/ 603772 h 1993709"/>
              <a:gd name="connsiteX18" fmla="*/ 207783 w 1993709"/>
              <a:gd name="connsiteY18" fmla="*/ 416308 h 1993709"/>
              <a:gd name="connsiteX19" fmla="*/ 501922 w 1993709"/>
              <a:gd name="connsiteY19" fmla="*/ 504956 h 1993709"/>
              <a:gd name="connsiteX20" fmla="*/ 818324 w 1993709"/>
              <a:gd name="connsiteY20" fmla="*/ 322281 h 1993709"/>
              <a:gd name="connsiteX21" fmla="*/ 888622 w 1993709"/>
              <a:gd name="connsiteY21" fmla="*/ 23225 h 1993709"/>
              <a:gd name="connsiteX22" fmla="*/ 1105087 w 1993709"/>
              <a:gd name="connsiteY22" fmla="*/ 23225 h 1993709"/>
              <a:gd name="connsiteX23" fmla="*/ 1175385 w 1993709"/>
              <a:gd name="connsiteY23" fmla="*/ 322281 h 1993709"/>
              <a:gd name="connsiteX24" fmla="*/ 1491787 w 1993709"/>
              <a:gd name="connsiteY24" fmla="*/ 504956 h 199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3709" h="1993709">
                <a:moveTo>
                  <a:pt x="1283245" y="504315"/>
                </a:moveTo>
                <a:lnTo>
                  <a:pt x="1496492" y="372242"/>
                </a:lnTo>
                <a:lnTo>
                  <a:pt x="1621468" y="497217"/>
                </a:lnTo>
                <a:lnTo>
                  <a:pt x="1489394" y="710464"/>
                </a:lnTo>
                <a:cubicBezTo>
                  <a:pt x="1540263" y="797950"/>
                  <a:pt x="1566912" y="897406"/>
                  <a:pt x="1566601" y="998606"/>
                </a:cubicBezTo>
                <a:lnTo>
                  <a:pt x="1787604" y="1117246"/>
                </a:lnTo>
                <a:lnTo>
                  <a:pt x="1741859" y="1287967"/>
                </a:lnTo>
                <a:lnTo>
                  <a:pt x="1491146" y="1280211"/>
                </a:lnTo>
                <a:cubicBezTo>
                  <a:pt x="1440815" y="1368008"/>
                  <a:pt x="1368008" y="1440815"/>
                  <a:pt x="1280211" y="1491146"/>
                </a:cubicBezTo>
                <a:lnTo>
                  <a:pt x="1287967" y="1741860"/>
                </a:lnTo>
                <a:lnTo>
                  <a:pt x="1117246" y="1787604"/>
                </a:lnTo>
                <a:lnTo>
                  <a:pt x="998606" y="1566602"/>
                </a:lnTo>
                <a:cubicBezTo>
                  <a:pt x="897407" y="1566913"/>
                  <a:pt x="797950" y="1540263"/>
                  <a:pt x="710464" y="1489394"/>
                </a:cubicBezTo>
                <a:lnTo>
                  <a:pt x="497217" y="1621467"/>
                </a:lnTo>
                <a:lnTo>
                  <a:pt x="372241" y="1496492"/>
                </a:lnTo>
                <a:lnTo>
                  <a:pt x="504315" y="1283245"/>
                </a:lnTo>
                <a:cubicBezTo>
                  <a:pt x="453446" y="1195759"/>
                  <a:pt x="426797" y="1096303"/>
                  <a:pt x="427108" y="995103"/>
                </a:cubicBezTo>
                <a:lnTo>
                  <a:pt x="206105" y="876463"/>
                </a:lnTo>
                <a:lnTo>
                  <a:pt x="251850" y="705742"/>
                </a:lnTo>
                <a:lnTo>
                  <a:pt x="502563" y="713498"/>
                </a:lnTo>
                <a:cubicBezTo>
                  <a:pt x="552894" y="625701"/>
                  <a:pt x="625701" y="552894"/>
                  <a:pt x="713498" y="502563"/>
                </a:cubicBezTo>
                <a:lnTo>
                  <a:pt x="705742" y="251849"/>
                </a:lnTo>
                <a:lnTo>
                  <a:pt x="876463" y="206105"/>
                </a:lnTo>
                <a:lnTo>
                  <a:pt x="995103" y="427107"/>
                </a:lnTo>
                <a:cubicBezTo>
                  <a:pt x="1096302" y="426796"/>
                  <a:pt x="1195759" y="453446"/>
                  <a:pt x="1283245" y="504315"/>
                </a:cubicBez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2907" tIns="682907" rIns="682907" bIns="682907" numCol="1" spcCol="1270" anchor="ctr" anchorCtr="0">
            <a:noAutofit/>
          </a:bodyPr>
          <a:lstStyle/>
          <a:p>
            <a:pPr marL="0" lvl="0" indent="0" algn="ctr" defTabSz="755650">
              <a:lnSpc>
                <a:spcPct val="90000"/>
              </a:lnSpc>
              <a:spcBef>
                <a:spcPct val="0"/>
              </a:spcBef>
              <a:spcAft>
                <a:spcPct val="35000"/>
              </a:spcAft>
              <a:buNone/>
            </a:pPr>
            <a:r>
              <a:rPr lang="de-DE" sz="1700" kern="1200" dirty="0">
                <a:solidFill>
                  <a:schemeClr val="bg2"/>
                </a:solidFill>
                <a:latin typeface="Calibri" panose="020F0502020204030204" pitchFamily="34" charset="0"/>
                <a:cs typeface="Calibri" panose="020F0502020204030204" pitchFamily="34" charset="0"/>
              </a:rPr>
              <a:t>Transparenz</a:t>
            </a:r>
          </a:p>
        </p:txBody>
      </p:sp>
      <p:sp>
        <p:nvSpPr>
          <p:cNvPr id="9" name="Pfeil: gebogen 8">
            <a:extLst>
              <a:ext uri="{FF2B5EF4-FFF2-40B4-BE49-F238E27FC236}">
                <a16:creationId xmlns:a16="http://schemas.microsoft.com/office/drawing/2014/main" id="{5D124FD2-849C-4BA2-99B2-4AAEB79512F3}"/>
              </a:ext>
            </a:extLst>
          </p:cNvPr>
          <p:cNvSpPr/>
          <p:nvPr/>
        </p:nvSpPr>
        <p:spPr>
          <a:xfrm>
            <a:off x="4034592" y="9396692"/>
            <a:ext cx="3581284" cy="3581284"/>
          </a:xfrm>
          <a:prstGeom prst="circularArrow">
            <a:avLst>
              <a:gd name="adj1" fmla="val 4688"/>
              <a:gd name="adj2" fmla="val 299029"/>
              <a:gd name="adj3" fmla="val 2534029"/>
              <a:gd name="adj4" fmla="val 15823319"/>
              <a:gd name="adj5" fmla="val 5469"/>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0" name="Form 9">
            <a:extLst>
              <a:ext uri="{FF2B5EF4-FFF2-40B4-BE49-F238E27FC236}">
                <a16:creationId xmlns:a16="http://schemas.microsoft.com/office/drawing/2014/main" id="{B1D6EFCF-31E6-440B-947D-AB148861907A}"/>
              </a:ext>
            </a:extLst>
          </p:cNvPr>
          <p:cNvSpPr/>
          <p:nvPr/>
        </p:nvSpPr>
        <p:spPr>
          <a:xfrm>
            <a:off x="2251586" y="8709178"/>
            <a:ext cx="2602027" cy="2602027"/>
          </a:xfrm>
          <a:prstGeom prst="leftCircularArrow">
            <a:avLst>
              <a:gd name="adj1" fmla="val 6452"/>
              <a:gd name="adj2" fmla="val 429999"/>
              <a:gd name="adj3" fmla="val 10489124"/>
              <a:gd name="adj4" fmla="val 14837806"/>
              <a:gd name="adj5" fmla="val 7527"/>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1" name="Pfeil: gebogen 10">
            <a:extLst>
              <a:ext uri="{FF2B5EF4-FFF2-40B4-BE49-F238E27FC236}">
                <a16:creationId xmlns:a16="http://schemas.microsoft.com/office/drawing/2014/main" id="{50E6B095-2943-4E4E-8BF5-91324BD8B1FC}"/>
              </a:ext>
            </a:extLst>
          </p:cNvPr>
          <p:cNvSpPr/>
          <p:nvPr/>
        </p:nvSpPr>
        <p:spPr>
          <a:xfrm>
            <a:off x="3290491" y="7318892"/>
            <a:ext cx="2805509" cy="2805509"/>
          </a:xfrm>
          <a:prstGeom prst="circularArrow">
            <a:avLst>
              <a:gd name="adj1" fmla="val 5984"/>
              <a:gd name="adj2" fmla="val 394124"/>
              <a:gd name="adj3" fmla="val 13313824"/>
              <a:gd name="adj4" fmla="val 10508221"/>
              <a:gd name="adj5" fmla="val 6981"/>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2476577"/>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7971276"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spTree>
    <p:extLst>
      <p:ext uri="{BB962C8B-B14F-4D97-AF65-F5344CB8AC3E}">
        <p14:creationId xmlns:p14="http://schemas.microsoft.com/office/powerpoint/2010/main" val="1236622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2476577"/>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7971276"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pic>
        <p:nvPicPr>
          <p:cNvPr id="25" name="Grafik 24" descr="Markierung mit einfarbiger Füllung">
            <a:extLst>
              <a:ext uri="{FF2B5EF4-FFF2-40B4-BE49-F238E27FC236}">
                <a16:creationId xmlns:a16="http://schemas.microsoft.com/office/drawing/2014/main" id="{5FB909E5-820C-4742-A3EB-09C6AE3C7A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9359" y="2457372"/>
            <a:ext cx="1620000" cy="1620000"/>
          </a:xfrm>
          <a:prstGeom prst="rect">
            <a:avLst/>
          </a:prstGeom>
        </p:spPr>
      </p:pic>
    </p:spTree>
    <p:extLst>
      <p:ext uri="{BB962C8B-B14F-4D97-AF65-F5344CB8AC3E}">
        <p14:creationId xmlns:p14="http://schemas.microsoft.com/office/powerpoint/2010/main" val="2828135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3"/>
          </p:nvPr>
        </p:nvSpPr>
        <p:spPr/>
        <p:txBody>
          <a:bodyPr vert="horz" lIns="91440" tIns="45720" rIns="91440" bIns="45720" rtlCol="0" anchor="t">
            <a:normAutofit/>
          </a:bodyPr>
          <a:lstStyle/>
          <a:p>
            <a:endParaRPr lang="de-DE" dirty="0"/>
          </a:p>
          <a:p>
            <a:r>
              <a:rPr lang="de-DE" dirty="0">
                <a:ea typeface="+mn-lt"/>
                <a:cs typeface="+mn-lt"/>
              </a:rPr>
              <a:t> Qualitätsmanagement</a:t>
            </a:r>
          </a:p>
          <a:p>
            <a:r>
              <a:rPr lang="de-DE" dirty="0">
                <a:ea typeface="+mn-lt"/>
                <a:cs typeface="+mn-lt"/>
              </a:rPr>
              <a:t> Allgemein DIN ISO 9000ff</a:t>
            </a:r>
            <a:endParaRPr lang="de-DE" dirty="0"/>
          </a:p>
          <a:p>
            <a:r>
              <a:rPr lang="de-DE" dirty="0">
                <a:ea typeface="+mn-lt"/>
                <a:cs typeface="+mn-lt"/>
              </a:rPr>
              <a:t> Ablauf</a:t>
            </a:r>
          </a:p>
          <a:p>
            <a:r>
              <a:rPr lang="de-DE" dirty="0">
                <a:ea typeface="+mn-lt"/>
                <a:cs typeface="+mn-lt"/>
              </a:rPr>
              <a:t> Vergleich Deutschland / Europa</a:t>
            </a:r>
            <a:endParaRPr lang="de-DE" dirty="0"/>
          </a:p>
          <a:p>
            <a:r>
              <a:rPr lang="de-DE" dirty="0">
                <a:ea typeface="+mn-lt"/>
                <a:cs typeface="+mn-lt"/>
              </a:rPr>
              <a:t> “Selbstversuch" der Anwendung auf das selbst durchgeführte Projekt</a:t>
            </a:r>
            <a:endParaRPr lang="de-DE" dirty="0"/>
          </a:p>
          <a:p>
            <a:endParaRPr lang="de-DE" dirty="0">
              <a:cs typeface="Arial"/>
            </a:endParaRPr>
          </a:p>
          <a:p>
            <a:pPr lvl="1"/>
            <a:endParaRPr lang="de-DE" dirty="0"/>
          </a:p>
        </p:txBody>
      </p:sp>
      <p:sp>
        <p:nvSpPr>
          <p:cNvPr id="5" name="Textplatzhalter 4"/>
          <p:cNvSpPr>
            <a:spLocks noGrp="1"/>
          </p:cNvSpPr>
          <p:nvPr>
            <p:ph type="body" sz="quarter" idx="14"/>
          </p:nvPr>
        </p:nvSpPr>
        <p:spPr/>
        <p:txBody>
          <a:bodyPr anchor="ctr">
            <a:normAutofit/>
          </a:bodyPr>
          <a:lstStyle/>
          <a:p>
            <a:pPr marL="0" indent="0" algn="ctr">
              <a:buNone/>
            </a:pPr>
            <a:r>
              <a:rPr lang="de-DE" sz="6000" b="1" dirty="0">
                <a:solidFill>
                  <a:schemeClr val="bg2"/>
                </a:solidFill>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250186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2476577"/>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7971276"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pic>
        <p:nvPicPr>
          <p:cNvPr id="25" name="Grafik 24" descr="Markierung mit einfarbiger Füllung">
            <a:extLst>
              <a:ext uri="{FF2B5EF4-FFF2-40B4-BE49-F238E27FC236}">
                <a16:creationId xmlns:a16="http://schemas.microsoft.com/office/drawing/2014/main" id="{5FB909E5-820C-4742-A3EB-09C6AE3C7A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9359" y="2457372"/>
            <a:ext cx="1620000" cy="1620000"/>
          </a:xfrm>
          <a:prstGeom prst="rect">
            <a:avLst/>
          </a:prstGeom>
        </p:spPr>
      </p:pic>
      <p:pic>
        <p:nvPicPr>
          <p:cNvPr id="13" name="Grafik 12" descr="Fabrik mit einfarbiger Füllung">
            <a:extLst>
              <a:ext uri="{FF2B5EF4-FFF2-40B4-BE49-F238E27FC236}">
                <a16:creationId xmlns:a16="http://schemas.microsoft.com/office/drawing/2014/main" id="{FA233846-72EF-4065-BDF7-5E95DED7D7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44" y="2457372"/>
            <a:ext cx="1620000" cy="1620000"/>
          </a:xfrm>
          <a:prstGeom prst="rect">
            <a:avLst/>
          </a:prstGeom>
        </p:spPr>
      </p:pic>
    </p:spTree>
    <p:extLst>
      <p:ext uri="{BB962C8B-B14F-4D97-AF65-F5344CB8AC3E}">
        <p14:creationId xmlns:p14="http://schemas.microsoft.com/office/powerpoint/2010/main" val="286945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2476577"/>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7971276"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pic>
        <p:nvPicPr>
          <p:cNvPr id="25" name="Grafik 24" descr="Markierung mit einfarbiger Füllung">
            <a:extLst>
              <a:ext uri="{FF2B5EF4-FFF2-40B4-BE49-F238E27FC236}">
                <a16:creationId xmlns:a16="http://schemas.microsoft.com/office/drawing/2014/main" id="{5FB909E5-820C-4742-A3EB-09C6AE3C7A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9359" y="2457372"/>
            <a:ext cx="1620000" cy="1620000"/>
          </a:xfrm>
          <a:prstGeom prst="rect">
            <a:avLst/>
          </a:prstGeom>
        </p:spPr>
      </p:pic>
      <p:pic>
        <p:nvPicPr>
          <p:cNvPr id="13" name="Grafik 12" descr="Fabrik mit einfarbiger Füllung">
            <a:extLst>
              <a:ext uri="{FF2B5EF4-FFF2-40B4-BE49-F238E27FC236}">
                <a16:creationId xmlns:a16="http://schemas.microsoft.com/office/drawing/2014/main" id="{FA233846-72EF-4065-BDF7-5E95DED7D7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44" y="2457372"/>
            <a:ext cx="1620000" cy="1620000"/>
          </a:xfrm>
          <a:prstGeom prst="rect">
            <a:avLst/>
          </a:prstGeom>
        </p:spPr>
      </p:pic>
      <p:pic>
        <p:nvPicPr>
          <p:cNvPr id="14" name="Grafik 13" descr="Diplom mit einfarbiger Füllung">
            <a:extLst>
              <a:ext uri="{FF2B5EF4-FFF2-40B4-BE49-F238E27FC236}">
                <a16:creationId xmlns:a16="http://schemas.microsoft.com/office/drawing/2014/main" id="{CA428CF4-8DCA-4FA8-8FA2-AB9FBB81CD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8129" y="2457372"/>
            <a:ext cx="1620000" cy="1620000"/>
          </a:xfrm>
          <a:prstGeom prst="rect">
            <a:avLst/>
          </a:prstGeom>
        </p:spPr>
      </p:pic>
    </p:spTree>
    <p:extLst>
      <p:ext uri="{BB962C8B-B14F-4D97-AF65-F5344CB8AC3E}">
        <p14:creationId xmlns:p14="http://schemas.microsoft.com/office/powerpoint/2010/main" val="345064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2476577"/>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7971276"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pic>
        <p:nvPicPr>
          <p:cNvPr id="25" name="Grafik 24" descr="Markierung mit einfarbiger Füllung">
            <a:extLst>
              <a:ext uri="{FF2B5EF4-FFF2-40B4-BE49-F238E27FC236}">
                <a16:creationId xmlns:a16="http://schemas.microsoft.com/office/drawing/2014/main" id="{5FB909E5-820C-4742-A3EB-09C6AE3C7A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9359" y="2457372"/>
            <a:ext cx="1620000" cy="1620000"/>
          </a:xfrm>
          <a:prstGeom prst="rect">
            <a:avLst/>
          </a:prstGeom>
        </p:spPr>
      </p:pic>
      <p:pic>
        <p:nvPicPr>
          <p:cNvPr id="13" name="Grafik 12" descr="Fabrik mit einfarbiger Füllung">
            <a:extLst>
              <a:ext uri="{FF2B5EF4-FFF2-40B4-BE49-F238E27FC236}">
                <a16:creationId xmlns:a16="http://schemas.microsoft.com/office/drawing/2014/main" id="{FA233846-72EF-4065-BDF7-5E95DED7D7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44" y="2457372"/>
            <a:ext cx="1620000" cy="1620000"/>
          </a:xfrm>
          <a:prstGeom prst="rect">
            <a:avLst/>
          </a:prstGeom>
        </p:spPr>
      </p:pic>
      <p:pic>
        <p:nvPicPr>
          <p:cNvPr id="14" name="Grafik 13" descr="Diplom mit einfarbiger Füllung">
            <a:extLst>
              <a:ext uri="{FF2B5EF4-FFF2-40B4-BE49-F238E27FC236}">
                <a16:creationId xmlns:a16="http://schemas.microsoft.com/office/drawing/2014/main" id="{CA428CF4-8DCA-4FA8-8FA2-AB9FBB81CD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8129" y="2457372"/>
            <a:ext cx="1620000" cy="1620000"/>
          </a:xfrm>
          <a:prstGeom prst="rect">
            <a:avLst/>
          </a:prstGeom>
        </p:spPr>
      </p:pic>
      <p:grpSp>
        <p:nvGrpSpPr>
          <p:cNvPr id="15" name="Gruppieren 14">
            <a:extLst>
              <a:ext uri="{FF2B5EF4-FFF2-40B4-BE49-F238E27FC236}">
                <a16:creationId xmlns:a16="http://schemas.microsoft.com/office/drawing/2014/main" id="{0F742B84-394A-4122-BED7-98D52A4D5817}"/>
              </a:ext>
            </a:extLst>
          </p:cNvPr>
          <p:cNvGrpSpPr/>
          <p:nvPr/>
        </p:nvGrpSpPr>
        <p:grpSpPr>
          <a:xfrm>
            <a:off x="1619974" y="4096577"/>
            <a:ext cx="7648155" cy="2383423"/>
            <a:chOff x="1619974" y="4096577"/>
            <a:chExt cx="7648155" cy="2383423"/>
          </a:xfrm>
        </p:grpSpPr>
        <p:sp>
          <p:nvSpPr>
            <p:cNvPr id="16" name="Geschweifte Klammer links 15">
              <a:extLst>
                <a:ext uri="{FF2B5EF4-FFF2-40B4-BE49-F238E27FC236}">
                  <a16:creationId xmlns:a16="http://schemas.microsoft.com/office/drawing/2014/main" id="{BE81CC5B-DE9E-4912-BB9A-70A63A417DEA}"/>
                </a:ext>
              </a:extLst>
            </p:cNvPr>
            <p:cNvSpPr/>
            <p:nvPr/>
          </p:nvSpPr>
          <p:spPr>
            <a:xfrm rot="16200000">
              <a:off x="4935347" y="781204"/>
              <a:ext cx="1017410" cy="7648155"/>
            </a:xfrm>
            <a:prstGeom prst="leftBrace">
              <a:avLst/>
            </a:prstGeom>
            <a:noFill/>
            <a:ln w="539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EBAD6AE-F85D-42B7-96EB-7DAA3A848B35}"/>
                </a:ext>
              </a:extLst>
            </p:cNvPr>
            <p:cNvGrpSpPr/>
            <p:nvPr/>
          </p:nvGrpSpPr>
          <p:grpSpPr>
            <a:xfrm>
              <a:off x="3960000" y="5400000"/>
              <a:ext cx="2880000" cy="1080000"/>
              <a:chOff x="3960000" y="5400000"/>
              <a:chExt cx="2880000" cy="1080000"/>
            </a:xfrm>
          </p:grpSpPr>
          <p:pic>
            <p:nvPicPr>
              <p:cNvPr id="18" name="Grafik 17" descr="Euro mit einfarbiger Füllung">
                <a:extLst>
                  <a:ext uri="{FF2B5EF4-FFF2-40B4-BE49-F238E27FC236}">
                    <a16:creationId xmlns:a16="http://schemas.microsoft.com/office/drawing/2014/main" id="{A3864445-7852-46C6-A3B4-505032E216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0000" y="5400000"/>
                <a:ext cx="1080000" cy="1080000"/>
              </a:xfrm>
              <a:prstGeom prst="rect">
                <a:avLst/>
              </a:prstGeom>
            </p:spPr>
          </p:pic>
          <p:pic>
            <p:nvPicPr>
              <p:cNvPr id="19" name="Grafik 18" descr="Euro mit einfarbiger Füllung">
                <a:extLst>
                  <a:ext uri="{FF2B5EF4-FFF2-40B4-BE49-F238E27FC236}">
                    <a16:creationId xmlns:a16="http://schemas.microsoft.com/office/drawing/2014/main" id="{9D294F2B-B983-4CBE-BE94-AA077E51F5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60000" y="5400000"/>
                <a:ext cx="1080000" cy="1080000"/>
              </a:xfrm>
              <a:prstGeom prst="rect">
                <a:avLst/>
              </a:prstGeom>
            </p:spPr>
          </p:pic>
          <p:pic>
            <p:nvPicPr>
              <p:cNvPr id="20" name="Grafik 19" descr="Euro mit einfarbiger Füllung">
                <a:extLst>
                  <a:ext uri="{FF2B5EF4-FFF2-40B4-BE49-F238E27FC236}">
                    <a16:creationId xmlns:a16="http://schemas.microsoft.com/office/drawing/2014/main" id="{85747A72-12DE-4061-A752-D16231E895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0000" y="5400000"/>
                <a:ext cx="1080000" cy="1080000"/>
              </a:xfrm>
              <a:prstGeom prst="rect">
                <a:avLst/>
              </a:prstGeom>
            </p:spPr>
          </p:pic>
        </p:grpSp>
      </p:grpSp>
    </p:spTree>
    <p:extLst>
      <p:ext uri="{BB962C8B-B14F-4D97-AF65-F5344CB8AC3E}">
        <p14:creationId xmlns:p14="http://schemas.microsoft.com/office/powerpoint/2010/main" val="428024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leichschenkliges Dreieck 26">
            <a:extLst>
              <a:ext uri="{FF2B5EF4-FFF2-40B4-BE49-F238E27FC236}">
                <a16:creationId xmlns:a16="http://schemas.microsoft.com/office/drawing/2014/main" id="{C9BD1271-6235-4F4C-86EA-640039D4E14C}"/>
              </a:ext>
            </a:extLst>
          </p:cNvPr>
          <p:cNvSpPr/>
          <p:nvPr/>
        </p:nvSpPr>
        <p:spPr>
          <a:xfrm rot="10800000">
            <a:off x="12888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44000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Inhalt / Anforderungen / Kosten</a:t>
            </a:r>
          </a:p>
        </p:txBody>
      </p:sp>
      <p:pic>
        <p:nvPicPr>
          <p:cNvPr id="48" name="Grafik 47" descr="Gruppe von Personen mit einfarbiger Füllung">
            <a:extLst>
              <a:ext uri="{FF2B5EF4-FFF2-40B4-BE49-F238E27FC236}">
                <a16:creationId xmlns:a16="http://schemas.microsoft.com/office/drawing/2014/main" id="{D6155603-2A9C-43D0-9230-0EDCA1D4D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9974" y="7133651"/>
            <a:ext cx="1620000" cy="1620000"/>
          </a:xfrm>
          <a:prstGeom prst="rect">
            <a:avLst/>
          </a:prstGeom>
        </p:spPr>
      </p:pic>
      <p:sp>
        <p:nvSpPr>
          <p:cNvPr id="26" name="Titel 1">
            <a:extLst>
              <a:ext uri="{FF2B5EF4-FFF2-40B4-BE49-F238E27FC236}">
                <a16:creationId xmlns:a16="http://schemas.microsoft.com/office/drawing/2014/main" id="{F188A54E-A556-4BEF-B56C-00215BE3D7C9}"/>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pic>
        <p:nvPicPr>
          <p:cNvPr id="25" name="Grafik 24" descr="Markierung mit einfarbiger Füllung">
            <a:extLst>
              <a:ext uri="{FF2B5EF4-FFF2-40B4-BE49-F238E27FC236}">
                <a16:creationId xmlns:a16="http://schemas.microsoft.com/office/drawing/2014/main" id="{5FB909E5-820C-4742-A3EB-09C6AE3C7A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29359" y="7114446"/>
            <a:ext cx="1620000" cy="1620000"/>
          </a:xfrm>
          <a:prstGeom prst="rect">
            <a:avLst/>
          </a:prstGeom>
        </p:spPr>
      </p:pic>
      <p:pic>
        <p:nvPicPr>
          <p:cNvPr id="13" name="Grafik 12" descr="Fabrik mit einfarbiger Füllung">
            <a:extLst>
              <a:ext uri="{FF2B5EF4-FFF2-40B4-BE49-F238E27FC236}">
                <a16:creationId xmlns:a16="http://schemas.microsoft.com/office/drawing/2014/main" id="{FA233846-72EF-4065-BDF7-5E95DED7D7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44" y="7114446"/>
            <a:ext cx="1620000" cy="1620000"/>
          </a:xfrm>
          <a:prstGeom prst="rect">
            <a:avLst/>
          </a:prstGeom>
        </p:spPr>
      </p:pic>
      <p:pic>
        <p:nvPicPr>
          <p:cNvPr id="14" name="Grafik 13" descr="Diplom mit einfarbiger Füllung">
            <a:extLst>
              <a:ext uri="{FF2B5EF4-FFF2-40B4-BE49-F238E27FC236}">
                <a16:creationId xmlns:a16="http://schemas.microsoft.com/office/drawing/2014/main" id="{CA428CF4-8DCA-4FA8-8FA2-AB9FBB81CD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8129" y="7114446"/>
            <a:ext cx="1620000" cy="1620000"/>
          </a:xfrm>
          <a:prstGeom prst="rect">
            <a:avLst/>
          </a:prstGeom>
        </p:spPr>
      </p:pic>
      <p:grpSp>
        <p:nvGrpSpPr>
          <p:cNvPr id="15" name="Gruppieren 14">
            <a:extLst>
              <a:ext uri="{FF2B5EF4-FFF2-40B4-BE49-F238E27FC236}">
                <a16:creationId xmlns:a16="http://schemas.microsoft.com/office/drawing/2014/main" id="{0F742B84-394A-4122-BED7-98D52A4D5817}"/>
              </a:ext>
            </a:extLst>
          </p:cNvPr>
          <p:cNvGrpSpPr/>
          <p:nvPr/>
        </p:nvGrpSpPr>
        <p:grpSpPr>
          <a:xfrm>
            <a:off x="1619974" y="8753651"/>
            <a:ext cx="7648155" cy="2383423"/>
            <a:chOff x="1619974" y="4096577"/>
            <a:chExt cx="7648155" cy="2383423"/>
          </a:xfrm>
        </p:grpSpPr>
        <p:sp>
          <p:nvSpPr>
            <p:cNvPr id="16" name="Geschweifte Klammer links 15">
              <a:extLst>
                <a:ext uri="{FF2B5EF4-FFF2-40B4-BE49-F238E27FC236}">
                  <a16:creationId xmlns:a16="http://schemas.microsoft.com/office/drawing/2014/main" id="{BE81CC5B-DE9E-4912-BB9A-70A63A417DEA}"/>
                </a:ext>
              </a:extLst>
            </p:cNvPr>
            <p:cNvSpPr/>
            <p:nvPr/>
          </p:nvSpPr>
          <p:spPr>
            <a:xfrm rot="16200000">
              <a:off x="4935347" y="781204"/>
              <a:ext cx="1017410" cy="7648155"/>
            </a:xfrm>
            <a:prstGeom prst="leftBrace">
              <a:avLst/>
            </a:prstGeom>
            <a:noFill/>
            <a:ln w="539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EBAD6AE-F85D-42B7-96EB-7DAA3A848B35}"/>
                </a:ext>
              </a:extLst>
            </p:cNvPr>
            <p:cNvGrpSpPr/>
            <p:nvPr/>
          </p:nvGrpSpPr>
          <p:grpSpPr>
            <a:xfrm>
              <a:off x="3960000" y="5400000"/>
              <a:ext cx="2880000" cy="1080000"/>
              <a:chOff x="3960000" y="5400000"/>
              <a:chExt cx="2880000" cy="1080000"/>
            </a:xfrm>
          </p:grpSpPr>
          <p:pic>
            <p:nvPicPr>
              <p:cNvPr id="18" name="Grafik 17" descr="Euro mit einfarbiger Füllung">
                <a:extLst>
                  <a:ext uri="{FF2B5EF4-FFF2-40B4-BE49-F238E27FC236}">
                    <a16:creationId xmlns:a16="http://schemas.microsoft.com/office/drawing/2014/main" id="{A3864445-7852-46C6-A3B4-505032E216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0000" y="5400000"/>
                <a:ext cx="1080000" cy="1080000"/>
              </a:xfrm>
              <a:prstGeom prst="rect">
                <a:avLst/>
              </a:prstGeom>
            </p:spPr>
          </p:pic>
          <p:pic>
            <p:nvPicPr>
              <p:cNvPr id="19" name="Grafik 18" descr="Euro mit einfarbiger Füllung">
                <a:extLst>
                  <a:ext uri="{FF2B5EF4-FFF2-40B4-BE49-F238E27FC236}">
                    <a16:creationId xmlns:a16="http://schemas.microsoft.com/office/drawing/2014/main" id="{9D294F2B-B983-4CBE-BE94-AA077E51F5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60000" y="5400000"/>
                <a:ext cx="1080000" cy="1080000"/>
              </a:xfrm>
              <a:prstGeom prst="rect">
                <a:avLst/>
              </a:prstGeom>
            </p:spPr>
          </p:pic>
          <p:pic>
            <p:nvPicPr>
              <p:cNvPr id="20" name="Grafik 19" descr="Euro mit einfarbiger Füllung">
                <a:extLst>
                  <a:ext uri="{FF2B5EF4-FFF2-40B4-BE49-F238E27FC236}">
                    <a16:creationId xmlns:a16="http://schemas.microsoft.com/office/drawing/2014/main" id="{85747A72-12DE-4061-A752-D16231E895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0000" y="5400000"/>
                <a:ext cx="1080000" cy="1080000"/>
              </a:xfrm>
              <a:prstGeom prst="rect">
                <a:avLst/>
              </a:prstGeom>
            </p:spPr>
          </p:pic>
        </p:grpSp>
      </p:grpSp>
      <p:sp>
        <p:nvSpPr>
          <p:cNvPr id="3" name="Gleichschenkliges Dreieck 2">
            <a:extLst>
              <a:ext uri="{FF2B5EF4-FFF2-40B4-BE49-F238E27FC236}">
                <a16:creationId xmlns:a16="http://schemas.microsoft.com/office/drawing/2014/main" id="{EE306257-43A7-4B9C-B232-878182E099D0}"/>
              </a:ext>
            </a:extLst>
          </p:cNvPr>
          <p:cNvSpPr/>
          <p:nvPr/>
        </p:nvSpPr>
        <p:spPr>
          <a:xfrm rot="10800000">
            <a:off x="1287379" y="2322095"/>
            <a:ext cx="433137" cy="4211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a16="http://schemas.microsoft.com/office/drawing/2014/main" id="{8CD38AEC-B725-44B3-ADFF-7370ED9BD4B3}"/>
              </a:ext>
            </a:extLst>
          </p:cNvPr>
          <p:cNvSpPr/>
          <p:nvPr/>
        </p:nvSpPr>
        <p:spPr>
          <a:xfrm>
            <a:off x="720000" y="2171135"/>
            <a:ext cx="9553879" cy="28623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4326B185-F11A-47BA-93BD-101B28719984}"/>
              </a:ext>
            </a:extLst>
          </p:cNvPr>
          <p:cNvSpPr txBox="1"/>
          <p:nvPr/>
        </p:nvSpPr>
        <p:spPr>
          <a:xfrm>
            <a:off x="336891" y="2847379"/>
            <a:ext cx="2301512" cy="3139321"/>
          </a:xfrm>
          <a:prstGeom prst="rect">
            <a:avLst/>
          </a:prstGeom>
          <a:noFill/>
        </p:spPr>
        <p:txBody>
          <a:bodyPr wrap="square" rtlCol="0">
            <a:spAutoFit/>
          </a:bodyPr>
          <a:lstStyle/>
          <a:p>
            <a:pPr algn="ctr"/>
            <a:r>
              <a:rPr lang="de-DE" b="1" dirty="0">
                <a:cs typeface="Calibri" panose="020F0502020204030204" pitchFamily="34" charset="0"/>
              </a:rPr>
              <a:t>1979</a:t>
            </a:r>
          </a:p>
          <a:p>
            <a:pPr algn="ctr"/>
            <a:endParaRPr lang="de-DE" b="1" dirty="0">
              <a:cs typeface="Calibri" panose="020F0502020204030204" pitchFamily="34" charset="0"/>
            </a:endParaRPr>
          </a:p>
          <a:p>
            <a:pPr algn="ctr"/>
            <a:r>
              <a:rPr lang="de-DE" b="1" dirty="0">
                <a:cs typeface="Calibri" panose="020F0502020204030204" pitchFamily="34" charset="0"/>
              </a:rPr>
              <a:t>BS 5750</a:t>
            </a:r>
          </a:p>
          <a:p>
            <a:pPr algn="ctr"/>
            <a:endParaRPr lang="de-DE" b="1" dirty="0">
              <a:cs typeface="Calibri" panose="020F0502020204030204" pitchFamily="34" charset="0"/>
            </a:endParaRPr>
          </a:p>
          <a:p>
            <a:pPr algn="ctr"/>
            <a:r>
              <a:rPr lang="de-DE" b="1" dirty="0">
                <a:cs typeface="Calibri" panose="020F0502020204030204" pitchFamily="34" charset="0"/>
              </a:rPr>
              <a:t>Vorläufer der British Standard Institution</a:t>
            </a:r>
          </a:p>
          <a:p>
            <a:pPr algn="ctr"/>
            <a:endParaRPr lang="de-DE" b="1" dirty="0">
              <a:cs typeface="Calibri" panose="020F0502020204030204" pitchFamily="34" charset="0"/>
            </a:endParaRPr>
          </a:p>
          <a:p>
            <a:pPr algn="ctr"/>
            <a:r>
              <a:rPr lang="de-DE" b="1" dirty="0">
                <a:cs typeface="Calibri" panose="020F0502020204030204" pitchFamily="34" charset="0"/>
              </a:rPr>
              <a:t>Erster Standard für QM-Systeme</a:t>
            </a:r>
          </a:p>
          <a:p>
            <a:pPr algn="ctr"/>
            <a:endParaRPr lang="de-DE" b="1" dirty="0">
              <a:cs typeface="Calibri" panose="020F0502020204030204" pitchFamily="34" charset="0"/>
            </a:endParaRPr>
          </a:p>
        </p:txBody>
      </p:sp>
    </p:spTree>
    <p:extLst>
      <p:ext uri="{BB962C8B-B14F-4D97-AF65-F5344CB8AC3E}">
        <p14:creationId xmlns:p14="http://schemas.microsoft.com/office/powerpoint/2010/main" val="1367622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leichschenkliges Dreieck 9">
            <a:extLst>
              <a:ext uri="{FF2B5EF4-FFF2-40B4-BE49-F238E27FC236}">
                <a16:creationId xmlns:a16="http://schemas.microsoft.com/office/drawing/2014/main" id="{FE0F0CDB-0D21-4AD8-96E0-67EB6534CB66}"/>
              </a:ext>
            </a:extLst>
          </p:cNvPr>
          <p:cNvSpPr/>
          <p:nvPr/>
        </p:nvSpPr>
        <p:spPr>
          <a:xfrm rot="10800000">
            <a:off x="38988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leichschenkliges Dreieck 26">
            <a:extLst>
              <a:ext uri="{FF2B5EF4-FFF2-40B4-BE49-F238E27FC236}">
                <a16:creationId xmlns:a16="http://schemas.microsoft.com/office/drawing/2014/main" id="{4CB9B117-3936-47F2-BC5E-8801721AD1AF}"/>
              </a:ext>
            </a:extLst>
          </p:cNvPr>
          <p:cNvSpPr/>
          <p:nvPr/>
        </p:nvSpPr>
        <p:spPr>
          <a:xfrm rot="10800000">
            <a:off x="1287379" y="2322095"/>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44000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endParaRPr lang="de-DE" dirty="0"/>
          </a:p>
          <a:p>
            <a:endParaRPr lang="de-DE" dirty="0"/>
          </a:p>
        </p:txBody>
      </p:sp>
      <p:sp>
        <p:nvSpPr>
          <p:cNvPr id="26" name="Titel 1">
            <a:extLst>
              <a:ext uri="{FF2B5EF4-FFF2-40B4-BE49-F238E27FC236}">
                <a16:creationId xmlns:a16="http://schemas.microsoft.com/office/drawing/2014/main" id="{F188A54E-A556-4BEF-B56C-00215BE3D7C9}"/>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sp>
        <p:nvSpPr>
          <p:cNvPr id="3" name="Gleichschenkliges Dreieck 2">
            <a:extLst>
              <a:ext uri="{FF2B5EF4-FFF2-40B4-BE49-F238E27FC236}">
                <a16:creationId xmlns:a16="http://schemas.microsoft.com/office/drawing/2014/main" id="{EE306257-43A7-4B9C-B232-878182E099D0}"/>
              </a:ext>
            </a:extLst>
          </p:cNvPr>
          <p:cNvSpPr/>
          <p:nvPr/>
        </p:nvSpPr>
        <p:spPr>
          <a:xfrm rot="10800000">
            <a:off x="3898234" y="2322095"/>
            <a:ext cx="433137" cy="4211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a16="http://schemas.microsoft.com/office/drawing/2014/main" id="{8CD38AEC-B725-44B3-ADFF-7370ED9BD4B3}"/>
              </a:ext>
            </a:extLst>
          </p:cNvPr>
          <p:cNvSpPr/>
          <p:nvPr/>
        </p:nvSpPr>
        <p:spPr>
          <a:xfrm>
            <a:off x="720000" y="2171135"/>
            <a:ext cx="9553879" cy="28623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4326B185-F11A-47BA-93BD-101B28719984}"/>
              </a:ext>
            </a:extLst>
          </p:cNvPr>
          <p:cNvSpPr txBox="1"/>
          <p:nvPr/>
        </p:nvSpPr>
        <p:spPr>
          <a:xfrm>
            <a:off x="3104152" y="2847379"/>
            <a:ext cx="2021293" cy="923330"/>
          </a:xfrm>
          <a:prstGeom prst="rect">
            <a:avLst/>
          </a:prstGeom>
          <a:noFill/>
        </p:spPr>
        <p:txBody>
          <a:bodyPr wrap="square" rtlCol="0">
            <a:spAutoFit/>
          </a:bodyPr>
          <a:lstStyle/>
          <a:p>
            <a:pPr algn="ctr"/>
            <a:r>
              <a:rPr lang="de-DE" b="1" dirty="0">
                <a:cs typeface="Calibri" panose="020F0502020204030204" pitchFamily="34" charset="0"/>
              </a:rPr>
              <a:t>1987</a:t>
            </a:r>
          </a:p>
          <a:p>
            <a:pPr algn="ctr"/>
            <a:endParaRPr lang="de-DE" b="1" dirty="0">
              <a:cs typeface="Calibri" panose="020F0502020204030204" pitchFamily="34" charset="0"/>
            </a:endParaRPr>
          </a:p>
          <a:p>
            <a:pPr algn="ctr"/>
            <a:r>
              <a:rPr lang="de-DE" b="1" dirty="0">
                <a:cs typeface="Calibri" panose="020F0502020204030204" pitchFamily="34" charset="0"/>
              </a:rPr>
              <a:t>ISO 8402</a:t>
            </a:r>
          </a:p>
        </p:txBody>
      </p:sp>
      <p:sp>
        <p:nvSpPr>
          <p:cNvPr id="23" name="Textfeld 22">
            <a:extLst>
              <a:ext uri="{FF2B5EF4-FFF2-40B4-BE49-F238E27FC236}">
                <a16:creationId xmlns:a16="http://schemas.microsoft.com/office/drawing/2014/main" id="{EFD4AB67-C791-4001-ABFC-C5792359F2CC}"/>
              </a:ext>
            </a:extLst>
          </p:cNvPr>
          <p:cNvSpPr txBox="1"/>
          <p:nvPr/>
        </p:nvSpPr>
        <p:spPr>
          <a:xfrm>
            <a:off x="336891" y="2847379"/>
            <a:ext cx="2301512" cy="3139321"/>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1979</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BS 5750</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Vorläufer der British Standard Institution</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Erster Standard für QM-Systeme</a:t>
            </a:r>
          </a:p>
          <a:p>
            <a:pPr algn="ctr"/>
            <a:endParaRPr lang="de-DE" b="1" dirty="0">
              <a:solidFill>
                <a:schemeClr val="tx1">
                  <a:lumMod val="60000"/>
                  <a:lumOff val="40000"/>
                </a:schemeClr>
              </a:solidFill>
              <a:cs typeface="Calibri" panose="020F0502020204030204" pitchFamily="34" charset="0"/>
            </a:endParaRPr>
          </a:p>
        </p:txBody>
      </p:sp>
    </p:spTree>
    <p:extLst>
      <p:ext uri="{BB962C8B-B14F-4D97-AF65-F5344CB8AC3E}">
        <p14:creationId xmlns:p14="http://schemas.microsoft.com/office/powerpoint/2010/main" val="204799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leichschenkliges Dreieck 11">
            <a:extLst>
              <a:ext uri="{FF2B5EF4-FFF2-40B4-BE49-F238E27FC236}">
                <a16:creationId xmlns:a16="http://schemas.microsoft.com/office/drawing/2014/main" id="{7DFAAFD0-A3F5-413B-B9B8-819A84413870}"/>
              </a:ext>
            </a:extLst>
          </p:cNvPr>
          <p:cNvSpPr/>
          <p:nvPr/>
        </p:nvSpPr>
        <p:spPr>
          <a:xfrm rot="10800000">
            <a:off x="63036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Gleichschenkliges Dreieck 28">
            <a:extLst>
              <a:ext uri="{FF2B5EF4-FFF2-40B4-BE49-F238E27FC236}">
                <a16:creationId xmlns:a16="http://schemas.microsoft.com/office/drawing/2014/main" id="{67CBF229-1380-483A-8EC1-A8FCB1018114}"/>
              </a:ext>
            </a:extLst>
          </p:cNvPr>
          <p:cNvSpPr/>
          <p:nvPr/>
        </p:nvSpPr>
        <p:spPr>
          <a:xfrm rot="10800000">
            <a:off x="38988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leichschenkliges Dreieck 27">
            <a:extLst>
              <a:ext uri="{FF2B5EF4-FFF2-40B4-BE49-F238E27FC236}">
                <a16:creationId xmlns:a16="http://schemas.microsoft.com/office/drawing/2014/main" id="{160934A9-1559-4890-B669-E9BFB4B34F8E}"/>
              </a:ext>
            </a:extLst>
          </p:cNvPr>
          <p:cNvSpPr/>
          <p:nvPr/>
        </p:nvSpPr>
        <p:spPr>
          <a:xfrm rot="10800000">
            <a:off x="1287379" y="2322095"/>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44000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endParaRPr lang="de-DE" dirty="0"/>
          </a:p>
        </p:txBody>
      </p:sp>
      <p:sp>
        <p:nvSpPr>
          <p:cNvPr id="26" name="Titel 1">
            <a:extLst>
              <a:ext uri="{FF2B5EF4-FFF2-40B4-BE49-F238E27FC236}">
                <a16:creationId xmlns:a16="http://schemas.microsoft.com/office/drawing/2014/main" id="{F188A54E-A556-4BEF-B56C-00215BE3D7C9}"/>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sp>
        <p:nvSpPr>
          <p:cNvPr id="3" name="Gleichschenkliges Dreieck 2">
            <a:extLst>
              <a:ext uri="{FF2B5EF4-FFF2-40B4-BE49-F238E27FC236}">
                <a16:creationId xmlns:a16="http://schemas.microsoft.com/office/drawing/2014/main" id="{EE306257-43A7-4B9C-B232-878182E099D0}"/>
              </a:ext>
            </a:extLst>
          </p:cNvPr>
          <p:cNvSpPr/>
          <p:nvPr/>
        </p:nvSpPr>
        <p:spPr>
          <a:xfrm rot="10800000">
            <a:off x="6304558" y="2322095"/>
            <a:ext cx="433137" cy="4211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a16="http://schemas.microsoft.com/office/drawing/2014/main" id="{8CD38AEC-B725-44B3-ADFF-7370ED9BD4B3}"/>
              </a:ext>
            </a:extLst>
          </p:cNvPr>
          <p:cNvSpPr/>
          <p:nvPr/>
        </p:nvSpPr>
        <p:spPr>
          <a:xfrm>
            <a:off x="720000" y="2171135"/>
            <a:ext cx="9553879" cy="28623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4326B185-F11A-47BA-93BD-101B28719984}"/>
              </a:ext>
            </a:extLst>
          </p:cNvPr>
          <p:cNvSpPr txBox="1"/>
          <p:nvPr/>
        </p:nvSpPr>
        <p:spPr>
          <a:xfrm>
            <a:off x="5125465" y="2847379"/>
            <a:ext cx="2791310" cy="2308324"/>
          </a:xfrm>
          <a:prstGeom prst="rect">
            <a:avLst/>
          </a:prstGeom>
          <a:noFill/>
        </p:spPr>
        <p:txBody>
          <a:bodyPr wrap="square" rtlCol="0">
            <a:spAutoFit/>
          </a:bodyPr>
          <a:lstStyle/>
          <a:p>
            <a:pPr algn="ctr"/>
            <a:r>
              <a:rPr lang="de-DE" b="1" dirty="0">
                <a:cs typeface="Calibri" panose="020F0502020204030204" pitchFamily="34" charset="0"/>
              </a:rPr>
              <a:t>1994</a:t>
            </a:r>
          </a:p>
          <a:p>
            <a:pPr algn="ctr"/>
            <a:endParaRPr lang="de-DE" b="1" dirty="0">
              <a:cs typeface="Calibri" panose="020F0502020204030204" pitchFamily="34" charset="0"/>
            </a:endParaRPr>
          </a:p>
          <a:p>
            <a:pPr algn="ctr"/>
            <a:r>
              <a:rPr lang="de-DE" b="1" dirty="0">
                <a:cs typeface="Calibri" panose="020F0502020204030204" pitchFamily="34" charset="0"/>
              </a:rPr>
              <a:t>Zertifizierungsnormen 9001, 9002, 9003</a:t>
            </a:r>
          </a:p>
          <a:p>
            <a:pPr algn="ctr"/>
            <a:endParaRPr lang="de-DE" b="1" dirty="0">
              <a:cs typeface="Calibri" panose="020F0502020204030204" pitchFamily="34" charset="0"/>
            </a:endParaRPr>
          </a:p>
          <a:p>
            <a:pPr algn="ctr"/>
            <a:r>
              <a:rPr lang="de-DE" b="1" dirty="0">
                <a:cs typeface="Calibri" panose="020F0502020204030204" pitchFamily="34" charset="0"/>
              </a:rPr>
              <a:t>ISO 9001 inzwischen die Zusammenfassung</a:t>
            </a:r>
          </a:p>
          <a:p>
            <a:pPr algn="ctr"/>
            <a:endParaRPr lang="de-DE" b="1" dirty="0">
              <a:cs typeface="Calibri" panose="020F0502020204030204" pitchFamily="34" charset="0"/>
            </a:endParaRPr>
          </a:p>
        </p:txBody>
      </p:sp>
      <p:sp>
        <p:nvSpPr>
          <p:cNvPr id="22" name="Textfeld 21">
            <a:extLst>
              <a:ext uri="{FF2B5EF4-FFF2-40B4-BE49-F238E27FC236}">
                <a16:creationId xmlns:a16="http://schemas.microsoft.com/office/drawing/2014/main" id="{9A543E1C-1D0A-45E1-95EB-E1E4CB3E0A5D}"/>
              </a:ext>
            </a:extLst>
          </p:cNvPr>
          <p:cNvSpPr txBox="1"/>
          <p:nvPr/>
        </p:nvSpPr>
        <p:spPr>
          <a:xfrm>
            <a:off x="3104152" y="2847379"/>
            <a:ext cx="2021293" cy="923330"/>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1987</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ISO 8402</a:t>
            </a:r>
          </a:p>
        </p:txBody>
      </p:sp>
      <p:sp>
        <p:nvSpPr>
          <p:cNvPr id="27" name="Textfeld 26">
            <a:extLst>
              <a:ext uri="{FF2B5EF4-FFF2-40B4-BE49-F238E27FC236}">
                <a16:creationId xmlns:a16="http://schemas.microsoft.com/office/drawing/2014/main" id="{FAF2EAFF-B9D4-4C0C-B35F-05426652C754}"/>
              </a:ext>
            </a:extLst>
          </p:cNvPr>
          <p:cNvSpPr txBox="1"/>
          <p:nvPr/>
        </p:nvSpPr>
        <p:spPr>
          <a:xfrm>
            <a:off x="336891" y="2847379"/>
            <a:ext cx="2301512" cy="3139321"/>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1979</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BS 5750</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Vorläufer der British Standard Institution</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Erster Standard für QM-Systeme</a:t>
            </a:r>
          </a:p>
          <a:p>
            <a:pPr algn="ctr"/>
            <a:endParaRPr lang="de-DE" b="1" dirty="0">
              <a:solidFill>
                <a:schemeClr val="tx1">
                  <a:lumMod val="60000"/>
                  <a:lumOff val="40000"/>
                </a:schemeClr>
              </a:solidFill>
              <a:cs typeface="Calibri" panose="020F0502020204030204" pitchFamily="34" charset="0"/>
            </a:endParaRPr>
          </a:p>
        </p:txBody>
      </p:sp>
    </p:spTree>
    <p:extLst>
      <p:ext uri="{BB962C8B-B14F-4D97-AF65-F5344CB8AC3E}">
        <p14:creationId xmlns:p14="http://schemas.microsoft.com/office/powerpoint/2010/main" val="4115686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leichschenkliges Dreieck 28">
            <a:extLst>
              <a:ext uri="{FF2B5EF4-FFF2-40B4-BE49-F238E27FC236}">
                <a16:creationId xmlns:a16="http://schemas.microsoft.com/office/drawing/2014/main" id="{A0B483DF-A61C-4622-A111-6EFE8533FDDB}"/>
              </a:ext>
            </a:extLst>
          </p:cNvPr>
          <p:cNvSpPr/>
          <p:nvPr/>
        </p:nvSpPr>
        <p:spPr>
          <a:xfrm rot="10800000">
            <a:off x="63036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leichschenkliges Dreieck 27">
            <a:extLst>
              <a:ext uri="{FF2B5EF4-FFF2-40B4-BE49-F238E27FC236}">
                <a16:creationId xmlns:a16="http://schemas.microsoft.com/office/drawing/2014/main" id="{3DBF1A2D-98A4-48D5-8063-2D5A3C6C414A}"/>
              </a:ext>
            </a:extLst>
          </p:cNvPr>
          <p:cNvSpPr/>
          <p:nvPr/>
        </p:nvSpPr>
        <p:spPr>
          <a:xfrm rot="10800000">
            <a:off x="3898800" y="2322000"/>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leichschenkliges Dreieck 26">
            <a:extLst>
              <a:ext uri="{FF2B5EF4-FFF2-40B4-BE49-F238E27FC236}">
                <a16:creationId xmlns:a16="http://schemas.microsoft.com/office/drawing/2014/main" id="{1991CBD9-6878-4B55-B2A0-0ABD072C738D}"/>
              </a:ext>
            </a:extLst>
          </p:cNvPr>
          <p:cNvSpPr/>
          <p:nvPr/>
        </p:nvSpPr>
        <p:spPr>
          <a:xfrm rot="10800000">
            <a:off x="1287379" y="2322095"/>
            <a:ext cx="433137" cy="4211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4760000" y="284176"/>
            <a:ext cx="9784080" cy="1508760"/>
          </a:xfrm>
        </p:spPr>
        <p:txBody>
          <a:bodyPr/>
          <a:lstStyle/>
          <a:p>
            <a:br>
              <a:rPr lang="de-DE" dirty="0"/>
            </a:br>
            <a:endParaRPr lang="de-DE" dirty="0"/>
          </a:p>
        </p:txBody>
      </p:sp>
      <p:sp>
        <p:nvSpPr>
          <p:cNvPr id="24" name="Titel 1">
            <a:extLst>
              <a:ext uri="{FF2B5EF4-FFF2-40B4-BE49-F238E27FC236}">
                <a16:creationId xmlns:a16="http://schemas.microsoft.com/office/drawing/2014/main" id="{2D546216-9E50-477E-82B0-AB851F0D2E22}"/>
              </a:ext>
            </a:extLst>
          </p:cNvPr>
          <p:cNvSpPr txBox="1">
            <a:spLocks/>
          </p:cNvSpPr>
          <p:nvPr/>
        </p:nvSpPr>
        <p:spPr>
          <a:xfrm>
            <a:off x="144000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endParaRPr lang="de-DE" dirty="0"/>
          </a:p>
          <a:p>
            <a:endParaRPr lang="de-DE" dirty="0"/>
          </a:p>
        </p:txBody>
      </p:sp>
      <p:sp>
        <p:nvSpPr>
          <p:cNvPr id="26" name="Titel 1">
            <a:extLst>
              <a:ext uri="{FF2B5EF4-FFF2-40B4-BE49-F238E27FC236}">
                <a16:creationId xmlns:a16="http://schemas.microsoft.com/office/drawing/2014/main" id="{F188A54E-A556-4BEF-B56C-00215BE3D7C9}"/>
              </a:ext>
            </a:extLst>
          </p:cNvPr>
          <p:cNvSpPr txBox="1">
            <a:spLocks/>
          </p:cNvSpPr>
          <p:nvPr/>
        </p:nvSpPr>
        <p:spPr>
          <a:xfrm>
            <a:off x="1202400" y="284400"/>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Calibri" panose="020F0502020204030204" pitchFamily="34" charset="0"/>
                <a:ea typeface="+mj-ea"/>
                <a:cs typeface="Calibri" panose="020F0502020204030204" pitchFamily="34" charset="0"/>
              </a:defRPr>
            </a:lvl1pPr>
          </a:lstStyle>
          <a:p>
            <a:r>
              <a:rPr lang="de-DE" dirty="0"/>
              <a:t>Entstehung und </a:t>
            </a:r>
            <a:r>
              <a:rPr lang="de-DE" dirty="0" err="1"/>
              <a:t>notwendigkeit</a:t>
            </a:r>
            <a:endParaRPr lang="de-DE" dirty="0"/>
          </a:p>
        </p:txBody>
      </p:sp>
      <p:sp>
        <p:nvSpPr>
          <p:cNvPr id="3" name="Gleichschenkliges Dreieck 2">
            <a:extLst>
              <a:ext uri="{FF2B5EF4-FFF2-40B4-BE49-F238E27FC236}">
                <a16:creationId xmlns:a16="http://schemas.microsoft.com/office/drawing/2014/main" id="{EE306257-43A7-4B9C-B232-878182E099D0}"/>
              </a:ext>
            </a:extLst>
          </p:cNvPr>
          <p:cNvSpPr/>
          <p:nvPr/>
        </p:nvSpPr>
        <p:spPr>
          <a:xfrm rot="10800000">
            <a:off x="9059792" y="2322095"/>
            <a:ext cx="433137" cy="4211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a16="http://schemas.microsoft.com/office/drawing/2014/main" id="{8CD38AEC-B725-44B3-ADFF-7370ED9BD4B3}"/>
              </a:ext>
            </a:extLst>
          </p:cNvPr>
          <p:cNvSpPr/>
          <p:nvPr/>
        </p:nvSpPr>
        <p:spPr>
          <a:xfrm>
            <a:off x="720000" y="2171135"/>
            <a:ext cx="9553879" cy="28623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4326B185-F11A-47BA-93BD-101B28719984}"/>
              </a:ext>
            </a:extLst>
          </p:cNvPr>
          <p:cNvSpPr txBox="1"/>
          <p:nvPr/>
        </p:nvSpPr>
        <p:spPr>
          <a:xfrm>
            <a:off x="8037112" y="2847379"/>
            <a:ext cx="2502545" cy="1754326"/>
          </a:xfrm>
          <a:prstGeom prst="rect">
            <a:avLst/>
          </a:prstGeom>
          <a:noFill/>
        </p:spPr>
        <p:txBody>
          <a:bodyPr wrap="square" rtlCol="0">
            <a:spAutoFit/>
          </a:bodyPr>
          <a:lstStyle/>
          <a:p>
            <a:pPr algn="ctr"/>
            <a:r>
              <a:rPr lang="de-DE" b="1" dirty="0">
                <a:cs typeface="Calibri" panose="020F0502020204030204" pitchFamily="34" charset="0"/>
              </a:rPr>
              <a:t>2000</a:t>
            </a:r>
          </a:p>
          <a:p>
            <a:pPr algn="ctr"/>
            <a:endParaRPr lang="de-DE" b="1" dirty="0">
              <a:cs typeface="Calibri" panose="020F0502020204030204" pitchFamily="34" charset="0"/>
            </a:endParaRPr>
          </a:p>
          <a:p>
            <a:pPr algn="ctr"/>
            <a:r>
              <a:rPr lang="de-DE" b="1" dirty="0">
                <a:cs typeface="Calibri" panose="020F0502020204030204" pitchFamily="34" charset="0"/>
              </a:rPr>
              <a:t>ISO 9000</a:t>
            </a:r>
          </a:p>
          <a:p>
            <a:pPr algn="ctr"/>
            <a:endParaRPr lang="de-DE" b="1" dirty="0">
              <a:cs typeface="Calibri" panose="020F0502020204030204" pitchFamily="34" charset="0"/>
            </a:endParaRPr>
          </a:p>
          <a:p>
            <a:pPr algn="ctr"/>
            <a:r>
              <a:rPr lang="de-DE" b="1" dirty="0">
                <a:cs typeface="Calibri" panose="020F0502020204030204" pitchFamily="34" charset="0"/>
              </a:rPr>
              <a:t>Ablöse der ISO 8402</a:t>
            </a:r>
          </a:p>
          <a:p>
            <a:pPr algn="ctr"/>
            <a:endParaRPr lang="de-DE" b="1" dirty="0">
              <a:cs typeface="Calibri" panose="020F0502020204030204" pitchFamily="34" charset="0"/>
            </a:endParaRPr>
          </a:p>
        </p:txBody>
      </p:sp>
      <p:sp>
        <p:nvSpPr>
          <p:cNvPr id="22" name="Textfeld 21">
            <a:extLst>
              <a:ext uri="{FF2B5EF4-FFF2-40B4-BE49-F238E27FC236}">
                <a16:creationId xmlns:a16="http://schemas.microsoft.com/office/drawing/2014/main" id="{AD00518A-8BFB-4A4B-943F-452B153CF050}"/>
              </a:ext>
            </a:extLst>
          </p:cNvPr>
          <p:cNvSpPr txBox="1"/>
          <p:nvPr/>
        </p:nvSpPr>
        <p:spPr>
          <a:xfrm>
            <a:off x="336891" y="2847379"/>
            <a:ext cx="2301512" cy="3139321"/>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1979</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BS 5750</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Vorläufer der British Standard Institution</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Erster Standard für QM-Systeme</a:t>
            </a:r>
          </a:p>
          <a:p>
            <a:pPr algn="ctr"/>
            <a:endParaRPr lang="de-DE" b="1" dirty="0">
              <a:solidFill>
                <a:schemeClr val="tx1">
                  <a:lumMod val="60000"/>
                  <a:lumOff val="40000"/>
                </a:schemeClr>
              </a:solidFill>
              <a:cs typeface="Calibri" panose="020F0502020204030204" pitchFamily="34" charset="0"/>
            </a:endParaRPr>
          </a:p>
        </p:txBody>
      </p:sp>
      <p:sp>
        <p:nvSpPr>
          <p:cNvPr id="23" name="Textfeld 22">
            <a:extLst>
              <a:ext uri="{FF2B5EF4-FFF2-40B4-BE49-F238E27FC236}">
                <a16:creationId xmlns:a16="http://schemas.microsoft.com/office/drawing/2014/main" id="{73DBCBB8-1669-4410-A1DF-BE050C8610CD}"/>
              </a:ext>
            </a:extLst>
          </p:cNvPr>
          <p:cNvSpPr txBox="1"/>
          <p:nvPr/>
        </p:nvSpPr>
        <p:spPr>
          <a:xfrm>
            <a:off x="3104152" y="2847379"/>
            <a:ext cx="2021293" cy="923330"/>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1987</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ISO 8402</a:t>
            </a:r>
          </a:p>
        </p:txBody>
      </p:sp>
      <p:sp>
        <p:nvSpPr>
          <p:cNvPr id="30" name="Textfeld 29">
            <a:extLst>
              <a:ext uri="{FF2B5EF4-FFF2-40B4-BE49-F238E27FC236}">
                <a16:creationId xmlns:a16="http://schemas.microsoft.com/office/drawing/2014/main" id="{AFF508E4-A6EA-4875-B49F-EFCD4B323776}"/>
              </a:ext>
            </a:extLst>
          </p:cNvPr>
          <p:cNvSpPr txBox="1"/>
          <p:nvPr/>
        </p:nvSpPr>
        <p:spPr>
          <a:xfrm>
            <a:off x="5125465" y="2847379"/>
            <a:ext cx="2791310" cy="2308324"/>
          </a:xfrm>
          <a:prstGeom prst="rect">
            <a:avLst/>
          </a:prstGeom>
          <a:noFill/>
        </p:spPr>
        <p:txBody>
          <a:bodyPr wrap="square" rtlCol="0">
            <a:spAutoFit/>
          </a:bodyPr>
          <a:lstStyle/>
          <a:p>
            <a:pPr algn="ctr"/>
            <a:r>
              <a:rPr lang="de-DE" b="1" dirty="0">
                <a:solidFill>
                  <a:schemeClr val="tx1">
                    <a:lumMod val="60000"/>
                    <a:lumOff val="40000"/>
                  </a:schemeClr>
                </a:solidFill>
                <a:cs typeface="Calibri" panose="020F0502020204030204" pitchFamily="34" charset="0"/>
              </a:rPr>
              <a:t>1994</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Zertifizierungsnormen 9001, 9002, 9003</a:t>
            </a:r>
          </a:p>
          <a:p>
            <a:pPr algn="ctr"/>
            <a:endParaRPr lang="de-DE" b="1" dirty="0">
              <a:solidFill>
                <a:schemeClr val="tx1">
                  <a:lumMod val="60000"/>
                  <a:lumOff val="40000"/>
                </a:schemeClr>
              </a:solidFill>
              <a:cs typeface="Calibri" panose="020F0502020204030204" pitchFamily="34" charset="0"/>
            </a:endParaRPr>
          </a:p>
          <a:p>
            <a:pPr algn="ctr"/>
            <a:r>
              <a:rPr lang="de-DE" b="1" dirty="0">
                <a:solidFill>
                  <a:schemeClr val="tx1">
                    <a:lumMod val="60000"/>
                    <a:lumOff val="40000"/>
                  </a:schemeClr>
                </a:solidFill>
                <a:cs typeface="Calibri" panose="020F0502020204030204" pitchFamily="34" charset="0"/>
              </a:rPr>
              <a:t>ISO 9001 inzwischen die Zusammenfassung</a:t>
            </a:r>
          </a:p>
          <a:p>
            <a:pPr algn="ctr"/>
            <a:endParaRPr lang="de-DE" b="1" dirty="0">
              <a:solidFill>
                <a:schemeClr val="tx1">
                  <a:lumMod val="60000"/>
                  <a:lumOff val="40000"/>
                </a:schemeClr>
              </a:solidFill>
              <a:cs typeface="Calibri" panose="020F0502020204030204" pitchFamily="34" charset="0"/>
            </a:endParaRPr>
          </a:p>
        </p:txBody>
      </p:sp>
    </p:spTree>
    <p:extLst>
      <p:ext uri="{BB962C8B-B14F-4D97-AF65-F5344CB8AC3E}">
        <p14:creationId xmlns:p14="http://schemas.microsoft.com/office/powerpoint/2010/main" val="20176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Ablauf</a:t>
            </a:r>
          </a:p>
        </p:txBody>
      </p:sp>
      <p:sp>
        <p:nvSpPr>
          <p:cNvPr id="3" name="Inhaltsplatzhalter 2"/>
          <p:cNvSpPr>
            <a:spLocks noGrp="1"/>
          </p:cNvSpPr>
          <p:nvPr>
            <p:ph idx="1"/>
          </p:nvPr>
        </p:nvSpPr>
        <p:spPr/>
        <p:txBody>
          <a:bodyPr vert="horz" lIns="91440" tIns="45720" rIns="91440" bIns="45720" rtlCol="0" anchor="t">
            <a:normAutofit/>
          </a:bodyPr>
          <a:lstStyle/>
          <a:p>
            <a:endParaRPr lang="de-DE" dirty="0"/>
          </a:p>
          <a:p>
            <a:r>
              <a:rPr lang="de-DE" dirty="0"/>
              <a:t>Grob wie es abläuft (Bsp. LRQA)</a:t>
            </a:r>
          </a:p>
          <a:p>
            <a:r>
              <a:rPr lang="de-DE" dirty="0"/>
              <a:t>Branchen IT</a:t>
            </a:r>
          </a:p>
          <a:p>
            <a:r>
              <a:rPr lang="de-DE" dirty="0"/>
              <a:t>Anwendungsbereiche</a:t>
            </a:r>
          </a:p>
        </p:txBody>
      </p:sp>
    </p:spTree>
    <p:extLst>
      <p:ext uri="{BB962C8B-B14F-4D97-AF65-F5344CB8AC3E}">
        <p14:creationId xmlns:p14="http://schemas.microsoft.com/office/powerpoint/2010/main" val="9146945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Ablauf</a:t>
            </a:r>
            <a:endParaRPr lang="de-DE" dirty="0"/>
          </a:p>
        </p:txBody>
      </p:sp>
      <p:pic>
        <p:nvPicPr>
          <p:cNvPr id="4" name="Picture 2">
            <a:extLst>
              <a:ext uri="{FF2B5EF4-FFF2-40B4-BE49-F238E27FC236}">
                <a16:creationId xmlns:a16="http://schemas.microsoft.com/office/drawing/2014/main" id="{BEA4E8C4-D8B1-AA45-BC5C-82119FAC37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40085" y="1743624"/>
            <a:ext cx="8287392" cy="496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858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 dem Zertifikat</a:t>
            </a:r>
          </a:p>
        </p:txBody>
      </p:sp>
      <p:graphicFrame>
        <p:nvGraphicFramePr>
          <p:cNvPr id="4" name="Tabelle 4">
            <a:extLst>
              <a:ext uri="{FF2B5EF4-FFF2-40B4-BE49-F238E27FC236}">
                <a16:creationId xmlns:a16="http://schemas.microsoft.com/office/drawing/2014/main" id="{77DACA0E-7476-AC42-B39A-3F0C18DBD79A}"/>
              </a:ext>
            </a:extLst>
          </p:cNvPr>
          <p:cNvGraphicFramePr>
            <a:graphicFrameLocks noGrp="1"/>
          </p:cNvGraphicFramePr>
          <p:nvPr>
            <p:ph idx="1"/>
            <p:extLst>
              <p:ext uri="{D42A27DB-BD31-4B8C-83A1-F6EECF244321}">
                <p14:modId xmlns:p14="http://schemas.microsoft.com/office/powerpoint/2010/main" val="1608573171"/>
              </p:ext>
            </p:extLst>
          </p:nvPr>
        </p:nvGraphicFramePr>
        <p:xfrm>
          <a:off x="1203237" y="2654300"/>
          <a:ext cx="9783762" cy="2543492"/>
        </p:xfrm>
        <a:graphic>
          <a:graphicData uri="http://schemas.openxmlformats.org/drawingml/2006/table">
            <a:tbl>
              <a:tblPr firstRow="1" bandRow="1">
                <a:tableStyleId>{5C22544A-7EE6-4342-B048-85BDC9FD1C3A}</a:tableStyleId>
              </a:tblPr>
              <a:tblGrid>
                <a:gridCol w="3261254">
                  <a:extLst>
                    <a:ext uri="{9D8B030D-6E8A-4147-A177-3AD203B41FA5}">
                      <a16:colId xmlns:a16="http://schemas.microsoft.com/office/drawing/2014/main" val="1092582841"/>
                    </a:ext>
                  </a:extLst>
                </a:gridCol>
                <a:gridCol w="3261254">
                  <a:extLst>
                    <a:ext uri="{9D8B030D-6E8A-4147-A177-3AD203B41FA5}">
                      <a16:colId xmlns:a16="http://schemas.microsoft.com/office/drawing/2014/main" val="828051048"/>
                    </a:ext>
                  </a:extLst>
                </a:gridCol>
                <a:gridCol w="3261254">
                  <a:extLst>
                    <a:ext uri="{9D8B030D-6E8A-4147-A177-3AD203B41FA5}">
                      <a16:colId xmlns:a16="http://schemas.microsoft.com/office/drawing/2014/main" val="925922166"/>
                    </a:ext>
                  </a:extLst>
                </a:gridCol>
              </a:tblGrid>
              <a:tr h="531812">
                <a:tc>
                  <a:txBody>
                    <a:bodyPr/>
                    <a:lstStyle/>
                    <a:p>
                      <a:r>
                        <a:rPr lang="de-DE" dirty="0"/>
                        <a:t>Voraudit</a:t>
                      </a:r>
                    </a:p>
                  </a:txBody>
                  <a:tcPr>
                    <a:solidFill>
                      <a:srgbClr val="794BE5"/>
                    </a:solidFill>
                  </a:tcPr>
                </a:tc>
                <a:tc>
                  <a:txBody>
                    <a:bodyPr/>
                    <a:lstStyle/>
                    <a:p>
                      <a:r>
                        <a:rPr lang="de-DE" dirty="0"/>
                        <a:t>Stufe 1</a:t>
                      </a:r>
                    </a:p>
                  </a:txBody>
                  <a:tcPr>
                    <a:solidFill>
                      <a:srgbClr val="794BE5"/>
                    </a:solidFill>
                  </a:tcPr>
                </a:tc>
                <a:tc>
                  <a:txBody>
                    <a:bodyPr/>
                    <a:lstStyle/>
                    <a:p>
                      <a:r>
                        <a:rPr lang="de-DE" dirty="0"/>
                        <a:t>Stufe 2</a:t>
                      </a:r>
                    </a:p>
                  </a:txBody>
                  <a:tcPr>
                    <a:solidFill>
                      <a:srgbClr val="794BE5"/>
                    </a:solidFill>
                  </a:tcPr>
                </a:tc>
                <a:extLst>
                  <a:ext uri="{0D108BD9-81ED-4DB2-BD59-A6C34878D82A}">
                    <a16:rowId xmlns:a16="http://schemas.microsoft.com/office/drawing/2014/main" val="294998394"/>
                  </a:ext>
                </a:extLst>
              </a:tr>
              <a:tr h="370840">
                <a:tc>
                  <a:txBody>
                    <a:bodyPr/>
                    <a:lstStyle/>
                    <a:p>
                      <a:pPr marL="285750" indent="-285750">
                        <a:buFontTx/>
                        <a:buChar char="-"/>
                      </a:pPr>
                      <a:r>
                        <a:rPr lang="de-DE" dirty="0"/>
                        <a:t>Freiwillig bei Bedarf</a:t>
                      </a:r>
                    </a:p>
                    <a:p>
                      <a:pPr marL="285750" indent="-285750">
                        <a:buFontTx/>
                        <a:buChar char="-"/>
                      </a:pPr>
                      <a:r>
                        <a:rPr lang="de-DE" dirty="0"/>
                        <a:t>Sind alle Anforderungen erfüllt?</a:t>
                      </a:r>
                    </a:p>
                    <a:p>
                      <a:pPr marL="285750" indent="-285750">
                        <a:buFontTx/>
                        <a:buChar char="-"/>
                      </a:pPr>
                      <a:r>
                        <a:rPr lang="de-DE" dirty="0"/>
                        <a:t>Ist eine Zertifizierung überhaupt möglich?</a:t>
                      </a:r>
                    </a:p>
                    <a:p>
                      <a:endParaRPr lang="de-DE" dirty="0"/>
                    </a:p>
                  </a:txBody>
                  <a:tcPr>
                    <a:solidFill>
                      <a:srgbClr val="794BE5"/>
                    </a:solidFill>
                  </a:tcPr>
                </a:tc>
                <a:tc>
                  <a:txBody>
                    <a:bodyPr/>
                    <a:lstStyle/>
                    <a:p>
                      <a:pPr marL="285750" indent="-285750">
                        <a:buFontTx/>
                        <a:buChar char="-"/>
                      </a:pPr>
                      <a:r>
                        <a:rPr lang="de-DE" dirty="0"/>
                        <a:t>Betrachtung durch Auditor</a:t>
                      </a:r>
                    </a:p>
                    <a:p>
                      <a:pPr marL="285750" indent="-285750">
                        <a:buFontTx/>
                        <a:buChar char="-"/>
                      </a:pPr>
                      <a:r>
                        <a:rPr lang="de-DE" dirty="0"/>
                        <a:t>Gespräch mit Geschäftsleitung</a:t>
                      </a:r>
                    </a:p>
                    <a:p>
                      <a:pPr marL="285750" indent="-285750">
                        <a:buFontTx/>
                        <a:buChar char="-"/>
                      </a:pPr>
                      <a:endParaRPr lang="de-DE" dirty="0"/>
                    </a:p>
                    <a:p>
                      <a:endParaRPr lang="de-DE" dirty="0"/>
                    </a:p>
                  </a:txBody>
                  <a:tcPr>
                    <a:solidFill>
                      <a:srgbClr val="794BE5"/>
                    </a:solidFill>
                  </a:tcPr>
                </a:tc>
                <a:tc>
                  <a:txBody>
                    <a:bodyPr/>
                    <a:lstStyle/>
                    <a:p>
                      <a:pPr marL="285750" indent="-285750">
                        <a:buFontTx/>
                        <a:buChar char="-"/>
                      </a:pPr>
                      <a:r>
                        <a:rPr lang="de-DE" dirty="0"/>
                        <a:t>Wie wurden Anforderungen umgesetzt?</a:t>
                      </a:r>
                    </a:p>
                    <a:p>
                      <a:pPr marL="285750" indent="-285750">
                        <a:buFontTx/>
                        <a:buChar char="-"/>
                      </a:pPr>
                      <a:r>
                        <a:rPr lang="de-DE" dirty="0"/>
                        <a:t>Basis mit Geschäftsführung auditiert</a:t>
                      </a:r>
                    </a:p>
                    <a:p>
                      <a:pPr marL="285750" indent="-285750">
                        <a:buFontTx/>
                        <a:buChar char="-"/>
                      </a:pPr>
                      <a:r>
                        <a:rPr lang="de-DE" dirty="0"/>
                        <a:t>Praktische Anwendung vor Ort </a:t>
                      </a:r>
                    </a:p>
                    <a:p>
                      <a:pPr marL="285750" indent="-285750">
                        <a:buFontTx/>
                        <a:buChar char="-"/>
                      </a:pPr>
                      <a:endParaRPr lang="de-DE" dirty="0"/>
                    </a:p>
                  </a:txBody>
                  <a:tcPr>
                    <a:solidFill>
                      <a:srgbClr val="794BE5"/>
                    </a:solidFill>
                  </a:tcPr>
                </a:tc>
                <a:extLst>
                  <a:ext uri="{0D108BD9-81ED-4DB2-BD59-A6C34878D82A}">
                    <a16:rowId xmlns:a16="http://schemas.microsoft.com/office/drawing/2014/main" val="2664442535"/>
                  </a:ext>
                </a:extLst>
              </a:tr>
            </a:tbl>
          </a:graphicData>
        </a:graphic>
      </p:graphicFrame>
    </p:spTree>
    <p:extLst>
      <p:ext uri="{BB962C8B-B14F-4D97-AF65-F5344CB8AC3E}">
        <p14:creationId xmlns:p14="http://schemas.microsoft.com/office/powerpoint/2010/main" val="67420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7D0AF04-4ECC-44D9-93BA-F32A480C7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51945D-2210-4FFD-939B-FAB06B9F8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202919" y="4674398"/>
            <a:ext cx="9784080" cy="1508760"/>
          </a:xfrm>
        </p:spPr>
        <p:txBody>
          <a:bodyPr>
            <a:normAutofit/>
          </a:bodyPr>
          <a:lstStyle/>
          <a:p>
            <a:r>
              <a:rPr lang="de-DE" dirty="0"/>
              <a:t>Was ist das überhaupt?</a:t>
            </a:r>
          </a:p>
        </p:txBody>
      </p:sp>
      <p:graphicFrame>
        <p:nvGraphicFramePr>
          <p:cNvPr id="8" name="Inhaltsplatzhalter 5">
            <a:extLst>
              <a:ext uri="{FF2B5EF4-FFF2-40B4-BE49-F238E27FC236}">
                <a16:creationId xmlns:a16="http://schemas.microsoft.com/office/drawing/2014/main" id="{0B3CA429-BB74-1F72-B3E4-CAD4829BC707}"/>
              </a:ext>
            </a:extLst>
          </p:cNvPr>
          <p:cNvGraphicFramePr>
            <a:graphicFrameLocks noGrp="1"/>
          </p:cNvGraphicFramePr>
          <p:nvPr>
            <p:ph idx="1"/>
            <p:extLst>
              <p:ext uri="{D42A27DB-BD31-4B8C-83A1-F6EECF244321}">
                <p14:modId xmlns:p14="http://schemas.microsoft.com/office/powerpoint/2010/main" val="1756473927"/>
              </p:ext>
            </p:extLst>
          </p:nvPr>
        </p:nvGraphicFramePr>
        <p:xfrm>
          <a:off x="1203325" y="643466"/>
          <a:ext cx="9783763" cy="3298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65846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Zertifikat</a:t>
            </a:r>
          </a:p>
        </p:txBody>
      </p:sp>
      <p:sp>
        <p:nvSpPr>
          <p:cNvPr id="3" name="Inhaltsplatzhalter 2"/>
          <p:cNvSpPr>
            <a:spLocks noGrp="1"/>
          </p:cNvSpPr>
          <p:nvPr>
            <p:ph idx="1"/>
          </p:nvPr>
        </p:nvSpPr>
        <p:spPr/>
        <p:txBody>
          <a:bodyPr/>
          <a:lstStyle/>
          <a:p>
            <a:r>
              <a:rPr lang="de-DE" dirty="0"/>
              <a:t>Zusammenfassender Auditbericht für eigenes Management</a:t>
            </a:r>
          </a:p>
          <a:p>
            <a:r>
              <a:rPr lang="de-DE" dirty="0"/>
              <a:t>Wenn keine Abweichung: Übergabe Zertifikat</a:t>
            </a:r>
          </a:p>
          <a:p>
            <a:r>
              <a:rPr lang="de-DE" dirty="0"/>
              <a:t>Wenn Abweichungen: Nachaudit</a:t>
            </a:r>
          </a:p>
          <a:p>
            <a:r>
              <a:rPr lang="de-DE" dirty="0"/>
              <a:t>International</a:t>
            </a:r>
          </a:p>
          <a:p>
            <a:r>
              <a:rPr lang="de-DE" dirty="0"/>
              <a:t>3 Jahre gültig</a:t>
            </a:r>
          </a:p>
          <a:p>
            <a:endParaRPr lang="de-DE" dirty="0"/>
          </a:p>
        </p:txBody>
      </p:sp>
    </p:spTree>
    <p:extLst>
      <p:ext uri="{BB962C8B-B14F-4D97-AF65-F5344CB8AC3E}">
        <p14:creationId xmlns:p14="http://schemas.microsoft.com/office/powerpoint/2010/main" val="110068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Nach der Zertifizierung</a:t>
            </a:r>
          </a:p>
        </p:txBody>
      </p:sp>
      <p:graphicFrame>
        <p:nvGraphicFramePr>
          <p:cNvPr id="4" name="Tabelle 4">
            <a:extLst>
              <a:ext uri="{FF2B5EF4-FFF2-40B4-BE49-F238E27FC236}">
                <a16:creationId xmlns:a16="http://schemas.microsoft.com/office/drawing/2014/main" id="{E90CE77B-125B-494F-B362-496332A90D60}"/>
              </a:ext>
            </a:extLst>
          </p:cNvPr>
          <p:cNvGraphicFramePr>
            <a:graphicFrameLocks noGrp="1"/>
          </p:cNvGraphicFramePr>
          <p:nvPr>
            <p:ph idx="1"/>
            <p:extLst>
              <p:ext uri="{D42A27DB-BD31-4B8C-83A1-F6EECF244321}">
                <p14:modId xmlns:p14="http://schemas.microsoft.com/office/powerpoint/2010/main" val="4133656063"/>
              </p:ext>
            </p:extLst>
          </p:nvPr>
        </p:nvGraphicFramePr>
        <p:xfrm>
          <a:off x="1202919" y="2897188"/>
          <a:ext cx="9783762" cy="1417637"/>
        </p:xfrm>
        <a:graphic>
          <a:graphicData uri="http://schemas.openxmlformats.org/drawingml/2006/table">
            <a:tbl>
              <a:tblPr firstRow="1" bandRow="1">
                <a:tableStyleId>{5C22544A-7EE6-4342-B048-85BDC9FD1C3A}</a:tableStyleId>
              </a:tblPr>
              <a:tblGrid>
                <a:gridCol w="4891881">
                  <a:extLst>
                    <a:ext uri="{9D8B030D-6E8A-4147-A177-3AD203B41FA5}">
                      <a16:colId xmlns:a16="http://schemas.microsoft.com/office/drawing/2014/main" val="3919464298"/>
                    </a:ext>
                  </a:extLst>
                </a:gridCol>
                <a:gridCol w="4891881">
                  <a:extLst>
                    <a:ext uri="{9D8B030D-6E8A-4147-A177-3AD203B41FA5}">
                      <a16:colId xmlns:a16="http://schemas.microsoft.com/office/drawing/2014/main" val="2159757223"/>
                    </a:ext>
                  </a:extLst>
                </a:gridCol>
              </a:tblGrid>
              <a:tr h="503237">
                <a:tc>
                  <a:txBody>
                    <a:bodyPr/>
                    <a:lstStyle/>
                    <a:p>
                      <a:r>
                        <a:rPr lang="de-DE" dirty="0"/>
                        <a:t>Betreuungsaudit</a:t>
                      </a:r>
                    </a:p>
                  </a:txBody>
                  <a:tcPr>
                    <a:solidFill>
                      <a:srgbClr val="794BE5"/>
                    </a:solidFill>
                  </a:tcPr>
                </a:tc>
                <a:tc>
                  <a:txBody>
                    <a:bodyPr/>
                    <a:lstStyle/>
                    <a:p>
                      <a:r>
                        <a:rPr lang="de-DE" dirty="0"/>
                        <a:t>Fokusaudit</a:t>
                      </a:r>
                    </a:p>
                  </a:txBody>
                  <a:tcPr>
                    <a:solidFill>
                      <a:srgbClr val="794BE5"/>
                    </a:solidFill>
                  </a:tcPr>
                </a:tc>
                <a:extLst>
                  <a:ext uri="{0D108BD9-81ED-4DB2-BD59-A6C34878D82A}">
                    <a16:rowId xmlns:a16="http://schemas.microsoft.com/office/drawing/2014/main" val="1946207042"/>
                  </a:ext>
                </a:extLst>
              </a:tr>
              <a:tr h="370840">
                <a:tc>
                  <a:txBody>
                    <a:bodyPr/>
                    <a:lstStyle/>
                    <a:p>
                      <a:pPr marL="285750" indent="-285750">
                        <a:buFontTx/>
                        <a:buChar char="-"/>
                      </a:pPr>
                      <a:r>
                        <a:rPr lang="de-DE" dirty="0"/>
                        <a:t>Spätestens 12 Monate nach Abschluss des Erstaudits</a:t>
                      </a:r>
                    </a:p>
                    <a:p>
                      <a:pPr marL="285750" indent="-285750">
                        <a:buFontTx/>
                        <a:buChar char="-"/>
                      </a:pPr>
                      <a:r>
                        <a:rPr lang="de-DE" dirty="0"/>
                        <a:t>Erhaltung eines Auditberichts </a:t>
                      </a:r>
                    </a:p>
                  </a:txBody>
                  <a:tcPr>
                    <a:solidFill>
                      <a:srgbClr val="794BE5"/>
                    </a:solidFill>
                  </a:tcPr>
                </a:tc>
                <a:tc>
                  <a:txBody>
                    <a:bodyPr/>
                    <a:lstStyle/>
                    <a:p>
                      <a:pPr marL="285750" indent="-285750">
                        <a:buFontTx/>
                        <a:buChar char="-"/>
                      </a:pPr>
                      <a:r>
                        <a:rPr lang="de-DE" dirty="0"/>
                        <a:t>Wie ist die Entwicklung? </a:t>
                      </a:r>
                    </a:p>
                    <a:p>
                      <a:pPr marL="285750" indent="-285750">
                        <a:buFontTx/>
                        <a:buChar char="-"/>
                      </a:pPr>
                      <a:r>
                        <a:rPr lang="de-DE" dirty="0"/>
                        <a:t>Fortschritte?</a:t>
                      </a:r>
                    </a:p>
                    <a:p>
                      <a:pPr marL="285750" indent="-285750">
                        <a:buFontTx/>
                        <a:buChar char="-"/>
                      </a:pPr>
                      <a:endParaRPr lang="de-DE" dirty="0"/>
                    </a:p>
                  </a:txBody>
                  <a:tcPr>
                    <a:solidFill>
                      <a:srgbClr val="794BE5"/>
                    </a:solidFill>
                  </a:tcPr>
                </a:tc>
                <a:extLst>
                  <a:ext uri="{0D108BD9-81ED-4DB2-BD59-A6C34878D82A}">
                    <a16:rowId xmlns:a16="http://schemas.microsoft.com/office/drawing/2014/main" val="3226403738"/>
                  </a:ext>
                </a:extLst>
              </a:tr>
            </a:tbl>
          </a:graphicData>
        </a:graphic>
      </p:graphicFrame>
    </p:spTree>
    <p:extLst>
      <p:ext uri="{BB962C8B-B14F-4D97-AF65-F5344CB8AC3E}">
        <p14:creationId xmlns:p14="http://schemas.microsoft.com/office/powerpoint/2010/main" val="3856213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Branchen IT</a:t>
            </a:r>
            <a:endParaRPr lang="de-DE" dirty="0"/>
          </a:p>
        </p:txBody>
      </p:sp>
      <p:sp>
        <p:nvSpPr>
          <p:cNvPr id="3" name="Inhaltsplatzhalter 2"/>
          <p:cNvSpPr>
            <a:spLocks noGrp="1"/>
          </p:cNvSpPr>
          <p:nvPr>
            <p:ph idx="1"/>
          </p:nvPr>
        </p:nvSpPr>
        <p:spPr/>
        <p:txBody>
          <a:bodyPr/>
          <a:lstStyle/>
          <a:p>
            <a:endParaRPr lang="de-DE" dirty="0"/>
          </a:p>
          <a:p>
            <a:r>
              <a:rPr lang="de-DE" dirty="0"/>
              <a:t>Unabhängig</a:t>
            </a:r>
          </a:p>
          <a:p>
            <a:r>
              <a:rPr lang="de-DE" dirty="0"/>
              <a:t>Manche Branchen bekamen angepasste Normen, basierend auf der ISO 9001</a:t>
            </a:r>
          </a:p>
          <a:p>
            <a:endParaRPr lang="de-DE" dirty="0"/>
          </a:p>
          <a:p>
            <a:pPr marL="0" indent="0">
              <a:buNone/>
            </a:pPr>
            <a:r>
              <a:rPr lang="de-DE" dirty="0">
                <a:sym typeface="Wingdings" pitchFamily="2" charset="2"/>
              </a:rPr>
              <a:t>	 </a:t>
            </a:r>
            <a:r>
              <a:rPr lang="de-DE" dirty="0"/>
              <a:t>Z.b: ISO 13485:2016 – Medizinprodukte – 			Qualitätsmanagementsysteme – Anforderungen für 	regulatorische Zwecke</a:t>
            </a:r>
          </a:p>
          <a:p>
            <a:endParaRPr lang="de-DE" dirty="0"/>
          </a:p>
        </p:txBody>
      </p:sp>
    </p:spTree>
    <p:extLst>
      <p:ext uri="{BB962C8B-B14F-4D97-AF65-F5344CB8AC3E}">
        <p14:creationId xmlns:p14="http://schemas.microsoft.com/office/powerpoint/2010/main" val="2335015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Anwendungsbereiche</a:t>
            </a:r>
          </a:p>
        </p:txBody>
      </p:sp>
      <p:sp>
        <p:nvSpPr>
          <p:cNvPr id="3" name="Inhaltsplatzhalter 2"/>
          <p:cNvSpPr>
            <a:spLocks noGrp="1"/>
          </p:cNvSpPr>
          <p:nvPr>
            <p:ph idx="1"/>
          </p:nvPr>
        </p:nvSpPr>
        <p:spPr/>
        <p:txBody>
          <a:bodyPr/>
          <a:lstStyle/>
          <a:p>
            <a:r>
              <a:rPr lang="de-DE" dirty="0"/>
              <a:t>National / International</a:t>
            </a:r>
          </a:p>
          <a:p>
            <a:r>
              <a:rPr lang="de-DE" dirty="0"/>
              <a:t>Unternehmen jeder Größe</a:t>
            </a:r>
          </a:p>
          <a:p>
            <a:endParaRPr lang="de-DE" dirty="0"/>
          </a:p>
        </p:txBody>
      </p:sp>
    </p:spTree>
    <p:extLst>
      <p:ext uri="{BB962C8B-B14F-4D97-AF65-F5344CB8AC3E}">
        <p14:creationId xmlns:p14="http://schemas.microsoft.com/office/powerpoint/2010/main" val="414451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D2CBA-49C9-4261-B557-0997CF114462}"/>
              </a:ext>
            </a:extLst>
          </p:cNvPr>
          <p:cNvSpPr>
            <a:spLocks noGrp="1"/>
          </p:cNvSpPr>
          <p:nvPr>
            <p:ph type="title"/>
          </p:nvPr>
        </p:nvSpPr>
        <p:spPr/>
        <p:txBody>
          <a:bodyPr/>
          <a:lstStyle/>
          <a:p>
            <a:r>
              <a:rPr lang="de-DE" b="0" i="0" dirty="0">
                <a:effectLst/>
                <a:latin typeface="Arial" panose="020B0604020202020204" pitchFamily="34" charset="0"/>
              </a:rPr>
              <a:t>Vergleich Deutschland/Europa</a:t>
            </a:r>
            <a:endParaRPr lang="de-DE" dirty="0"/>
          </a:p>
        </p:txBody>
      </p:sp>
      <p:sp>
        <p:nvSpPr>
          <p:cNvPr id="3" name="Inhaltsplatzhalter 2">
            <a:extLst>
              <a:ext uri="{FF2B5EF4-FFF2-40B4-BE49-F238E27FC236}">
                <a16:creationId xmlns:a16="http://schemas.microsoft.com/office/drawing/2014/main" id="{CA04DF2B-AE8D-40C6-83C1-42E348166CB2}"/>
              </a:ext>
            </a:extLst>
          </p:cNvPr>
          <p:cNvSpPr>
            <a:spLocks noGrp="1"/>
          </p:cNvSpPr>
          <p:nvPr>
            <p:ph idx="1"/>
          </p:nvPr>
        </p:nvSpPr>
        <p:spPr/>
        <p:txBody>
          <a:bodyPr/>
          <a:lstStyle/>
          <a:p>
            <a:r>
              <a:rPr lang="de-DE" b="0" i="0" dirty="0">
                <a:effectLst/>
                <a:latin typeface="Arial" panose="020B0604020202020204" pitchFamily="34" charset="0"/>
              </a:rPr>
              <a:t>DIN EN 9001 weltweiten anerkannten Standard</a:t>
            </a:r>
          </a:p>
          <a:p>
            <a:r>
              <a:rPr lang="de-DE" dirty="0">
                <a:latin typeface="Arial" panose="020B0604020202020204" pitchFamily="34" charset="0"/>
              </a:rPr>
              <a:t>Verwendung In</a:t>
            </a:r>
            <a:r>
              <a:rPr lang="de-DE" b="0" i="0" dirty="0">
                <a:effectLst/>
                <a:latin typeface="Arial" panose="020B0604020202020204" pitchFamily="34" charset="0"/>
              </a:rPr>
              <a:t>dustrie-, Handels- und Dienstleistungsunternehmen, sowie Bildungsunternehmen, Arbeitsmarktdienstleister und Non-Profit-Unternehmen</a:t>
            </a:r>
          </a:p>
          <a:p>
            <a:r>
              <a:rPr lang="de-DE" b="0" i="0" dirty="0">
                <a:effectLst/>
                <a:latin typeface="Arial" panose="020B0604020202020204" pitchFamily="34" charset="0"/>
              </a:rPr>
              <a:t>Qualitätsmanagement bezeichnet die kontinuierliche Verbesserung von Prozessen, Produkten und/oder Dienstleistungen</a:t>
            </a:r>
          </a:p>
          <a:p>
            <a:r>
              <a:rPr lang="de-DE" b="0" i="0" dirty="0">
                <a:effectLst/>
                <a:latin typeface="Arial" panose="020B0604020202020204" pitchFamily="34" charset="0"/>
              </a:rPr>
              <a:t>Mindestanforderungen an Qualitätsmanagementsystemen</a:t>
            </a:r>
            <a:br>
              <a:rPr lang="de-DE" dirty="0"/>
            </a:br>
            <a:endParaRPr lang="de-DE" dirty="0">
              <a:latin typeface="Arial" panose="020B0604020202020204" pitchFamily="34" charset="0"/>
            </a:endParaRPr>
          </a:p>
          <a:p>
            <a:r>
              <a:rPr lang="de-DE" b="0" i="0" dirty="0">
                <a:effectLst/>
                <a:latin typeface="Arial" panose="020B0604020202020204" pitchFamily="34" charset="0"/>
              </a:rPr>
              <a:t>Gibt es Unterschiede zu den DIN-Formen?</a:t>
            </a:r>
            <a:endParaRPr lang="de-DE" dirty="0"/>
          </a:p>
        </p:txBody>
      </p:sp>
    </p:spTree>
    <p:extLst>
      <p:ext uri="{BB962C8B-B14F-4D97-AF65-F5344CB8AC3E}">
        <p14:creationId xmlns:p14="http://schemas.microsoft.com/office/powerpoint/2010/main" val="49846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Selbstversuch der Anwendung</a:t>
            </a:r>
          </a:p>
        </p:txBody>
      </p:sp>
      <p:sp>
        <p:nvSpPr>
          <p:cNvPr id="3" name="Inhaltsplatzhalter 2"/>
          <p:cNvSpPr>
            <a:spLocks noGrp="1"/>
          </p:cNvSpPr>
          <p:nvPr>
            <p:ph idx="1"/>
          </p:nvPr>
        </p:nvSpPr>
        <p:spPr/>
        <p:txBody>
          <a:bodyPr>
            <a:normAutofit/>
          </a:bodyPr>
          <a:lstStyle/>
          <a:p>
            <a:r>
              <a:rPr lang="de-DE" sz="1800" dirty="0"/>
              <a:t>Der Anwendungsbereich ist wesentlich umfangreicher zu beschreiben als im Zertifikat angegeben werden kann.</a:t>
            </a:r>
          </a:p>
          <a:p>
            <a:r>
              <a:rPr lang="de-DE" sz="1800" dirty="0"/>
              <a:t>Wichtig ist: Produkte, Dienstleistungen, Prozesse etc…</a:t>
            </a:r>
          </a:p>
          <a:p>
            <a:r>
              <a:rPr lang="de-DE" sz="1800" dirty="0"/>
              <a:t>SCRUM-Prinzip</a:t>
            </a:r>
          </a:p>
          <a:p>
            <a:endParaRPr lang="de-DE" sz="1800" dirty="0"/>
          </a:p>
          <a:p>
            <a:endParaRPr lang="de-DE" sz="1800" dirty="0"/>
          </a:p>
        </p:txBody>
      </p:sp>
      <p:pic>
        <p:nvPicPr>
          <p:cNvPr id="5" name="Grafik 4">
            <a:extLst>
              <a:ext uri="{FF2B5EF4-FFF2-40B4-BE49-F238E27FC236}">
                <a16:creationId xmlns:a16="http://schemas.microsoft.com/office/drawing/2014/main" id="{6E7DCB7F-8EA2-3780-BC99-F703B90F9F98}"/>
              </a:ext>
            </a:extLst>
          </p:cNvPr>
          <p:cNvPicPr>
            <a:picLocks noChangeAspect="1"/>
          </p:cNvPicPr>
          <p:nvPr/>
        </p:nvPicPr>
        <p:blipFill>
          <a:blip r:embed="rId3"/>
          <a:stretch>
            <a:fillRect/>
          </a:stretch>
        </p:blipFill>
        <p:spPr>
          <a:xfrm>
            <a:off x="837158" y="3429000"/>
            <a:ext cx="10328681" cy="3429000"/>
          </a:xfrm>
          <a:prstGeom prst="rect">
            <a:avLst/>
          </a:prstGeom>
        </p:spPr>
      </p:pic>
    </p:spTree>
    <p:extLst>
      <p:ext uri="{BB962C8B-B14F-4D97-AF65-F5344CB8AC3E}">
        <p14:creationId xmlns:p14="http://schemas.microsoft.com/office/powerpoint/2010/main" val="2508656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Selbstversuch der Anwendung</a:t>
            </a:r>
          </a:p>
        </p:txBody>
      </p:sp>
      <p:graphicFrame>
        <p:nvGraphicFramePr>
          <p:cNvPr id="9" name="Inhaltsplatzhalter 8">
            <a:extLst>
              <a:ext uri="{FF2B5EF4-FFF2-40B4-BE49-F238E27FC236}">
                <a16:creationId xmlns:a16="http://schemas.microsoft.com/office/drawing/2014/main" id="{25FBE016-D545-C73F-3668-87FD0DB2C618}"/>
              </a:ext>
            </a:extLst>
          </p:cNvPr>
          <p:cNvGraphicFramePr>
            <a:graphicFrameLocks noGrp="1"/>
          </p:cNvGraphicFramePr>
          <p:nvPr>
            <p:ph idx="1"/>
            <p:extLst>
              <p:ext uri="{D42A27DB-BD31-4B8C-83A1-F6EECF244321}">
                <p14:modId xmlns:p14="http://schemas.microsoft.com/office/powerpoint/2010/main" val="3132574479"/>
              </p:ext>
            </p:extLst>
          </p:nvPr>
        </p:nvGraphicFramePr>
        <p:xfrm>
          <a:off x="3995243" y="2868523"/>
          <a:ext cx="7005955" cy="2906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feld 4">
            <a:extLst>
              <a:ext uri="{FF2B5EF4-FFF2-40B4-BE49-F238E27FC236}">
                <a16:creationId xmlns:a16="http://schemas.microsoft.com/office/drawing/2014/main" id="{3E1E590E-8EDE-B9A4-EED8-1BC2049F337C}"/>
              </a:ext>
            </a:extLst>
          </p:cNvPr>
          <p:cNvSpPr txBox="1"/>
          <p:nvPr/>
        </p:nvSpPr>
        <p:spPr>
          <a:xfrm>
            <a:off x="560555" y="3532508"/>
            <a:ext cx="3629660" cy="1200329"/>
          </a:xfrm>
          <a:prstGeom prst="rect">
            <a:avLst/>
          </a:prstGeom>
          <a:noFill/>
        </p:spPr>
        <p:txBody>
          <a:bodyPr wrap="square" rtlCol="0">
            <a:spAutoFit/>
          </a:bodyPr>
          <a:lstStyle/>
          <a:p>
            <a:endParaRPr lang="de-DE" dirty="0"/>
          </a:p>
          <a:p>
            <a:r>
              <a:rPr lang="de-DE" dirty="0"/>
              <a:t>Mithilfe einer Software die Temperaturwerte eines Serverraums zu analysieren</a:t>
            </a:r>
          </a:p>
        </p:txBody>
      </p:sp>
      <p:cxnSp>
        <p:nvCxnSpPr>
          <p:cNvPr id="11" name="Gerader Verbinder 10">
            <a:extLst>
              <a:ext uri="{FF2B5EF4-FFF2-40B4-BE49-F238E27FC236}">
                <a16:creationId xmlns:a16="http://schemas.microsoft.com/office/drawing/2014/main" id="{B9CDAEB6-233B-7222-8016-C9492D531130}"/>
              </a:ext>
            </a:extLst>
          </p:cNvPr>
          <p:cNvCxnSpPr/>
          <p:nvPr/>
        </p:nvCxnSpPr>
        <p:spPr>
          <a:xfrm>
            <a:off x="4697959" y="4631296"/>
            <a:ext cx="0" cy="92456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613257B7-208B-15D1-9A1F-BAC97EABFA3C}"/>
              </a:ext>
            </a:extLst>
          </p:cNvPr>
          <p:cNvCxnSpPr/>
          <p:nvPr/>
        </p:nvCxnSpPr>
        <p:spPr>
          <a:xfrm>
            <a:off x="6068518" y="3070228"/>
            <a:ext cx="0" cy="92456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30242CDE-6AFE-F3BE-73FF-41D47EADE078}"/>
              </a:ext>
            </a:extLst>
          </p:cNvPr>
          <p:cNvCxnSpPr/>
          <p:nvPr/>
        </p:nvCxnSpPr>
        <p:spPr>
          <a:xfrm>
            <a:off x="7400519" y="4631296"/>
            <a:ext cx="0" cy="92456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596BB3C-920B-04AF-9E23-1F1B44B0F875}"/>
              </a:ext>
            </a:extLst>
          </p:cNvPr>
          <p:cNvCxnSpPr/>
          <p:nvPr/>
        </p:nvCxnSpPr>
        <p:spPr>
          <a:xfrm>
            <a:off x="8761959" y="3070228"/>
            <a:ext cx="0" cy="92456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517669D-4BB8-2692-4952-39A8A806D0B0}"/>
              </a:ext>
            </a:extLst>
          </p:cNvPr>
          <p:cNvCxnSpPr/>
          <p:nvPr/>
        </p:nvCxnSpPr>
        <p:spPr>
          <a:xfrm>
            <a:off x="10133559" y="4631296"/>
            <a:ext cx="0" cy="92456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1AD412BA-D566-D5F1-EF8D-9CFF8F08A50D}"/>
              </a:ext>
            </a:extLst>
          </p:cNvPr>
          <p:cNvSpPr txBox="1"/>
          <p:nvPr/>
        </p:nvSpPr>
        <p:spPr>
          <a:xfrm>
            <a:off x="560555" y="2147513"/>
            <a:ext cx="3531384" cy="1384995"/>
          </a:xfrm>
          <a:prstGeom prst="rect">
            <a:avLst/>
          </a:prstGeom>
          <a:noFill/>
        </p:spPr>
        <p:txBody>
          <a:bodyPr wrap="square">
            <a:spAutoFit/>
          </a:bodyPr>
          <a:lstStyle/>
          <a:p>
            <a:r>
              <a:rPr lang="de-DE" sz="2800" b="1" dirty="0"/>
              <a:t>Selbst durchgeführte Projekt</a:t>
            </a:r>
            <a:endParaRPr lang="de-DE" b="1" dirty="0"/>
          </a:p>
        </p:txBody>
      </p:sp>
      <p:sp>
        <p:nvSpPr>
          <p:cNvPr id="13" name="Textfeld 12">
            <a:extLst>
              <a:ext uri="{FF2B5EF4-FFF2-40B4-BE49-F238E27FC236}">
                <a16:creationId xmlns:a16="http://schemas.microsoft.com/office/drawing/2014/main" id="{3702760E-FE6E-62EB-05A6-E785741DED51}"/>
              </a:ext>
            </a:extLst>
          </p:cNvPr>
          <p:cNvSpPr txBox="1"/>
          <p:nvPr/>
        </p:nvSpPr>
        <p:spPr>
          <a:xfrm>
            <a:off x="3416852" y="5691486"/>
            <a:ext cx="2562214" cy="646331"/>
          </a:xfrm>
          <a:prstGeom prst="rect">
            <a:avLst/>
          </a:prstGeom>
          <a:noFill/>
        </p:spPr>
        <p:txBody>
          <a:bodyPr wrap="square" rtlCol="0">
            <a:spAutoFit/>
          </a:bodyPr>
          <a:lstStyle/>
          <a:p>
            <a:r>
              <a:rPr lang="de-DE" dirty="0"/>
              <a:t>Welche Tasks gehören zur Informationsphase</a:t>
            </a:r>
          </a:p>
        </p:txBody>
      </p:sp>
      <p:sp>
        <p:nvSpPr>
          <p:cNvPr id="21" name="Textfeld 20">
            <a:extLst>
              <a:ext uri="{FF2B5EF4-FFF2-40B4-BE49-F238E27FC236}">
                <a16:creationId xmlns:a16="http://schemas.microsoft.com/office/drawing/2014/main" id="{8C814282-B0AF-668A-2BC2-6EE688B199BC}"/>
              </a:ext>
            </a:extLst>
          </p:cNvPr>
          <p:cNvSpPr txBox="1"/>
          <p:nvPr/>
        </p:nvSpPr>
        <p:spPr>
          <a:xfrm>
            <a:off x="8048608" y="2618020"/>
            <a:ext cx="2279811" cy="369332"/>
          </a:xfrm>
          <a:prstGeom prst="rect">
            <a:avLst/>
          </a:prstGeom>
          <a:noFill/>
        </p:spPr>
        <p:txBody>
          <a:bodyPr wrap="square" rtlCol="0">
            <a:spAutoFit/>
          </a:bodyPr>
          <a:lstStyle/>
          <a:p>
            <a:r>
              <a:rPr lang="de-DE" dirty="0"/>
              <a:t>Testen und Reviews</a:t>
            </a:r>
          </a:p>
        </p:txBody>
      </p:sp>
      <p:sp>
        <p:nvSpPr>
          <p:cNvPr id="22" name="Textfeld 21">
            <a:extLst>
              <a:ext uri="{FF2B5EF4-FFF2-40B4-BE49-F238E27FC236}">
                <a16:creationId xmlns:a16="http://schemas.microsoft.com/office/drawing/2014/main" id="{EF68F14F-859F-DBB1-D207-B8E3A969E3CA}"/>
              </a:ext>
            </a:extLst>
          </p:cNvPr>
          <p:cNvSpPr txBox="1"/>
          <p:nvPr/>
        </p:nvSpPr>
        <p:spPr>
          <a:xfrm>
            <a:off x="6437157" y="5691485"/>
            <a:ext cx="2661323" cy="646331"/>
          </a:xfrm>
          <a:prstGeom prst="rect">
            <a:avLst/>
          </a:prstGeom>
          <a:noFill/>
        </p:spPr>
        <p:txBody>
          <a:bodyPr wrap="square" rtlCol="0">
            <a:spAutoFit/>
          </a:bodyPr>
          <a:lstStyle/>
          <a:p>
            <a:r>
              <a:rPr lang="de-DE" dirty="0"/>
              <a:t>Software testen, Präsentation erstellen</a:t>
            </a:r>
          </a:p>
        </p:txBody>
      </p:sp>
      <p:sp>
        <p:nvSpPr>
          <p:cNvPr id="23" name="Textfeld 22">
            <a:extLst>
              <a:ext uri="{FF2B5EF4-FFF2-40B4-BE49-F238E27FC236}">
                <a16:creationId xmlns:a16="http://schemas.microsoft.com/office/drawing/2014/main" id="{6E8CA89E-7032-1482-D8FD-D38B999C0EDB}"/>
              </a:ext>
            </a:extLst>
          </p:cNvPr>
          <p:cNvSpPr txBox="1"/>
          <p:nvPr/>
        </p:nvSpPr>
        <p:spPr>
          <a:xfrm>
            <a:off x="4825707" y="2435985"/>
            <a:ext cx="3222901" cy="646331"/>
          </a:xfrm>
          <a:prstGeom prst="rect">
            <a:avLst/>
          </a:prstGeom>
          <a:noFill/>
        </p:spPr>
        <p:txBody>
          <a:bodyPr wrap="square" lIns="91440" tIns="45720" rIns="91440" bIns="45720" rtlCol="0" anchor="t">
            <a:spAutoFit/>
          </a:bodyPr>
          <a:lstStyle/>
          <a:p>
            <a:r>
              <a:rPr lang="de-DE" dirty="0"/>
              <a:t>Techniken, die benötigt sind um Aufgabe zu erledigen</a:t>
            </a:r>
          </a:p>
        </p:txBody>
      </p:sp>
      <p:sp>
        <p:nvSpPr>
          <p:cNvPr id="25" name="Textfeld 24">
            <a:extLst>
              <a:ext uri="{FF2B5EF4-FFF2-40B4-BE49-F238E27FC236}">
                <a16:creationId xmlns:a16="http://schemas.microsoft.com/office/drawing/2014/main" id="{3653592E-A056-189C-1314-6937DDD633E6}"/>
              </a:ext>
            </a:extLst>
          </p:cNvPr>
          <p:cNvSpPr txBox="1"/>
          <p:nvPr/>
        </p:nvSpPr>
        <p:spPr>
          <a:xfrm>
            <a:off x="9462834" y="5691485"/>
            <a:ext cx="1731169" cy="646331"/>
          </a:xfrm>
          <a:prstGeom prst="rect">
            <a:avLst/>
          </a:prstGeom>
          <a:noFill/>
        </p:spPr>
        <p:txBody>
          <a:bodyPr wrap="square" rtlCol="0">
            <a:spAutoFit/>
          </a:bodyPr>
          <a:lstStyle/>
          <a:p>
            <a:r>
              <a:rPr lang="de-DE" dirty="0"/>
              <a:t>Eine letzte Retrospektive</a:t>
            </a:r>
          </a:p>
        </p:txBody>
      </p:sp>
      <p:sp>
        <p:nvSpPr>
          <p:cNvPr id="18" name="Ellipse 17">
            <a:extLst>
              <a:ext uri="{FF2B5EF4-FFF2-40B4-BE49-F238E27FC236}">
                <a16:creationId xmlns:a16="http://schemas.microsoft.com/office/drawing/2014/main" id="{07665D7F-F83D-6B68-084A-F700ED7520F0}"/>
              </a:ext>
            </a:extLst>
          </p:cNvPr>
          <p:cNvSpPr/>
          <p:nvPr/>
        </p:nvSpPr>
        <p:spPr>
          <a:xfrm>
            <a:off x="4643305" y="5497753"/>
            <a:ext cx="109307" cy="11620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7" name="Ellipse 26">
            <a:extLst>
              <a:ext uri="{FF2B5EF4-FFF2-40B4-BE49-F238E27FC236}">
                <a16:creationId xmlns:a16="http://schemas.microsoft.com/office/drawing/2014/main" id="{B8A9B1D7-7775-3249-FFEA-1724EAA0EB43}"/>
              </a:ext>
            </a:extLst>
          </p:cNvPr>
          <p:cNvSpPr/>
          <p:nvPr/>
        </p:nvSpPr>
        <p:spPr>
          <a:xfrm>
            <a:off x="7345865" y="5497752"/>
            <a:ext cx="109307" cy="11620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8" name="Ellipse 27">
            <a:extLst>
              <a:ext uri="{FF2B5EF4-FFF2-40B4-BE49-F238E27FC236}">
                <a16:creationId xmlns:a16="http://schemas.microsoft.com/office/drawing/2014/main" id="{D869D47B-358E-D6D4-FB91-E7A4DF9915A8}"/>
              </a:ext>
            </a:extLst>
          </p:cNvPr>
          <p:cNvSpPr/>
          <p:nvPr/>
        </p:nvSpPr>
        <p:spPr>
          <a:xfrm>
            <a:off x="6014176" y="3022873"/>
            <a:ext cx="109307" cy="11620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9" name="Ellipse 28">
            <a:extLst>
              <a:ext uri="{FF2B5EF4-FFF2-40B4-BE49-F238E27FC236}">
                <a16:creationId xmlns:a16="http://schemas.microsoft.com/office/drawing/2014/main" id="{F943BC69-3408-3C9A-539E-64D7CCBC6662}"/>
              </a:ext>
            </a:extLst>
          </p:cNvPr>
          <p:cNvSpPr/>
          <p:nvPr/>
        </p:nvSpPr>
        <p:spPr>
          <a:xfrm>
            <a:off x="10078905" y="5496826"/>
            <a:ext cx="109307" cy="11620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30" name="Ellipse 29">
            <a:extLst>
              <a:ext uri="{FF2B5EF4-FFF2-40B4-BE49-F238E27FC236}">
                <a16:creationId xmlns:a16="http://schemas.microsoft.com/office/drawing/2014/main" id="{D18DDD75-9B1A-F62B-A493-DD766CEE099F}"/>
              </a:ext>
            </a:extLst>
          </p:cNvPr>
          <p:cNvSpPr/>
          <p:nvPr/>
        </p:nvSpPr>
        <p:spPr>
          <a:xfrm>
            <a:off x="8707305" y="3022872"/>
            <a:ext cx="109307" cy="11620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34" name="Grafik 33">
            <a:extLst>
              <a:ext uri="{FF2B5EF4-FFF2-40B4-BE49-F238E27FC236}">
                <a16:creationId xmlns:a16="http://schemas.microsoft.com/office/drawing/2014/main" id="{C2BF1AAF-0AFB-0D8D-6203-BD8A85C71C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1603" y="3139078"/>
            <a:ext cx="749940" cy="749940"/>
          </a:xfrm>
          <a:prstGeom prst="rect">
            <a:avLst/>
          </a:prstGeom>
        </p:spPr>
      </p:pic>
      <p:pic>
        <p:nvPicPr>
          <p:cNvPr id="36" name="Grafik 35">
            <a:extLst>
              <a:ext uri="{FF2B5EF4-FFF2-40B4-BE49-F238E27FC236}">
                <a16:creationId xmlns:a16="http://schemas.microsoft.com/office/drawing/2014/main" id="{6F73F300-15BC-D260-741A-6D904D2D2C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9081" y="4715798"/>
            <a:ext cx="689818" cy="689818"/>
          </a:xfrm>
          <a:prstGeom prst="rect">
            <a:avLst/>
          </a:prstGeom>
        </p:spPr>
      </p:pic>
      <p:pic>
        <p:nvPicPr>
          <p:cNvPr id="38" name="Grafik 37">
            <a:extLst>
              <a:ext uri="{FF2B5EF4-FFF2-40B4-BE49-F238E27FC236}">
                <a16:creationId xmlns:a16="http://schemas.microsoft.com/office/drawing/2014/main" id="{183448A9-2D13-10FD-D0DC-63360E8A8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07049" y="3250040"/>
            <a:ext cx="586937" cy="586937"/>
          </a:xfrm>
          <a:prstGeom prst="rect">
            <a:avLst/>
          </a:prstGeom>
        </p:spPr>
      </p:pic>
      <p:pic>
        <p:nvPicPr>
          <p:cNvPr id="40" name="Grafik 39">
            <a:extLst>
              <a:ext uri="{FF2B5EF4-FFF2-40B4-BE49-F238E27FC236}">
                <a16:creationId xmlns:a16="http://schemas.microsoft.com/office/drawing/2014/main" id="{2CFD678F-F817-AE03-0769-CC50045C2A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77038" y="4835774"/>
            <a:ext cx="569842" cy="569842"/>
          </a:xfrm>
          <a:prstGeom prst="rect">
            <a:avLst/>
          </a:prstGeom>
        </p:spPr>
      </p:pic>
      <p:pic>
        <p:nvPicPr>
          <p:cNvPr id="42" name="Grafik 41">
            <a:extLst>
              <a:ext uri="{FF2B5EF4-FFF2-40B4-BE49-F238E27FC236}">
                <a16:creationId xmlns:a16="http://schemas.microsoft.com/office/drawing/2014/main" id="{0CF137A0-6A2F-ADDD-2532-3E0A92E44A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05905" y="3219573"/>
            <a:ext cx="646332" cy="646332"/>
          </a:xfrm>
          <a:prstGeom prst="rect">
            <a:avLst/>
          </a:prstGeom>
        </p:spPr>
      </p:pic>
    </p:spTree>
    <p:extLst>
      <p:ext uri="{BB962C8B-B14F-4D97-AF65-F5344CB8AC3E}">
        <p14:creationId xmlns:p14="http://schemas.microsoft.com/office/powerpoint/2010/main" val="177517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Bewertung des Versuchs nach 7 Grundsätze des Qualitätsmanagements:</a:t>
            </a:r>
          </a:p>
        </p:txBody>
      </p:sp>
      <p:graphicFrame>
        <p:nvGraphicFramePr>
          <p:cNvPr id="8" name="Inhaltsplatzhalter 7">
            <a:extLst>
              <a:ext uri="{FF2B5EF4-FFF2-40B4-BE49-F238E27FC236}">
                <a16:creationId xmlns:a16="http://schemas.microsoft.com/office/drawing/2014/main" id="{40520109-FE4D-C03E-F91C-B0F5955A68E4}"/>
              </a:ext>
            </a:extLst>
          </p:cNvPr>
          <p:cNvGraphicFramePr>
            <a:graphicFrameLocks noGrp="1"/>
          </p:cNvGraphicFramePr>
          <p:nvPr>
            <p:ph idx="1"/>
            <p:extLst>
              <p:ext uri="{D42A27DB-BD31-4B8C-83A1-F6EECF244321}">
                <p14:modId xmlns:p14="http://schemas.microsoft.com/office/powerpoint/2010/main" val="4026114150"/>
              </p:ext>
            </p:extLst>
          </p:nvPr>
        </p:nvGraphicFramePr>
        <p:xfrm>
          <a:off x="1202919" y="1935176"/>
          <a:ext cx="9783763" cy="4638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7939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Bewertung des Versuchs nach 7 Grundsätze des Qualitätsmanagements:</a:t>
            </a:r>
          </a:p>
        </p:txBody>
      </p:sp>
      <p:graphicFrame>
        <p:nvGraphicFramePr>
          <p:cNvPr id="5" name="Inhaltsplatzhalter 7">
            <a:extLst>
              <a:ext uri="{FF2B5EF4-FFF2-40B4-BE49-F238E27FC236}">
                <a16:creationId xmlns:a16="http://schemas.microsoft.com/office/drawing/2014/main" id="{16636A2A-A05B-22F4-529A-45B5CD39178B}"/>
              </a:ext>
            </a:extLst>
          </p:cNvPr>
          <p:cNvGraphicFramePr>
            <a:graphicFrameLocks noGrp="1"/>
          </p:cNvGraphicFramePr>
          <p:nvPr>
            <p:ph idx="1"/>
            <p:extLst>
              <p:ext uri="{D42A27DB-BD31-4B8C-83A1-F6EECF244321}">
                <p14:modId xmlns:p14="http://schemas.microsoft.com/office/powerpoint/2010/main" val="158611032"/>
              </p:ext>
            </p:extLst>
          </p:nvPr>
        </p:nvGraphicFramePr>
        <p:xfrm>
          <a:off x="1202919" y="1792936"/>
          <a:ext cx="9783763" cy="489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8745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a:t>
            </a:r>
          </a:p>
        </p:txBody>
      </p:sp>
      <p:sp>
        <p:nvSpPr>
          <p:cNvPr id="3" name="Inhaltsplatzhalter 2"/>
          <p:cNvSpPr>
            <a:spLocks noGrp="1"/>
          </p:cNvSpPr>
          <p:nvPr>
            <p:ph idx="1"/>
          </p:nvPr>
        </p:nvSpPr>
        <p:spPr>
          <a:xfrm>
            <a:off x="1124765" y="2431757"/>
            <a:ext cx="9784080" cy="4206240"/>
          </a:xfrm>
        </p:spPr>
        <p:txBody>
          <a:bodyPr/>
          <a:lstStyle/>
          <a:p>
            <a:r>
              <a:rPr lang="de-DE" dirty="0"/>
              <a:t>Das Projekt lief für Auszubildende nach DIN ISO 9000ff nicht in die richtige Richtung.</a:t>
            </a:r>
          </a:p>
          <a:p>
            <a:r>
              <a:rPr lang="de-DE" dirty="0"/>
              <a:t>Kann aber aufgrund des geringen Umfangs des Projekts nicht mit gut oder schlecht bewertet werden.</a:t>
            </a:r>
          </a:p>
        </p:txBody>
      </p:sp>
    </p:spTree>
    <p:extLst>
      <p:ext uri="{BB962C8B-B14F-4D97-AF65-F5344CB8AC3E}">
        <p14:creationId xmlns:p14="http://schemas.microsoft.com/office/powerpoint/2010/main" val="100698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202919" y="284176"/>
            <a:ext cx="9784080" cy="1508760"/>
          </a:xfrm>
        </p:spPr>
        <p:txBody>
          <a:bodyPr>
            <a:normAutofit/>
          </a:bodyPr>
          <a:lstStyle/>
          <a:p>
            <a:r>
              <a:rPr lang="de-DE"/>
              <a:t>Begriffserklärung “Qualität“  </a:t>
            </a:r>
          </a:p>
        </p:txBody>
      </p:sp>
      <p:graphicFrame>
        <p:nvGraphicFramePr>
          <p:cNvPr id="5" name="Inhaltsplatzhalter 2">
            <a:extLst>
              <a:ext uri="{FF2B5EF4-FFF2-40B4-BE49-F238E27FC236}">
                <a16:creationId xmlns:a16="http://schemas.microsoft.com/office/drawing/2014/main" id="{F18FFA1A-F782-0EB8-F1BE-65522938217E}"/>
              </a:ext>
            </a:extLst>
          </p:cNvPr>
          <p:cNvGraphicFramePr>
            <a:graphicFrameLocks noGrp="1"/>
          </p:cNvGraphicFramePr>
          <p:nvPr>
            <p:ph idx="1"/>
            <p:extLst>
              <p:ext uri="{D42A27DB-BD31-4B8C-83A1-F6EECF244321}">
                <p14:modId xmlns:p14="http://schemas.microsoft.com/office/powerpoint/2010/main" val="1601380717"/>
              </p:ext>
            </p:extLst>
          </p:nvPr>
        </p:nvGraphicFramePr>
        <p:xfrm>
          <a:off x="1202920" y="2011680"/>
          <a:ext cx="626364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66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Warum Qualitätsmanagement? </a:t>
            </a:r>
          </a:p>
        </p:txBody>
      </p:sp>
      <p:graphicFrame>
        <p:nvGraphicFramePr>
          <p:cNvPr id="6" name="Diagramm 6">
            <a:extLst>
              <a:ext uri="{FF2B5EF4-FFF2-40B4-BE49-F238E27FC236}">
                <a16:creationId xmlns:a16="http://schemas.microsoft.com/office/drawing/2014/main" id="{026DC786-B92E-4436-C326-BF816B532F19}"/>
              </a:ext>
            </a:extLst>
          </p:cNvPr>
          <p:cNvGraphicFramePr>
            <a:graphicFrameLocks noGrp="1"/>
          </p:cNvGraphicFramePr>
          <p:nvPr>
            <p:ph idx="1"/>
            <p:extLst>
              <p:ext uri="{D42A27DB-BD31-4B8C-83A1-F6EECF244321}">
                <p14:modId xmlns:p14="http://schemas.microsoft.com/office/powerpoint/2010/main" val="517905835"/>
              </p:ext>
            </p:extLst>
          </p:nvPr>
        </p:nvGraphicFramePr>
        <p:xfrm>
          <a:off x="1172433" y="415282"/>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9" name="Gruppieren 128">
            <a:extLst>
              <a:ext uri="{FF2B5EF4-FFF2-40B4-BE49-F238E27FC236}">
                <a16:creationId xmlns:a16="http://schemas.microsoft.com/office/drawing/2014/main" id="{65CE2687-A156-9651-0A0F-59C8BEFA066C}"/>
              </a:ext>
            </a:extLst>
          </p:cNvPr>
          <p:cNvGrpSpPr/>
          <p:nvPr/>
        </p:nvGrpSpPr>
        <p:grpSpPr>
          <a:xfrm>
            <a:off x="4724399" y="3601995"/>
            <a:ext cx="2743200" cy="2743200"/>
            <a:chOff x="4775886" y="3426941"/>
            <a:chExt cx="2743200" cy="2743200"/>
          </a:xfrm>
        </p:grpSpPr>
        <p:pic>
          <p:nvPicPr>
            <p:cNvPr id="123" name="Grafik 123">
              <a:extLst>
                <a:ext uri="{FF2B5EF4-FFF2-40B4-BE49-F238E27FC236}">
                  <a16:creationId xmlns:a16="http://schemas.microsoft.com/office/drawing/2014/main" id="{882417E0-F93E-4FBC-B04F-47A9780EFECB}"/>
                </a:ext>
              </a:extLst>
            </p:cNvPr>
            <p:cNvPicPr>
              <a:picLocks noChangeAspect="1"/>
            </p:cNvPicPr>
            <p:nvPr/>
          </p:nvPicPr>
          <p:blipFill>
            <a:blip r:embed="rId8"/>
            <a:stretch>
              <a:fillRect/>
            </a:stretch>
          </p:blipFill>
          <p:spPr>
            <a:xfrm>
              <a:off x="4775886" y="3426941"/>
              <a:ext cx="2743200" cy="2743200"/>
            </a:xfrm>
            <a:prstGeom prst="rect">
              <a:avLst/>
            </a:prstGeom>
          </p:spPr>
        </p:pic>
        <p:sp>
          <p:nvSpPr>
            <p:cNvPr id="122" name="Textfeld 121">
              <a:extLst>
                <a:ext uri="{FF2B5EF4-FFF2-40B4-BE49-F238E27FC236}">
                  <a16:creationId xmlns:a16="http://schemas.microsoft.com/office/drawing/2014/main" id="{F2C9EB9D-4804-4A01-3EC4-72FD0AAFCCBA}"/>
                </a:ext>
              </a:extLst>
            </p:cNvPr>
            <p:cNvSpPr txBox="1"/>
            <p:nvPr/>
          </p:nvSpPr>
          <p:spPr>
            <a:xfrm>
              <a:off x="4940643" y="4363993"/>
              <a:ext cx="23210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800" dirty="0"/>
                <a:t>Endprodukt</a:t>
              </a:r>
              <a:endParaRPr lang="de-DE" sz="2800" dirty="0">
                <a:cs typeface="Arial"/>
              </a:endParaRPr>
            </a:p>
          </p:txBody>
        </p:sp>
      </p:grpSp>
      <p:grpSp>
        <p:nvGrpSpPr>
          <p:cNvPr id="145" name="Gruppieren 144">
            <a:extLst>
              <a:ext uri="{FF2B5EF4-FFF2-40B4-BE49-F238E27FC236}">
                <a16:creationId xmlns:a16="http://schemas.microsoft.com/office/drawing/2014/main" id="{C70F0B3A-73EE-5209-9828-F7572550970C}"/>
              </a:ext>
            </a:extLst>
          </p:cNvPr>
          <p:cNvGrpSpPr/>
          <p:nvPr/>
        </p:nvGrpSpPr>
        <p:grpSpPr>
          <a:xfrm>
            <a:off x="4453324" y="3547159"/>
            <a:ext cx="2893539" cy="2636109"/>
            <a:chOff x="4412135" y="3464781"/>
            <a:chExt cx="2893539" cy="2636109"/>
          </a:xfrm>
        </p:grpSpPr>
        <p:cxnSp>
          <p:nvCxnSpPr>
            <p:cNvPr id="143" name="Gerade Verbindung mit Pfeil 142">
              <a:extLst>
                <a:ext uri="{FF2B5EF4-FFF2-40B4-BE49-F238E27FC236}">
                  <a16:creationId xmlns:a16="http://schemas.microsoft.com/office/drawing/2014/main" id="{91F95453-1DE8-50FC-1EA2-366EB7D7858E}"/>
                </a:ext>
              </a:extLst>
            </p:cNvPr>
            <p:cNvCxnSpPr/>
            <p:nvPr/>
          </p:nvCxnSpPr>
          <p:spPr>
            <a:xfrm>
              <a:off x="4618080" y="3464782"/>
              <a:ext cx="2543433" cy="2636108"/>
            </a:xfrm>
            <a:prstGeom prst="straightConnector1">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44" name="Gerade Verbindung mit Pfeil 143">
              <a:extLst>
                <a:ext uri="{FF2B5EF4-FFF2-40B4-BE49-F238E27FC236}">
                  <a16:creationId xmlns:a16="http://schemas.microsoft.com/office/drawing/2014/main" id="{DABA86FA-CD25-4073-7D43-156E215CC4FB}"/>
                </a:ext>
              </a:extLst>
            </p:cNvPr>
            <p:cNvCxnSpPr>
              <a:cxnSpLocks/>
            </p:cNvCxnSpPr>
            <p:nvPr/>
          </p:nvCxnSpPr>
          <p:spPr>
            <a:xfrm flipV="1">
              <a:off x="4412135" y="3464781"/>
              <a:ext cx="2893539" cy="2636108"/>
            </a:xfrm>
            <a:prstGeom prst="straightConnector1">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7525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100" spc="150" dirty="0" err="1">
                <a:solidFill>
                  <a:schemeClr val="tx2"/>
                </a:solidFill>
                <a:latin typeface="+mj-lt"/>
                <a:cs typeface="+mj-cs"/>
              </a:rPr>
              <a:t>Regelkreis</a:t>
            </a:r>
            <a:r>
              <a:rPr lang="en-US" sz="4100" spc="150" dirty="0">
                <a:solidFill>
                  <a:schemeClr val="tx2"/>
                </a:solidFill>
                <a:latin typeface="+mj-lt"/>
                <a:cs typeface="+mj-cs"/>
              </a:rPr>
              <a:t> </a:t>
            </a:r>
          </a:p>
        </p:txBody>
      </p:sp>
      <p:sp>
        <p:nvSpPr>
          <p:cNvPr id="17" name="Rectangle 16">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Grafik 6">
            <a:extLst>
              <a:ext uri="{FF2B5EF4-FFF2-40B4-BE49-F238E27FC236}">
                <a16:creationId xmlns:a16="http://schemas.microsoft.com/office/drawing/2014/main" id="{8AD3C5D9-DAD4-4972-2C32-3CE959F6386C}"/>
              </a:ext>
            </a:extLst>
          </p:cNvPr>
          <p:cNvPicPr>
            <a:picLocks noGrp="1" noChangeAspect="1"/>
          </p:cNvPicPr>
          <p:nvPr>
            <p:ph idx="1"/>
          </p:nvPr>
        </p:nvPicPr>
        <p:blipFill>
          <a:blip r:embed="rId3"/>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36658204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E2FC-AF45-45B8-8301-AFF06957CAA4}"/>
              </a:ext>
            </a:extLst>
          </p:cNvPr>
          <p:cNvSpPr>
            <a:spLocks noGrp="1"/>
          </p:cNvSpPr>
          <p:nvPr>
            <p:ph type="title"/>
          </p:nvPr>
        </p:nvSpPr>
        <p:spPr>
          <a:xfrm>
            <a:off x="1202919" y="284176"/>
            <a:ext cx="9784080" cy="1508760"/>
          </a:xfrm>
        </p:spPr>
        <p:txBody>
          <a:bodyPr>
            <a:normAutofit/>
          </a:bodyPr>
          <a:lstStyle/>
          <a:p>
            <a:r>
              <a:rPr lang="de-DE"/>
              <a:t>Für wen? </a:t>
            </a:r>
          </a:p>
        </p:txBody>
      </p:sp>
      <p:graphicFrame>
        <p:nvGraphicFramePr>
          <p:cNvPr id="6" name="Diagramm 6">
            <a:extLst>
              <a:ext uri="{FF2B5EF4-FFF2-40B4-BE49-F238E27FC236}">
                <a16:creationId xmlns:a16="http://schemas.microsoft.com/office/drawing/2014/main" id="{DEE1A953-8776-A463-8C1F-D05FEFBF4A84}"/>
              </a:ext>
            </a:extLst>
          </p:cNvPr>
          <p:cNvGraphicFramePr>
            <a:graphicFrameLocks noGrp="1"/>
          </p:cNvGraphicFramePr>
          <p:nvPr>
            <p:ph idx="1"/>
            <p:extLst>
              <p:ext uri="{D42A27DB-BD31-4B8C-83A1-F6EECF244321}">
                <p14:modId xmlns:p14="http://schemas.microsoft.com/office/powerpoint/2010/main" val="2372819870"/>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586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 DIN ISO 9000ff</a:t>
            </a:r>
          </a:p>
        </p:txBody>
      </p:sp>
      <p:sp>
        <p:nvSpPr>
          <p:cNvPr id="3" name="Inhaltsplatzhalter 2"/>
          <p:cNvSpPr>
            <a:spLocks noGrp="1"/>
          </p:cNvSpPr>
          <p:nvPr>
            <p:ph idx="1"/>
          </p:nvPr>
        </p:nvSpPr>
        <p:spPr>
          <a:xfrm>
            <a:off x="1202919" y="2961945"/>
            <a:ext cx="9784080" cy="4206240"/>
          </a:xfrm>
        </p:spPr>
        <p:txBody>
          <a:bodyPr/>
          <a:lstStyle/>
          <a:p>
            <a:r>
              <a:rPr lang="de-DE" dirty="0"/>
              <a:t>Was ist die DIN ISO?</a:t>
            </a:r>
          </a:p>
          <a:p>
            <a:r>
              <a:rPr lang="de-DE" dirty="0"/>
              <a:t>Inhalt / Anforderungen / Kosten</a:t>
            </a:r>
          </a:p>
          <a:p>
            <a:r>
              <a:rPr lang="de-DE" dirty="0"/>
              <a:t>Entstehung und Notwendigkeit</a:t>
            </a:r>
          </a:p>
        </p:txBody>
      </p:sp>
    </p:spTree>
    <p:extLst>
      <p:ext uri="{BB962C8B-B14F-4D97-AF65-F5344CB8AC3E}">
        <p14:creationId xmlns:p14="http://schemas.microsoft.com/office/powerpoint/2010/main" val="437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ihandform: Form 19">
            <a:extLst>
              <a:ext uri="{FF2B5EF4-FFF2-40B4-BE49-F238E27FC236}">
                <a16:creationId xmlns:a16="http://schemas.microsoft.com/office/drawing/2014/main" id="{A490F6EC-46DA-4D4F-AF15-27729FC10EFE}"/>
              </a:ext>
            </a:extLst>
          </p:cNvPr>
          <p:cNvSpPr/>
          <p:nvPr/>
        </p:nvSpPr>
        <p:spPr>
          <a:xfrm>
            <a:off x="4320000" y="403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Empfehlungen</a:t>
            </a:r>
          </a:p>
        </p:txBody>
      </p:sp>
      <p:sp>
        <p:nvSpPr>
          <p:cNvPr id="18" name="Freihandform: Form 17">
            <a:extLst>
              <a:ext uri="{FF2B5EF4-FFF2-40B4-BE49-F238E27FC236}">
                <a16:creationId xmlns:a16="http://schemas.microsoft.com/office/drawing/2014/main" id="{0CFA1DF8-9043-4332-A53D-6A4EF40531FB}"/>
              </a:ext>
            </a:extLst>
          </p:cNvPr>
          <p:cNvSpPr/>
          <p:nvPr/>
        </p:nvSpPr>
        <p:spPr>
          <a:xfrm>
            <a:off x="4320000" y="403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Leitlinien</a:t>
            </a:r>
          </a:p>
        </p:txBody>
      </p:sp>
      <p:sp>
        <p:nvSpPr>
          <p:cNvPr id="16" name="Freihandform: Form 15">
            <a:extLst>
              <a:ext uri="{FF2B5EF4-FFF2-40B4-BE49-F238E27FC236}">
                <a16:creationId xmlns:a16="http://schemas.microsoft.com/office/drawing/2014/main" id="{D943BCA9-060C-429A-8C37-E2CCE723B4D1}"/>
              </a:ext>
            </a:extLst>
          </p:cNvPr>
          <p:cNvSpPr/>
          <p:nvPr/>
        </p:nvSpPr>
        <p:spPr>
          <a:xfrm>
            <a:off x="4320000" y="4032000"/>
            <a:ext cx="2340004" cy="611998"/>
          </a:xfrm>
          <a:custGeom>
            <a:avLst/>
            <a:gdLst>
              <a:gd name="connsiteX0" fmla="*/ 0 w 2340004"/>
              <a:gd name="connsiteY0" fmla="*/ 102002 h 611998"/>
              <a:gd name="connsiteX1" fmla="*/ 102002 w 2340004"/>
              <a:gd name="connsiteY1" fmla="*/ 0 h 611998"/>
              <a:gd name="connsiteX2" fmla="*/ 2238002 w 2340004"/>
              <a:gd name="connsiteY2" fmla="*/ 0 h 611998"/>
              <a:gd name="connsiteX3" fmla="*/ 2340004 w 2340004"/>
              <a:gd name="connsiteY3" fmla="*/ 102002 h 611998"/>
              <a:gd name="connsiteX4" fmla="*/ 2340004 w 2340004"/>
              <a:gd name="connsiteY4" fmla="*/ 509996 h 611998"/>
              <a:gd name="connsiteX5" fmla="*/ 2238002 w 2340004"/>
              <a:gd name="connsiteY5" fmla="*/ 611998 h 611998"/>
              <a:gd name="connsiteX6" fmla="*/ 102002 w 2340004"/>
              <a:gd name="connsiteY6" fmla="*/ 611998 h 611998"/>
              <a:gd name="connsiteX7" fmla="*/ 0 w 2340004"/>
              <a:gd name="connsiteY7" fmla="*/ 509996 h 611998"/>
              <a:gd name="connsiteX8" fmla="*/ 0 w 2340004"/>
              <a:gd name="connsiteY8" fmla="*/ 102002 h 6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004" h="611998">
                <a:moveTo>
                  <a:pt x="0" y="102002"/>
                </a:moveTo>
                <a:cubicBezTo>
                  <a:pt x="0" y="45668"/>
                  <a:pt x="45668" y="0"/>
                  <a:pt x="102002" y="0"/>
                </a:cubicBezTo>
                <a:lnTo>
                  <a:pt x="2238002" y="0"/>
                </a:lnTo>
                <a:cubicBezTo>
                  <a:pt x="2294336" y="0"/>
                  <a:pt x="2340004" y="45668"/>
                  <a:pt x="2340004" y="102002"/>
                </a:cubicBezTo>
                <a:lnTo>
                  <a:pt x="2340004" y="509996"/>
                </a:lnTo>
                <a:cubicBezTo>
                  <a:pt x="2340004" y="566330"/>
                  <a:pt x="2294336" y="611998"/>
                  <a:pt x="2238002" y="611998"/>
                </a:cubicBezTo>
                <a:lnTo>
                  <a:pt x="102002" y="611998"/>
                </a:lnTo>
                <a:cubicBezTo>
                  <a:pt x="45668" y="611998"/>
                  <a:pt x="0" y="566330"/>
                  <a:pt x="0" y="509996"/>
                </a:cubicBezTo>
                <a:lnTo>
                  <a:pt x="0" y="102002"/>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90835" tIns="90835" rIns="90835" bIns="90835" numCol="1" spcCol="1270" anchor="ctr" anchorCtr="0">
            <a:noAutofit/>
          </a:bodyPr>
          <a:lstStyle/>
          <a:p>
            <a:pPr marL="0" lvl="0" indent="0" algn="ctr" defTabSz="1066800">
              <a:lnSpc>
                <a:spcPct val="90000"/>
              </a:lnSpc>
              <a:spcBef>
                <a:spcPct val="0"/>
              </a:spcBef>
              <a:spcAft>
                <a:spcPct val="35000"/>
              </a:spcAft>
              <a:buNone/>
            </a:pPr>
            <a:r>
              <a:rPr lang="de-DE" sz="2400" kern="1200" dirty="0">
                <a:solidFill>
                  <a:schemeClr val="bg2"/>
                </a:solidFill>
                <a:latin typeface="Calibri" panose="020F0502020204030204" pitchFamily="34" charset="0"/>
                <a:cs typeface="Calibri" panose="020F0502020204030204" pitchFamily="34" charset="0"/>
              </a:rPr>
              <a:t>Regeln</a:t>
            </a:r>
          </a:p>
        </p:txBody>
      </p:sp>
      <p:sp>
        <p:nvSpPr>
          <p:cNvPr id="2" name="Titel 1"/>
          <p:cNvSpPr>
            <a:spLocks noGrp="1"/>
          </p:cNvSpPr>
          <p:nvPr>
            <p:ph type="title"/>
          </p:nvPr>
        </p:nvSpPr>
        <p:spPr/>
        <p:txBody>
          <a:bodyPr/>
          <a:lstStyle/>
          <a:p>
            <a:r>
              <a:rPr lang="de-DE" dirty="0"/>
              <a:t>Was ist die DIN ISO?</a:t>
            </a:r>
          </a:p>
        </p:txBody>
      </p:sp>
      <p:sp>
        <p:nvSpPr>
          <p:cNvPr id="14" name="Freihandform: Form 13">
            <a:extLst>
              <a:ext uri="{FF2B5EF4-FFF2-40B4-BE49-F238E27FC236}">
                <a16:creationId xmlns:a16="http://schemas.microsoft.com/office/drawing/2014/main" id="{DF61FCB1-CF48-4B1B-8BD5-6A16A083FC2B}"/>
              </a:ext>
            </a:extLst>
          </p:cNvPr>
          <p:cNvSpPr/>
          <p:nvPr/>
        </p:nvSpPr>
        <p:spPr>
          <a:xfrm>
            <a:off x="4320000" y="4032000"/>
            <a:ext cx="2340000" cy="720000"/>
          </a:xfrm>
          <a:custGeom>
            <a:avLst/>
            <a:gdLst>
              <a:gd name="connsiteX0" fmla="*/ 0 w 2332872"/>
              <a:gd name="connsiteY0" fmla="*/ 110296 h 661762"/>
              <a:gd name="connsiteX1" fmla="*/ 110296 w 2332872"/>
              <a:gd name="connsiteY1" fmla="*/ 0 h 661762"/>
              <a:gd name="connsiteX2" fmla="*/ 2222576 w 2332872"/>
              <a:gd name="connsiteY2" fmla="*/ 0 h 661762"/>
              <a:gd name="connsiteX3" fmla="*/ 2332872 w 2332872"/>
              <a:gd name="connsiteY3" fmla="*/ 110296 h 661762"/>
              <a:gd name="connsiteX4" fmla="*/ 2332872 w 2332872"/>
              <a:gd name="connsiteY4" fmla="*/ 551466 h 661762"/>
              <a:gd name="connsiteX5" fmla="*/ 2222576 w 2332872"/>
              <a:gd name="connsiteY5" fmla="*/ 661762 h 661762"/>
              <a:gd name="connsiteX6" fmla="*/ 110296 w 2332872"/>
              <a:gd name="connsiteY6" fmla="*/ 661762 h 661762"/>
              <a:gd name="connsiteX7" fmla="*/ 0 w 2332872"/>
              <a:gd name="connsiteY7" fmla="*/ 551466 h 661762"/>
              <a:gd name="connsiteX8" fmla="*/ 0 w 2332872"/>
              <a:gd name="connsiteY8" fmla="*/ 110296 h 66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872" h="661762">
                <a:moveTo>
                  <a:pt x="0" y="110296"/>
                </a:moveTo>
                <a:cubicBezTo>
                  <a:pt x="0" y="49381"/>
                  <a:pt x="49381" y="0"/>
                  <a:pt x="110296" y="0"/>
                </a:cubicBezTo>
                <a:lnTo>
                  <a:pt x="2222576" y="0"/>
                </a:lnTo>
                <a:cubicBezTo>
                  <a:pt x="2283491" y="0"/>
                  <a:pt x="2332872" y="49381"/>
                  <a:pt x="2332872" y="110296"/>
                </a:cubicBezTo>
                <a:lnTo>
                  <a:pt x="2332872" y="551466"/>
                </a:lnTo>
                <a:cubicBezTo>
                  <a:pt x="2332872" y="612381"/>
                  <a:pt x="2283491" y="661762"/>
                  <a:pt x="2222576" y="661762"/>
                </a:cubicBezTo>
                <a:lnTo>
                  <a:pt x="110296" y="661762"/>
                </a:lnTo>
                <a:cubicBezTo>
                  <a:pt x="49381" y="661762"/>
                  <a:pt x="0" y="612381"/>
                  <a:pt x="0" y="551466"/>
                </a:cubicBezTo>
                <a:lnTo>
                  <a:pt x="0" y="110296"/>
                </a:lnTo>
                <a:close/>
              </a:path>
            </a:pathLst>
          </a:custGeom>
          <a:solidFill>
            <a:schemeClr val="tx1"/>
          </a:solidFill>
          <a:ln>
            <a:noFill/>
          </a:ln>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108505" tIns="108505" rIns="108505" bIns="108505" numCol="1" spcCol="1270" anchor="ctr" anchorCtr="0">
            <a:noAutofit/>
          </a:bodyPr>
          <a:lstStyle/>
          <a:p>
            <a:pPr marL="0" lvl="0" indent="0" algn="ctr" defTabSz="1333500">
              <a:lnSpc>
                <a:spcPct val="90000"/>
              </a:lnSpc>
              <a:spcBef>
                <a:spcPct val="0"/>
              </a:spcBef>
              <a:spcAft>
                <a:spcPct val="35000"/>
              </a:spcAft>
              <a:buNone/>
            </a:pPr>
            <a:r>
              <a:rPr lang="de-DE" sz="3000" kern="1200" dirty="0">
                <a:solidFill>
                  <a:schemeClr val="bg2"/>
                </a:solidFill>
                <a:latin typeface="Calibri" panose="020F0502020204030204" pitchFamily="34" charset="0"/>
                <a:cs typeface="Calibri" panose="020F0502020204030204" pitchFamily="34" charset="0"/>
              </a:rPr>
              <a:t>DIN ISO 9000</a:t>
            </a:r>
          </a:p>
        </p:txBody>
      </p:sp>
    </p:spTree>
    <p:extLst>
      <p:ext uri="{BB962C8B-B14F-4D97-AF65-F5344CB8AC3E}">
        <p14:creationId xmlns:p14="http://schemas.microsoft.com/office/powerpoint/2010/main" val="121850404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bändert">
  <a:themeElements>
    <a:clrScheme name="MasterFarben">
      <a:dk1>
        <a:srgbClr val="2C2C2C"/>
      </a:dk1>
      <a:lt1>
        <a:srgbClr val="40BAD2"/>
      </a:lt1>
      <a:dk2>
        <a:srgbClr val="FFFFFF"/>
      </a:dk2>
      <a:lt2>
        <a:srgbClr val="F2F2F2"/>
      </a:lt2>
      <a:accent1>
        <a:srgbClr val="FFC000"/>
      </a:accent1>
      <a:accent2>
        <a:srgbClr val="A5D028"/>
      </a:accent2>
      <a:accent3>
        <a:srgbClr val="08CC78"/>
      </a:accent3>
      <a:accent4>
        <a:srgbClr val="F24099"/>
      </a:accent4>
      <a:accent5>
        <a:srgbClr val="828288"/>
      </a:accent5>
      <a:accent6>
        <a:srgbClr val="F56617"/>
      </a:accent6>
      <a:hlink>
        <a:srgbClr val="40BAD2"/>
      </a:hlink>
      <a:folHlink>
        <a:srgbClr val="6C606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bändert">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4E94A9C9D23EB4C93D249E55EDECF7E" ma:contentTypeVersion="4" ma:contentTypeDescription="Ein neues Dokument erstellen." ma:contentTypeScope="" ma:versionID="17959bb6707190395ac950916c01190c">
  <xsd:schema xmlns:xsd="http://www.w3.org/2001/XMLSchema" xmlns:xs="http://www.w3.org/2001/XMLSchema" xmlns:p="http://schemas.microsoft.com/office/2006/metadata/properties" xmlns:ns2="93b7cba7-b7b4-444e-9a26-aeaa5c8ab298" targetNamespace="http://schemas.microsoft.com/office/2006/metadata/properties" ma:root="true" ma:fieldsID="22ac22680176e9ec4239b2659dce2726" ns2:_="">
    <xsd:import namespace="93b7cba7-b7b4-444e-9a26-aeaa5c8ab2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b7cba7-b7b4-444e-9a26-aeaa5c8ab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89B17-5077-431C-A93C-48802F5534FC}">
  <ds:schemaRef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93b7cba7-b7b4-444e-9a26-aeaa5c8ab298"/>
    <ds:schemaRef ds:uri="http://purl.org/dc/dcmitype/"/>
    <ds:schemaRef ds:uri="http://schemas.microsoft.com/office/2006/documentManagement/types"/>
    <ds:schemaRef ds:uri="http://purl.org/dc/terms/"/>
    <ds:schemaRef ds:uri="http://purl.org/dc/elements/1.1/"/>
  </ds:schemaRefs>
</ds:datastoreItem>
</file>

<file path=customXml/itemProps2.xml><?xml version="1.0" encoding="utf-8"?>
<ds:datastoreItem xmlns:ds="http://schemas.openxmlformats.org/officeDocument/2006/customXml" ds:itemID="{68E1F055-20F2-46B5-831E-24BFF57AFEBD}">
  <ds:schemaRefs>
    <ds:schemaRef ds:uri="http://schemas.microsoft.com/sharepoint/v3/contenttype/forms"/>
  </ds:schemaRefs>
</ds:datastoreItem>
</file>

<file path=customXml/itemProps3.xml><?xml version="1.0" encoding="utf-8"?>
<ds:datastoreItem xmlns:ds="http://schemas.openxmlformats.org/officeDocument/2006/customXml" ds:itemID="{552B58BB-188A-4039-AA6E-B267B3FCD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b7cba7-b7b4-444e-9a26-aeaa5c8ab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TM03090430[[fn=Gebändert]]</Template>
  <TotalTime>0</TotalTime>
  <Words>2022</Words>
  <Application>Microsoft Office PowerPoint</Application>
  <PresentationFormat>Breitbild</PresentationFormat>
  <Paragraphs>332</Paragraphs>
  <Slides>39</Slides>
  <Notes>16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39</vt:i4>
      </vt:variant>
    </vt:vector>
  </HeadingPairs>
  <TitlesOfParts>
    <vt:vector size="44" baseType="lpstr">
      <vt:lpstr>Arial</vt:lpstr>
      <vt:lpstr>Calibri</vt:lpstr>
      <vt:lpstr>Times New Roman</vt:lpstr>
      <vt:lpstr>Wingdings</vt:lpstr>
      <vt:lpstr>Gebändert</vt:lpstr>
      <vt:lpstr>Qualitäts Management</vt:lpstr>
      <vt:lpstr>PowerPoint-Präsentation</vt:lpstr>
      <vt:lpstr>Was ist das überhaupt?</vt:lpstr>
      <vt:lpstr>Begriffserklärung “Qualität“  </vt:lpstr>
      <vt:lpstr>Warum Qualitätsmanagement? </vt:lpstr>
      <vt:lpstr>Regelkreis </vt:lpstr>
      <vt:lpstr>Für wen? </vt:lpstr>
      <vt:lpstr>Allgemein DIN ISO 9000ff</vt:lpstr>
      <vt:lpstr>Was ist die DIN ISO?</vt:lpstr>
      <vt:lpstr>Was ist die DIN ISO?</vt:lpstr>
      <vt:lpstr>Was ist die DIN ISO?</vt:lpstr>
      <vt:lpstr>Was ist die DIN ISO?</vt:lpstr>
      <vt:lpstr>Was ist die DIN ISO?</vt:lpstr>
      <vt:lpstr>Was ist die DIN ISO?</vt:lpstr>
      <vt:lpstr>Was ist die DIN ISO?</vt:lpstr>
      <vt:lpstr> </vt:lpstr>
      <vt:lpstr> </vt:lpstr>
      <vt:lpstr> </vt:lpstr>
      <vt:lpstr> </vt:lpstr>
      <vt:lpstr> </vt:lpstr>
      <vt:lpstr> </vt:lpstr>
      <vt:lpstr> </vt:lpstr>
      <vt:lpstr> </vt:lpstr>
      <vt:lpstr> </vt:lpstr>
      <vt:lpstr> </vt:lpstr>
      <vt:lpstr> </vt:lpstr>
      <vt:lpstr>Ablauf</vt:lpstr>
      <vt:lpstr>Ablauf</vt:lpstr>
      <vt:lpstr>Vor dem Zertifikat</vt:lpstr>
      <vt:lpstr>Zertifikat</vt:lpstr>
      <vt:lpstr>Nach der Zertifizierung</vt:lpstr>
      <vt:lpstr>Branchen IT</vt:lpstr>
      <vt:lpstr>Anwendungsbereiche</vt:lpstr>
      <vt:lpstr>Vergleich Deutschland/Europa</vt:lpstr>
      <vt:lpstr>Selbstversuch der Anwendung</vt:lpstr>
      <vt:lpstr>Selbstversuch der Anwendung</vt:lpstr>
      <vt:lpstr>Bewertung des Versuchs nach 7 Grundsätze des Qualitätsmanagements:</vt:lpstr>
      <vt:lpstr>Bewertung des Versuchs nach 7 Grundsätze des Qualitätsmanagements:</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Qualitäts Management</dc:title>
  <dc:creator/>
  <cp:lastModifiedBy/>
  <cp:revision>246</cp:revision>
  <dcterms:created xsi:type="dcterms:W3CDTF">2022-03-16T13:47:49Z</dcterms:created>
  <dcterms:modified xsi:type="dcterms:W3CDTF">2022-05-03T11:35:23Z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0x01010044E94A9C9D23EB4C93D249E55EDECF7E</vt:lpwstr>
  </property>
</Properties>
</file>