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6" r:id="rId8"/>
    <p:sldId id="263" r:id="rId9"/>
    <p:sldId id="264" r:id="rId10"/>
    <p:sldId id="270" r:id="rId11"/>
    <p:sldId id="271" r:id="rId12"/>
    <p:sldId id="272" r:id="rId13"/>
    <p:sldId id="269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B3B4-7F14-450B-BA1C-49625877B3F1}" v="5" dt="2022-03-27T14:35:44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2827"/>
            <a:ext cx="9144000" cy="1105787"/>
          </a:xfrm>
        </p:spPr>
        <p:txBody>
          <a:bodyPr/>
          <a:lstStyle/>
          <a:p>
            <a:r>
              <a:rPr lang="en-US">
                <a:cs typeface="Calibri Light"/>
              </a:rPr>
              <a:t>Total Quality Management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50597"/>
            <a:ext cx="9144000" cy="19688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cs typeface="Calibri"/>
              </a:rPr>
              <a:t>Von:</a:t>
            </a:r>
          </a:p>
          <a:p>
            <a:r>
              <a:rPr lang="en-US" sz="1600">
                <a:cs typeface="Calibri"/>
              </a:rPr>
              <a:t>Jan</a:t>
            </a:r>
          </a:p>
          <a:p>
            <a:r>
              <a:rPr lang="en-US" sz="1600" err="1">
                <a:cs typeface="Calibri"/>
              </a:rPr>
              <a:t>yaser</a:t>
            </a:r>
          </a:p>
          <a:p>
            <a:r>
              <a:rPr lang="en-US" sz="1600">
                <a:cs typeface="Calibri"/>
              </a:rPr>
              <a:t>Nicholas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B183E4-115E-7141-8817-FFA19C39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40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B183E4-115E-7141-8817-FFA19C39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Versuch Anwendung des TQM auf Projekt "</a:t>
            </a:r>
            <a:r>
              <a:rPr lang="de-DE" dirty="0">
                <a:ea typeface="+mj-lt"/>
                <a:cs typeface="+mj-lt"/>
              </a:rPr>
              <a:t>Max </a:t>
            </a:r>
            <a:r>
              <a:rPr lang="de-DE" dirty="0" err="1">
                <a:ea typeface="+mj-lt"/>
                <a:cs typeface="+mj-lt"/>
              </a:rPr>
              <a:t>Temp</a:t>
            </a:r>
            <a:r>
              <a:rPr lang="de-DE" dirty="0">
                <a:cs typeface="Calibri Light"/>
              </a:rPr>
              <a:t>"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2AE22-61DD-46E8-9D13-AF9A3BFE2000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81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7F7A52-223D-EE48-999B-A6DD5C10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</a:t>
            </a:r>
            <a:r>
              <a:rPr lang="en-US" dirty="0" err="1">
                <a:ea typeface="+mn-lt"/>
                <a:cs typeface="+mn-lt"/>
              </a:rPr>
              <a:t>www.google.de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url?sa</a:t>
            </a:r>
            <a:r>
              <a:rPr lang="en-US" dirty="0">
                <a:ea typeface="+mn-lt"/>
                <a:cs typeface="+mn-lt"/>
              </a:rPr>
              <a:t>=</a:t>
            </a:r>
            <a:r>
              <a:rPr lang="en-US" dirty="0" err="1">
                <a:ea typeface="+mn-lt"/>
                <a:cs typeface="+mn-lt"/>
              </a:rPr>
              <a:t>i&amp;url</a:t>
            </a:r>
            <a:r>
              <a:rPr lang="en-US" dirty="0">
                <a:ea typeface="+mn-lt"/>
                <a:cs typeface="+mn-lt"/>
              </a:rPr>
              <a:t>=https%3A%2F%2Fandrewstotz.com%2Fdr-w-edwards-deming%2F&amp;psig=AOvVaw2wCauZu0pF7anJm6xg7X4J&amp;ust=1646570106009000&amp;source=</a:t>
            </a:r>
            <a:r>
              <a:rPr lang="en-US" dirty="0" err="1">
                <a:ea typeface="+mn-lt"/>
                <a:cs typeface="+mn-lt"/>
              </a:rPr>
              <a:t>images&amp;cd</a:t>
            </a:r>
            <a:r>
              <a:rPr lang="en-US" dirty="0">
                <a:ea typeface="+mn-lt"/>
                <a:cs typeface="+mn-lt"/>
              </a:rPr>
              <a:t>=</a:t>
            </a:r>
            <a:r>
              <a:rPr lang="en-US" dirty="0" err="1">
                <a:ea typeface="+mn-lt"/>
                <a:cs typeface="+mn-lt"/>
              </a:rPr>
              <a:t>vfe&amp;ved</a:t>
            </a:r>
            <a:r>
              <a:rPr lang="en-US" dirty="0">
                <a:ea typeface="+mn-lt"/>
                <a:cs typeface="+mn-lt"/>
              </a:rPr>
              <a:t>=0CAsQjRxqFwoTCMjp4ez9rvYCFQAAAAAdAAAAABAK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33A640-53CB-A34E-8E36-9E007759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Quellen</a:t>
            </a:r>
            <a:r>
              <a:rPr lang="en-US" dirty="0">
                <a:cs typeface="Calibri Light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92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57C24-F201-42F0-8AA5-9930A584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Ablauf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2E79-CF3C-45ED-8EA7-4D7459D7B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Teil 1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Definition</a:t>
            </a:r>
          </a:p>
          <a:p>
            <a:pPr lvl="1"/>
            <a:r>
              <a:rPr lang="en-US" sz="1400" dirty="0" err="1">
                <a:solidFill>
                  <a:srgbClr val="FFFFFF"/>
                </a:solidFill>
                <a:ea typeface="+mn-lt"/>
                <a:cs typeface="+mn-lt"/>
              </a:rPr>
              <a:t>Geschichte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 des TQM</a:t>
            </a:r>
          </a:p>
          <a:p>
            <a:pPr lvl="2"/>
            <a:r>
              <a:rPr lang="en-US" sz="1400" dirty="0" err="1">
                <a:solidFill>
                  <a:srgbClr val="FFFFFF"/>
                </a:solidFill>
                <a:ea typeface="+mn-lt"/>
                <a:cs typeface="+mn-lt"/>
              </a:rPr>
              <a:t>Allgemein</a:t>
            </a:r>
            <a:endParaRPr lang="en-US" sz="1400" dirty="0">
              <a:solidFill>
                <a:srgbClr val="FFFFFF"/>
              </a:solidFill>
              <a:ea typeface="+mn-lt"/>
              <a:cs typeface="+mn-lt"/>
            </a:endParaRPr>
          </a:p>
          <a:p>
            <a:pPr lvl="2"/>
            <a:r>
              <a:rPr lang="en-US" sz="1400" dirty="0" err="1">
                <a:solidFill>
                  <a:srgbClr val="FFFFFF"/>
                </a:solidFill>
                <a:ea typeface="+mn-lt"/>
                <a:cs typeface="+mn-lt"/>
              </a:rPr>
              <a:t>Weiterentwicklung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 in Japan</a:t>
            </a:r>
          </a:p>
          <a:p>
            <a:pPr lvl="2"/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TQM in Europa</a:t>
            </a:r>
          </a:p>
          <a:p>
            <a:pPr lvl="1"/>
            <a:r>
              <a:rPr lang="en-US" sz="1400" dirty="0" err="1">
                <a:solidFill>
                  <a:srgbClr val="FFFFFF"/>
                </a:solidFill>
                <a:ea typeface="+mn-lt"/>
                <a:cs typeface="+mn-lt"/>
              </a:rPr>
              <a:t>Umsetzung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des TQM </a:t>
            </a:r>
            <a:r>
              <a:rPr lang="en-US" sz="1400" dirty="0" err="1">
                <a:solidFill>
                  <a:srgbClr val="FFFFFF"/>
                </a:solidFill>
                <a:ea typeface="+mn-lt"/>
                <a:cs typeface="+mn-lt"/>
              </a:rPr>
              <a:t>mit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ea typeface="+mn-lt"/>
                <a:cs typeface="+mn-lt"/>
              </a:rPr>
              <a:t>Schwerpunkt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auf der IT</a:t>
            </a:r>
          </a:p>
          <a:p>
            <a:pPr lvl="2"/>
            <a:r>
              <a:rPr lang="en-US" sz="1400" dirty="0" err="1">
                <a:solidFill>
                  <a:srgbClr val="FFFFFF"/>
                </a:solidFill>
                <a:ea typeface="+mn-lt"/>
                <a:cs typeface="+mn-lt"/>
              </a:rPr>
              <a:t>unterpunkt</a:t>
            </a:r>
            <a:endParaRPr lang="en-US" sz="1400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Thema</a:t>
            </a:r>
          </a:p>
          <a:p>
            <a:pPr lvl="2"/>
            <a:r>
              <a:rPr lang="en-US" sz="1400" dirty="0" err="1">
                <a:solidFill>
                  <a:srgbClr val="FFFFFF"/>
                </a:solidFill>
                <a:ea typeface="+mn-lt"/>
                <a:cs typeface="+mn-lt"/>
              </a:rPr>
              <a:t>unterpunkt</a:t>
            </a:r>
            <a:endParaRPr lang="en-US" sz="1400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Thema</a:t>
            </a:r>
          </a:p>
          <a:p>
            <a:pPr lvl="2"/>
            <a:r>
              <a:rPr lang="en-US" sz="1400" dirty="0" err="1">
                <a:solidFill>
                  <a:srgbClr val="FFFFFF"/>
                </a:solidFill>
                <a:ea typeface="+mn-lt"/>
                <a:cs typeface="+mn-lt"/>
              </a:rPr>
              <a:t>Unterpunkt</a:t>
            </a:r>
            <a:endParaRPr lang="en-US" sz="1400" dirty="0">
              <a:solidFill>
                <a:srgbClr val="FFFFFF"/>
              </a:solidFill>
              <a:ea typeface="+mn-lt"/>
              <a:cs typeface="+mn-lt"/>
            </a:endParaRPr>
          </a:p>
          <a:p>
            <a:pPr lvl="2"/>
            <a:endParaRPr lang="en-US" sz="14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1400" dirty="0">
              <a:solidFill>
                <a:srgbClr val="FFFFFF"/>
              </a:solidFill>
              <a:cs typeface="Calibri"/>
            </a:endParaRPr>
          </a:p>
          <a:p>
            <a:r>
              <a:rPr lang="en-US" sz="1400" dirty="0">
                <a:solidFill>
                  <a:srgbClr val="FFFFFF"/>
                </a:solidFill>
                <a:cs typeface="Calibri"/>
              </a:rPr>
              <a:t>Teil2</a:t>
            </a:r>
          </a:p>
          <a:p>
            <a:pPr lvl="1"/>
            <a:r>
              <a:rPr lang="en-US" sz="1000" dirty="0" err="1">
                <a:solidFill>
                  <a:srgbClr val="FFFFFF"/>
                </a:solidFill>
                <a:cs typeface="Calibri"/>
              </a:rPr>
              <a:t>Versuch</a:t>
            </a:r>
            <a:r>
              <a:rPr lang="en-US" sz="1000" dirty="0">
                <a:solidFill>
                  <a:srgbClr val="FFFFFF"/>
                </a:solidFill>
                <a:cs typeface="Calibri"/>
              </a:rPr>
              <a:t> Anwendung des TQM auf Projekt "Max Temp"</a:t>
            </a:r>
          </a:p>
          <a:p>
            <a:endParaRPr lang="en-US" sz="14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1574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8724A-56BB-44E1-87F1-942CA1C5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rgbClr val="FFFFFF"/>
                </a:solidFill>
                <a:cs typeface="Calibri Light"/>
              </a:rPr>
              <a:t>Definition von Total Quality Management</a:t>
            </a:r>
            <a:endParaRPr lang="en-US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3024-9F1C-4E0E-B4BE-B04583A2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TQM 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ist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eine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Management 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methode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mit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dem Ziel 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eine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dauerhafte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optimierung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der 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Qualität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von 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Produkten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/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Dienstleistungen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in 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allen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 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ebenen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des 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Unternehmens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 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herbeizuführen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. 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Dadurch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wird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eine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Erhöhung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der 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Kundenzufriedenheit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dirty="0" err="1">
                <a:solidFill>
                  <a:srgbClr val="FFFFFF"/>
                </a:solidFill>
                <a:cs typeface="Calibri" panose="020F0502020204030204"/>
              </a:rPr>
              <a:t>angestrebt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926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21B41CF1-C819-4E8F-A952-6CE70C06B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59" b="99818" l="1653" r="98554">
                        <a14:foregroundMark x1="31818" y1="77737" x2="42355" y2="71715"/>
                        <a14:foregroundMark x1="42355" y1="71715" x2="32231" y2="78650"/>
                        <a14:foregroundMark x1="32231" y1="78650" x2="39463" y2="67518"/>
                        <a14:foregroundMark x1="39463" y1="67518" x2="33678" y2="75547"/>
                        <a14:foregroundMark x1="33678" y1="75547" x2="49587" y2="66423"/>
                        <a14:foregroundMark x1="49587" y1="66423" x2="31198" y2="79197"/>
                        <a14:foregroundMark x1="31198" y1="79197" x2="37810" y2="66971"/>
                        <a14:foregroundMark x1="37810" y1="66971" x2="29339" y2="77737"/>
                        <a14:foregroundMark x1="29339" y1="77737" x2="41736" y2="68066"/>
                        <a14:foregroundMark x1="41736" y1="68066" x2="35950" y2="76277"/>
                        <a14:foregroundMark x1="35950" y1="76277" x2="27893" y2="82847"/>
                        <a14:foregroundMark x1="27893" y1="82847" x2="42149" y2="65876"/>
                        <a14:foregroundMark x1="42149" y1="65876" x2="36570" y2="76460"/>
                        <a14:foregroundMark x1="36570" y1="76460" x2="41116" y2="68978"/>
                        <a14:foregroundMark x1="62603" y1="31204" x2="61983" y2="31569"/>
                        <a14:foregroundMark x1="61157" y1="32847" x2="64256" y2="32299"/>
                        <a14:foregroundMark x1="27893" y1="63686" x2="22521" y2="71898"/>
                        <a14:foregroundMark x1="22521" y1="71898" x2="2273" y2="80657"/>
                        <a14:foregroundMark x1="2273" y1="80657" x2="0" y2="89781"/>
                        <a14:foregroundMark x1="0" y1="89781" x2="1653" y2="99270"/>
                        <a14:foregroundMark x1="1653" y1="99270" x2="16322" y2="99453"/>
                        <a14:foregroundMark x1="16322" y1="99453" x2="34091" y2="99270"/>
                        <a14:foregroundMark x1="34091" y1="99270" x2="78512" y2="99818"/>
                        <a14:foregroundMark x1="78512" y1="99818" x2="94421" y2="99453"/>
                        <a14:foregroundMark x1="94421" y1="99453" x2="99380" y2="90146"/>
                        <a14:foregroundMark x1="99380" y1="90146" x2="98760" y2="80474"/>
                        <a14:foregroundMark x1="98760" y1="80474" x2="87603" y2="74635"/>
                        <a14:foregroundMark x1="87603" y1="74635" x2="72727" y2="72263"/>
                        <a14:foregroundMark x1="72727" y1="72263" x2="63430" y2="67518"/>
                        <a14:foregroundMark x1="63430" y1="67518" x2="62603" y2="65693"/>
                        <a14:foregroundMark x1="12397" y1="81569" x2="9298" y2="91241"/>
                        <a14:foregroundMark x1="9298" y1="91241" x2="21488" y2="85766"/>
                        <a14:foregroundMark x1="21488" y1="85766" x2="7025" y2="90876"/>
                        <a14:foregroundMark x1="7025" y1="90876" x2="18182" y2="85584"/>
                        <a14:foregroundMark x1="18182" y1="85584" x2="5165" y2="90511"/>
                        <a14:foregroundMark x1="5165" y1="90511" x2="40083" y2="92153"/>
                        <a14:foregroundMark x1="40083" y1="92153" x2="22107" y2="94708"/>
                        <a14:foregroundMark x1="22107" y1="94708" x2="55165" y2="93431"/>
                        <a14:foregroundMark x1="55165" y1="93431" x2="11364" y2="91971"/>
                        <a14:foregroundMark x1="11364" y1="91971" x2="52479" y2="94526"/>
                        <a14:foregroundMark x1="52479" y1="94526" x2="17562" y2="92883"/>
                        <a14:foregroundMark x1="17562" y1="92883" x2="40496" y2="91971"/>
                        <a14:foregroundMark x1="40496" y1="91971" x2="56405" y2="91971"/>
                        <a14:foregroundMark x1="56405" y1="91971" x2="14050" y2="87774"/>
                        <a14:foregroundMark x1="14050" y1="87774" x2="55579" y2="91423"/>
                        <a14:foregroundMark x1="55579" y1="91423" x2="24380" y2="87044"/>
                        <a14:foregroundMark x1="24380" y1="87044" x2="38843" y2="86861"/>
                        <a14:foregroundMark x1="38843" y1="86861" x2="25826" y2="83394"/>
                        <a14:foregroundMark x1="25826" y1="83394" x2="42769" y2="84672"/>
                        <a14:foregroundMark x1="42769" y1="84672" x2="25000" y2="86679"/>
                        <a14:foregroundMark x1="25000" y1="86679" x2="30992" y2="88686"/>
                        <a14:foregroundMark x1="5992" y1="80109" x2="1653" y2="89416"/>
                        <a14:foregroundMark x1="1653" y1="89416" x2="5372" y2="82117"/>
                        <a14:foregroundMark x1="47314" y1="84124" x2="96694" y2="93978"/>
                        <a14:foregroundMark x1="96694" y1="93978" x2="97521" y2="99818"/>
                        <a14:foregroundMark x1="36777" y1="10584" x2="48760" y2="8759"/>
                        <a14:foregroundMark x1="48760" y1="8759" x2="57438" y2="9124"/>
                        <a14:foregroundMark x1="26446" y1="31934" x2="23967" y2="41241"/>
                        <a14:foregroundMark x1="23967" y1="41241" x2="28099" y2="463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0981" y="1601161"/>
            <a:ext cx="4463386" cy="5054269"/>
          </a:xfrm>
          <a:prstGeom prst="rect">
            <a:avLst/>
          </a:prstGeom>
        </p:spPr>
      </p:pic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7A042F-B9A0-4ADA-A9E3-87EA5E41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err="1">
                <a:cs typeface="Calibri Light"/>
              </a:rPr>
              <a:t>Geschichte</a:t>
            </a:r>
            <a:r>
              <a:rPr lang="en-US">
                <a:cs typeface="Calibri Light"/>
              </a:rPr>
              <a:t> des TQM - </a:t>
            </a:r>
            <a:r>
              <a:rPr lang="en-US" err="1">
                <a:cs typeface="Calibri Light"/>
              </a:rPr>
              <a:t>Allgemein</a:t>
            </a:r>
            <a:endParaRPr lang="en-US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FD22E-316C-4F2D-A3B0-94C3D910F365}"/>
              </a:ext>
            </a:extLst>
          </p:cNvPr>
          <p:cNvSpPr txBox="1"/>
          <p:nvPr/>
        </p:nvSpPr>
        <p:spPr>
          <a:xfrm>
            <a:off x="838717" y="2823460"/>
            <a:ext cx="52654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Niemand </a:t>
            </a:r>
            <a:r>
              <a:rPr lang="en-US" err="1"/>
              <a:t>schenkte</a:t>
            </a:r>
            <a:r>
              <a:rPr lang="en-US"/>
              <a:t> </a:t>
            </a:r>
            <a:r>
              <a:rPr lang="en-US" err="1"/>
              <a:t>seinen</a:t>
            </a:r>
            <a:r>
              <a:rPr lang="en-US"/>
              <a:t> Ideen </a:t>
            </a:r>
            <a:r>
              <a:rPr lang="en-US" err="1"/>
              <a:t>rund</a:t>
            </a:r>
            <a:r>
              <a:rPr lang="en-US"/>
              <a:t> um </a:t>
            </a:r>
            <a:r>
              <a:rPr lang="en-US" err="1"/>
              <a:t>Qualitätsmanagement</a:t>
            </a:r>
            <a:r>
              <a:rPr lang="en-US"/>
              <a:t> </a:t>
            </a:r>
            <a:r>
              <a:rPr lang="en-US" err="1"/>
              <a:t>aufmerksamkeit</a:t>
            </a:r>
            <a:r>
              <a:rPr lang="en-US"/>
              <a:t>.</a:t>
            </a:r>
            <a:endParaRPr lang="en-US" err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19D7C-0B16-4B70-855D-CCCE8CAB715F}"/>
              </a:ext>
            </a:extLst>
          </p:cNvPr>
          <p:cNvSpPr txBox="1"/>
          <p:nvPr/>
        </p:nvSpPr>
        <p:spPr>
          <a:xfrm>
            <a:off x="884865" y="1983562"/>
            <a:ext cx="52654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1940 </a:t>
            </a:r>
            <a:r>
              <a:rPr lang="en-US" err="1">
                <a:cs typeface="Calibri"/>
              </a:rPr>
              <a:t>forschte</a:t>
            </a:r>
            <a:r>
              <a:rPr lang="en-US">
                <a:cs typeface="Calibri"/>
              </a:rPr>
              <a:t> William Edward Deming </a:t>
            </a:r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Bereich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Qualitätsmanagement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87662-CFA6-47EA-A45C-C308E82BE859}"/>
              </a:ext>
            </a:extLst>
          </p:cNvPr>
          <p:cNvSpPr txBox="1"/>
          <p:nvPr/>
        </p:nvSpPr>
        <p:spPr>
          <a:xfrm>
            <a:off x="839825" y="3787405"/>
            <a:ext cx="48638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Im</a:t>
            </a:r>
            <a:r>
              <a:rPr lang="en-US"/>
              <a:t> </a:t>
            </a:r>
            <a:r>
              <a:rPr lang="en-US" err="1"/>
              <a:t>Kriegszerstörten</a:t>
            </a:r>
            <a:r>
              <a:rPr lang="en-US"/>
              <a:t> Japan </a:t>
            </a:r>
            <a:r>
              <a:rPr lang="en-US" err="1"/>
              <a:t>wurden</a:t>
            </a:r>
            <a:r>
              <a:rPr lang="en-US"/>
              <a:t> seine Ideen/</a:t>
            </a:r>
            <a:r>
              <a:rPr lang="en-US" err="1"/>
              <a:t>Konzepte</a:t>
            </a:r>
            <a:r>
              <a:rPr lang="en-US"/>
              <a:t> </a:t>
            </a:r>
            <a:r>
              <a:rPr lang="en-US" err="1"/>
              <a:t>beachtet</a:t>
            </a:r>
            <a:r>
              <a:rPr lang="en-US"/>
              <a:t> und schnell </a:t>
            </a:r>
            <a:r>
              <a:rPr lang="en-US" err="1"/>
              <a:t>etabliert</a:t>
            </a:r>
            <a:r>
              <a:rPr lang="en-US"/>
              <a:t> </a:t>
            </a:r>
            <a:r>
              <a:rPr lang="en-US" err="1"/>
              <a:t>als</a:t>
            </a:r>
            <a:r>
              <a:rPr lang="en-US"/>
              <a:t> </a:t>
            </a:r>
            <a:r>
              <a:rPr lang="en-US" err="1"/>
              <a:t>eine</a:t>
            </a:r>
            <a:r>
              <a:rPr lang="en-US"/>
              <a:t> Management-Philosophie.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DA22-E277-4AF2-839C-309C14417CC6}"/>
              </a:ext>
            </a:extLst>
          </p:cNvPr>
          <p:cNvSpPr txBox="1"/>
          <p:nvPr/>
        </p:nvSpPr>
        <p:spPr>
          <a:xfrm>
            <a:off x="793676" y="5123489"/>
            <a:ext cx="47515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1951 </a:t>
            </a:r>
            <a:r>
              <a:rPr lang="en-US" err="1">
                <a:cs typeface="Calibri"/>
              </a:rPr>
              <a:t>vergab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japanische</a:t>
            </a:r>
            <a:r>
              <a:rPr lang="en-US">
                <a:cs typeface="Calibri"/>
              </a:rPr>
              <a:t> "Union of Scientists and engineers" </a:t>
            </a:r>
            <a:r>
              <a:rPr lang="en-US" err="1">
                <a:cs typeface="Calibri"/>
              </a:rPr>
              <a:t>erstmals</a:t>
            </a:r>
            <a:r>
              <a:rPr lang="en-US">
                <a:cs typeface="Calibri"/>
              </a:rPr>
              <a:t> den "Deming Preis" für </a:t>
            </a:r>
            <a:r>
              <a:rPr lang="en-US" err="1">
                <a:cs typeface="Calibri"/>
              </a:rPr>
              <a:t>Unternehmen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78643C-3660-4FDD-BEDB-55D30FA7D123}"/>
              </a:ext>
            </a:extLst>
          </p:cNvPr>
          <p:cNvSpPr txBox="1"/>
          <p:nvPr/>
        </p:nvSpPr>
        <p:spPr>
          <a:xfrm>
            <a:off x="8951118" y="1601161"/>
            <a:ext cx="16976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William Edward Deming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8492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FEA3EC-A58E-4543-970B-C2552DA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err="1">
                <a:cs typeface="Calibri Light"/>
              </a:rPr>
              <a:t>Geschichte</a:t>
            </a:r>
            <a:r>
              <a:rPr lang="en-US">
                <a:cs typeface="Calibri Light"/>
              </a:rPr>
              <a:t> – </a:t>
            </a:r>
            <a:r>
              <a:rPr lang="en-US" err="1">
                <a:cs typeface="Calibri Light"/>
              </a:rPr>
              <a:t>Weiterentwicklung</a:t>
            </a:r>
            <a:r>
              <a:rPr lang="en-US">
                <a:cs typeface="Calibri Light"/>
              </a:rPr>
              <a:t> des TQM in Japan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406F25-72FD-4C52-BF7A-67242FC1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130" y="1825625"/>
            <a:ext cx="9458251" cy="466440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Japaner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eroberten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Marktanteile</a:t>
            </a:r>
            <a:r>
              <a:rPr lang="en-US" dirty="0">
                <a:cs typeface="Calibri"/>
              </a:rPr>
              <a:t> in den </a:t>
            </a:r>
            <a:r>
              <a:rPr lang="en-US" dirty="0" err="1">
                <a:cs typeface="Calibri"/>
              </a:rPr>
              <a:t>folgenden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Jahrzehnten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Japaner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Produzierten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günstige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hochwertige</a:t>
            </a:r>
            <a:r>
              <a:rPr lang="en-US" dirty="0">
                <a:cs typeface="Calibri"/>
              </a:rPr>
              <a:t> Produkte</a:t>
            </a:r>
            <a:endParaRPr lang="en-US" dirty="0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US-</a:t>
            </a:r>
            <a:r>
              <a:rPr lang="en-US" dirty="0" err="1">
                <a:cs typeface="Calibri"/>
              </a:rPr>
              <a:t>Amerikanische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Unternehmen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warfen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blick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nach</a:t>
            </a:r>
            <a:r>
              <a:rPr lang="en-US" dirty="0">
                <a:cs typeface="Calibri"/>
              </a:rPr>
              <a:t> Japan und </a:t>
            </a:r>
            <a:r>
              <a:rPr lang="en-US" dirty="0" err="1">
                <a:cs typeface="Calibri"/>
              </a:rPr>
              <a:t>stießen</a:t>
            </a:r>
            <a:r>
              <a:rPr lang="en-US" dirty="0">
                <a:cs typeface="Calibri"/>
              </a:rPr>
              <a:t> auf de Philosophie des TQM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59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F8C9F-D55A-440C-A12D-D3A3BC8A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err="1">
                <a:cs typeface="Calibri Light"/>
              </a:rPr>
              <a:t>Geschichte</a:t>
            </a:r>
            <a:r>
              <a:rPr lang="en-US">
                <a:cs typeface="Calibri Light"/>
              </a:rPr>
              <a:t> – TQM in Europa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2AF2-DA91-4D61-960A-D8D9E12E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1988 </a:t>
            </a:r>
            <a:r>
              <a:rPr lang="en-US" dirty="0" err="1">
                <a:cs typeface="Calibri"/>
              </a:rPr>
              <a:t>gründeten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Europäische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Unternehmen</a:t>
            </a:r>
            <a:r>
              <a:rPr lang="en-US" dirty="0">
                <a:cs typeface="Calibri"/>
              </a:rPr>
              <a:t> die "European Foundation for Quality Management" </a:t>
            </a:r>
            <a:r>
              <a:rPr lang="en-US" dirty="0" err="1">
                <a:cs typeface="Calibri"/>
              </a:rPr>
              <a:t>kurz</a:t>
            </a:r>
            <a:r>
              <a:rPr lang="en-US" dirty="0">
                <a:cs typeface="Calibri"/>
              </a:rPr>
              <a:t> "EFQM"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EFQM </a:t>
            </a:r>
            <a:r>
              <a:rPr lang="en-US" dirty="0" err="1">
                <a:cs typeface="Calibri"/>
              </a:rPr>
              <a:t>entwickelte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eigenes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Qualitäts</a:t>
            </a:r>
            <a:r>
              <a:rPr lang="en-US" dirty="0">
                <a:cs typeface="Calibri"/>
              </a:rPr>
              <a:t>-Management Modell</a:t>
            </a:r>
            <a:endParaRPr lang="en-US" dirty="0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Seit 1992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der "EFQM Excellence Award" </a:t>
            </a:r>
            <a:r>
              <a:rPr lang="en-US" dirty="0" err="1">
                <a:cs typeface="Calibri"/>
              </a:rPr>
              <a:t>kurz</a:t>
            </a:r>
            <a:r>
              <a:rPr lang="en-US" dirty="0">
                <a:cs typeface="Calibri"/>
              </a:rPr>
              <a:t> "EEA" </a:t>
            </a:r>
            <a:r>
              <a:rPr lang="en-US" dirty="0" err="1">
                <a:cs typeface="Calibri"/>
              </a:rPr>
              <a:t>verliehen</a:t>
            </a:r>
            <a:r>
              <a:rPr lang="en-US" dirty="0">
                <a:cs typeface="Calibri"/>
              </a:rPr>
              <a:t> an </a:t>
            </a:r>
            <a:r>
              <a:rPr lang="en-US" dirty="0" err="1">
                <a:cs typeface="Calibri"/>
              </a:rPr>
              <a:t>Unternehmen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eine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dauerhafte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verbesserung</a:t>
            </a:r>
            <a:r>
              <a:rPr lang="en-US" dirty="0">
                <a:cs typeface="Calibri"/>
              </a:rPr>
              <a:t> des TQM Systems </a:t>
            </a:r>
            <a:r>
              <a:rPr lang="en-US" dirty="0" err="1">
                <a:cs typeface="Calibri"/>
              </a:rPr>
              <a:t>nachweisen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können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Gründungsmitglieder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waren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unteranderem</a:t>
            </a:r>
            <a:r>
              <a:rPr lang="en-US" dirty="0">
                <a:cs typeface="Calibri"/>
              </a:rPr>
              <a:t>: Nestle, Bosch, Phillips und 11 </a:t>
            </a:r>
            <a:r>
              <a:rPr lang="en-US" dirty="0" err="1">
                <a:cs typeface="Calibri"/>
              </a:rPr>
              <a:t>weitere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Unternehmen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884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F8C9F-D55A-440C-A12D-D3A3BC8A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Umsetzung des TQM mit Schwerpunkt auf der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2AF2-DA91-4D61-960A-D8D9E12E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Umsetzung</a:t>
            </a:r>
            <a:r>
              <a:rPr lang="en-US" dirty="0">
                <a:cs typeface="Calibri"/>
              </a:rPr>
              <a:t> von TQM </a:t>
            </a:r>
            <a:r>
              <a:rPr lang="en-US" dirty="0" err="1">
                <a:cs typeface="Calibri"/>
              </a:rPr>
              <a:t>stellt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gnzheitliches</a:t>
            </a:r>
            <a:r>
              <a:rPr lang="en-US" dirty="0">
                <a:cs typeface="Calibri"/>
              </a:rPr>
              <a:t> System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wesentlichen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Schritten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dar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Jedes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Unternehmen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dabei</a:t>
            </a:r>
            <a:r>
              <a:rPr lang="en-US" dirty="0">
                <a:cs typeface="Calibri"/>
              </a:rPr>
              <a:t> auf </a:t>
            </a:r>
            <a:r>
              <a:rPr lang="en-US" dirty="0" err="1">
                <a:cs typeface="Calibri"/>
              </a:rPr>
              <a:t>Eckpfeiler</a:t>
            </a:r>
            <a:r>
              <a:rPr lang="en-US" dirty="0">
                <a:cs typeface="Calibri"/>
              </a:rPr>
              <a:t>, die </a:t>
            </a:r>
            <a:r>
              <a:rPr lang="en-US" dirty="0" err="1">
                <a:cs typeface="Calibri"/>
              </a:rPr>
              <a:t>sich</a:t>
            </a:r>
            <a:r>
              <a:rPr lang="en-US" dirty="0">
                <a:cs typeface="Calibri"/>
              </a:rPr>
              <a:t> auf die </a:t>
            </a:r>
            <a:r>
              <a:rPr lang="en-US" dirty="0" err="1">
                <a:cs typeface="Calibri"/>
              </a:rPr>
              <a:t>Qualität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beziehen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Zeitnahe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Umsetzung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Fortlaufenden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Prozess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Wichtigkeit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Produktion</a:t>
            </a:r>
            <a:r>
              <a:rPr lang="en-US" dirty="0">
                <a:cs typeface="Calibri"/>
              </a:rPr>
              <a:t> und des </a:t>
            </a:r>
            <a:r>
              <a:rPr lang="en-US" dirty="0" err="1">
                <a:cs typeface="Calibri"/>
              </a:rPr>
              <a:t>Produktes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9931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F8C9F-D55A-440C-A12D-D3A3BC8A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Umsetzung des TQM mit Schwerpunkt auf der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2AF2-DA91-4D61-960A-D8D9E12E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Schritt 1</a:t>
            </a:r>
          </a:p>
          <a:p>
            <a:pPr lvl="1"/>
            <a:r>
              <a:rPr lang="en-US" dirty="0" err="1">
                <a:cs typeface="Calibri"/>
              </a:rPr>
              <a:t>Fokuss</a:t>
            </a:r>
            <a:r>
              <a:rPr lang="en-US" dirty="0">
                <a:cs typeface="Calibri"/>
              </a:rPr>
              <a:t> auf die </a:t>
            </a:r>
            <a:r>
              <a:rPr lang="en-US" dirty="0" err="1">
                <a:cs typeface="Calibri"/>
              </a:rPr>
              <a:t>Projektvorbereitung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Ermittlung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Umfangs</a:t>
            </a:r>
            <a:r>
              <a:rPr lang="en-US" dirty="0">
                <a:cs typeface="Calibri"/>
              </a:rPr>
              <a:t> und des </a:t>
            </a:r>
            <a:r>
              <a:rPr lang="en-US" dirty="0" err="1">
                <a:cs typeface="Calibri"/>
              </a:rPr>
              <a:t>Ablufs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Vorgehensweise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aufbauen</a:t>
            </a:r>
            <a:r>
              <a:rPr lang="en-US" dirty="0">
                <a:cs typeface="Calibri"/>
              </a:rPr>
              <a:t>, die </a:t>
            </a:r>
            <a:r>
              <a:rPr lang="en-US" dirty="0" err="1">
                <a:cs typeface="Calibri"/>
              </a:rPr>
              <a:t>sich</a:t>
            </a:r>
            <a:r>
              <a:rPr lang="en-US" dirty="0">
                <a:cs typeface="Calibri"/>
              </a:rPr>
              <a:t> auf den </a:t>
            </a:r>
            <a:r>
              <a:rPr lang="en-US" dirty="0" err="1">
                <a:cs typeface="Calibri"/>
              </a:rPr>
              <a:t>Leitfaden</a:t>
            </a:r>
            <a:r>
              <a:rPr lang="en-US" dirty="0">
                <a:cs typeface="Calibri"/>
              </a:rPr>
              <a:t> und die </a:t>
            </a:r>
            <a:r>
              <a:rPr lang="en-US" dirty="0" err="1">
                <a:cs typeface="Calibri"/>
              </a:rPr>
              <a:t>Eingrenzung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Untersuchunsbereiches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beziehen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Schritt 2</a:t>
            </a:r>
          </a:p>
          <a:p>
            <a:pPr lvl="1"/>
            <a:r>
              <a:rPr lang="en-US" dirty="0" err="1">
                <a:cs typeface="Calibri"/>
              </a:rPr>
              <a:t>Kokuss</a:t>
            </a:r>
            <a:r>
              <a:rPr lang="en-US" dirty="0">
                <a:cs typeface="Calibri"/>
              </a:rPr>
              <a:t> auf den </a:t>
            </a:r>
            <a:r>
              <a:rPr lang="en-US" dirty="0" err="1">
                <a:cs typeface="Calibri"/>
              </a:rPr>
              <a:t>Ist-Zusand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Schwachstellen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sollen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erkannt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326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F8C9F-D55A-440C-A12D-D3A3BC8A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Umsetzung des TQM mit Schwerpunkt auf der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2AF2-DA91-4D61-960A-D8D9E12E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Schritt 3</a:t>
            </a:r>
          </a:p>
          <a:p>
            <a:pPr lvl="1"/>
            <a:r>
              <a:rPr lang="en-US" dirty="0" err="1">
                <a:cs typeface="Calibri"/>
              </a:rPr>
              <a:t>Ausarbeitung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eines</a:t>
            </a:r>
            <a:r>
              <a:rPr lang="en-US" dirty="0">
                <a:cs typeface="Calibri"/>
              </a:rPr>
              <a:t> Soll-</a:t>
            </a:r>
            <a:r>
              <a:rPr lang="en-US" dirty="0" err="1">
                <a:cs typeface="Calibri"/>
              </a:rPr>
              <a:t>Konzepts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Schritt 4</a:t>
            </a:r>
          </a:p>
          <a:p>
            <a:pPr lvl="1"/>
            <a:r>
              <a:rPr lang="en-US" dirty="0" err="1">
                <a:cs typeface="Calibri"/>
              </a:rPr>
              <a:t>Realisierungsphase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Aktive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Verfolgung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aller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Maßnahmen</a:t>
            </a:r>
            <a:r>
              <a:rPr lang="en-US" dirty="0">
                <a:cs typeface="Calibri"/>
              </a:rPr>
              <a:t> für die </a:t>
            </a:r>
            <a:r>
              <a:rPr lang="en-US" dirty="0" err="1">
                <a:cs typeface="Calibri"/>
              </a:rPr>
              <a:t>Gewährleistung</a:t>
            </a:r>
            <a:r>
              <a:rPr lang="en-US" dirty="0">
                <a:cs typeface="Calibri"/>
              </a:rPr>
              <a:t> von </a:t>
            </a:r>
            <a:r>
              <a:rPr lang="en-US" dirty="0" err="1">
                <a:cs typeface="Calibri"/>
              </a:rPr>
              <a:t>istiutionalisiertem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Projektcontrolling</a:t>
            </a:r>
            <a:r>
              <a:rPr lang="en-US" dirty="0"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3933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2DA26B5C5440643AEC82ACC99C88181" ma:contentTypeVersion="4" ma:contentTypeDescription="Ein neues Dokument erstellen." ma:contentTypeScope="" ma:versionID="a8b0e90e95f59140ca76f93e0189f42d">
  <xsd:schema xmlns:xsd="http://www.w3.org/2001/XMLSchema" xmlns:xs="http://www.w3.org/2001/XMLSchema" xmlns:p="http://schemas.microsoft.com/office/2006/metadata/properties" xmlns:ns2="eb23fc3a-3569-40b7-b63c-58d632e518b4" targetNamespace="http://schemas.microsoft.com/office/2006/metadata/properties" ma:root="true" ma:fieldsID="6d4737f736ce69b7f2c3cf93de2048a0" ns2:_="">
    <xsd:import namespace="eb23fc3a-3569-40b7-b63c-58d632e518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23fc3a-3569-40b7-b63c-58d632e518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F894D-F6D2-4F2D-A9EC-4FAF9E7D58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CCF895-DB7C-4A20-8006-218F9FF589DB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eb23fc3a-3569-40b7-b63c-58d632e518b4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8980FE2-0F82-42BF-8376-76315A327A19}">
  <ds:schemaRefs>
    <ds:schemaRef ds:uri="eb23fc3a-3569-40b7-b63c-58d632e518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418</Words>
  <Application>Microsoft Office PowerPoint</Application>
  <PresentationFormat>Breitbild</PresentationFormat>
  <Paragraphs>70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Total Quality Management</vt:lpstr>
      <vt:lpstr>Ablauf</vt:lpstr>
      <vt:lpstr>Definition von Total Quality Management</vt:lpstr>
      <vt:lpstr>Geschichte des TQM - Allgemein</vt:lpstr>
      <vt:lpstr>Geschichte – Weiterentwicklung des TQM in Japan</vt:lpstr>
      <vt:lpstr>Geschichte – TQM in Europa</vt:lpstr>
      <vt:lpstr>Umsetzung des TQM mit Schwerpunkt auf der IT</vt:lpstr>
      <vt:lpstr>Umsetzung des TQM mit Schwerpunkt auf der IT</vt:lpstr>
      <vt:lpstr>Umsetzung des TQM mit Schwerpunkt auf der IT</vt:lpstr>
      <vt:lpstr>PowerPoint-Präsentation</vt:lpstr>
      <vt:lpstr>Versuch Anwendung des TQM auf Projekt "Max Temp"</vt:lpstr>
      <vt:lpstr>Quellen: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Neumann</dc:creator>
  <cp:lastModifiedBy>Nicholas Neumann</cp:lastModifiedBy>
  <cp:revision>39</cp:revision>
  <dcterms:created xsi:type="dcterms:W3CDTF">2022-02-24T07:40:21Z</dcterms:created>
  <dcterms:modified xsi:type="dcterms:W3CDTF">2022-03-27T14:35:44Z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0x01010062DA26B5C5440643AEC82ACC99C88181</vt:lpwstr>
  </property>
</Properties>
</file>