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6" r:id="rId4"/>
    <p:sldId id="267" r:id="rId5"/>
    <p:sldId id="265" r:id="rId6"/>
    <p:sldId id="258" r:id="rId7"/>
    <p:sldId id="260" r:id="rId8"/>
    <p:sldId id="259" r:id="rId9"/>
    <p:sldId id="261" r:id="rId10"/>
    <p:sldId id="262" r:id="rId11"/>
    <p:sldId id="263" r:id="rId12"/>
    <p:sldId id="264" r:id="rId13"/>
    <p:sldId id="273" r:id="rId14"/>
    <p:sldId id="274" r:id="rId15"/>
    <p:sldId id="275" r:id="rId16"/>
    <p:sldId id="276" r:id="rId17"/>
    <p:sldId id="277" r:id="rId18"/>
    <p:sldId id="279" r:id="rId19"/>
    <p:sldId id="278" r:id="rId20"/>
    <p:sldId id="270" r:id="rId21"/>
    <p:sldId id="268" r:id="rId22"/>
    <p:sldId id="271" r:id="rId23"/>
    <p:sldId id="280" r:id="rId24"/>
    <p:sldId id="272" r:id="rId25"/>
    <p:sldId id="285" r:id="rId2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25" autoAdjust="0"/>
    <p:restoredTop sz="94660"/>
  </p:normalViewPr>
  <p:slideViewPr>
    <p:cSldViewPr snapToGrid="0">
      <p:cViewPr varScale="1">
        <p:scale>
          <a:sx n="86" d="100"/>
          <a:sy n="86" d="100"/>
        </p:scale>
        <p:origin x="581"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C2A6446F-644D-4C85-8779-1471ED3C27E3}" type="datetimeFigureOut">
              <a:rPr lang="de-DE" smtClean="0"/>
              <a:t>27.01.2023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2FD77596-27AA-4E12-8B1A-C8F227315E19}" type="slidenum">
              <a:rPr lang="de-DE" smtClean="0"/>
              <a:t>‹Nr.›</a:t>
            </a:fld>
            <a:endParaRPr lang="de-DE"/>
          </a:p>
        </p:txBody>
      </p:sp>
    </p:spTree>
    <p:extLst>
      <p:ext uri="{BB962C8B-B14F-4D97-AF65-F5344CB8AC3E}">
        <p14:creationId xmlns:p14="http://schemas.microsoft.com/office/powerpoint/2010/main" val="3976114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C2A6446F-644D-4C85-8779-1471ED3C27E3}" type="datetimeFigureOut">
              <a:rPr lang="de-DE" smtClean="0"/>
              <a:t>27.01.2023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2FD77596-27AA-4E12-8B1A-C8F227315E19}" type="slidenum">
              <a:rPr lang="de-DE" smtClean="0"/>
              <a:t>‹Nr.›</a:t>
            </a:fld>
            <a:endParaRPr lang="de-DE"/>
          </a:p>
        </p:txBody>
      </p:sp>
    </p:spTree>
    <p:extLst>
      <p:ext uri="{BB962C8B-B14F-4D97-AF65-F5344CB8AC3E}">
        <p14:creationId xmlns:p14="http://schemas.microsoft.com/office/powerpoint/2010/main" val="544695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C2A6446F-644D-4C85-8779-1471ED3C27E3}" type="datetimeFigureOut">
              <a:rPr lang="de-DE" smtClean="0"/>
              <a:t>27.01.2023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2FD77596-27AA-4E12-8B1A-C8F227315E19}" type="slidenum">
              <a:rPr lang="de-DE" smtClean="0"/>
              <a:t>‹Nr.›</a:t>
            </a:fld>
            <a:endParaRPr lang="de-DE"/>
          </a:p>
        </p:txBody>
      </p:sp>
    </p:spTree>
    <p:extLst>
      <p:ext uri="{BB962C8B-B14F-4D97-AF65-F5344CB8AC3E}">
        <p14:creationId xmlns:p14="http://schemas.microsoft.com/office/powerpoint/2010/main" val="24446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C2A6446F-644D-4C85-8779-1471ED3C27E3}" type="datetimeFigureOut">
              <a:rPr lang="de-DE" smtClean="0"/>
              <a:t>27.01.2023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2FD77596-27AA-4E12-8B1A-C8F227315E19}" type="slidenum">
              <a:rPr lang="de-DE" smtClean="0"/>
              <a:t>‹Nr.›</a:t>
            </a:fld>
            <a:endParaRPr lang="de-DE"/>
          </a:p>
        </p:txBody>
      </p:sp>
    </p:spTree>
    <p:extLst>
      <p:ext uri="{BB962C8B-B14F-4D97-AF65-F5344CB8AC3E}">
        <p14:creationId xmlns:p14="http://schemas.microsoft.com/office/powerpoint/2010/main" val="2269124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Textmasterformat bearbeiten</a:t>
            </a:r>
          </a:p>
        </p:txBody>
      </p:sp>
      <p:sp>
        <p:nvSpPr>
          <p:cNvPr id="4" name="Datumsplatzhalter 3"/>
          <p:cNvSpPr>
            <a:spLocks noGrp="1"/>
          </p:cNvSpPr>
          <p:nvPr>
            <p:ph type="dt" sz="half" idx="10"/>
          </p:nvPr>
        </p:nvSpPr>
        <p:spPr/>
        <p:txBody>
          <a:bodyPr/>
          <a:lstStyle/>
          <a:p>
            <a:fld id="{C2A6446F-644D-4C85-8779-1471ED3C27E3}" type="datetimeFigureOut">
              <a:rPr lang="de-DE" smtClean="0"/>
              <a:t>27.01.2023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2FD77596-27AA-4E12-8B1A-C8F227315E19}" type="slidenum">
              <a:rPr lang="de-DE" smtClean="0"/>
              <a:t>‹Nr.›</a:t>
            </a:fld>
            <a:endParaRPr lang="de-DE"/>
          </a:p>
        </p:txBody>
      </p:sp>
    </p:spTree>
    <p:extLst>
      <p:ext uri="{BB962C8B-B14F-4D97-AF65-F5344CB8AC3E}">
        <p14:creationId xmlns:p14="http://schemas.microsoft.com/office/powerpoint/2010/main" val="2340683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C2A6446F-644D-4C85-8779-1471ED3C27E3}" type="datetimeFigureOut">
              <a:rPr lang="de-DE" smtClean="0"/>
              <a:t>27.01.2023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2FD77596-27AA-4E12-8B1A-C8F227315E19}" type="slidenum">
              <a:rPr lang="de-DE" smtClean="0"/>
              <a:t>‹Nr.›</a:t>
            </a:fld>
            <a:endParaRPr lang="de-DE"/>
          </a:p>
        </p:txBody>
      </p:sp>
    </p:spTree>
    <p:extLst>
      <p:ext uri="{BB962C8B-B14F-4D97-AF65-F5344CB8AC3E}">
        <p14:creationId xmlns:p14="http://schemas.microsoft.com/office/powerpoint/2010/main" val="1030615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C2A6446F-644D-4C85-8779-1471ED3C27E3}" type="datetimeFigureOut">
              <a:rPr lang="de-DE" smtClean="0"/>
              <a:t>27.01.2023</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2FD77596-27AA-4E12-8B1A-C8F227315E19}" type="slidenum">
              <a:rPr lang="de-DE" smtClean="0"/>
              <a:t>‹Nr.›</a:t>
            </a:fld>
            <a:endParaRPr lang="de-DE"/>
          </a:p>
        </p:txBody>
      </p:sp>
    </p:spTree>
    <p:extLst>
      <p:ext uri="{BB962C8B-B14F-4D97-AF65-F5344CB8AC3E}">
        <p14:creationId xmlns:p14="http://schemas.microsoft.com/office/powerpoint/2010/main" val="3972803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C2A6446F-644D-4C85-8779-1471ED3C27E3}" type="datetimeFigureOut">
              <a:rPr lang="de-DE" smtClean="0"/>
              <a:t>27.01.2023</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2FD77596-27AA-4E12-8B1A-C8F227315E19}" type="slidenum">
              <a:rPr lang="de-DE" smtClean="0"/>
              <a:t>‹Nr.›</a:t>
            </a:fld>
            <a:endParaRPr lang="de-DE"/>
          </a:p>
        </p:txBody>
      </p:sp>
    </p:spTree>
    <p:extLst>
      <p:ext uri="{BB962C8B-B14F-4D97-AF65-F5344CB8AC3E}">
        <p14:creationId xmlns:p14="http://schemas.microsoft.com/office/powerpoint/2010/main" val="3112631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C2A6446F-644D-4C85-8779-1471ED3C27E3}" type="datetimeFigureOut">
              <a:rPr lang="de-DE" smtClean="0"/>
              <a:t>27.01.2023</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2FD77596-27AA-4E12-8B1A-C8F227315E19}" type="slidenum">
              <a:rPr lang="de-DE" smtClean="0"/>
              <a:t>‹Nr.›</a:t>
            </a:fld>
            <a:endParaRPr lang="de-DE"/>
          </a:p>
        </p:txBody>
      </p:sp>
    </p:spTree>
    <p:extLst>
      <p:ext uri="{BB962C8B-B14F-4D97-AF65-F5344CB8AC3E}">
        <p14:creationId xmlns:p14="http://schemas.microsoft.com/office/powerpoint/2010/main" val="1028528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5" name="Datumsplatzhalter 4"/>
          <p:cNvSpPr>
            <a:spLocks noGrp="1"/>
          </p:cNvSpPr>
          <p:nvPr>
            <p:ph type="dt" sz="half" idx="10"/>
          </p:nvPr>
        </p:nvSpPr>
        <p:spPr/>
        <p:txBody>
          <a:bodyPr/>
          <a:lstStyle/>
          <a:p>
            <a:fld id="{C2A6446F-644D-4C85-8779-1471ED3C27E3}" type="datetimeFigureOut">
              <a:rPr lang="de-DE" smtClean="0"/>
              <a:t>27.01.2023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2FD77596-27AA-4E12-8B1A-C8F227315E19}" type="slidenum">
              <a:rPr lang="de-DE" smtClean="0"/>
              <a:t>‹Nr.›</a:t>
            </a:fld>
            <a:endParaRPr lang="de-DE"/>
          </a:p>
        </p:txBody>
      </p:sp>
    </p:spTree>
    <p:extLst>
      <p:ext uri="{BB962C8B-B14F-4D97-AF65-F5344CB8AC3E}">
        <p14:creationId xmlns:p14="http://schemas.microsoft.com/office/powerpoint/2010/main" val="2567328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5" name="Datumsplatzhalter 4"/>
          <p:cNvSpPr>
            <a:spLocks noGrp="1"/>
          </p:cNvSpPr>
          <p:nvPr>
            <p:ph type="dt" sz="half" idx="10"/>
          </p:nvPr>
        </p:nvSpPr>
        <p:spPr/>
        <p:txBody>
          <a:bodyPr/>
          <a:lstStyle/>
          <a:p>
            <a:fld id="{C2A6446F-644D-4C85-8779-1471ED3C27E3}" type="datetimeFigureOut">
              <a:rPr lang="de-DE" smtClean="0"/>
              <a:t>27.01.2023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2FD77596-27AA-4E12-8B1A-C8F227315E19}" type="slidenum">
              <a:rPr lang="de-DE" smtClean="0"/>
              <a:t>‹Nr.›</a:t>
            </a:fld>
            <a:endParaRPr lang="de-DE"/>
          </a:p>
        </p:txBody>
      </p:sp>
    </p:spTree>
    <p:extLst>
      <p:ext uri="{BB962C8B-B14F-4D97-AF65-F5344CB8AC3E}">
        <p14:creationId xmlns:p14="http://schemas.microsoft.com/office/powerpoint/2010/main" val="2969229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A6446F-644D-4C85-8779-1471ED3C27E3}" type="datetimeFigureOut">
              <a:rPr lang="de-DE" smtClean="0"/>
              <a:t>27.01.2023</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D77596-27AA-4E12-8B1A-C8F227315E19}" type="slidenum">
              <a:rPr lang="de-DE" smtClean="0"/>
              <a:t>‹Nr.›</a:t>
            </a:fld>
            <a:endParaRPr lang="de-DE"/>
          </a:p>
        </p:txBody>
      </p:sp>
    </p:spTree>
    <p:extLst>
      <p:ext uri="{BB962C8B-B14F-4D97-AF65-F5344CB8AC3E}">
        <p14:creationId xmlns:p14="http://schemas.microsoft.com/office/powerpoint/2010/main" val="36155158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648230"/>
            <a:ext cx="9144000" cy="2387600"/>
          </a:xfrm>
        </p:spPr>
        <p:txBody>
          <a:bodyPr>
            <a:normAutofit/>
          </a:bodyPr>
          <a:lstStyle/>
          <a:p>
            <a:r>
              <a:rPr lang="de-DE" dirty="0">
                <a:solidFill>
                  <a:srgbClr val="FF0000"/>
                </a:solidFill>
              </a:rPr>
              <a:t>Konverter</a:t>
            </a:r>
            <a:r>
              <a:rPr lang="de-DE" dirty="0"/>
              <a:t> für</a:t>
            </a:r>
            <a:br>
              <a:rPr lang="de-DE" dirty="0"/>
            </a:br>
            <a:r>
              <a:rPr lang="de-DE" dirty="0"/>
              <a:t>XML -&gt; CSV</a:t>
            </a:r>
          </a:p>
        </p:txBody>
      </p:sp>
      <p:sp>
        <p:nvSpPr>
          <p:cNvPr id="3" name="Untertitel 2"/>
          <p:cNvSpPr>
            <a:spLocks noGrp="1"/>
          </p:cNvSpPr>
          <p:nvPr>
            <p:ph type="subTitle" idx="1"/>
          </p:nvPr>
        </p:nvSpPr>
        <p:spPr>
          <a:xfrm>
            <a:off x="1524000" y="3602037"/>
            <a:ext cx="9144000" cy="2866495"/>
          </a:xfrm>
        </p:spPr>
        <p:txBody>
          <a:bodyPr>
            <a:normAutofit lnSpcReduction="10000"/>
          </a:bodyPr>
          <a:lstStyle/>
          <a:p>
            <a:r>
              <a:rPr lang="de-DE" sz="4800" dirty="0"/>
              <a:t>Kyuhyun Jo</a:t>
            </a:r>
          </a:p>
          <a:p>
            <a:r>
              <a:rPr lang="de-DE" sz="4800" dirty="0"/>
              <a:t>Yaser Said-Ahmet</a:t>
            </a:r>
          </a:p>
          <a:p>
            <a:r>
              <a:rPr lang="de-DE" sz="4800" dirty="0"/>
              <a:t>Alisina Yozbashi</a:t>
            </a:r>
          </a:p>
          <a:p>
            <a:r>
              <a:rPr lang="de-DE" sz="4800"/>
              <a:t>Nasim Shahbazi</a:t>
            </a:r>
            <a:endParaRPr lang="de-DE" sz="4800" dirty="0"/>
          </a:p>
        </p:txBody>
      </p:sp>
    </p:spTree>
    <p:extLst>
      <p:ext uri="{BB962C8B-B14F-4D97-AF65-F5344CB8AC3E}">
        <p14:creationId xmlns:p14="http://schemas.microsoft.com/office/powerpoint/2010/main" val="720004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p:cNvSpPr txBox="1">
            <a:spLocks/>
          </p:cNvSpPr>
          <p:nvPr/>
        </p:nvSpPr>
        <p:spPr>
          <a:xfrm>
            <a:off x="0" y="114830"/>
            <a:ext cx="12192000" cy="1273703"/>
          </a:xfrm>
          <a:prstGeom prst="rect">
            <a:avLst/>
          </a:prstGeom>
        </p:spPr>
        <p:txBody>
          <a:bodyPr vert="horz" lIns="91440" tIns="45720" rIns="91440" bIns="45720" rtlCol="0" anchor="b">
            <a:normAutofit fontScale="8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de-DE" sz="7200" dirty="0" err="1"/>
              <a:t>Step</a:t>
            </a:r>
            <a:r>
              <a:rPr lang="de-DE" sz="7200" dirty="0"/>
              <a:t> 3. erstellen den XML </a:t>
            </a:r>
            <a:r>
              <a:rPr lang="de-DE" sz="7200" dirty="0" err="1"/>
              <a:t>Node</a:t>
            </a:r>
            <a:r>
              <a:rPr lang="de-DE" sz="7200" dirty="0"/>
              <a:t> Baum</a:t>
            </a:r>
          </a:p>
          <a:p>
            <a:pPr algn="l"/>
            <a:r>
              <a:rPr lang="de-DE" sz="4200" dirty="0"/>
              <a:t>	3.2 </a:t>
            </a:r>
            <a:r>
              <a:rPr lang="de-DE" sz="4200" dirty="0">
                <a:solidFill>
                  <a:srgbClr val="FF0000"/>
                </a:solidFill>
              </a:rPr>
              <a:t>Ausfüllen</a:t>
            </a:r>
            <a:r>
              <a:rPr lang="de-DE" sz="4200" dirty="0"/>
              <a:t> </a:t>
            </a:r>
            <a:r>
              <a:rPr lang="de-DE" sz="4200" dirty="0">
                <a:solidFill>
                  <a:srgbClr val="FF0000"/>
                </a:solidFill>
              </a:rPr>
              <a:t>der Information des Nodes</a:t>
            </a:r>
          </a:p>
        </p:txBody>
      </p:sp>
      <p:sp>
        <p:nvSpPr>
          <p:cNvPr id="5" name="Titel 1"/>
          <p:cNvSpPr>
            <a:spLocks noGrp="1"/>
          </p:cNvSpPr>
          <p:nvPr>
            <p:ph type="ctrTitle"/>
          </p:nvPr>
        </p:nvSpPr>
        <p:spPr>
          <a:xfrm>
            <a:off x="491067" y="1563380"/>
            <a:ext cx="11209865" cy="3381154"/>
          </a:xfrm>
        </p:spPr>
        <p:txBody>
          <a:bodyPr anchor="t" anchorCtr="0">
            <a:normAutofit/>
          </a:bodyPr>
          <a:lstStyle/>
          <a:p>
            <a:pPr algn="l"/>
            <a:r>
              <a:rPr lang="de-DE" sz="4000" dirty="0"/>
              <a:t>	&lt;Inhalt der </a:t>
            </a:r>
            <a:r>
              <a:rPr lang="de-DE" sz="3600" dirty="0" err="1">
                <a:solidFill>
                  <a:schemeClr val="accent2"/>
                </a:solidFill>
              </a:rPr>
              <a:t>InfoOfNode</a:t>
            </a:r>
            <a:r>
              <a:rPr lang="de-DE" sz="3600" dirty="0"/>
              <a:t> </a:t>
            </a:r>
            <a:r>
              <a:rPr lang="de-DE" sz="3600" dirty="0" err="1"/>
              <a:t>Klass</a:t>
            </a:r>
            <a:r>
              <a:rPr lang="de-DE" sz="3600" dirty="0"/>
              <a:t>&gt;</a:t>
            </a:r>
            <a:br>
              <a:rPr lang="de-DE" sz="3600" dirty="0"/>
            </a:br>
            <a:r>
              <a:rPr lang="de-DE" sz="3600" dirty="0"/>
              <a:t>	</a:t>
            </a:r>
            <a:r>
              <a:rPr lang="de-DE" sz="2200" dirty="0"/>
              <a:t>- 4 </a:t>
            </a:r>
            <a:r>
              <a:rPr lang="de-DE" sz="2200" dirty="0">
                <a:solidFill>
                  <a:schemeClr val="accent2"/>
                </a:solidFill>
              </a:rPr>
              <a:t>Index</a:t>
            </a:r>
            <a:r>
              <a:rPr lang="de-DE" sz="2200" dirty="0"/>
              <a:t> von Vor- und Hinter des Anfang und Ende Klammer</a:t>
            </a:r>
            <a:br>
              <a:rPr lang="de-DE" sz="2200" dirty="0"/>
            </a:br>
            <a:r>
              <a:rPr lang="de-DE" sz="2200" dirty="0"/>
              <a:t>	- </a:t>
            </a:r>
            <a:r>
              <a:rPr lang="de-DE" sz="2200" dirty="0">
                <a:solidFill>
                  <a:schemeClr val="accent2"/>
                </a:solidFill>
              </a:rPr>
              <a:t>Titel</a:t>
            </a:r>
            <a:r>
              <a:rPr lang="de-DE" sz="2200" dirty="0"/>
              <a:t> des Nodes</a:t>
            </a:r>
            <a:br>
              <a:rPr lang="de-DE" sz="2200" dirty="0"/>
            </a:br>
            <a:r>
              <a:rPr lang="de-DE" sz="2200" dirty="0"/>
              <a:t>	- </a:t>
            </a:r>
            <a:r>
              <a:rPr lang="de-DE" sz="2200" dirty="0" err="1"/>
              <a:t>element</a:t>
            </a:r>
            <a:r>
              <a:rPr lang="de-DE" sz="2200" dirty="0"/>
              <a:t> des Nodes</a:t>
            </a:r>
            <a:br>
              <a:rPr lang="de-DE" sz="2200" dirty="0"/>
            </a:br>
            <a:r>
              <a:rPr lang="de-DE" sz="2200" dirty="0"/>
              <a:t>	- </a:t>
            </a:r>
            <a:r>
              <a:rPr lang="de-DE" sz="2200" dirty="0">
                <a:solidFill>
                  <a:srgbClr val="FF0000"/>
                </a:solidFill>
              </a:rPr>
              <a:t>Anzahl der </a:t>
            </a:r>
            <a:r>
              <a:rPr lang="de-DE" sz="2200" dirty="0" err="1">
                <a:solidFill>
                  <a:srgbClr val="FF0000"/>
                </a:solidFill>
              </a:rPr>
              <a:t>KinderNodes</a:t>
            </a:r>
            <a:br>
              <a:rPr lang="de-DE" sz="4800" dirty="0"/>
            </a:br>
            <a:r>
              <a:rPr lang="de-DE" sz="4800" dirty="0"/>
              <a:t>		</a:t>
            </a:r>
            <a:r>
              <a:rPr lang="de-DE" sz="2000" dirty="0"/>
              <a:t>** Eltern weiß nur der Anzahl der Kinder.</a:t>
            </a:r>
            <a:br>
              <a:rPr lang="de-DE" sz="2000" dirty="0"/>
            </a:br>
            <a:r>
              <a:rPr lang="de-DE" sz="2000" dirty="0"/>
              <a:t>		** Eltern weiß gar nicht über Onkelkinder.</a:t>
            </a:r>
            <a:br>
              <a:rPr lang="de-DE" sz="2000" dirty="0"/>
            </a:br>
            <a:r>
              <a:rPr lang="de-DE" sz="2000" dirty="0"/>
              <a:t>		** Kinder weiß nur der Eltern aber die </a:t>
            </a:r>
            <a:r>
              <a:rPr lang="de-DE" sz="2000" dirty="0" err="1"/>
              <a:t>Geschwester</a:t>
            </a:r>
            <a:r>
              <a:rPr lang="de-DE" sz="2000" dirty="0"/>
              <a:t> nicht. </a:t>
            </a:r>
            <a:endParaRPr lang="de-DE" sz="4800" dirty="0"/>
          </a:p>
        </p:txBody>
      </p:sp>
      <p:sp>
        <p:nvSpPr>
          <p:cNvPr id="7" name="Titel 1"/>
          <p:cNvSpPr txBox="1">
            <a:spLocks/>
          </p:cNvSpPr>
          <p:nvPr/>
        </p:nvSpPr>
        <p:spPr>
          <a:xfrm>
            <a:off x="491066" y="4950048"/>
            <a:ext cx="11209865" cy="1738619"/>
          </a:xfrm>
          <a:prstGeom prst="rect">
            <a:avLst/>
          </a:prstGeom>
          <a:ln w="28575">
            <a:solidFill>
              <a:srgbClr val="00B050"/>
            </a:solidFill>
          </a:ln>
        </p:spPr>
        <p:txBody>
          <a:bodyPr vert="horz" lIns="91440" tIns="45720" rIns="91440" bIns="45720" rtlCol="0" anchor="t" anchorCtr="0">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de-DE" sz="3000" dirty="0" err="1"/>
              <a:t>Node</a:t>
            </a:r>
            <a:r>
              <a:rPr lang="de-DE" sz="3000" dirty="0"/>
              <a:t> </a:t>
            </a:r>
            <a:r>
              <a:rPr lang="de-DE" sz="3000" dirty="0" err="1"/>
              <a:t>NodeBaumPlazen</a:t>
            </a:r>
            <a:r>
              <a:rPr lang="de-DE" sz="3000" dirty="0"/>
              <a:t>(</a:t>
            </a:r>
            <a:r>
              <a:rPr lang="de-DE" sz="3000" dirty="0" err="1"/>
              <a:t>GelesendeStringXML</a:t>
            </a:r>
            <a:r>
              <a:rPr lang="de-DE" sz="3000" dirty="0"/>
              <a:t>)</a:t>
            </a:r>
            <a:br>
              <a:rPr lang="de-DE" sz="3000" dirty="0"/>
            </a:br>
            <a:r>
              <a:rPr lang="de-DE" sz="3000" dirty="0"/>
              <a:t>      {…</a:t>
            </a:r>
            <a:br>
              <a:rPr lang="de-DE" sz="3000" dirty="0"/>
            </a:br>
            <a:r>
              <a:rPr lang="de-DE" sz="3000" dirty="0"/>
              <a:t>         TheNode.info = </a:t>
            </a:r>
            <a:r>
              <a:rPr lang="de-DE" sz="3000" dirty="0" err="1">
                <a:solidFill>
                  <a:schemeClr val="accent2"/>
                </a:solidFill>
              </a:rPr>
              <a:t>AusfuellenAllInfoOfNode</a:t>
            </a:r>
            <a:r>
              <a:rPr lang="de-DE" sz="3000" dirty="0"/>
              <a:t>(</a:t>
            </a:r>
            <a:r>
              <a:rPr lang="de-DE" sz="3000" dirty="0" err="1"/>
              <a:t>gelesendeneXMLstr</a:t>
            </a:r>
            <a:r>
              <a:rPr lang="de-DE" sz="3000" dirty="0"/>
              <a:t>);</a:t>
            </a:r>
            <a:br>
              <a:rPr lang="de-DE" sz="3000" dirty="0"/>
            </a:br>
            <a:r>
              <a:rPr lang="de-DE" sz="3000" dirty="0"/>
              <a:t>   …}</a:t>
            </a:r>
          </a:p>
        </p:txBody>
      </p:sp>
    </p:spTree>
    <p:extLst>
      <p:ext uri="{BB962C8B-B14F-4D97-AF65-F5344CB8AC3E}">
        <p14:creationId xmlns:p14="http://schemas.microsoft.com/office/powerpoint/2010/main" val="3350962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p:cNvSpPr txBox="1">
            <a:spLocks/>
          </p:cNvSpPr>
          <p:nvPr/>
        </p:nvSpPr>
        <p:spPr>
          <a:xfrm>
            <a:off x="0" y="123297"/>
            <a:ext cx="12192000" cy="1273703"/>
          </a:xfrm>
          <a:prstGeom prst="rect">
            <a:avLst/>
          </a:prstGeom>
        </p:spPr>
        <p:txBody>
          <a:bodyPr vert="horz" lIns="91440" tIns="45720" rIns="91440" bIns="45720" rtlCol="0" anchor="b">
            <a:normAutofit fontScale="8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de-DE" sz="7200" dirty="0" err="1"/>
              <a:t>Step</a:t>
            </a:r>
            <a:r>
              <a:rPr lang="de-DE" sz="7200" dirty="0"/>
              <a:t> 3. erstellen den XML </a:t>
            </a:r>
            <a:r>
              <a:rPr lang="de-DE" sz="7200" dirty="0" err="1"/>
              <a:t>Node</a:t>
            </a:r>
            <a:r>
              <a:rPr lang="de-DE" sz="7200" dirty="0"/>
              <a:t> Baum</a:t>
            </a:r>
          </a:p>
          <a:p>
            <a:pPr algn="l"/>
            <a:r>
              <a:rPr lang="de-DE" sz="4200" dirty="0"/>
              <a:t>	3.3 Wenn der </a:t>
            </a:r>
            <a:r>
              <a:rPr lang="de-DE" sz="4200" dirty="0" err="1"/>
              <a:t>Node</a:t>
            </a:r>
            <a:r>
              <a:rPr lang="de-DE" sz="4200" dirty="0"/>
              <a:t> Kinder hat…</a:t>
            </a:r>
          </a:p>
        </p:txBody>
      </p:sp>
      <p:sp>
        <p:nvSpPr>
          <p:cNvPr id="4" name="Titel 1"/>
          <p:cNvSpPr txBox="1">
            <a:spLocks/>
          </p:cNvSpPr>
          <p:nvPr/>
        </p:nvSpPr>
        <p:spPr>
          <a:xfrm>
            <a:off x="84668" y="2929470"/>
            <a:ext cx="12005732" cy="3835401"/>
          </a:xfrm>
          <a:prstGeom prst="rect">
            <a:avLst/>
          </a:prstGeom>
          <a:ln w="28575">
            <a:solidFill>
              <a:srgbClr val="00B050"/>
            </a:solidFill>
          </a:ln>
        </p:spPr>
        <p:txBody>
          <a:bodyPr vert="horz" lIns="91440" tIns="45720" rIns="91440" bIns="45720"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de-DE" sz="3000" dirty="0" err="1"/>
              <a:t>Node</a:t>
            </a:r>
            <a:r>
              <a:rPr lang="de-DE" sz="3000" dirty="0"/>
              <a:t> </a:t>
            </a:r>
            <a:r>
              <a:rPr lang="de-DE" sz="3000" dirty="0" err="1">
                <a:solidFill>
                  <a:schemeClr val="accent2"/>
                </a:solidFill>
              </a:rPr>
              <a:t>NodeBaumPlazen</a:t>
            </a:r>
            <a:r>
              <a:rPr lang="de-DE" sz="3000" dirty="0"/>
              <a:t>(</a:t>
            </a:r>
            <a:r>
              <a:rPr lang="de-DE" sz="3000" dirty="0" err="1"/>
              <a:t>GelesendeStringXML</a:t>
            </a:r>
            <a:r>
              <a:rPr lang="de-DE" sz="3000" dirty="0"/>
              <a:t>)</a:t>
            </a:r>
            <a:br>
              <a:rPr lang="de-DE" sz="3000" dirty="0"/>
            </a:br>
            <a:r>
              <a:rPr lang="de-DE" sz="3000" dirty="0"/>
              <a:t> {</a:t>
            </a:r>
            <a:br>
              <a:rPr lang="de-DE" sz="3000" dirty="0"/>
            </a:br>
            <a:r>
              <a:rPr lang="de-DE" sz="3000" dirty="0"/>
              <a:t>  …</a:t>
            </a:r>
            <a:br>
              <a:rPr lang="de-DE" sz="3000" dirty="0"/>
            </a:br>
            <a:r>
              <a:rPr lang="de-DE" sz="3000" dirty="0"/>
              <a:t>  </a:t>
            </a:r>
            <a:r>
              <a:rPr lang="de-DE" sz="3000" dirty="0" err="1"/>
              <a:t>for</a:t>
            </a:r>
            <a:r>
              <a:rPr lang="de-DE" sz="3000" dirty="0"/>
              <a:t>(</a:t>
            </a:r>
            <a:r>
              <a:rPr lang="de-DE" sz="3000" dirty="0" err="1"/>
              <a:t>int</a:t>
            </a:r>
            <a:r>
              <a:rPr lang="de-DE" sz="3000" dirty="0"/>
              <a:t> i = 0; i&lt;</a:t>
            </a:r>
            <a:r>
              <a:rPr lang="de-DE" sz="3000" dirty="0" err="1">
                <a:solidFill>
                  <a:srgbClr val="92D050"/>
                </a:solidFill>
              </a:rPr>
              <a:t>der_Anzahl_der_Kinder</a:t>
            </a:r>
            <a:r>
              <a:rPr lang="de-DE" sz="3000" dirty="0"/>
              <a:t>; i++)</a:t>
            </a:r>
            <a:br>
              <a:rPr lang="de-DE" sz="3000" dirty="0"/>
            </a:br>
            <a:r>
              <a:rPr lang="de-DE" sz="3000" dirty="0"/>
              <a:t>  {</a:t>
            </a:r>
          </a:p>
          <a:p>
            <a:pPr algn="l"/>
            <a:r>
              <a:rPr lang="de-DE" sz="2800" dirty="0"/>
              <a:t>    </a:t>
            </a:r>
            <a:r>
              <a:rPr lang="de-DE" sz="2800" dirty="0" err="1"/>
              <a:t>theNode.ChildNodes.Add</a:t>
            </a:r>
            <a:r>
              <a:rPr lang="de-DE" sz="2800" dirty="0"/>
              <a:t>(</a:t>
            </a:r>
            <a:r>
              <a:rPr lang="de-DE" sz="2800" dirty="0" err="1">
                <a:solidFill>
                  <a:schemeClr val="accent2"/>
                </a:solidFill>
              </a:rPr>
              <a:t>NodeBaumPlazen</a:t>
            </a:r>
            <a:r>
              <a:rPr lang="de-DE" sz="2800" dirty="0"/>
              <a:t>(</a:t>
            </a:r>
            <a:r>
              <a:rPr lang="de-DE" sz="2800" dirty="0" err="1"/>
              <a:t>schneidete_Inhalt_des_Node</a:t>
            </a:r>
            <a:r>
              <a:rPr lang="de-DE" sz="2800" dirty="0"/>
              <a:t>));</a:t>
            </a:r>
            <a:br>
              <a:rPr lang="de-DE" sz="3000" dirty="0"/>
            </a:br>
            <a:r>
              <a:rPr lang="de-DE" sz="3000" dirty="0"/>
              <a:t>  }</a:t>
            </a:r>
            <a:br>
              <a:rPr lang="de-DE" sz="3000" dirty="0"/>
            </a:br>
            <a:r>
              <a:rPr lang="de-DE" sz="3000" dirty="0"/>
              <a:t>  …</a:t>
            </a:r>
            <a:br>
              <a:rPr lang="de-DE" sz="3000" dirty="0">
                <a:solidFill>
                  <a:srgbClr val="FF0000"/>
                </a:solidFill>
              </a:rPr>
            </a:br>
            <a:r>
              <a:rPr lang="de-DE" sz="3000" dirty="0"/>
              <a:t> }</a:t>
            </a:r>
          </a:p>
        </p:txBody>
      </p:sp>
      <p:sp>
        <p:nvSpPr>
          <p:cNvPr id="8" name="Titel 1"/>
          <p:cNvSpPr txBox="1">
            <a:spLocks/>
          </p:cNvSpPr>
          <p:nvPr/>
        </p:nvSpPr>
        <p:spPr>
          <a:xfrm>
            <a:off x="491067" y="1563380"/>
            <a:ext cx="11209865" cy="1366090"/>
          </a:xfrm>
          <a:prstGeom prst="rect">
            <a:avLst/>
          </a:prstGeom>
        </p:spPr>
        <p:txBody>
          <a:bodyPr vert="horz" lIns="91440" tIns="45720" rIns="91440" bIns="45720" rtlCol="0" anchor="t" anchorCtr="0">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de-DE" sz="4000" dirty="0"/>
              <a:t>	Falls der </a:t>
            </a:r>
            <a:r>
              <a:rPr lang="de-DE" sz="4000" dirty="0" err="1"/>
              <a:t>Node</a:t>
            </a:r>
            <a:r>
              <a:rPr lang="de-DE" sz="4000" dirty="0"/>
              <a:t> </a:t>
            </a:r>
            <a:r>
              <a:rPr lang="de-DE" sz="4000" dirty="0">
                <a:solidFill>
                  <a:srgbClr val="FF0000"/>
                </a:solidFill>
              </a:rPr>
              <a:t>mind. einen Kinder </a:t>
            </a:r>
            <a:r>
              <a:rPr lang="de-DE" sz="4000" dirty="0"/>
              <a:t>hat,</a:t>
            </a:r>
            <a:br>
              <a:rPr lang="de-DE" sz="4000" dirty="0"/>
            </a:br>
            <a:r>
              <a:rPr lang="de-DE" sz="4000" dirty="0"/>
              <a:t>	rufen den</a:t>
            </a:r>
            <a:r>
              <a:rPr lang="de-DE" sz="4000" dirty="0">
                <a:solidFill>
                  <a:srgbClr val="FF0000"/>
                </a:solidFill>
              </a:rPr>
              <a:t> **Rekursive Method </a:t>
            </a:r>
            <a:r>
              <a:rPr lang="de-DE" sz="4000" dirty="0"/>
              <a:t>auf!!</a:t>
            </a:r>
            <a:endParaRPr lang="de-DE" sz="4800" dirty="0"/>
          </a:p>
        </p:txBody>
      </p:sp>
    </p:spTree>
    <p:extLst>
      <p:ext uri="{BB962C8B-B14F-4D97-AF65-F5344CB8AC3E}">
        <p14:creationId xmlns:p14="http://schemas.microsoft.com/office/powerpoint/2010/main" val="1555793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p:cNvSpPr txBox="1">
            <a:spLocks/>
          </p:cNvSpPr>
          <p:nvPr/>
        </p:nvSpPr>
        <p:spPr>
          <a:xfrm>
            <a:off x="0" y="114830"/>
            <a:ext cx="12192000" cy="1273703"/>
          </a:xfrm>
          <a:prstGeom prst="rect">
            <a:avLst/>
          </a:prstGeom>
        </p:spPr>
        <p:txBody>
          <a:bodyPr vert="horz" lIns="91440" tIns="45720" rIns="91440" bIns="45720" rtlCol="0" anchor="b">
            <a:normAutofit fontScale="9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de-DE" sz="6600" dirty="0" err="1"/>
              <a:t>Step</a:t>
            </a:r>
            <a:r>
              <a:rPr lang="de-DE" sz="6600" dirty="0"/>
              <a:t> 3. erstellen den XML </a:t>
            </a:r>
            <a:r>
              <a:rPr lang="de-DE" sz="6600" dirty="0" err="1"/>
              <a:t>Node</a:t>
            </a:r>
            <a:r>
              <a:rPr lang="de-DE" sz="6600" dirty="0"/>
              <a:t> Baum</a:t>
            </a:r>
          </a:p>
          <a:p>
            <a:pPr algn="l"/>
            <a:r>
              <a:rPr lang="de-DE" sz="4200" dirty="0"/>
              <a:t>	3.4 </a:t>
            </a:r>
            <a:r>
              <a:rPr lang="de-DE" sz="4200" dirty="0">
                <a:solidFill>
                  <a:srgbClr val="FF0000"/>
                </a:solidFill>
              </a:rPr>
              <a:t>Geben</a:t>
            </a:r>
            <a:r>
              <a:rPr lang="de-DE" sz="4200" dirty="0"/>
              <a:t> </a:t>
            </a:r>
            <a:r>
              <a:rPr lang="de-DE" sz="4200" dirty="0">
                <a:solidFill>
                  <a:srgbClr val="FFC000"/>
                </a:solidFill>
              </a:rPr>
              <a:t>den </a:t>
            </a:r>
            <a:r>
              <a:rPr lang="de-DE" sz="4200" dirty="0" err="1">
                <a:solidFill>
                  <a:srgbClr val="FFC000"/>
                </a:solidFill>
              </a:rPr>
              <a:t>Node</a:t>
            </a:r>
            <a:r>
              <a:rPr lang="de-DE" sz="4200" dirty="0">
                <a:solidFill>
                  <a:srgbClr val="FFC000"/>
                </a:solidFill>
              </a:rPr>
              <a:t> </a:t>
            </a:r>
            <a:r>
              <a:rPr lang="de-DE" sz="4200" dirty="0">
                <a:solidFill>
                  <a:srgbClr val="FF0000"/>
                </a:solidFill>
              </a:rPr>
              <a:t>zurück</a:t>
            </a:r>
          </a:p>
        </p:txBody>
      </p:sp>
      <p:sp>
        <p:nvSpPr>
          <p:cNvPr id="7" name="Titel 1"/>
          <p:cNvSpPr txBox="1">
            <a:spLocks/>
          </p:cNvSpPr>
          <p:nvPr/>
        </p:nvSpPr>
        <p:spPr>
          <a:xfrm>
            <a:off x="93134" y="3454401"/>
            <a:ext cx="12005732" cy="3310466"/>
          </a:xfrm>
          <a:prstGeom prst="rect">
            <a:avLst/>
          </a:prstGeom>
          <a:ln w="28575">
            <a:solidFill>
              <a:srgbClr val="00B050"/>
            </a:solidFill>
          </a:ln>
        </p:spPr>
        <p:txBody>
          <a:bodyPr vert="horz" lIns="91440" tIns="45720" rIns="91440" bIns="45720"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de-DE" sz="3200" dirty="0" err="1"/>
              <a:t>Node</a:t>
            </a:r>
            <a:r>
              <a:rPr lang="de-DE" sz="3200" dirty="0"/>
              <a:t> </a:t>
            </a:r>
            <a:r>
              <a:rPr lang="de-DE" sz="3200" dirty="0" err="1"/>
              <a:t>NodeBaumPlazen</a:t>
            </a:r>
            <a:r>
              <a:rPr lang="de-DE" sz="3200" dirty="0"/>
              <a:t>(</a:t>
            </a:r>
            <a:r>
              <a:rPr lang="de-DE" sz="3200" dirty="0" err="1"/>
              <a:t>GelesendeStringXML</a:t>
            </a:r>
            <a:r>
              <a:rPr lang="de-DE" sz="3200" dirty="0"/>
              <a:t>)</a:t>
            </a:r>
            <a:br>
              <a:rPr lang="de-DE" sz="3200" dirty="0"/>
            </a:br>
            <a:r>
              <a:rPr lang="de-DE" sz="3200" dirty="0"/>
              <a:t>      { …</a:t>
            </a:r>
            <a:br>
              <a:rPr lang="de-DE" sz="3200" dirty="0"/>
            </a:br>
            <a:r>
              <a:rPr lang="de-DE" sz="3200" dirty="0"/>
              <a:t>         </a:t>
            </a:r>
            <a:r>
              <a:rPr lang="de-DE" sz="3200" dirty="0" err="1">
                <a:solidFill>
                  <a:srgbClr val="FF0000"/>
                </a:solidFill>
              </a:rPr>
              <a:t>return</a:t>
            </a:r>
            <a:r>
              <a:rPr lang="de-DE" sz="3200" dirty="0">
                <a:solidFill>
                  <a:srgbClr val="FF0000"/>
                </a:solidFill>
              </a:rPr>
              <a:t> </a:t>
            </a:r>
            <a:r>
              <a:rPr lang="de-DE" sz="3200" dirty="0" err="1">
                <a:solidFill>
                  <a:srgbClr val="FF0000"/>
                </a:solidFill>
              </a:rPr>
              <a:t>TheNode</a:t>
            </a:r>
            <a:r>
              <a:rPr lang="de-DE" sz="3200" dirty="0">
                <a:solidFill>
                  <a:srgbClr val="FF0000"/>
                </a:solidFill>
              </a:rPr>
              <a:t>;</a:t>
            </a:r>
            <a:br>
              <a:rPr lang="de-DE" sz="3200" dirty="0">
                <a:solidFill>
                  <a:srgbClr val="FF0000"/>
                </a:solidFill>
              </a:rPr>
            </a:br>
            <a:r>
              <a:rPr lang="de-DE" sz="3200" dirty="0"/>
              <a:t>      }</a:t>
            </a:r>
            <a:br>
              <a:rPr lang="de-DE" sz="7200" dirty="0"/>
            </a:br>
            <a:endParaRPr lang="de-DE" sz="4000" dirty="0"/>
          </a:p>
        </p:txBody>
      </p:sp>
      <p:sp>
        <p:nvSpPr>
          <p:cNvPr id="8" name="Titel 1"/>
          <p:cNvSpPr>
            <a:spLocks noGrp="1"/>
          </p:cNvSpPr>
          <p:nvPr>
            <p:ph type="ctrTitle"/>
          </p:nvPr>
        </p:nvSpPr>
        <p:spPr>
          <a:xfrm>
            <a:off x="414867" y="1698847"/>
            <a:ext cx="11209865" cy="1552354"/>
          </a:xfrm>
        </p:spPr>
        <p:txBody>
          <a:bodyPr anchor="t" anchorCtr="0">
            <a:normAutofit/>
          </a:bodyPr>
          <a:lstStyle/>
          <a:p>
            <a:pPr algn="l"/>
            <a:r>
              <a:rPr lang="de-DE" sz="4000" dirty="0"/>
              <a:t>	Nach diese </a:t>
            </a:r>
            <a:r>
              <a:rPr lang="de-DE" sz="4000" dirty="0" err="1"/>
              <a:t>Method</a:t>
            </a:r>
            <a:r>
              <a:rPr lang="de-DE" sz="4000" dirty="0"/>
              <a:t> allen </a:t>
            </a:r>
            <a:r>
              <a:rPr lang="de-DE" sz="4000" dirty="0" err="1"/>
              <a:t>ChildNode</a:t>
            </a:r>
            <a:r>
              <a:rPr lang="de-DE" sz="4000" dirty="0"/>
              <a:t> schreiben,</a:t>
            </a:r>
            <a:br>
              <a:rPr lang="de-DE" sz="4000" dirty="0"/>
            </a:br>
            <a:r>
              <a:rPr lang="de-DE" sz="4000" dirty="0"/>
              <a:t>	gibt </a:t>
            </a:r>
            <a:r>
              <a:rPr lang="de-DE" sz="4000" dirty="0" err="1"/>
              <a:t>disen</a:t>
            </a:r>
            <a:r>
              <a:rPr lang="de-DE" sz="4000" dirty="0"/>
              <a:t> </a:t>
            </a:r>
            <a:r>
              <a:rPr lang="de-DE" sz="4000" dirty="0">
                <a:solidFill>
                  <a:srgbClr val="FFC000"/>
                </a:solidFill>
              </a:rPr>
              <a:t>Rückgabe</a:t>
            </a:r>
            <a:r>
              <a:rPr lang="de-DE" sz="4000" dirty="0"/>
              <a:t> zurück.</a:t>
            </a:r>
            <a:endParaRPr lang="de-DE" sz="4800" dirty="0"/>
          </a:p>
        </p:txBody>
      </p:sp>
    </p:spTree>
    <p:extLst>
      <p:ext uri="{BB962C8B-B14F-4D97-AF65-F5344CB8AC3E}">
        <p14:creationId xmlns:p14="http://schemas.microsoft.com/office/powerpoint/2010/main" val="3764911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1"/>
          <p:cNvSpPr txBox="1">
            <a:spLocks/>
          </p:cNvSpPr>
          <p:nvPr/>
        </p:nvSpPr>
        <p:spPr>
          <a:xfrm>
            <a:off x="414867" y="1698846"/>
            <a:ext cx="11209865" cy="4447953"/>
          </a:xfrm>
          <a:prstGeom prst="rect">
            <a:avLst/>
          </a:prstGeom>
        </p:spPr>
        <p:txBody>
          <a:bodyPr vert="horz" lIns="91440" tIns="45720" rIns="91440" bIns="45720"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de-DE" sz="3100" dirty="0"/>
              <a:t>4.1 </a:t>
            </a:r>
            <a:r>
              <a:rPr lang="de-DE" sz="3100" dirty="0">
                <a:solidFill>
                  <a:srgbClr val="FFC000"/>
                </a:solidFill>
              </a:rPr>
              <a:t>lesen</a:t>
            </a:r>
            <a:r>
              <a:rPr lang="de-DE" sz="3100" dirty="0"/>
              <a:t> Node Baum </a:t>
            </a:r>
            <a:r>
              <a:rPr lang="de-DE" sz="3200" dirty="0"/>
              <a:t>und geben </a:t>
            </a:r>
            <a:r>
              <a:rPr lang="de-DE" sz="3200" dirty="0">
                <a:solidFill>
                  <a:srgbClr val="FF0000"/>
                </a:solidFill>
              </a:rPr>
              <a:t>allen Themen</a:t>
            </a:r>
            <a:r>
              <a:rPr lang="de-DE" sz="3200" dirty="0"/>
              <a:t>.</a:t>
            </a:r>
            <a:endParaRPr lang="de-DE" sz="3100" dirty="0"/>
          </a:p>
          <a:p>
            <a:pPr algn="l"/>
            <a:endParaRPr lang="de-DE" sz="3100" dirty="0"/>
          </a:p>
          <a:p>
            <a:pPr algn="l"/>
            <a:r>
              <a:rPr lang="de-DE" sz="3100" dirty="0"/>
              <a:t>4.2 </a:t>
            </a:r>
            <a:r>
              <a:rPr lang="de-DE" sz="3100" dirty="0">
                <a:solidFill>
                  <a:srgbClr val="FFC000"/>
                </a:solidFill>
              </a:rPr>
              <a:t>sortieren </a:t>
            </a:r>
            <a:r>
              <a:rPr lang="de-DE" sz="3100" dirty="0"/>
              <a:t>und</a:t>
            </a:r>
            <a:r>
              <a:rPr lang="de-DE" sz="3100" dirty="0">
                <a:solidFill>
                  <a:srgbClr val="FFC000"/>
                </a:solidFill>
              </a:rPr>
              <a:t> </a:t>
            </a:r>
            <a:r>
              <a:rPr lang="de-DE" sz="3100" dirty="0">
                <a:solidFill>
                  <a:srgbClr val="FF0000"/>
                </a:solidFill>
              </a:rPr>
              <a:t>zeigen</a:t>
            </a:r>
            <a:r>
              <a:rPr lang="de-DE" sz="3100" dirty="0"/>
              <a:t> allen mogliche Themen..(wenn es gibt.)</a:t>
            </a:r>
          </a:p>
          <a:p>
            <a:pPr algn="l"/>
            <a:endParaRPr lang="de-DE" sz="3100" dirty="0"/>
          </a:p>
          <a:p>
            <a:pPr algn="l"/>
            <a:r>
              <a:rPr lang="de-DE" sz="3100" dirty="0"/>
              <a:t>4.3 </a:t>
            </a:r>
            <a:r>
              <a:rPr lang="de-DE" sz="3100" dirty="0">
                <a:solidFill>
                  <a:srgbClr val="FF0000"/>
                </a:solidFill>
              </a:rPr>
              <a:t>auswählen</a:t>
            </a:r>
            <a:r>
              <a:rPr lang="de-DE" sz="3100" dirty="0"/>
              <a:t> einen Them</a:t>
            </a:r>
          </a:p>
          <a:p>
            <a:pPr algn="l"/>
            <a:r>
              <a:rPr lang="de-DE" sz="2000" dirty="0"/>
              <a:t>=&gt;benutzer. mit console.read()</a:t>
            </a:r>
            <a:endParaRPr lang="de-DE" sz="3100" dirty="0"/>
          </a:p>
          <a:p>
            <a:pPr algn="l"/>
            <a:r>
              <a:rPr lang="de-DE" sz="3100" dirty="0"/>
              <a:t>4.4 geben "ausgewählteter Them" zurück. </a:t>
            </a:r>
          </a:p>
          <a:p>
            <a:pPr algn="l"/>
            <a:r>
              <a:rPr lang="de-DE" sz="2000" dirty="0"/>
              <a:t>=&gt; return "ausgewählteter Them" : string</a:t>
            </a:r>
            <a:endParaRPr lang="de-DE" sz="2000" dirty="0">
              <a:solidFill>
                <a:schemeClr val="accent4"/>
              </a:solidFill>
            </a:endParaRPr>
          </a:p>
        </p:txBody>
      </p:sp>
      <p:sp>
        <p:nvSpPr>
          <p:cNvPr id="3" name="Titel 1"/>
          <p:cNvSpPr txBox="1">
            <a:spLocks/>
          </p:cNvSpPr>
          <p:nvPr/>
        </p:nvSpPr>
        <p:spPr>
          <a:xfrm>
            <a:off x="0" y="114830"/>
            <a:ext cx="12192000" cy="1273703"/>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de-DE" dirty="0"/>
              <a:t>Step 4. </a:t>
            </a:r>
            <a:r>
              <a:rPr lang="de-DE" dirty="0">
                <a:solidFill>
                  <a:srgbClr val="FFC000"/>
                </a:solidFill>
              </a:rPr>
              <a:t>Auswählen</a:t>
            </a:r>
            <a:r>
              <a:rPr lang="de-DE" dirty="0"/>
              <a:t> </a:t>
            </a:r>
            <a:r>
              <a:rPr lang="de-DE" dirty="0">
                <a:solidFill>
                  <a:srgbClr val="FF0000"/>
                </a:solidFill>
              </a:rPr>
              <a:t>die Spalte </a:t>
            </a:r>
            <a:r>
              <a:rPr lang="de-DE" dirty="0"/>
              <a:t>des CSVs</a:t>
            </a:r>
            <a:endParaRPr lang="de-DE" dirty="0">
              <a:solidFill>
                <a:srgbClr val="FFC000"/>
              </a:solidFill>
            </a:endParaRPr>
          </a:p>
        </p:txBody>
      </p:sp>
    </p:spTree>
    <p:extLst>
      <p:ext uri="{BB962C8B-B14F-4D97-AF65-F5344CB8AC3E}">
        <p14:creationId xmlns:p14="http://schemas.microsoft.com/office/powerpoint/2010/main" val="2493420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p:cNvSpPr txBox="1">
            <a:spLocks/>
          </p:cNvSpPr>
          <p:nvPr/>
        </p:nvSpPr>
        <p:spPr>
          <a:xfrm>
            <a:off x="0" y="114830"/>
            <a:ext cx="12192000" cy="1273703"/>
          </a:xfrm>
          <a:prstGeom prst="rect">
            <a:avLst/>
          </a:prstGeom>
        </p:spPr>
        <p:txBody>
          <a:bodyPr vert="horz" lIns="91440" tIns="45720" rIns="91440" bIns="45720" rtlCol="0" anchor="b">
            <a:normAutofit fontScale="90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de-DE" dirty="0"/>
              <a:t>Step 4. </a:t>
            </a:r>
            <a:r>
              <a:rPr lang="de-DE" dirty="0">
                <a:solidFill>
                  <a:srgbClr val="FFC000"/>
                </a:solidFill>
              </a:rPr>
              <a:t>Auswählen</a:t>
            </a:r>
            <a:r>
              <a:rPr lang="de-DE" dirty="0"/>
              <a:t> </a:t>
            </a:r>
            <a:r>
              <a:rPr lang="de-DE" dirty="0">
                <a:solidFill>
                  <a:srgbClr val="FF0000"/>
                </a:solidFill>
              </a:rPr>
              <a:t>die Spalte </a:t>
            </a:r>
            <a:r>
              <a:rPr lang="de-DE" dirty="0"/>
              <a:t>des CSVs</a:t>
            </a:r>
            <a:endParaRPr lang="de-DE" dirty="0">
              <a:solidFill>
                <a:srgbClr val="FFC000"/>
              </a:solidFill>
            </a:endParaRPr>
          </a:p>
          <a:p>
            <a:pPr algn="l"/>
            <a:r>
              <a:rPr lang="de-DE" sz="4400" dirty="0"/>
              <a:t>	4.1 lesen </a:t>
            </a:r>
            <a:r>
              <a:rPr lang="de-DE" sz="4400" dirty="0">
                <a:solidFill>
                  <a:srgbClr val="FFC000"/>
                </a:solidFill>
              </a:rPr>
              <a:t>Node Baum </a:t>
            </a:r>
            <a:r>
              <a:rPr lang="de-DE" sz="4000" dirty="0"/>
              <a:t>und geben </a:t>
            </a:r>
            <a:r>
              <a:rPr lang="de-DE" sz="4000" dirty="0">
                <a:solidFill>
                  <a:srgbClr val="FF0000"/>
                </a:solidFill>
              </a:rPr>
              <a:t>allen Themen</a:t>
            </a:r>
            <a:r>
              <a:rPr lang="de-DE" sz="4000" dirty="0"/>
              <a:t>.</a:t>
            </a:r>
            <a:endParaRPr lang="de-DE" sz="4400" dirty="0"/>
          </a:p>
        </p:txBody>
      </p:sp>
      <p:sp>
        <p:nvSpPr>
          <p:cNvPr id="7" name="Titel 1"/>
          <p:cNvSpPr txBox="1">
            <a:spLocks/>
          </p:cNvSpPr>
          <p:nvPr/>
        </p:nvSpPr>
        <p:spPr>
          <a:xfrm>
            <a:off x="93134" y="1667933"/>
            <a:ext cx="12005732" cy="5096934"/>
          </a:xfrm>
          <a:prstGeom prst="rect">
            <a:avLst/>
          </a:prstGeom>
          <a:ln w="28575">
            <a:solidFill>
              <a:srgbClr val="00B050"/>
            </a:solidFill>
          </a:ln>
        </p:spPr>
        <p:txBody>
          <a:bodyPr vert="horz" lIns="91440" tIns="45720" rIns="91440" bIns="45720"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de-DE" sz="3200" dirty="0"/>
              <a:t>private string ZeigenAllenMoeglichenThemUndEinenAuswaehlen(Node nodeTree)</a:t>
            </a:r>
          </a:p>
          <a:p>
            <a:pPr algn="l"/>
            <a:r>
              <a:rPr lang="de-DE" sz="3200" dirty="0"/>
              <a:t>{</a:t>
            </a:r>
          </a:p>
          <a:p>
            <a:pPr algn="l"/>
            <a:r>
              <a:rPr lang="de-DE" sz="3200" dirty="0"/>
              <a:t>  List&lt;string&gt; </a:t>
            </a:r>
            <a:r>
              <a:rPr lang="de-DE" sz="3200" dirty="0">
                <a:solidFill>
                  <a:srgbClr val="FF0000"/>
                </a:solidFill>
              </a:rPr>
              <a:t>einPlatzFürMoeglichenThemen</a:t>
            </a:r>
            <a:r>
              <a:rPr lang="de-DE" sz="3200" dirty="0"/>
              <a:t> = new List&lt;string&gt;();</a:t>
            </a:r>
          </a:p>
          <a:p>
            <a:pPr algn="l"/>
            <a:r>
              <a:rPr lang="de-DE" sz="3200" dirty="0"/>
              <a:t>  List&lt;string&gt; AlleMoeglicheThemen =       		</a:t>
            </a:r>
            <a:r>
              <a:rPr lang="de-DE" sz="3200" dirty="0">
                <a:solidFill>
                  <a:srgbClr val="FF0000"/>
                </a:solidFill>
              </a:rPr>
              <a:t>GebenAllenMoeglichenThemen</a:t>
            </a:r>
            <a:r>
              <a:rPr lang="de-DE" sz="3200" dirty="0"/>
              <a:t>(</a:t>
            </a:r>
            <a:r>
              <a:rPr lang="de-DE" sz="3200" dirty="0">
                <a:solidFill>
                  <a:srgbClr val="FF0000"/>
                </a:solidFill>
              </a:rPr>
              <a:t>nodeTree</a:t>
            </a:r>
            <a:r>
              <a:rPr lang="de-DE" sz="3200" dirty="0"/>
              <a:t>, 			  		einPlatzFürMoeglichenThemen);</a:t>
            </a:r>
          </a:p>
          <a:p>
            <a:pPr algn="l"/>
            <a:r>
              <a:rPr lang="de-DE" sz="3200" dirty="0"/>
              <a:t>...</a:t>
            </a:r>
          </a:p>
          <a:p>
            <a:pPr algn="l"/>
            <a:r>
              <a:rPr lang="de-DE" sz="3200" dirty="0"/>
              <a:t>}</a:t>
            </a:r>
            <a:endParaRPr lang="de-DE" sz="4000" dirty="0"/>
          </a:p>
        </p:txBody>
      </p:sp>
    </p:spTree>
    <p:extLst>
      <p:ext uri="{BB962C8B-B14F-4D97-AF65-F5344CB8AC3E}">
        <p14:creationId xmlns:p14="http://schemas.microsoft.com/office/powerpoint/2010/main" val="33087692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p:cNvSpPr txBox="1">
            <a:spLocks/>
          </p:cNvSpPr>
          <p:nvPr/>
        </p:nvSpPr>
        <p:spPr>
          <a:xfrm>
            <a:off x="0" y="114830"/>
            <a:ext cx="12192000" cy="1273703"/>
          </a:xfrm>
          <a:prstGeom prst="rect">
            <a:avLst/>
          </a:prstGeom>
        </p:spPr>
        <p:txBody>
          <a:bodyPr vert="horz" lIns="91440" tIns="45720" rIns="91440" bIns="45720" rtlCol="0" anchor="b">
            <a:normAutofit fontScale="90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de-DE" dirty="0"/>
              <a:t>Step 4. </a:t>
            </a:r>
            <a:r>
              <a:rPr lang="de-DE" dirty="0">
                <a:solidFill>
                  <a:srgbClr val="FFC000"/>
                </a:solidFill>
              </a:rPr>
              <a:t>Auswählen</a:t>
            </a:r>
            <a:r>
              <a:rPr lang="de-DE" dirty="0"/>
              <a:t> </a:t>
            </a:r>
            <a:r>
              <a:rPr lang="de-DE" dirty="0">
                <a:solidFill>
                  <a:srgbClr val="FF0000"/>
                </a:solidFill>
              </a:rPr>
              <a:t>die Spalte </a:t>
            </a:r>
            <a:r>
              <a:rPr lang="de-DE" dirty="0"/>
              <a:t>des CSVs</a:t>
            </a:r>
            <a:endParaRPr lang="de-DE" dirty="0">
              <a:solidFill>
                <a:srgbClr val="FFC000"/>
              </a:solidFill>
            </a:endParaRPr>
          </a:p>
          <a:p>
            <a:pPr algn="l"/>
            <a:r>
              <a:rPr lang="de-DE" sz="4400" dirty="0"/>
              <a:t>	4.1 lesen </a:t>
            </a:r>
            <a:r>
              <a:rPr lang="de-DE" sz="4400" dirty="0">
                <a:solidFill>
                  <a:srgbClr val="FFC000"/>
                </a:solidFill>
              </a:rPr>
              <a:t>Node Baum </a:t>
            </a:r>
            <a:r>
              <a:rPr lang="de-DE" sz="4000" dirty="0"/>
              <a:t>und geben </a:t>
            </a:r>
            <a:r>
              <a:rPr lang="de-DE" sz="4000" dirty="0">
                <a:solidFill>
                  <a:srgbClr val="FF0000"/>
                </a:solidFill>
              </a:rPr>
              <a:t>allen Themen</a:t>
            </a:r>
            <a:r>
              <a:rPr lang="de-DE" sz="4000" dirty="0"/>
              <a:t>.</a:t>
            </a:r>
            <a:endParaRPr lang="de-DE" sz="4400" dirty="0"/>
          </a:p>
        </p:txBody>
      </p:sp>
      <p:sp>
        <p:nvSpPr>
          <p:cNvPr id="7" name="Titel 1"/>
          <p:cNvSpPr txBox="1">
            <a:spLocks/>
          </p:cNvSpPr>
          <p:nvPr/>
        </p:nvSpPr>
        <p:spPr>
          <a:xfrm>
            <a:off x="93134" y="1667933"/>
            <a:ext cx="12005732" cy="5096934"/>
          </a:xfrm>
          <a:prstGeom prst="rect">
            <a:avLst/>
          </a:prstGeom>
          <a:ln w="28575">
            <a:solidFill>
              <a:srgbClr val="00B050"/>
            </a:solidFill>
          </a:ln>
        </p:spPr>
        <p:txBody>
          <a:bodyPr vert="horz" lIns="91440" tIns="45720" rIns="91440" bIns="45720"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de-DE" sz="2400" dirty="0"/>
              <a:t>private List&lt;string&gt; </a:t>
            </a:r>
            <a:r>
              <a:rPr lang="de-DE" sz="2400" dirty="0">
                <a:solidFill>
                  <a:srgbClr val="FF0000"/>
                </a:solidFill>
              </a:rPr>
              <a:t>GebenAllenMoeglichenThemen</a:t>
            </a:r>
            <a:r>
              <a:rPr lang="de-DE" sz="2400" dirty="0"/>
              <a:t>(Node node, List&lt;string&gt; PlatzFürMoeglichenThemen)</a:t>
            </a:r>
          </a:p>
          <a:p>
            <a:pPr algn="l"/>
            <a:r>
              <a:rPr lang="de-DE" sz="2400" dirty="0"/>
              <a:t>{</a:t>
            </a:r>
          </a:p>
          <a:p>
            <a:pPr algn="l"/>
            <a:r>
              <a:rPr lang="de-DE" sz="2400" dirty="0"/>
              <a:t>  if (node.info.AnzahlKinderUndInhalts.anzahlDerKinderNode &gt; 0)</a:t>
            </a:r>
          </a:p>
          <a:p>
            <a:pPr algn="l"/>
            <a:r>
              <a:rPr lang="de-DE" sz="2400" dirty="0"/>
              <a:t>  {</a:t>
            </a:r>
          </a:p>
          <a:p>
            <a:pPr algn="l"/>
            <a:r>
              <a:rPr lang="de-DE" sz="2400" dirty="0"/>
              <a:t>    </a:t>
            </a:r>
            <a:r>
              <a:rPr lang="de-DE" sz="2400" dirty="0">
                <a:solidFill>
                  <a:srgbClr val="FF0000"/>
                </a:solidFill>
              </a:rPr>
              <a:t>PlatzFürMoeglichenThemen.Add(node.info.title_Node);</a:t>
            </a:r>
          </a:p>
          <a:p>
            <a:pPr algn="l"/>
            <a:r>
              <a:rPr lang="de-DE" sz="2400" dirty="0"/>
              <a:t>    foreach (Node ChildNode in node.ChildNodes)</a:t>
            </a:r>
          </a:p>
          <a:p>
            <a:pPr algn="l"/>
            <a:r>
              <a:rPr lang="de-DE" sz="2400" dirty="0"/>
              <a:t>      {</a:t>
            </a:r>
          </a:p>
          <a:p>
            <a:pPr algn="l"/>
            <a:r>
              <a:rPr lang="de-DE" sz="2400" dirty="0"/>
              <a:t>        </a:t>
            </a:r>
            <a:r>
              <a:rPr lang="de-DE" sz="2400" dirty="0">
                <a:solidFill>
                  <a:srgbClr val="FF0000"/>
                </a:solidFill>
              </a:rPr>
              <a:t>GebenAllenMoeglichenThemen</a:t>
            </a:r>
            <a:r>
              <a:rPr lang="de-DE" sz="2400" dirty="0"/>
              <a:t>(ChildNode,  </a:t>
            </a:r>
          </a:p>
          <a:p>
            <a:pPr algn="l"/>
            <a:r>
              <a:rPr lang="de-DE" sz="2400" dirty="0"/>
              <a:t>        PlatzFürMoeglichenThemen);</a:t>
            </a:r>
          </a:p>
          <a:p>
            <a:pPr algn="l"/>
            <a:r>
              <a:rPr lang="de-DE" sz="2400" dirty="0"/>
              <a:t>      }</a:t>
            </a:r>
          </a:p>
          <a:p>
            <a:pPr algn="l"/>
            <a:r>
              <a:rPr lang="de-DE" sz="2400" dirty="0"/>
              <a:t>   }</a:t>
            </a:r>
          </a:p>
          <a:p>
            <a:pPr algn="l"/>
            <a:r>
              <a:rPr lang="de-DE" sz="2400" dirty="0"/>
              <a:t>  return </a:t>
            </a:r>
            <a:r>
              <a:rPr lang="de-DE" sz="2400" dirty="0">
                <a:solidFill>
                  <a:srgbClr val="FF0000"/>
                </a:solidFill>
              </a:rPr>
              <a:t>PlatzFürMoeglichenThemen;</a:t>
            </a:r>
          </a:p>
          <a:p>
            <a:pPr algn="l"/>
            <a:r>
              <a:rPr lang="de-DE" sz="2400" dirty="0"/>
              <a:t>}</a:t>
            </a:r>
          </a:p>
        </p:txBody>
      </p:sp>
      <p:sp>
        <p:nvSpPr>
          <p:cNvPr id="4" name="Titel 1"/>
          <p:cNvSpPr>
            <a:spLocks noGrp="1"/>
          </p:cNvSpPr>
          <p:nvPr>
            <p:ph type="ctrTitle"/>
          </p:nvPr>
        </p:nvSpPr>
        <p:spPr>
          <a:xfrm>
            <a:off x="6891867" y="4216400"/>
            <a:ext cx="4428066" cy="1730153"/>
          </a:xfrm>
        </p:spPr>
        <p:txBody>
          <a:bodyPr anchor="t" anchorCtr="0">
            <a:normAutofit/>
          </a:bodyPr>
          <a:lstStyle/>
          <a:p>
            <a:pPr algn="l"/>
            <a:r>
              <a:rPr lang="de-DE" sz="4000" dirty="0">
                <a:solidFill>
                  <a:srgbClr val="FF0000"/>
                </a:solidFill>
              </a:rPr>
              <a:t>Achtung!!</a:t>
            </a:r>
            <a:br>
              <a:rPr lang="de-DE" sz="4000" dirty="0">
                <a:solidFill>
                  <a:srgbClr val="FF0000"/>
                </a:solidFill>
              </a:rPr>
            </a:br>
            <a:r>
              <a:rPr lang="de-DE" sz="4000" dirty="0">
                <a:solidFill>
                  <a:srgbClr val="FF0000"/>
                </a:solidFill>
              </a:rPr>
              <a:t>Reklusiv Method</a:t>
            </a:r>
            <a:endParaRPr lang="de-DE" sz="4800" dirty="0">
              <a:solidFill>
                <a:srgbClr val="FF0000"/>
              </a:solidFill>
            </a:endParaRPr>
          </a:p>
        </p:txBody>
      </p:sp>
    </p:spTree>
    <p:extLst>
      <p:ext uri="{BB962C8B-B14F-4D97-AF65-F5344CB8AC3E}">
        <p14:creationId xmlns:p14="http://schemas.microsoft.com/office/powerpoint/2010/main" val="41210300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p:cNvSpPr txBox="1">
            <a:spLocks/>
          </p:cNvSpPr>
          <p:nvPr/>
        </p:nvSpPr>
        <p:spPr>
          <a:xfrm>
            <a:off x="0" y="114830"/>
            <a:ext cx="12192000" cy="1273703"/>
          </a:xfrm>
          <a:prstGeom prst="rect">
            <a:avLst/>
          </a:prstGeom>
        </p:spPr>
        <p:txBody>
          <a:bodyPr vert="horz" lIns="91440" tIns="45720" rIns="91440" bIns="45720" rtlCol="0" anchor="b">
            <a:normAutofit fontScale="7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de-DE" dirty="0"/>
              <a:t>Step 4. </a:t>
            </a:r>
            <a:r>
              <a:rPr lang="de-DE" dirty="0">
                <a:solidFill>
                  <a:srgbClr val="FFC000"/>
                </a:solidFill>
              </a:rPr>
              <a:t>Auswählen</a:t>
            </a:r>
            <a:r>
              <a:rPr lang="de-DE" dirty="0"/>
              <a:t> </a:t>
            </a:r>
            <a:r>
              <a:rPr lang="de-DE" dirty="0">
                <a:solidFill>
                  <a:srgbClr val="FF0000"/>
                </a:solidFill>
              </a:rPr>
              <a:t>die Spalte </a:t>
            </a:r>
            <a:r>
              <a:rPr lang="de-DE" dirty="0"/>
              <a:t>des CSVs</a:t>
            </a:r>
            <a:endParaRPr lang="de-DE" dirty="0">
              <a:solidFill>
                <a:srgbClr val="FFC000"/>
              </a:solidFill>
            </a:endParaRPr>
          </a:p>
          <a:p>
            <a:pPr algn="l"/>
            <a:r>
              <a:rPr lang="de-DE" sz="4400" dirty="0"/>
              <a:t>	4.2 </a:t>
            </a:r>
            <a:r>
              <a:rPr lang="de-DE" sz="4400" dirty="0">
                <a:solidFill>
                  <a:srgbClr val="FFC000"/>
                </a:solidFill>
              </a:rPr>
              <a:t>sortieren </a:t>
            </a:r>
            <a:r>
              <a:rPr lang="de-DE" sz="4400" dirty="0"/>
              <a:t>und</a:t>
            </a:r>
            <a:r>
              <a:rPr lang="de-DE" sz="4400" dirty="0">
                <a:solidFill>
                  <a:srgbClr val="FFC000"/>
                </a:solidFill>
              </a:rPr>
              <a:t> </a:t>
            </a:r>
            <a:r>
              <a:rPr lang="de-DE" sz="4400" dirty="0">
                <a:solidFill>
                  <a:srgbClr val="FF0000"/>
                </a:solidFill>
              </a:rPr>
              <a:t>zeigen</a:t>
            </a:r>
            <a:r>
              <a:rPr lang="de-DE" sz="4400" dirty="0"/>
              <a:t> allen mogliche Themen..(wenn es gibt.)</a:t>
            </a:r>
          </a:p>
        </p:txBody>
      </p:sp>
      <p:sp>
        <p:nvSpPr>
          <p:cNvPr id="7" name="Titel 1"/>
          <p:cNvSpPr txBox="1">
            <a:spLocks/>
          </p:cNvSpPr>
          <p:nvPr/>
        </p:nvSpPr>
        <p:spPr>
          <a:xfrm>
            <a:off x="93134" y="1667933"/>
            <a:ext cx="12005732" cy="5096934"/>
          </a:xfrm>
          <a:prstGeom prst="rect">
            <a:avLst/>
          </a:prstGeom>
          <a:ln w="28575">
            <a:solidFill>
              <a:srgbClr val="00B050"/>
            </a:solidFill>
          </a:ln>
        </p:spPr>
        <p:txBody>
          <a:bodyPr vert="horz" lIns="91440" tIns="45720" rIns="91440" bIns="45720"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de-DE" sz="3200" dirty="0"/>
              <a:t>private string ZeigenAllenMoeglichenThemUndEinenAuswaehlen(Node nodeTree)</a:t>
            </a:r>
          </a:p>
          <a:p>
            <a:pPr algn="l"/>
            <a:r>
              <a:rPr lang="de-DE" sz="3200" dirty="0"/>
              <a:t>{ ...</a:t>
            </a:r>
          </a:p>
          <a:p>
            <a:pPr algn="l"/>
            <a:r>
              <a:rPr lang="de-DE" sz="3200" dirty="0"/>
              <a:t>  AlleMoeglicheThemen = AlleMoeglicheThemen.</a:t>
            </a:r>
            <a:r>
              <a:rPr lang="de-DE" sz="3200" dirty="0">
                <a:solidFill>
                  <a:srgbClr val="FF0000"/>
                </a:solidFill>
              </a:rPr>
              <a:t>Distinct()</a:t>
            </a:r>
            <a:r>
              <a:rPr lang="de-DE" sz="3200" dirty="0"/>
              <a:t>.ToList();</a:t>
            </a:r>
          </a:p>
          <a:p>
            <a:pPr algn="l"/>
            <a:r>
              <a:rPr lang="de-DE" sz="3200" dirty="0"/>
              <a:t>  ..</a:t>
            </a:r>
          </a:p>
          <a:p>
            <a:pPr algn="l"/>
            <a:r>
              <a:rPr lang="de-DE" sz="3200" dirty="0"/>
              <a:t>}</a:t>
            </a:r>
            <a:endParaRPr lang="de-DE" sz="4000" dirty="0"/>
          </a:p>
        </p:txBody>
      </p:sp>
      <p:sp>
        <p:nvSpPr>
          <p:cNvPr id="4" name="Titel 1"/>
          <p:cNvSpPr>
            <a:spLocks noGrp="1"/>
          </p:cNvSpPr>
          <p:nvPr>
            <p:ph type="ctrTitle"/>
          </p:nvPr>
        </p:nvSpPr>
        <p:spPr>
          <a:xfrm>
            <a:off x="6874933" y="4529667"/>
            <a:ext cx="4428066" cy="1730153"/>
          </a:xfrm>
        </p:spPr>
        <p:txBody>
          <a:bodyPr anchor="t" anchorCtr="0">
            <a:normAutofit/>
          </a:bodyPr>
          <a:lstStyle/>
          <a:p>
            <a:pPr algn="l"/>
            <a:r>
              <a:rPr lang="de-DE" sz="4000" dirty="0">
                <a:solidFill>
                  <a:srgbClr val="FF0000"/>
                </a:solidFill>
              </a:rPr>
              <a:t>Keine</a:t>
            </a:r>
            <a:br>
              <a:rPr lang="de-DE" sz="4000" dirty="0">
                <a:solidFill>
                  <a:srgbClr val="FF0000"/>
                </a:solidFill>
              </a:rPr>
            </a:br>
            <a:r>
              <a:rPr lang="de-DE" sz="4000" dirty="0">
                <a:solidFill>
                  <a:srgbClr val="FF0000"/>
                </a:solidFill>
              </a:rPr>
              <a:t>Duplizierte Themen</a:t>
            </a:r>
            <a:endParaRPr lang="de-DE" sz="4800" dirty="0">
              <a:solidFill>
                <a:srgbClr val="FF0000"/>
              </a:solidFill>
            </a:endParaRPr>
          </a:p>
        </p:txBody>
      </p:sp>
    </p:spTree>
    <p:extLst>
      <p:ext uri="{BB962C8B-B14F-4D97-AF65-F5344CB8AC3E}">
        <p14:creationId xmlns:p14="http://schemas.microsoft.com/office/powerpoint/2010/main" val="39402060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p:cNvSpPr txBox="1">
            <a:spLocks/>
          </p:cNvSpPr>
          <p:nvPr/>
        </p:nvSpPr>
        <p:spPr>
          <a:xfrm>
            <a:off x="0" y="114830"/>
            <a:ext cx="12192000" cy="1273703"/>
          </a:xfrm>
          <a:prstGeom prst="rect">
            <a:avLst/>
          </a:prstGeom>
        </p:spPr>
        <p:txBody>
          <a:bodyPr vert="horz" lIns="91440" tIns="45720" rIns="91440" bIns="45720" rtlCol="0" anchor="b">
            <a:normAutofit fontScale="90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de-DE" dirty="0"/>
              <a:t>Step 4. </a:t>
            </a:r>
            <a:r>
              <a:rPr lang="de-DE" dirty="0">
                <a:solidFill>
                  <a:srgbClr val="FFC000"/>
                </a:solidFill>
              </a:rPr>
              <a:t>Auswählen</a:t>
            </a:r>
            <a:r>
              <a:rPr lang="de-DE" dirty="0"/>
              <a:t> </a:t>
            </a:r>
            <a:r>
              <a:rPr lang="de-DE" dirty="0">
                <a:solidFill>
                  <a:srgbClr val="FF0000"/>
                </a:solidFill>
              </a:rPr>
              <a:t>die Spalte </a:t>
            </a:r>
            <a:r>
              <a:rPr lang="de-DE" dirty="0"/>
              <a:t>des CSVs</a:t>
            </a:r>
            <a:endParaRPr lang="de-DE" dirty="0">
              <a:solidFill>
                <a:srgbClr val="FFC000"/>
              </a:solidFill>
            </a:endParaRPr>
          </a:p>
          <a:p>
            <a:pPr algn="l"/>
            <a:r>
              <a:rPr lang="de-DE" sz="4400" dirty="0"/>
              <a:t>	4.3 </a:t>
            </a:r>
            <a:r>
              <a:rPr lang="de-DE" sz="4400" dirty="0">
                <a:solidFill>
                  <a:srgbClr val="FF0000"/>
                </a:solidFill>
              </a:rPr>
              <a:t>auswählen</a:t>
            </a:r>
            <a:r>
              <a:rPr lang="de-DE" sz="4400" dirty="0"/>
              <a:t> einen Them</a:t>
            </a:r>
          </a:p>
        </p:txBody>
      </p:sp>
      <p:sp>
        <p:nvSpPr>
          <p:cNvPr id="7" name="Titel 1"/>
          <p:cNvSpPr txBox="1">
            <a:spLocks/>
          </p:cNvSpPr>
          <p:nvPr/>
        </p:nvSpPr>
        <p:spPr>
          <a:xfrm>
            <a:off x="93134" y="1667933"/>
            <a:ext cx="12005732" cy="5096934"/>
          </a:xfrm>
          <a:prstGeom prst="rect">
            <a:avLst/>
          </a:prstGeom>
          <a:ln w="28575">
            <a:solidFill>
              <a:srgbClr val="00B050"/>
            </a:solidFill>
          </a:ln>
        </p:spPr>
        <p:txBody>
          <a:bodyPr vert="horz" lIns="91440" tIns="45720" rIns="91440" bIns="45720"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de-DE" sz="3200" dirty="0"/>
              <a:t>private string ZeigenAllenMoeglichenThemUndEinenAuswaehlen(Node nodeTree)</a:t>
            </a:r>
          </a:p>
          <a:p>
            <a:pPr algn="l"/>
            <a:r>
              <a:rPr lang="de-DE" sz="3200" dirty="0"/>
              <a:t>{ ...</a:t>
            </a:r>
          </a:p>
          <a:p>
            <a:pPr algn="l"/>
            <a:r>
              <a:rPr lang="de-DE" sz="3200" dirty="0"/>
              <a:t>  string NameDesAusgewaehleteThem = 		</a:t>
            </a:r>
            <a:r>
              <a:rPr lang="de-DE" sz="3200" dirty="0">
                <a:solidFill>
                  <a:srgbClr val="FF0000"/>
                </a:solidFill>
              </a:rPr>
              <a:t>AuswaehlenEinenThem</a:t>
            </a:r>
            <a:r>
              <a:rPr lang="de-DE" sz="3200" dirty="0"/>
              <a:t>(AlleMoeglicheThemen);</a:t>
            </a:r>
          </a:p>
          <a:p>
            <a:pPr algn="l"/>
            <a:r>
              <a:rPr lang="de-DE" sz="3200" dirty="0"/>
              <a:t>  ...</a:t>
            </a:r>
          </a:p>
          <a:p>
            <a:pPr algn="l"/>
            <a:r>
              <a:rPr lang="de-DE" sz="3200" dirty="0"/>
              <a:t>}</a:t>
            </a:r>
            <a:endParaRPr lang="de-DE" sz="4000" dirty="0"/>
          </a:p>
        </p:txBody>
      </p:sp>
    </p:spTree>
    <p:extLst>
      <p:ext uri="{BB962C8B-B14F-4D97-AF65-F5344CB8AC3E}">
        <p14:creationId xmlns:p14="http://schemas.microsoft.com/office/powerpoint/2010/main" val="39402060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p:cNvSpPr txBox="1">
            <a:spLocks/>
          </p:cNvSpPr>
          <p:nvPr/>
        </p:nvSpPr>
        <p:spPr>
          <a:xfrm>
            <a:off x="0" y="114830"/>
            <a:ext cx="12192000" cy="1273703"/>
          </a:xfrm>
          <a:prstGeom prst="rect">
            <a:avLst/>
          </a:prstGeom>
        </p:spPr>
        <p:txBody>
          <a:bodyPr vert="horz" lIns="91440" tIns="45720" rIns="91440" bIns="45720" rtlCol="0" anchor="b">
            <a:normAutofit fontScale="90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de-DE" dirty="0"/>
              <a:t>Step 4. </a:t>
            </a:r>
            <a:r>
              <a:rPr lang="de-DE" dirty="0">
                <a:solidFill>
                  <a:srgbClr val="FFC000"/>
                </a:solidFill>
              </a:rPr>
              <a:t>Auswählen</a:t>
            </a:r>
            <a:r>
              <a:rPr lang="de-DE" dirty="0"/>
              <a:t> </a:t>
            </a:r>
            <a:r>
              <a:rPr lang="de-DE" dirty="0">
                <a:solidFill>
                  <a:srgbClr val="FF0000"/>
                </a:solidFill>
              </a:rPr>
              <a:t>die Spalte </a:t>
            </a:r>
            <a:r>
              <a:rPr lang="de-DE" dirty="0"/>
              <a:t>des CSVs</a:t>
            </a:r>
            <a:endParaRPr lang="de-DE" dirty="0">
              <a:solidFill>
                <a:srgbClr val="FFC000"/>
              </a:solidFill>
            </a:endParaRPr>
          </a:p>
          <a:p>
            <a:pPr algn="l"/>
            <a:r>
              <a:rPr lang="de-DE" sz="4400" dirty="0"/>
              <a:t>	4.3 </a:t>
            </a:r>
            <a:r>
              <a:rPr lang="de-DE" sz="4400" dirty="0">
                <a:solidFill>
                  <a:srgbClr val="FF0000"/>
                </a:solidFill>
              </a:rPr>
              <a:t>auswählen</a:t>
            </a:r>
            <a:r>
              <a:rPr lang="de-DE" sz="4400" dirty="0"/>
              <a:t> einen Them</a:t>
            </a:r>
          </a:p>
        </p:txBody>
      </p:sp>
      <p:sp>
        <p:nvSpPr>
          <p:cNvPr id="7" name="Titel 1"/>
          <p:cNvSpPr txBox="1">
            <a:spLocks/>
          </p:cNvSpPr>
          <p:nvPr/>
        </p:nvSpPr>
        <p:spPr>
          <a:xfrm>
            <a:off x="93134" y="1667933"/>
            <a:ext cx="12005732" cy="5096934"/>
          </a:xfrm>
          <a:prstGeom prst="rect">
            <a:avLst/>
          </a:prstGeom>
          <a:ln w="28575">
            <a:solidFill>
              <a:srgbClr val="00B050"/>
            </a:solidFill>
          </a:ln>
        </p:spPr>
        <p:txBody>
          <a:bodyPr vert="horz" lIns="91440" tIns="45720" rIns="91440" bIns="45720"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de-DE" sz="2400" dirty="0"/>
              <a:t>private string AuswaehlenEinenThem(List&lt;string&gt; AlleMoeglicheThemen)</a:t>
            </a:r>
          </a:p>
          <a:p>
            <a:pPr algn="l"/>
            <a:r>
              <a:rPr lang="de-DE" sz="2400" dirty="0"/>
              <a:t>{</a:t>
            </a:r>
          </a:p>
          <a:p>
            <a:pPr algn="l"/>
            <a:r>
              <a:rPr lang="de-DE" sz="2400" dirty="0"/>
              <a:t>  string NameDesAusgewaehleteThem = string.Empty;</a:t>
            </a:r>
          </a:p>
          <a:p>
            <a:pPr algn="l"/>
            <a:r>
              <a:rPr lang="de-DE" sz="2400" dirty="0"/>
              <a:t>  for (int i = 0; i &lt; AlleMoeglicheThemen.Count; i++)</a:t>
            </a:r>
          </a:p>
          <a:p>
            <a:pPr algn="l"/>
            <a:r>
              <a:rPr lang="de-DE" sz="2400" dirty="0"/>
              <a:t>  {</a:t>
            </a:r>
          </a:p>
          <a:p>
            <a:pPr algn="l"/>
            <a:r>
              <a:rPr lang="de-DE" sz="2400" dirty="0"/>
              <a:t>    </a:t>
            </a:r>
            <a:r>
              <a:rPr lang="de-DE" sz="2400" dirty="0">
                <a:solidFill>
                  <a:srgbClr val="FF0000"/>
                </a:solidFill>
              </a:rPr>
              <a:t>Console.WriteLine(i + "," + AlleMoeglicheThemen[i].ToString() + "\n");</a:t>
            </a:r>
          </a:p>
          <a:p>
            <a:pPr algn="l"/>
            <a:r>
              <a:rPr lang="de-DE" sz="2400" dirty="0"/>
              <a:t>  }</a:t>
            </a:r>
          </a:p>
          <a:p>
            <a:pPr algn="l"/>
            <a:r>
              <a:rPr lang="de-DE" sz="2400" dirty="0"/>
              <a:t>  Console.WriteLine("welchen Them?\n");</a:t>
            </a:r>
          </a:p>
          <a:p>
            <a:pPr algn="l"/>
            <a:r>
              <a:rPr lang="de-DE" sz="2400" dirty="0"/>
              <a:t>  int ausgewaehlteteNummer = Console.Read();</a:t>
            </a:r>
          </a:p>
          <a:p>
            <a:pPr algn="l"/>
            <a:r>
              <a:rPr lang="de-DE" sz="2400" dirty="0"/>
              <a:t>  ausgewaehlteteNummer -= 48;</a:t>
            </a:r>
          </a:p>
          <a:p>
            <a:pPr algn="l"/>
            <a:r>
              <a:rPr lang="de-DE" sz="2400" dirty="0"/>
              <a:t>  NameDesAusgewaehleteThem = AlleMoeglicheThemen[ausgewaehlteteNummer].ToString();</a:t>
            </a:r>
          </a:p>
          <a:p>
            <a:pPr algn="l"/>
            <a:endParaRPr lang="de-DE" sz="2400" dirty="0"/>
          </a:p>
          <a:p>
            <a:pPr algn="l"/>
            <a:r>
              <a:rPr lang="de-DE" sz="2400" dirty="0"/>
              <a:t>  return </a:t>
            </a:r>
            <a:r>
              <a:rPr lang="de-DE" sz="2400" dirty="0">
                <a:solidFill>
                  <a:srgbClr val="FF0000"/>
                </a:solidFill>
              </a:rPr>
              <a:t>NameDesAusgewaehleteThem;</a:t>
            </a:r>
          </a:p>
          <a:p>
            <a:pPr algn="l"/>
            <a:r>
              <a:rPr lang="de-DE" sz="2400" dirty="0"/>
              <a:t>}</a:t>
            </a:r>
            <a:endParaRPr lang="de-DE" sz="3200" dirty="0"/>
          </a:p>
        </p:txBody>
      </p:sp>
      <p:sp>
        <p:nvSpPr>
          <p:cNvPr id="4" name="Titel 1"/>
          <p:cNvSpPr>
            <a:spLocks noGrp="1"/>
          </p:cNvSpPr>
          <p:nvPr>
            <p:ph type="ctrTitle"/>
          </p:nvPr>
        </p:nvSpPr>
        <p:spPr>
          <a:xfrm>
            <a:off x="9144001" y="2260599"/>
            <a:ext cx="1913466" cy="1498601"/>
          </a:xfrm>
        </p:spPr>
        <p:txBody>
          <a:bodyPr anchor="t" anchorCtr="0">
            <a:noAutofit/>
          </a:bodyPr>
          <a:lstStyle/>
          <a:p>
            <a:pPr algn="l"/>
            <a:r>
              <a:rPr lang="de-DE" sz="3600" dirty="0">
                <a:solidFill>
                  <a:srgbClr val="FF0000"/>
                </a:solidFill>
              </a:rPr>
              <a:t>Zeigen</a:t>
            </a:r>
            <a:br>
              <a:rPr lang="de-DE" sz="3600" dirty="0">
                <a:solidFill>
                  <a:srgbClr val="FF0000"/>
                </a:solidFill>
              </a:rPr>
            </a:br>
            <a:r>
              <a:rPr lang="de-DE" sz="3600" dirty="0">
                <a:solidFill>
                  <a:srgbClr val="FF0000"/>
                </a:solidFill>
              </a:rPr>
              <a:t>den alle </a:t>
            </a:r>
            <a:br>
              <a:rPr lang="de-DE" sz="3600" dirty="0">
                <a:solidFill>
                  <a:srgbClr val="FF0000"/>
                </a:solidFill>
              </a:rPr>
            </a:br>
            <a:r>
              <a:rPr lang="de-DE" sz="3600" dirty="0">
                <a:solidFill>
                  <a:srgbClr val="FF0000"/>
                </a:solidFill>
              </a:rPr>
              <a:t>Themen</a:t>
            </a:r>
            <a:endParaRPr lang="de-DE" sz="4400" dirty="0">
              <a:solidFill>
                <a:srgbClr val="FF0000"/>
              </a:solidFill>
            </a:endParaRPr>
          </a:p>
        </p:txBody>
      </p:sp>
      <p:sp>
        <p:nvSpPr>
          <p:cNvPr id="5" name="Titel 1"/>
          <p:cNvSpPr txBox="1">
            <a:spLocks/>
          </p:cNvSpPr>
          <p:nvPr/>
        </p:nvSpPr>
        <p:spPr>
          <a:xfrm>
            <a:off x="5994399" y="4504267"/>
            <a:ext cx="5164667" cy="821266"/>
          </a:xfrm>
          <a:prstGeom prst="rect">
            <a:avLst/>
          </a:prstGeom>
        </p:spPr>
        <p:txBody>
          <a:bodyPr vert="horz" lIns="91440" tIns="45720" rIns="91440" bIns="45720" rtlCol="0" anchor="t" anchorCtr="0">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de-DE" sz="2800" dirty="0">
                <a:solidFill>
                  <a:srgbClr val="00B050"/>
                </a:solidFill>
              </a:rPr>
              <a:t>//ASCII Code ‚0‘ = 48,  ‚1‘ = 49... </a:t>
            </a:r>
          </a:p>
        </p:txBody>
      </p:sp>
    </p:spTree>
    <p:extLst>
      <p:ext uri="{BB962C8B-B14F-4D97-AF65-F5344CB8AC3E}">
        <p14:creationId xmlns:p14="http://schemas.microsoft.com/office/powerpoint/2010/main" val="35548175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p:cNvSpPr txBox="1">
            <a:spLocks/>
          </p:cNvSpPr>
          <p:nvPr/>
        </p:nvSpPr>
        <p:spPr>
          <a:xfrm>
            <a:off x="0" y="114830"/>
            <a:ext cx="12192000" cy="1273703"/>
          </a:xfrm>
          <a:prstGeom prst="rect">
            <a:avLst/>
          </a:prstGeom>
        </p:spPr>
        <p:txBody>
          <a:bodyPr vert="horz" lIns="91440" tIns="45720" rIns="91440" bIns="45720" rtlCol="0" anchor="b">
            <a:normAutofit fontScale="90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de-DE" dirty="0"/>
              <a:t>Step 4. </a:t>
            </a:r>
            <a:r>
              <a:rPr lang="de-DE" dirty="0">
                <a:solidFill>
                  <a:srgbClr val="FFC000"/>
                </a:solidFill>
              </a:rPr>
              <a:t>Auswählen</a:t>
            </a:r>
            <a:r>
              <a:rPr lang="de-DE" dirty="0"/>
              <a:t> </a:t>
            </a:r>
            <a:r>
              <a:rPr lang="de-DE" dirty="0">
                <a:solidFill>
                  <a:srgbClr val="FF0000"/>
                </a:solidFill>
              </a:rPr>
              <a:t>die Spalte </a:t>
            </a:r>
            <a:r>
              <a:rPr lang="de-DE" dirty="0"/>
              <a:t>des CSVs</a:t>
            </a:r>
            <a:endParaRPr lang="de-DE" dirty="0">
              <a:solidFill>
                <a:srgbClr val="FFC000"/>
              </a:solidFill>
            </a:endParaRPr>
          </a:p>
          <a:p>
            <a:pPr algn="l"/>
            <a:r>
              <a:rPr lang="de-DE" sz="4400" dirty="0"/>
              <a:t>	4.4 geben "ausgewählteter Them" zurück. </a:t>
            </a:r>
          </a:p>
        </p:txBody>
      </p:sp>
      <p:sp>
        <p:nvSpPr>
          <p:cNvPr id="4" name="Titel 1"/>
          <p:cNvSpPr txBox="1">
            <a:spLocks/>
          </p:cNvSpPr>
          <p:nvPr/>
        </p:nvSpPr>
        <p:spPr>
          <a:xfrm>
            <a:off x="93134" y="1667933"/>
            <a:ext cx="12005732" cy="5096934"/>
          </a:xfrm>
          <a:prstGeom prst="rect">
            <a:avLst/>
          </a:prstGeom>
          <a:ln w="28575">
            <a:solidFill>
              <a:srgbClr val="00B050"/>
            </a:solidFill>
          </a:ln>
        </p:spPr>
        <p:txBody>
          <a:bodyPr vert="horz" lIns="91440" tIns="45720" rIns="91440" bIns="45720"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de-DE" sz="3200" dirty="0"/>
              <a:t>private string ZeigenAllenMoeglichenThemUndEinenAuswaehlen(Node nodeTree)</a:t>
            </a:r>
          </a:p>
          <a:p>
            <a:pPr algn="l"/>
            <a:r>
              <a:rPr lang="de-DE" sz="3200" dirty="0"/>
              <a:t>{ ...</a:t>
            </a:r>
          </a:p>
          <a:p>
            <a:pPr algn="l"/>
            <a:r>
              <a:rPr lang="de-DE" sz="3200" dirty="0"/>
              <a:t>  </a:t>
            </a:r>
            <a:r>
              <a:rPr lang="de-DE" sz="3200" dirty="0">
                <a:solidFill>
                  <a:srgbClr val="FF0000"/>
                </a:solidFill>
              </a:rPr>
              <a:t>return</a:t>
            </a:r>
            <a:r>
              <a:rPr lang="de-DE" sz="3200" dirty="0"/>
              <a:t> </a:t>
            </a:r>
            <a:r>
              <a:rPr lang="de-DE" sz="3200" dirty="0">
                <a:solidFill>
                  <a:srgbClr val="FFC000"/>
                </a:solidFill>
              </a:rPr>
              <a:t>NameDesAusgewaehleteThem; </a:t>
            </a:r>
          </a:p>
          <a:p>
            <a:pPr algn="l"/>
            <a:r>
              <a:rPr lang="de-DE" sz="3200" dirty="0"/>
              <a:t>}</a:t>
            </a:r>
            <a:endParaRPr lang="de-DE" sz="4000" dirty="0"/>
          </a:p>
        </p:txBody>
      </p:sp>
    </p:spTree>
    <p:extLst>
      <p:ext uri="{BB962C8B-B14F-4D97-AF65-F5344CB8AC3E}">
        <p14:creationId xmlns:p14="http://schemas.microsoft.com/office/powerpoint/2010/main" val="3940206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 y="1825099"/>
            <a:ext cx="12191999" cy="5032901"/>
          </a:xfrm>
        </p:spPr>
        <p:txBody>
          <a:bodyPr anchor="t" anchorCtr="0">
            <a:normAutofit/>
          </a:bodyPr>
          <a:lstStyle/>
          <a:p>
            <a:pPr algn="l"/>
            <a:r>
              <a:rPr lang="de-DE" sz="4400" dirty="0"/>
              <a:t>	</a:t>
            </a:r>
            <a:r>
              <a:rPr lang="de-DE" sz="4400" dirty="0" err="1"/>
              <a:t>Step</a:t>
            </a:r>
            <a:r>
              <a:rPr lang="de-DE" sz="4400" dirty="0"/>
              <a:t> 1. Lesen XML File</a:t>
            </a:r>
            <a:br>
              <a:rPr lang="de-DE" sz="4400" dirty="0"/>
            </a:br>
            <a:br>
              <a:rPr lang="de-DE" sz="2400" dirty="0"/>
            </a:br>
            <a:r>
              <a:rPr lang="de-DE" sz="2400" dirty="0"/>
              <a:t>	</a:t>
            </a:r>
            <a:r>
              <a:rPr lang="de-DE" sz="4400" dirty="0" err="1"/>
              <a:t>Step</a:t>
            </a:r>
            <a:r>
              <a:rPr lang="de-DE" sz="4400" dirty="0"/>
              <a:t> 2. Schreiben Alles in einen String</a:t>
            </a:r>
            <a:br>
              <a:rPr lang="de-DE" sz="4400" dirty="0"/>
            </a:br>
            <a:br>
              <a:rPr lang="de-DE" sz="2400" dirty="0"/>
            </a:br>
            <a:r>
              <a:rPr lang="de-DE" sz="2400" dirty="0"/>
              <a:t>	</a:t>
            </a:r>
            <a:r>
              <a:rPr lang="de-DE" sz="4400" dirty="0" err="1"/>
              <a:t>Step</a:t>
            </a:r>
            <a:r>
              <a:rPr lang="de-DE" sz="4400" dirty="0"/>
              <a:t> 3. </a:t>
            </a:r>
            <a:r>
              <a:rPr lang="de-DE" sz="4400" dirty="0">
                <a:solidFill>
                  <a:srgbClr val="FF0000"/>
                </a:solidFill>
              </a:rPr>
              <a:t>Erstellen des XML </a:t>
            </a:r>
            <a:r>
              <a:rPr lang="de-DE" sz="4400" dirty="0" err="1">
                <a:solidFill>
                  <a:srgbClr val="FF0000"/>
                </a:solidFill>
              </a:rPr>
              <a:t>Node</a:t>
            </a:r>
            <a:r>
              <a:rPr lang="de-DE" sz="4400" dirty="0">
                <a:solidFill>
                  <a:srgbClr val="FF0000"/>
                </a:solidFill>
              </a:rPr>
              <a:t> Baums</a:t>
            </a:r>
            <a:br>
              <a:rPr lang="de-DE" sz="4400" dirty="0"/>
            </a:br>
            <a:br>
              <a:rPr lang="de-DE" sz="2400" dirty="0"/>
            </a:br>
            <a:r>
              <a:rPr lang="de-DE" sz="2400" dirty="0"/>
              <a:t>	</a:t>
            </a:r>
            <a:r>
              <a:rPr lang="de-DE" sz="4400" dirty="0" err="1"/>
              <a:t>Step</a:t>
            </a:r>
            <a:r>
              <a:rPr lang="de-DE" sz="4400" dirty="0"/>
              <a:t> 4. Auswählen der Spalte des CSVs</a:t>
            </a:r>
            <a:br>
              <a:rPr lang="de-DE" sz="4400" dirty="0"/>
            </a:br>
            <a:br>
              <a:rPr lang="de-DE" sz="2000" dirty="0"/>
            </a:br>
            <a:r>
              <a:rPr lang="de-DE" sz="2000" dirty="0"/>
              <a:t>	</a:t>
            </a:r>
            <a:r>
              <a:rPr lang="de-DE" sz="4400" dirty="0" err="1"/>
              <a:t>Step</a:t>
            </a:r>
            <a:r>
              <a:rPr lang="de-DE" sz="4400" dirty="0"/>
              <a:t> 5. Schreiben CSV File</a:t>
            </a:r>
          </a:p>
        </p:txBody>
      </p:sp>
      <p:sp>
        <p:nvSpPr>
          <p:cNvPr id="3" name="Titel 1"/>
          <p:cNvSpPr txBox="1">
            <a:spLocks/>
          </p:cNvSpPr>
          <p:nvPr/>
        </p:nvSpPr>
        <p:spPr>
          <a:xfrm>
            <a:off x="0" y="114830"/>
            <a:ext cx="12192000" cy="127370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de-DE" sz="5900" dirty="0">
                <a:solidFill>
                  <a:srgbClr val="FF0000"/>
                </a:solidFill>
              </a:rPr>
              <a:t>Logik</a:t>
            </a:r>
            <a:r>
              <a:rPr lang="de-DE" sz="5900" dirty="0"/>
              <a:t> für die Konvertierung. (XML -&gt; CSV)</a:t>
            </a:r>
          </a:p>
        </p:txBody>
      </p:sp>
    </p:spTree>
    <p:extLst>
      <p:ext uri="{BB962C8B-B14F-4D97-AF65-F5344CB8AC3E}">
        <p14:creationId xmlns:p14="http://schemas.microsoft.com/office/powerpoint/2010/main" val="13485809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1"/>
          <p:cNvSpPr txBox="1">
            <a:spLocks/>
          </p:cNvSpPr>
          <p:nvPr/>
        </p:nvSpPr>
        <p:spPr>
          <a:xfrm>
            <a:off x="414867" y="1698846"/>
            <a:ext cx="11209865" cy="4447953"/>
          </a:xfrm>
          <a:prstGeom prst="rect">
            <a:avLst/>
          </a:prstGeom>
        </p:spPr>
        <p:txBody>
          <a:bodyPr vert="horz" lIns="91440" tIns="45720" rIns="91440" bIns="45720"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de-DE" sz="3100" dirty="0"/>
              <a:t>5.1 </a:t>
            </a:r>
            <a:r>
              <a:rPr lang="de-DE" sz="3100" dirty="0">
                <a:solidFill>
                  <a:srgbClr val="FFC000"/>
                </a:solidFill>
              </a:rPr>
              <a:t>Nennen</a:t>
            </a:r>
            <a:r>
              <a:rPr lang="de-DE" sz="3100" dirty="0"/>
              <a:t> File_Name von CSV File mit </a:t>
            </a:r>
            <a:r>
              <a:rPr lang="de-DE" sz="3100" dirty="0">
                <a:solidFill>
                  <a:srgbClr val="FFC000"/>
                </a:solidFill>
              </a:rPr>
              <a:t>"ausgewählteter Them"</a:t>
            </a:r>
          </a:p>
          <a:p>
            <a:pPr algn="l"/>
            <a:endParaRPr lang="de-DE" sz="2100" dirty="0"/>
          </a:p>
          <a:p>
            <a:pPr algn="l"/>
            <a:r>
              <a:rPr lang="de-DE" sz="3100" dirty="0"/>
              <a:t>5.2 </a:t>
            </a:r>
            <a:r>
              <a:rPr lang="de-DE" sz="3100" dirty="0">
                <a:solidFill>
                  <a:srgbClr val="FFC000"/>
                </a:solidFill>
              </a:rPr>
              <a:t>Schreiben</a:t>
            </a:r>
            <a:r>
              <a:rPr lang="de-DE" sz="3100" dirty="0"/>
              <a:t> Einen </a:t>
            </a:r>
            <a:r>
              <a:rPr lang="de-DE" sz="3100" dirty="0">
                <a:solidFill>
                  <a:srgbClr val="FF0000"/>
                </a:solidFill>
              </a:rPr>
              <a:t>Kompleten Verzeichnis</a:t>
            </a:r>
            <a:r>
              <a:rPr lang="de-DE" sz="3100" dirty="0"/>
              <a:t> </a:t>
            </a:r>
          </a:p>
          <a:p>
            <a:pPr algn="l"/>
            <a:r>
              <a:rPr lang="de-DE" sz="2000" dirty="0"/>
              <a:t>=&gt;"VerzeichnisOrdner"+"\"+"ausgewählteter Them" + ".csv„</a:t>
            </a:r>
            <a:endParaRPr lang="de-DE" sz="1000" dirty="0"/>
          </a:p>
          <a:p>
            <a:pPr algn="l"/>
            <a:r>
              <a:rPr lang="de-DE" sz="2000" dirty="0"/>
              <a:t>=&gt;(</a:t>
            </a:r>
            <a:r>
              <a:rPr lang="de-DE" sz="2000" dirty="0">
                <a:solidFill>
                  <a:srgbClr val="FF0000"/>
                </a:solidFill>
              </a:rPr>
              <a:t>Erste Parameter </a:t>
            </a:r>
            <a:r>
              <a:rPr lang="de-DE" sz="2000" dirty="0"/>
              <a:t>in File.WriteAllText(</a:t>
            </a:r>
            <a:r>
              <a:rPr lang="de-DE" sz="2000" dirty="0">
                <a:solidFill>
                  <a:srgbClr val="FF0000"/>
                </a:solidFill>
              </a:rPr>
              <a:t>path</a:t>
            </a:r>
            <a:r>
              <a:rPr lang="de-DE" sz="2000" dirty="0"/>
              <a:t>,TXT))</a:t>
            </a:r>
            <a:endParaRPr lang="de-DE" sz="2100" dirty="0"/>
          </a:p>
          <a:p>
            <a:pPr algn="l"/>
            <a:endParaRPr lang="de-DE" sz="2100" dirty="0"/>
          </a:p>
          <a:p>
            <a:pPr algn="l"/>
            <a:r>
              <a:rPr lang="de-DE" sz="3100" dirty="0"/>
              <a:t>5.3 Schreiben einen Text für CSV</a:t>
            </a:r>
          </a:p>
          <a:p>
            <a:pPr algn="l"/>
            <a:r>
              <a:rPr lang="de-DE" sz="2000" dirty="0"/>
              <a:t>=&gt;(</a:t>
            </a:r>
            <a:r>
              <a:rPr lang="de-DE" sz="2000" dirty="0">
                <a:solidFill>
                  <a:srgbClr val="FF0000"/>
                </a:solidFill>
              </a:rPr>
              <a:t>zweite Parameter </a:t>
            </a:r>
            <a:r>
              <a:rPr lang="de-DE" sz="2000" dirty="0"/>
              <a:t>in File.WriteAllText(path,</a:t>
            </a:r>
            <a:r>
              <a:rPr lang="de-DE" sz="2000" dirty="0">
                <a:solidFill>
                  <a:srgbClr val="FF0000"/>
                </a:solidFill>
              </a:rPr>
              <a:t>TXT</a:t>
            </a:r>
            <a:r>
              <a:rPr lang="de-DE" sz="2000" dirty="0"/>
              <a:t>))</a:t>
            </a:r>
          </a:p>
          <a:p>
            <a:pPr algn="l"/>
            <a:endParaRPr lang="de-DE" sz="2100" dirty="0"/>
          </a:p>
          <a:p>
            <a:pPr algn="l"/>
            <a:r>
              <a:rPr lang="de-DE" sz="3100" dirty="0"/>
              <a:t>5.4 </a:t>
            </a:r>
            <a:r>
              <a:rPr lang="de-DE" sz="3200" dirty="0"/>
              <a:t>Schreiben Einen CSV File</a:t>
            </a:r>
            <a:endParaRPr lang="de-DE" sz="3200" dirty="0">
              <a:solidFill>
                <a:schemeClr val="accent4"/>
              </a:solidFill>
            </a:endParaRPr>
          </a:p>
        </p:txBody>
      </p:sp>
      <p:sp>
        <p:nvSpPr>
          <p:cNvPr id="3" name="Titel 1"/>
          <p:cNvSpPr txBox="1">
            <a:spLocks/>
          </p:cNvSpPr>
          <p:nvPr/>
        </p:nvSpPr>
        <p:spPr>
          <a:xfrm>
            <a:off x="0" y="114830"/>
            <a:ext cx="12192000" cy="1273703"/>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de-DE" dirty="0"/>
              <a:t>Step 5. Schreiben CSV File</a:t>
            </a:r>
            <a:endParaRPr lang="de-DE" dirty="0">
              <a:solidFill>
                <a:srgbClr val="FFC000"/>
              </a:solidFill>
            </a:endParaRPr>
          </a:p>
        </p:txBody>
      </p:sp>
    </p:spTree>
    <p:extLst>
      <p:ext uri="{BB962C8B-B14F-4D97-AF65-F5344CB8AC3E}">
        <p14:creationId xmlns:p14="http://schemas.microsoft.com/office/powerpoint/2010/main" val="8696671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p:cNvSpPr txBox="1">
            <a:spLocks/>
          </p:cNvSpPr>
          <p:nvPr/>
        </p:nvSpPr>
        <p:spPr>
          <a:xfrm>
            <a:off x="0" y="114830"/>
            <a:ext cx="12192000" cy="5147542"/>
          </a:xfrm>
          <a:prstGeom prst="rect">
            <a:avLst/>
          </a:prstGeom>
        </p:spPr>
        <p:txBody>
          <a:bodyPr vert="horz" lIns="91440" tIns="45720" rIns="91440" bIns="45720" rtlCol="0" anchor="t" anchorCtr="0">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de-DE" dirty="0"/>
              <a:t>Step 5. Schreiben CSV File</a:t>
            </a:r>
          </a:p>
          <a:p>
            <a:pPr algn="l"/>
            <a:r>
              <a:rPr lang="de-DE" sz="4200" dirty="0"/>
              <a:t>	</a:t>
            </a:r>
            <a:r>
              <a:rPr lang="de-DE" sz="2900" dirty="0"/>
              <a:t>5.1 </a:t>
            </a:r>
            <a:r>
              <a:rPr lang="de-DE" sz="2900" dirty="0">
                <a:solidFill>
                  <a:srgbClr val="FFC000"/>
                </a:solidFill>
              </a:rPr>
              <a:t>Nennen</a:t>
            </a:r>
            <a:r>
              <a:rPr lang="de-DE" sz="2900" dirty="0"/>
              <a:t> File_Name von CSV File mit </a:t>
            </a:r>
            <a:r>
              <a:rPr lang="de-DE" sz="2900" dirty="0">
                <a:solidFill>
                  <a:srgbClr val="FFC000"/>
                </a:solidFill>
              </a:rPr>
              <a:t>"ausgewählteter Them„</a:t>
            </a:r>
          </a:p>
          <a:p>
            <a:pPr algn="l"/>
            <a:r>
              <a:rPr lang="de-DE" sz="1100" dirty="0"/>
              <a:t>	</a:t>
            </a:r>
            <a:endParaRPr lang="de-DE" sz="700" dirty="0"/>
          </a:p>
          <a:p>
            <a:pPr algn="l"/>
            <a:r>
              <a:rPr lang="de-DE" sz="2900" dirty="0"/>
              <a:t>	5.2 </a:t>
            </a:r>
            <a:r>
              <a:rPr lang="de-DE" sz="2900" dirty="0">
                <a:solidFill>
                  <a:srgbClr val="FFC000"/>
                </a:solidFill>
              </a:rPr>
              <a:t>Schreiben</a:t>
            </a:r>
            <a:r>
              <a:rPr lang="de-DE" sz="2900" dirty="0"/>
              <a:t> Einen </a:t>
            </a:r>
            <a:r>
              <a:rPr lang="de-DE" sz="2900" dirty="0">
                <a:solidFill>
                  <a:srgbClr val="FF0000"/>
                </a:solidFill>
              </a:rPr>
              <a:t>Kompleten Verzeichnis</a:t>
            </a:r>
            <a:r>
              <a:rPr lang="de-DE" sz="2900" dirty="0"/>
              <a:t> </a:t>
            </a:r>
          </a:p>
          <a:p>
            <a:pPr algn="l"/>
            <a:r>
              <a:rPr lang="de-DE" sz="2900" dirty="0"/>
              <a:t>		=&gt;"VerzeichnisOrdner"+"\"+"ausgewählteter Them" + ".csv„</a:t>
            </a:r>
          </a:p>
          <a:p>
            <a:pPr algn="l"/>
            <a:r>
              <a:rPr lang="de-DE" sz="2900" dirty="0"/>
              <a:t>		=&gt;(</a:t>
            </a:r>
            <a:r>
              <a:rPr lang="de-DE" sz="2900" dirty="0">
                <a:solidFill>
                  <a:srgbClr val="FF0000"/>
                </a:solidFill>
              </a:rPr>
              <a:t>Erste Parameter </a:t>
            </a:r>
            <a:r>
              <a:rPr lang="de-DE" sz="2900" dirty="0"/>
              <a:t>in File.WriteAllText(</a:t>
            </a:r>
            <a:r>
              <a:rPr lang="de-DE" sz="2900" dirty="0">
                <a:solidFill>
                  <a:srgbClr val="FF0000"/>
                </a:solidFill>
              </a:rPr>
              <a:t>path</a:t>
            </a:r>
            <a:r>
              <a:rPr lang="de-DE" sz="2900" dirty="0"/>
              <a:t>,TXT))</a:t>
            </a:r>
            <a:endParaRPr lang="de-DE" sz="4400" dirty="0">
              <a:solidFill>
                <a:srgbClr val="FFC000"/>
              </a:solidFill>
            </a:endParaRPr>
          </a:p>
          <a:p>
            <a:pPr algn="l"/>
            <a:endParaRPr lang="de-DE" sz="4400" dirty="0">
              <a:solidFill>
                <a:srgbClr val="FFC000"/>
              </a:solidFill>
            </a:endParaRPr>
          </a:p>
        </p:txBody>
      </p:sp>
      <p:sp>
        <p:nvSpPr>
          <p:cNvPr id="7" name="Titel 1"/>
          <p:cNvSpPr txBox="1">
            <a:spLocks/>
          </p:cNvSpPr>
          <p:nvPr/>
        </p:nvSpPr>
        <p:spPr>
          <a:xfrm>
            <a:off x="93134" y="3429001"/>
            <a:ext cx="12005732" cy="3335866"/>
          </a:xfrm>
          <a:prstGeom prst="rect">
            <a:avLst/>
          </a:prstGeom>
          <a:ln w="28575">
            <a:solidFill>
              <a:srgbClr val="00B050"/>
            </a:solidFill>
          </a:ln>
        </p:spPr>
        <p:txBody>
          <a:bodyPr vert="horz" lIns="91440" tIns="45720" rIns="91440" bIns="45720"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de-DE" sz="3200" dirty="0"/>
              <a:t>string kompletenVerzeichnis </a:t>
            </a:r>
          </a:p>
          <a:p>
            <a:pPr algn="l"/>
            <a:r>
              <a:rPr lang="de-DE" sz="3200" dirty="0"/>
              <a:t>	= VerzeichnisOrdener + "\\" + choosedThema + ".csv";</a:t>
            </a:r>
            <a:br>
              <a:rPr lang="de-DE" sz="7200" dirty="0"/>
            </a:br>
            <a:endParaRPr lang="de-DE" sz="4000" dirty="0"/>
          </a:p>
        </p:txBody>
      </p:sp>
    </p:spTree>
    <p:extLst>
      <p:ext uri="{BB962C8B-B14F-4D97-AF65-F5344CB8AC3E}">
        <p14:creationId xmlns:p14="http://schemas.microsoft.com/office/powerpoint/2010/main" val="10570929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p:cNvSpPr txBox="1">
            <a:spLocks/>
          </p:cNvSpPr>
          <p:nvPr/>
        </p:nvSpPr>
        <p:spPr>
          <a:xfrm>
            <a:off x="0" y="114830"/>
            <a:ext cx="12192000" cy="5147542"/>
          </a:xfrm>
          <a:prstGeom prst="rect">
            <a:avLst/>
          </a:prstGeom>
        </p:spPr>
        <p:txBody>
          <a:bodyPr vert="horz" lIns="91440" tIns="45720" rIns="91440" bIns="45720" rtlCol="0" anchor="t" anchorCtr="0">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de-DE" dirty="0"/>
              <a:t>Step 5. Schreiben CSV File</a:t>
            </a:r>
          </a:p>
          <a:p>
            <a:pPr algn="l"/>
            <a:r>
              <a:rPr lang="de-DE" sz="4200" dirty="0"/>
              <a:t>	</a:t>
            </a:r>
            <a:r>
              <a:rPr lang="de-DE" sz="2900" dirty="0"/>
              <a:t>5.3 Schreiben einen Text für CSV</a:t>
            </a:r>
          </a:p>
          <a:p>
            <a:pPr algn="l"/>
            <a:r>
              <a:rPr lang="de-DE" sz="2900" dirty="0"/>
              <a:t>		</a:t>
            </a:r>
            <a:r>
              <a:rPr lang="de-DE" sz="2500" dirty="0"/>
              <a:t>=&gt;(</a:t>
            </a:r>
            <a:r>
              <a:rPr lang="de-DE" sz="2500" dirty="0">
                <a:solidFill>
                  <a:srgbClr val="FF0000"/>
                </a:solidFill>
              </a:rPr>
              <a:t>zweite Parameter </a:t>
            </a:r>
            <a:r>
              <a:rPr lang="de-DE" sz="2500" dirty="0"/>
              <a:t>in File.WriteAllText(path,</a:t>
            </a:r>
            <a:r>
              <a:rPr lang="de-DE" sz="2500" dirty="0">
                <a:solidFill>
                  <a:srgbClr val="FF0000"/>
                </a:solidFill>
              </a:rPr>
              <a:t>TXT</a:t>
            </a:r>
            <a:r>
              <a:rPr lang="de-DE" sz="2500" dirty="0"/>
              <a:t>))</a:t>
            </a:r>
          </a:p>
          <a:p>
            <a:pPr algn="l"/>
            <a:endParaRPr lang="de-DE" sz="4400" dirty="0">
              <a:solidFill>
                <a:srgbClr val="FFC000"/>
              </a:solidFill>
            </a:endParaRPr>
          </a:p>
        </p:txBody>
      </p:sp>
      <p:sp>
        <p:nvSpPr>
          <p:cNvPr id="7" name="Titel 1"/>
          <p:cNvSpPr txBox="1">
            <a:spLocks/>
          </p:cNvSpPr>
          <p:nvPr/>
        </p:nvSpPr>
        <p:spPr>
          <a:xfrm>
            <a:off x="93134" y="3429001"/>
            <a:ext cx="12005732" cy="3335866"/>
          </a:xfrm>
          <a:prstGeom prst="rect">
            <a:avLst/>
          </a:prstGeom>
          <a:ln w="28575">
            <a:solidFill>
              <a:srgbClr val="00B050"/>
            </a:solidFill>
          </a:ln>
        </p:spPr>
        <p:txBody>
          <a:bodyPr vert="horz" lIns="91440" tIns="45720" rIns="91440" bIns="45720"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de-DE" sz="3200" dirty="0"/>
              <a:t>string eineZeile = 	</a:t>
            </a:r>
            <a:r>
              <a:rPr lang="de-DE" sz="3200" dirty="0">
                <a:solidFill>
                  <a:srgbClr val="FF0000"/>
                </a:solidFill>
              </a:rPr>
              <a:t>MakeTemporaryEineZeilForCSVFromNodeBaum</a:t>
            </a:r>
            <a:r>
              <a:rPr lang="de-DE" sz="2000" dirty="0"/>
              <a:t>(nodeTree, choosedThema);</a:t>
            </a:r>
            <a:br>
              <a:rPr lang="de-DE" sz="7200" dirty="0"/>
            </a:br>
            <a:endParaRPr lang="de-DE" sz="4000" dirty="0"/>
          </a:p>
        </p:txBody>
      </p:sp>
    </p:spTree>
    <p:extLst>
      <p:ext uri="{BB962C8B-B14F-4D97-AF65-F5344CB8AC3E}">
        <p14:creationId xmlns:p14="http://schemas.microsoft.com/office/powerpoint/2010/main" val="22265508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p:cNvSpPr txBox="1">
            <a:spLocks/>
          </p:cNvSpPr>
          <p:nvPr/>
        </p:nvSpPr>
        <p:spPr>
          <a:xfrm>
            <a:off x="0" y="114830"/>
            <a:ext cx="12192000" cy="1883303"/>
          </a:xfrm>
          <a:prstGeom prst="rect">
            <a:avLst/>
          </a:prstGeom>
        </p:spPr>
        <p:txBody>
          <a:bodyPr vert="horz" lIns="91440" tIns="45720" rIns="91440" bIns="45720" rtlCol="0" anchor="t" anchorCtr="0">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de-DE" dirty="0"/>
              <a:t>Step 5. Schreiben CSV File</a:t>
            </a:r>
          </a:p>
          <a:p>
            <a:pPr algn="l"/>
            <a:r>
              <a:rPr lang="de-DE" sz="4200" dirty="0"/>
              <a:t>	</a:t>
            </a:r>
            <a:r>
              <a:rPr lang="de-DE" sz="2900" dirty="0"/>
              <a:t>5.3 Schreiben einen Text für CSV</a:t>
            </a:r>
          </a:p>
          <a:p>
            <a:pPr algn="l"/>
            <a:r>
              <a:rPr lang="de-DE" sz="2900" dirty="0"/>
              <a:t>		</a:t>
            </a:r>
            <a:r>
              <a:rPr lang="de-DE" sz="2500" dirty="0"/>
              <a:t>=&gt;(</a:t>
            </a:r>
            <a:r>
              <a:rPr lang="de-DE" sz="2500" dirty="0">
                <a:solidFill>
                  <a:srgbClr val="FF0000"/>
                </a:solidFill>
              </a:rPr>
              <a:t>zweite Parameter </a:t>
            </a:r>
            <a:r>
              <a:rPr lang="de-DE" sz="2500" dirty="0"/>
              <a:t>in File.WriteAllText(path,</a:t>
            </a:r>
            <a:r>
              <a:rPr lang="de-DE" sz="2500" dirty="0">
                <a:solidFill>
                  <a:srgbClr val="FF0000"/>
                </a:solidFill>
              </a:rPr>
              <a:t>TXT</a:t>
            </a:r>
            <a:r>
              <a:rPr lang="de-DE" sz="2500" dirty="0"/>
              <a:t>))</a:t>
            </a:r>
          </a:p>
        </p:txBody>
      </p:sp>
      <p:sp>
        <p:nvSpPr>
          <p:cNvPr id="7" name="Titel 1"/>
          <p:cNvSpPr txBox="1">
            <a:spLocks/>
          </p:cNvSpPr>
          <p:nvPr/>
        </p:nvSpPr>
        <p:spPr>
          <a:xfrm>
            <a:off x="93134" y="2184400"/>
            <a:ext cx="12005732" cy="4580467"/>
          </a:xfrm>
          <a:prstGeom prst="rect">
            <a:avLst/>
          </a:prstGeom>
          <a:ln w="28575">
            <a:solidFill>
              <a:srgbClr val="00B050"/>
            </a:solidFill>
          </a:ln>
        </p:spPr>
        <p:txBody>
          <a:bodyPr vert="horz" lIns="91440" tIns="45720" rIns="91440" bIns="45720"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de-DE" sz="2000" dirty="0"/>
              <a:t>private string </a:t>
            </a:r>
            <a:r>
              <a:rPr lang="de-DE" sz="2000" dirty="0">
                <a:solidFill>
                  <a:srgbClr val="FFC000"/>
                </a:solidFill>
              </a:rPr>
              <a:t>Make</a:t>
            </a:r>
            <a:r>
              <a:rPr lang="de-DE" sz="2000" dirty="0">
                <a:solidFill>
                  <a:srgbClr val="FF0000"/>
                </a:solidFill>
              </a:rPr>
              <a:t>TemporaryEineZeilForCSV</a:t>
            </a:r>
            <a:r>
              <a:rPr lang="de-DE" sz="2000" dirty="0"/>
              <a:t>FromNodeBaum(Node nodeTree, string choosedThema)</a:t>
            </a:r>
          </a:p>
          <a:p>
            <a:pPr algn="l"/>
            <a:r>
              <a:rPr lang="de-DE" sz="2000" dirty="0"/>
              <a:t>{</a:t>
            </a:r>
          </a:p>
          <a:p>
            <a:pPr algn="l"/>
            <a:r>
              <a:rPr lang="de-DE" sz="2000" dirty="0"/>
              <a:t>  1. Sammeln allen Node,der den title_Node(gleich mit "ausgewählteter Them") hat,in dem NodeBaum.</a:t>
            </a:r>
          </a:p>
          <a:p>
            <a:pPr algn="l"/>
            <a:r>
              <a:rPr lang="de-DE" sz="2000" dirty="0"/>
              <a:t>  </a:t>
            </a:r>
          </a:p>
          <a:p>
            <a:pPr algn="l"/>
            <a:r>
              <a:rPr lang="de-DE" sz="2000" dirty="0"/>
              <a:t>  2. sortiertende SpaltenCSV</a:t>
            </a:r>
          </a:p>
          <a:p>
            <a:pPr algn="l"/>
            <a:endParaRPr lang="de-DE" sz="2000" dirty="0"/>
          </a:p>
          <a:p>
            <a:pPr algn="l"/>
            <a:r>
              <a:rPr lang="de-DE" sz="2000" dirty="0"/>
              <a:t>  3. Dies schneidet erneut um das Semikolon herum und rekonstruiert ohne Duplizierung.</a:t>
            </a:r>
          </a:p>
          <a:p>
            <a:pPr algn="l"/>
            <a:endParaRPr lang="de-DE" sz="2000" dirty="0"/>
          </a:p>
          <a:p>
            <a:pPr algn="l"/>
            <a:r>
              <a:rPr lang="de-DE" sz="2000" dirty="0"/>
              <a:t>  4. schreiben der erste Zeil von Temporary string list-&gt;Spalten.</a:t>
            </a:r>
          </a:p>
          <a:p>
            <a:pPr algn="l"/>
            <a:endParaRPr lang="de-DE" sz="2000" dirty="0"/>
          </a:p>
          <a:p>
            <a:pPr algn="l"/>
            <a:r>
              <a:rPr lang="de-DE" sz="2000" dirty="0"/>
              <a:t>  5. fuegen von Zweite bis letzte Zeil hinzu =&gt; Contentes.</a:t>
            </a:r>
          </a:p>
          <a:p>
            <a:pPr algn="l"/>
            <a:endParaRPr lang="de-DE" sz="2000" dirty="0"/>
          </a:p>
          <a:p>
            <a:pPr algn="l"/>
            <a:r>
              <a:rPr lang="de-DE" sz="2000" dirty="0"/>
              <a:t>  6. Verketten Sie die vorbereitete tempStrCSV zu einer einzelnen Zeichenfolge.</a:t>
            </a:r>
          </a:p>
          <a:p>
            <a:pPr algn="l"/>
            <a:endParaRPr lang="de-DE" sz="2000" dirty="0"/>
          </a:p>
          <a:p>
            <a:pPr algn="l"/>
            <a:r>
              <a:rPr lang="de-DE" sz="2000" dirty="0"/>
              <a:t>  7. geben der TXTFuerCSV zurück</a:t>
            </a:r>
          </a:p>
          <a:p>
            <a:pPr algn="l"/>
            <a:r>
              <a:rPr lang="de-DE" sz="2000" dirty="0"/>
              <a:t>}</a:t>
            </a:r>
            <a:br>
              <a:rPr lang="de-DE" sz="2000" dirty="0"/>
            </a:br>
            <a:endParaRPr lang="de-DE" sz="2000" dirty="0"/>
          </a:p>
        </p:txBody>
      </p:sp>
    </p:spTree>
    <p:extLst>
      <p:ext uri="{BB962C8B-B14F-4D97-AF65-F5344CB8AC3E}">
        <p14:creationId xmlns:p14="http://schemas.microsoft.com/office/powerpoint/2010/main" val="16257615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1"/>
          <p:cNvSpPr txBox="1">
            <a:spLocks/>
          </p:cNvSpPr>
          <p:nvPr/>
        </p:nvSpPr>
        <p:spPr>
          <a:xfrm>
            <a:off x="93134" y="3429001"/>
            <a:ext cx="12005732" cy="3335866"/>
          </a:xfrm>
          <a:prstGeom prst="rect">
            <a:avLst/>
          </a:prstGeom>
          <a:ln w="28575">
            <a:solidFill>
              <a:srgbClr val="00B050"/>
            </a:solidFill>
          </a:ln>
        </p:spPr>
        <p:txBody>
          <a:bodyPr vert="horz" lIns="91440" tIns="45720" rIns="91440" bIns="45720"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de-DE" sz="3200" dirty="0"/>
              <a:t>File.WriteAllText(kompletenVerzeichnis, eineZeileTXTCSV);</a:t>
            </a:r>
            <a:endParaRPr lang="de-DE" sz="4000" dirty="0"/>
          </a:p>
        </p:txBody>
      </p:sp>
      <p:sp>
        <p:nvSpPr>
          <p:cNvPr id="4" name="Titel 1"/>
          <p:cNvSpPr>
            <a:spLocks noGrp="1"/>
          </p:cNvSpPr>
          <p:nvPr>
            <p:ph type="ctrTitle"/>
          </p:nvPr>
        </p:nvSpPr>
        <p:spPr>
          <a:xfrm>
            <a:off x="5249333" y="4216400"/>
            <a:ext cx="6070600" cy="1730153"/>
          </a:xfrm>
        </p:spPr>
        <p:txBody>
          <a:bodyPr anchor="t" anchorCtr="0">
            <a:normAutofit/>
          </a:bodyPr>
          <a:lstStyle/>
          <a:p>
            <a:pPr algn="l"/>
            <a:r>
              <a:rPr lang="de-DE" sz="4000" dirty="0">
                <a:solidFill>
                  <a:srgbClr val="FF0000"/>
                </a:solidFill>
              </a:rPr>
              <a:t>Endlich..</a:t>
            </a:r>
            <a:br>
              <a:rPr lang="de-DE" sz="4000" dirty="0">
                <a:solidFill>
                  <a:srgbClr val="FF0000"/>
                </a:solidFill>
              </a:rPr>
            </a:br>
            <a:r>
              <a:rPr lang="de-DE" sz="4000" dirty="0">
                <a:solidFill>
                  <a:srgbClr val="FF0000"/>
                </a:solidFill>
              </a:rPr>
              <a:t>Ein CSV File Schreiben!!!!</a:t>
            </a:r>
            <a:endParaRPr lang="de-DE" sz="4800" dirty="0">
              <a:solidFill>
                <a:srgbClr val="FF0000"/>
              </a:solidFill>
            </a:endParaRPr>
          </a:p>
        </p:txBody>
      </p:sp>
      <p:sp>
        <p:nvSpPr>
          <p:cNvPr id="5" name="Titel 1"/>
          <p:cNvSpPr txBox="1">
            <a:spLocks/>
          </p:cNvSpPr>
          <p:nvPr/>
        </p:nvSpPr>
        <p:spPr>
          <a:xfrm>
            <a:off x="0" y="114830"/>
            <a:ext cx="12192000" cy="1883303"/>
          </a:xfrm>
          <a:prstGeom prst="rect">
            <a:avLst/>
          </a:prstGeom>
        </p:spPr>
        <p:txBody>
          <a:bodyPr vert="horz" lIns="91440" tIns="45720" rIns="91440" bIns="45720" rtlCol="0" anchor="t" anchorCtr="0">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de-DE" sz="8700" dirty="0"/>
              <a:t>Step 5. Schreiben CSV File</a:t>
            </a:r>
          </a:p>
          <a:p>
            <a:pPr algn="l"/>
            <a:r>
              <a:rPr lang="de-DE" sz="3600" dirty="0"/>
              <a:t>	5.4 Schreiben Einen CSV File</a:t>
            </a:r>
            <a:endParaRPr lang="de-DE" sz="3600" dirty="0">
              <a:solidFill>
                <a:schemeClr val="accent4"/>
              </a:solidFill>
            </a:endParaRPr>
          </a:p>
          <a:p>
            <a:pPr algn="l"/>
            <a:endParaRPr lang="de-DE" sz="8800" dirty="0">
              <a:solidFill>
                <a:srgbClr val="FFC000"/>
              </a:solidFill>
            </a:endParaRPr>
          </a:p>
        </p:txBody>
      </p:sp>
    </p:spTree>
    <p:extLst>
      <p:ext uri="{BB962C8B-B14F-4D97-AF65-F5344CB8AC3E}">
        <p14:creationId xmlns:p14="http://schemas.microsoft.com/office/powerpoint/2010/main" val="31925279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p:cNvSpPr txBox="1">
            <a:spLocks/>
          </p:cNvSpPr>
          <p:nvPr/>
        </p:nvSpPr>
        <p:spPr>
          <a:xfrm>
            <a:off x="194733" y="0"/>
            <a:ext cx="11997267" cy="6739467"/>
          </a:xfrm>
          <a:prstGeom prst="rect">
            <a:avLst/>
          </a:prstGeom>
        </p:spPr>
        <p:txBody>
          <a:bodyPr vert="horz" lIns="91440" tIns="45720" rIns="91440" bIns="45720" rtlCol="0" anchor="t" anchorCtr="0">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de-DE" sz="5400" dirty="0">
                <a:solidFill>
                  <a:srgbClr val="FF0000"/>
                </a:solidFill>
              </a:rPr>
              <a:t>Vielen Dank für </a:t>
            </a:r>
            <a:r>
              <a:rPr lang="de-DE" sz="5400" dirty="0"/>
              <a:t>Deine Aufmerksamkeit.</a:t>
            </a:r>
          </a:p>
          <a:p>
            <a:pPr algn="l"/>
            <a:endParaRPr lang="de-DE" sz="5400" dirty="0"/>
          </a:p>
          <a:p>
            <a:pPr algn="l"/>
            <a:r>
              <a:rPr lang="de-DE" sz="5400" dirty="0"/>
              <a:t>Und Der </a:t>
            </a:r>
            <a:r>
              <a:rPr lang="de-DE" sz="5400" dirty="0">
                <a:solidFill>
                  <a:srgbClr val="FFC000"/>
                </a:solidFill>
              </a:rPr>
              <a:t>gesamte Quellcode </a:t>
            </a:r>
            <a:r>
              <a:rPr lang="de-DE" sz="5400" dirty="0"/>
              <a:t>ist hier.</a:t>
            </a:r>
            <a:endParaRPr lang="de-DE" sz="3700" dirty="0"/>
          </a:p>
          <a:p>
            <a:pPr algn="l"/>
            <a:r>
              <a:rPr lang="de-DE" sz="3300" dirty="0"/>
              <a:t>(Dafür habe ich </a:t>
            </a:r>
            <a:r>
              <a:rPr lang="de-DE" sz="3300"/>
              <a:t>Viel zeit gearbeitet</a:t>
            </a:r>
            <a:r>
              <a:rPr lang="de-DE" sz="3300" dirty="0"/>
              <a:t>. Aber Ohne Diskussion kein Fortschritt. Wir freuen uns jederzeit auf den Austausch mit Ihnen.)</a:t>
            </a:r>
          </a:p>
          <a:p>
            <a:pPr algn="l"/>
            <a:endParaRPr lang="de-DE" sz="5400" dirty="0"/>
          </a:p>
          <a:p>
            <a:pPr algn="l"/>
            <a:r>
              <a:rPr lang="de-DE" sz="4100" dirty="0">
                <a:solidFill>
                  <a:srgbClr val="FF0000"/>
                </a:solidFill>
              </a:rPr>
              <a:t>NextCloud -&gt; E2FI3 -&gt; string-&gt; ConverterKJO-&gt; V1.1</a:t>
            </a:r>
          </a:p>
          <a:p>
            <a:pPr algn="l"/>
            <a:endParaRPr lang="de-DE" sz="5400" dirty="0"/>
          </a:p>
          <a:p>
            <a:pPr algn="l"/>
            <a:r>
              <a:rPr lang="de-DE" sz="5400" dirty="0">
                <a:solidFill>
                  <a:srgbClr val="FF0000"/>
                </a:solidFill>
              </a:rPr>
              <a:t>Fragen?</a:t>
            </a:r>
            <a:r>
              <a:rPr lang="de-DE" sz="5400" dirty="0"/>
              <a:t> Das nehmen wir sehr sehr gerne! </a:t>
            </a:r>
            <a:endParaRPr lang="de-DE" sz="2000" dirty="0"/>
          </a:p>
        </p:txBody>
      </p:sp>
    </p:spTree>
    <p:extLst>
      <p:ext uri="{BB962C8B-B14F-4D97-AF65-F5344CB8AC3E}">
        <p14:creationId xmlns:p14="http://schemas.microsoft.com/office/powerpoint/2010/main" val="2237250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 y="1825099"/>
            <a:ext cx="12191999" cy="5032901"/>
          </a:xfrm>
        </p:spPr>
        <p:txBody>
          <a:bodyPr anchor="t" anchorCtr="0">
            <a:normAutofit/>
          </a:bodyPr>
          <a:lstStyle/>
          <a:p>
            <a:r>
              <a:rPr lang="de-DE" sz="2400" dirty="0"/>
              <a:t>Was ist der </a:t>
            </a:r>
            <a:r>
              <a:rPr lang="de-DE" sz="2400" dirty="0" err="1"/>
              <a:t>Node</a:t>
            </a:r>
            <a:r>
              <a:rPr lang="de-DE" sz="2400" dirty="0"/>
              <a:t> Baum ?    </a:t>
            </a:r>
            <a:br>
              <a:rPr lang="de-DE" sz="2400" dirty="0"/>
            </a:br>
            <a:endParaRPr lang="de-DE" sz="4400" dirty="0"/>
          </a:p>
        </p:txBody>
      </p:sp>
      <p:sp>
        <p:nvSpPr>
          <p:cNvPr id="3" name="Titel 1"/>
          <p:cNvSpPr txBox="1">
            <a:spLocks/>
          </p:cNvSpPr>
          <p:nvPr/>
        </p:nvSpPr>
        <p:spPr>
          <a:xfrm>
            <a:off x="0" y="114830"/>
            <a:ext cx="12192000" cy="127370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de-DE" sz="5900" dirty="0">
                <a:solidFill>
                  <a:srgbClr val="FF0000"/>
                </a:solidFill>
              </a:rPr>
              <a:t>Logik</a:t>
            </a:r>
            <a:r>
              <a:rPr lang="de-DE" sz="5900" dirty="0"/>
              <a:t> für die Konvertierung. (XML -&gt; CSV)</a:t>
            </a:r>
          </a:p>
        </p:txBody>
      </p:sp>
      <p:pic>
        <p:nvPicPr>
          <p:cNvPr id="17" name="Grafik 16"/>
          <p:cNvPicPr>
            <a:picLocks noChangeAspect="1"/>
          </p:cNvPicPr>
          <p:nvPr/>
        </p:nvPicPr>
        <p:blipFill>
          <a:blip r:embed="rId2"/>
          <a:stretch>
            <a:fillRect/>
          </a:stretch>
        </p:blipFill>
        <p:spPr>
          <a:xfrm>
            <a:off x="990600" y="2780811"/>
            <a:ext cx="2889250" cy="2593998"/>
          </a:xfrm>
          <a:prstGeom prst="rect">
            <a:avLst/>
          </a:prstGeom>
        </p:spPr>
      </p:pic>
      <p:pic>
        <p:nvPicPr>
          <p:cNvPr id="18" name="Grafik 17"/>
          <p:cNvPicPr>
            <a:picLocks noChangeAspect="1"/>
          </p:cNvPicPr>
          <p:nvPr/>
        </p:nvPicPr>
        <p:blipFill>
          <a:blip r:embed="rId3"/>
          <a:stretch>
            <a:fillRect/>
          </a:stretch>
        </p:blipFill>
        <p:spPr>
          <a:xfrm>
            <a:off x="5981731" y="3201701"/>
            <a:ext cx="6125602" cy="1752218"/>
          </a:xfrm>
          <a:prstGeom prst="rect">
            <a:avLst/>
          </a:prstGeom>
        </p:spPr>
      </p:pic>
      <p:sp>
        <p:nvSpPr>
          <p:cNvPr id="19" name="Pfeil nach rechts 18"/>
          <p:cNvSpPr/>
          <p:nvPr/>
        </p:nvSpPr>
        <p:spPr>
          <a:xfrm>
            <a:off x="4538133" y="3449715"/>
            <a:ext cx="1295400" cy="1256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128031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 y="1825099"/>
            <a:ext cx="12191999" cy="5032901"/>
          </a:xfrm>
        </p:spPr>
        <p:txBody>
          <a:bodyPr anchor="t" anchorCtr="0">
            <a:normAutofit/>
          </a:bodyPr>
          <a:lstStyle/>
          <a:p>
            <a:r>
              <a:rPr lang="de-DE" sz="2400" dirty="0"/>
              <a:t>Warum muss man einen </a:t>
            </a:r>
            <a:r>
              <a:rPr lang="de-DE" sz="2400" dirty="0" err="1"/>
              <a:t>Node</a:t>
            </a:r>
            <a:r>
              <a:rPr lang="de-DE" sz="2400" dirty="0"/>
              <a:t> Baum erstellen?    </a:t>
            </a:r>
            <a:br>
              <a:rPr lang="de-DE" sz="2400" dirty="0"/>
            </a:br>
            <a:br>
              <a:rPr lang="de-DE" sz="2400" dirty="0"/>
            </a:br>
            <a:r>
              <a:rPr lang="de-DE" sz="2400" dirty="0">
                <a:solidFill>
                  <a:srgbClr val="FF0000"/>
                </a:solidFill>
              </a:rPr>
              <a:t>1. Richtungsfreiheit </a:t>
            </a:r>
            <a:r>
              <a:rPr lang="de-DE" sz="2400" dirty="0"/>
              <a:t>=&gt; Lesen der Datei und Schreiben einer Datei.</a:t>
            </a:r>
            <a:br>
              <a:rPr lang="de-DE" sz="2400" dirty="0"/>
            </a:br>
            <a:r>
              <a:rPr lang="de-DE" sz="2400" dirty="0"/>
              <a:t>       </a:t>
            </a:r>
            <a:r>
              <a:rPr lang="de-DE" sz="2400" dirty="0">
                <a:solidFill>
                  <a:srgbClr val="FF0000"/>
                </a:solidFill>
              </a:rPr>
              <a:t>komplett</a:t>
            </a:r>
            <a:r>
              <a:rPr lang="de-DE" sz="2400" dirty="0"/>
              <a:t> </a:t>
            </a:r>
            <a:r>
              <a:rPr lang="de-DE" sz="2400" dirty="0">
                <a:solidFill>
                  <a:srgbClr val="FF0000"/>
                </a:solidFill>
              </a:rPr>
              <a:t>getrennt!!!!!!</a:t>
            </a:r>
            <a:br>
              <a:rPr lang="de-DE" sz="2400" dirty="0"/>
            </a:br>
            <a:endParaRPr lang="de-DE" sz="4400" dirty="0"/>
          </a:p>
        </p:txBody>
      </p:sp>
      <p:sp>
        <p:nvSpPr>
          <p:cNvPr id="3" name="Titel 1"/>
          <p:cNvSpPr txBox="1">
            <a:spLocks/>
          </p:cNvSpPr>
          <p:nvPr/>
        </p:nvSpPr>
        <p:spPr>
          <a:xfrm>
            <a:off x="0" y="114830"/>
            <a:ext cx="12192000" cy="127370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de-DE" sz="5900" dirty="0">
                <a:solidFill>
                  <a:srgbClr val="FF0000"/>
                </a:solidFill>
              </a:rPr>
              <a:t>Logik</a:t>
            </a:r>
            <a:r>
              <a:rPr lang="de-DE" sz="5900" dirty="0"/>
              <a:t> für die Konvertierung. (XML -&gt; CSV)</a:t>
            </a:r>
          </a:p>
        </p:txBody>
      </p:sp>
      <p:pic>
        <p:nvPicPr>
          <p:cNvPr id="4" name="Grafik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64061" y="4033828"/>
            <a:ext cx="3263878" cy="1900979"/>
          </a:xfrm>
          <a:prstGeom prst="rect">
            <a:avLst/>
          </a:prstGeom>
        </p:spPr>
      </p:pic>
      <p:pic>
        <p:nvPicPr>
          <p:cNvPr id="5" name="Grafik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05083" y="3304145"/>
            <a:ext cx="1244600" cy="1244600"/>
          </a:xfrm>
          <a:prstGeom prst="rect">
            <a:avLst/>
          </a:prstGeom>
        </p:spPr>
      </p:pic>
      <p:pic>
        <p:nvPicPr>
          <p:cNvPr id="6" name="Grafik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09031" y="5362419"/>
            <a:ext cx="1244600" cy="1244600"/>
          </a:xfrm>
          <a:prstGeom prst="rect">
            <a:avLst/>
          </a:prstGeom>
        </p:spPr>
      </p:pic>
      <p:pic>
        <p:nvPicPr>
          <p:cNvPr id="9" name="Grafik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17836" y="5024821"/>
            <a:ext cx="1305043" cy="1693623"/>
          </a:xfrm>
          <a:prstGeom prst="rect">
            <a:avLst/>
          </a:prstGeom>
        </p:spPr>
      </p:pic>
      <p:pic>
        <p:nvPicPr>
          <p:cNvPr id="10" name="Grafik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28585" y="3187016"/>
            <a:ext cx="1305043" cy="1693623"/>
          </a:xfrm>
          <a:prstGeom prst="rect">
            <a:avLst/>
          </a:prstGeom>
        </p:spPr>
      </p:pic>
      <p:sp>
        <p:nvSpPr>
          <p:cNvPr id="11" name="Pfeil nach rechts 10"/>
          <p:cNvSpPr/>
          <p:nvPr/>
        </p:nvSpPr>
        <p:spPr>
          <a:xfrm rot="1800000">
            <a:off x="3089931" y="4053685"/>
            <a:ext cx="1337734" cy="2068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Pfeil nach rechts 11"/>
          <p:cNvSpPr/>
          <p:nvPr/>
        </p:nvSpPr>
        <p:spPr>
          <a:xfrm rot="1800000">
            <a:off x="7799618" y="5768185"/>
            <a:ext cx="1337734" cy="2068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Pfeil nach rechts 12"/>
          <p:cNvSpPr/>
          <p:nvPr/>
        </p:nvSpPr>
        <p:spPr>
          <a:xfrm rot="19800000">
            <a:off x="7759395" y="3930380"/>
            <a:ext cx="1337734" cy="2068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Pfeil nach rechts 15"/>
          <p:cNvSpPr/>
          <p:nvPr/>
        </p:nvSpPr>
        <p:spPr>
          <a:xfrm rot="19800000">
            <a:off x="3124603" y="5616130"/>
            <a:ext cx="1337734" cy="2068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82245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p:cNvSpPr txBox="1">
            <a:spLocks/>
          </p:cNvSpPr>
          <p:nvPr/>
        </p:nvSpPr>
        <p:spPr>
          <a:xfrm>
            <a:off x="0" y="114830"/>
            <a:ext cx="12192000" cy="127370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de-DE" sz="5900" dirty="0">
                <a:solidFill>
                  <a:srgbClr val="FF0000"/>
                </a:solidFill>
              </a:rPr>
              <a:t>Logik</a:t>
            </a:r>
            <a:r>
              <a:rPr lang="de-DE" sz="5900" dirty="0"/>
              <a:t> für die Konvertierung. (XML -&gt; CSV)</a:t>
            </a:r>
          </a:p>
        </p:txBody>
      </p:sp>
      <p:sp>
        <p:nvSpPr>
          <p:cNvPr id="6" name="Titel 1"/>
          <p:cNvSpPr>
            <a:spLocks noGrp="1"/>
          </p:cNvSpPr>
          <p:nvPr>
            <p:ph type="ctrTitle"/>
          </p:nvPr>
        </p:nvSpPr>
        <p:spPr>
          <a:xfrm>
            <a:off x="1" y="1825099"/>
            <a:ext cx="12191999" cy="5032901"/>
          </a:xfrm>
        </p:spPr>
        <p:txBody>
          <a:bodyPr anchor="t" anchorCtr="0">
            <a:normAutofit/>
          </a:bodyPr>
          <a:lstStyle/>
          <a:p>
            <a:r>
              <a:rPr lang="de-DE" sz="2400" dirty="0"/>
              <a:t>Warum muss man einen </a:t>
            </a:r>
            <a:r>
              <a:rPr lang="de-DE" sz="2400" dirty="0" err="1"/>
              <a:t>Node</a:t>
            </a:r>
            <a:r>
              <a:rPr lang="de-DE" sz="2400" dirty="0"/>
              <a:t> Baum erstellen?    </a:t>
            </a:r>
            <a:br>
              <a:rPr lang="de-DE" sz="2400" dirty="0"/>
            </a:br>
            <a:br>
              <a:rPr lang="de-DE" sz="2400" dirty="0"/>
            </a:br>
            <a:r>
              <a:rPr lang="de-DE" sz="2400" dirty="0">
                <a:solidFill>
                  <a:srgbClr val="FF0000"/>
                </a:solidFill>
              </a:rPr>
              <a:t>2. Programm-Erweiterbarkeit</a:t>
            </a:r>
            <a:r>
              <a:rPr lang="de-DE" sz="2400" dirty="0"/>
              <a:t>	=&gt; </a:t>
            </a:r>
            <a:r>
              <a:rPr lang="de-DE" sz="2400" dirty="0">
                <a:solidFill>
                  <a:srgbClr val="FF0000"/>
                </a:solidFill>
              </a:rPr>
              <a:t>Neue Dateityp</a:t>
            </a:r>
            <a:r>
              <a:rPr lang="de-DE" sz="2400" dirty="0"/>
              <a:t> können </a:t>
            </a:r>
            <a:r>
              <a:rPr lang="de-DE" sz="2400" dirty="0">
                <a:solidFill>
                  <a:srgbClr val="FF0000"/>
                </a:solidFill>
              </a:rPr>
              <a:t>hinzugefügt</a:t>
            </a:r>
            <a:r>
              <a:rPr lang="de-DE" sz="2400" dirty="0"/>
              <a:t> werden*</a:t>
            </a:r>
            <a:br>
              <a:rPr lang="de-DE" sz="2400" dirty="0"/>
            </a:br>
            <a:r>
              <a:rPr lang="de-DE" sz="2400" dirty="0"/>
              <a:t>                                    (für INPUT, OUTPUT Beide </a:t>
            </a:r>
            <a:r>
              <a:rPr lang="de-DE" sz="2400" dirty="0" err="1"/>
              <a:t>seite</a:t>
            </a:r>
            <a:r>
              <a:rPr lang="de-DE" sz="2400" dirty="0"/>
              <a:t>)</a:t>
            </a:r>
            <a:endParaRPr lang="de-DE" sz="4400" dirty="0"/>
          </a:p>
        </p:txBody>
      </p:sp>
      <p:pic>
        <p:nvPicPr>
          <p:cNvPr id="7" name="Grafik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64061" y="4033828"/>
            <a:ext cx="3263878" cy="1900979"/>
          </a:xfrm>
          <a:prstGeom prst="rect">
            <a:avLst/>
          </a:prstGeom>
        </p:spPr>
      </p:pic>
      <p:pic>
        <p:nvPicPr>
          <p:cNvPr id="8" name="Grafik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8144" y="5863679"/>
            <a:ext cx="865745" cy="865745"/>
          </a:xfrm>
          <a:prstGeom prst="rect">
            <a:avLst/>
          </a:prstGeom>
        </p:spPr>
      </p:pic>
      <p:sp>
        <p:nvSpPr>
          <p:cNvPr id="13" name="Pfeil nach rechts 12"/>
          <p:cNvSpPr/>
          <p:nvPr/>
        </p:nvSpPr>
        <p:spPr>
          <a:xfrm>
            <a:off x="7799618" y="4880639"/>
            <a:ext cx="1337734" cy="2068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Pfeil nach rechts 14"/>
          <p:cNvSpPr/>
          <p:nvPr/>
        </p:nvSpPr>
        <p:spPr>
          <a:xfrm>
            <a:off x="3124603" y="4880868"/>
            <a:ext cx="1337734" cy="2068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6" name="Grafik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91263" y="5786772"/>
            <a:ext cx="777415" cy="1008892"/>
          </a:xfrm>
          <a:prstGeom prst="rect">
            <a:avLst/>
          </a:prstGeom>
        </p:spPr>
      </p:pic>
      <p:sp>
        <p:nvSpPr>
          <p:cNvPr id="17" name="Textfeld 16"/>
          <p:cNvSpPr txBox="1"/>
          <p:nvPr/>
        </p:nvSpPr>
        <p:spPr>
          <a:xfrm>
            <a:off x="818144" y="3626896"/>
            <a:ext cx="2150534" cy="369332"/>
          </a:xfrm>
          <a:prstGeom prst="rect">
            <a:avLst/>
          </a:prstGeom>
          <a:noFill/>
        </p:spPr>
        <p:txBody>
          <a:bodyPr wrap="square" rtlCol="0">
            <a:spAutoFit/>
          </a:bodyPr>
          <a:lstStyle/>
          <a:p>
            <a:r>
              <a:rPr lang="de-DE" dirty="0"/>
              <a:t>Etwas Neue Dateityp</a:t>
            </a:r>
          </a:p>
        </p:txBody>
      </p:sp>
      <p:pic>
        <p:nvPicPr>
          <p:cNvPr id="18" name="Grafik 17"/>
          <p:cNvPicPr>
            <a:picLocks noChangeAspect="1"/>
          </p:cNvPicPr>
          <p:nvPr/>
        </p:nvPicPr>
        <p:blipFill>
          <a:blip r:embed="rId5"/>
          <a:stretch>
            <a:fillRect/>
          </a:stretch>
        </p:blipFill>
        <p:spPr>
          <a:xfrm>
            <a:off x="1069003" y="4117630"/>
            <a:ext cx="1274762" cy="1309483"/>
          </a:xfrm>
          <a:prstGeom prst="rect">
            <a:avLst/>
          </a:prstGeom>
        </p:spPr>
      </p:pic>
      <p:pic>
        <p:nvPicPr>
          <p:cNvPr id="19" name="Grafik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89409" y="5863679"/>
            <a:ext cx="865745" cy="865745"/>
          </a:xfrm>
          <a:prstGeom prst="rect">
            <a:avLst/>
          </a:prstGeom>
        </p:spPr>
      </p:pic>
      <p:pic>
        <p:nvPicPr>
          <p:cNvPr id="20" name="Grafik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62528" y="5786772"/>
            <a:ext cx="777415" cy="1008892"/>
          </a:xfrm>
          <a:prstGeom prst="rect">
            <a:avLst/>
          </a:prstGeom>
        </p:spPr>
      </p:pic>
      <p:sp>
        <p:nvSpPr>
          <p:cNvPr id="21" name="Textfeld 20"/>
          <p:cNvSpPr txBox="1"/>
          <p:nvPr/>
        </p:nvSpPr>
        <p:spPr>
          <a:xfrm>
            <a:off x="9589409" y="3626896"/>
            <a:ext cx="2150534" cy="369332"/>
          </a:xfrm>
          <a:prstGeom prst="rect">
            <a:avLst/>
          </a:prstGeom>
          <a:noFill/>
        </p:spPr>
        <p:txBody>
          <a:bodyPr wrap="square" rtlCol="0">
            <a:spAutoFit/>
          </a:bodyPr>
          <a:lstStyle/>
          <a:p>
            <a:r>
              <a:rPr lang="de-DE" dirty="0"/>
              <a:t>Etwas Neue Dateityp</a:t>
            </a:r>
          </a:p>
        </p:txBody>
      </p:sp>
      <p:pic>
        <p:nvPicPr>
          <p:cNvPr id="22" name="Grafik 21"/>
          <p:cNvPicPr>
            <a:picLocks noChangeAspect="1"/>
          </p:cNvPicPr>
          <p:nvPr/>
        </p:nvPicPr>
        <p:blipFill>
          <a:blip r:embed="rId5"/>
          <a:stretch>
            <a:fillRect/>
          </a:stretch>
        </p:blipFill>
        <p:spPr>
          <a:xfrm>
            <a:off x="9840268" y="4117630"/>
            <a:ext cx="1274762" cy="1309483"/>
          </a:xfrm>
          <a:prstGeom prst="rect">
            <a:avLst/>
          </a:prstGeom>
        </p:spPr>
      </p:pic>
    </p:spTree>
    <p:extLst>
      <p:ext uri="{BB962C8B-B14F-4D97-AF65-F5344CB8AC3E}">
        <p14:creationId xmlns:p14="http://schemas.microsoft.com/office/powerpoint/2010/main" val="594134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p:cNvSpPr txBox="1">
            <a:spLocks/>
          </p:cNvSpPr>
          <p:nvPr/>
        </p:nvSpPr>
        <p:spPr>
          <a:xfrm>
            <a:off x="0" y="114830"/>
            <a:ext cx="12192000" cy="127370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de-DE" sz="5900" dirty="0" err="1"/>
              <a:t>Step</a:t>
            </a:r>
            <a:r>
              <a:rPr lang="de-DE" sz="5900" dirty="0"/>
              <a:t> 1. </a:t>
            </a:r>
            <a:r>
              <a:rPr lang="de-DE" sz="5900" dirty="0">
                <a:solidFill>
                  <a:schemeClr val="accent4"/>
                </a:solidFill>
              </a:rPr>
              <a:t>Lesen</a:t>
            </a:r>
            <a:r>
              <a:rPr lang="de-DE" sz="5900" dirty="0"/>
              <a:t> XML File</a:t>
            </a:r>
          </a:p>
        </p:txBody>
      </p:sp>
      <p:sp>
        <p:nvSpPr>
          <p:cNvPr id="4" name="Titel 1"/>
          <p:cNvSpPr txBox="1">
            <a:spLocks/>
          </p:cNvSpPr>
          <p:nvPr/>
        </p:nvSpPr>
        <p:spPr>
          <a:xfrm>
            <a:off x="643467" y="2105246"/>
            <a:ext cx="11209865" cy="4447953"/>
          </a:xfrm>
          <a:prstGeom prst="rect">
            <a:avLst/>
          </a:prstGeom>
        </p:spPr>
        <p:txBody>
          <a:bodyPr vert="horz" lIns="91440" tIns="45720" rIns="91440" bIns="45720" rtlCol="0" anchor="t" anchorCtr="0">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de-DE" sz="4000" dirty="0"/>
              <a:t>Lesen XML File</a:t>
            </a:r>
            <a:br>
              <a:rPr lang="de-DE" sz="5400" dirty="0"/>
            </a:br>
            <a:r>
              <a:rPr lang="de-DE" sz="5400" dirty="0"/>
              <a:t>	</a:t>
            </a:r>
            <a:endParaRPr lang="de-DE" sz="2700" dirty="0"/>
          </a:p>
        </p:txBody>
      </p:sp>
      <p:sp>
        <p:nvSpPr>
          <p:cNvPr id="6" name="Titel 1"/>
          <p:cNvSpPr txBox="1">
            <a:spLocks/>
          </p:cNvSpPr>
          <p:nvPr/>
        </p:nvSpPr>
        <p:spPr>
          <a:xfrm>
            <a:off x="93134" y="3776134"/>
            <a:ext cx="12005732" cy="2980265"/>
          </a:xfrm>
          <a:prstGeom prst="rect">
            <a:avLst/>
          </a:prstGeom>
          <a:ln w="28575">
            <a:solidFill>
              <a:srgbClr val="00B050"/>
            </a:solidFill>
          </a:ln>
        </p:spPr>
        <p:txBody>
          <a:bodyPr vert="horz" lIns="91440" tIns="45720" rIns="91440" bIns="45720"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de-DE" sz="3200" dirty="0" err="1"/>
              <a:t>public</a:t>
            </a:r>
            <a:r>
              <a:rPr lang="de-DE" sz="3200" dirty="0"/>
              <a:t> </a:t>
            </a:r>
            <a:r>
              <a:rPr lang="de-DE" sz="3200" dirty="0" err="1"/>
              <a:t>string</a:t>
            </a:r>
            <a:r>
              <a:rPr lang="de-DE" sz="3200" dirty="0"/>
              <a:t>[] </a:t>
            </a:r>
            <a:r>
              <a:rPr lang="de-DE" sz="3200" dirty="0" err="1"/>
              <a:t>ReadXML</a:t>
            </a:r>
            <a:r>
              <a:rPr lang="de-DE" sz="3200" dirty="0"/>
              <a:t>(</a:t>
            </a:r>
            <a:r>
              <a:rPr lang="de-DE" sz="3200" dirty="0" err="1"/>
              <a:t>string</a:t>
            </a:r>
            <a:r>
              <a:rPr lang="de-DE" sz="3200" dirty="0"/>
              <a:t> Verzeichnis)</a:t>
            </a:r>
          </a:p>
          <a:p>
            <a:pPr algn="l"/>
            <a:r>
              <a:rPr lang="de-DE" sz="3200" dirty="0"/>
              <a:t>{</a:t>
            </a:r>
          </a:p>
          <a:p>
            <a:pPr algn="l"/>
            <a:r>
              <a:rPr lang="de-DE" sz="3200" dirty="0"/>
              <a:t>	</a:t>
            </a:r>
            <a:r>
              <a:rPr lang="de-DE" sz="3200" dirty="0" err="1">
                <a:solidFill>
                  <a:srgbClr val="00B050"/>
                </a:solidFill>
              </a:rPr>
              <a:t>string</a:t>
            </a:r>
            <a:r>
              <a:rPr lang="de-DE" sz="3200" dirty="0">
                <a:solidFill>
                  <a:srgbClr val="00B050"/>
                </a:solidFill>
              </a:rPr>
              <a:t>[] </a:t>
            </a:r>
            <a:r>
              <a:rPr lang="de-DE" sz="3200" dirty="0" err="1"/>
              <a:t>str</a:t>
            </a:r>
            <a:r>
              <a:rPr lang="de-DE" sz="3200" dirty="0"/>
              <a:t> = </a:t>
            </a:r>
            <a:r>
              <a:rPr lang="de-DE" sz="3200" dirty="0" err="1">
                <a:solidFill>
                  <a:srgbClr val="FFC000"/>
                </a:solidFill>
              </a:rPr>
              <a:t>File</a:t>
            </a:r>
            <a:r>
              <a:rPr lang="de-DE" sz="3200" dirty="0" err="1"/>
              <a:t>.</a:t>
            </a:r>
            <a:r>
              <a:rPr lang="de-DE" sz="3200" dirty="0" err="1">
                <a:solidFill>
                  <a:srgbClr val="FF0000"/>
                </a:solidFill>
              </a:rPr>
              <a:t>ReadAllLines</a:t>
            </a:r>
            <a:r>
              <a:rPr lang="de-DE" sz="3200" dirty="0"/>
              <a:t>(Verzeichnis);</a:t>
            </a:r>
          </a:p>
          <a:p>
            <a:pPr algn="l"/>
            <a:r>
              <a:rPr lang="de-DE" sz="3200" dirty="0"/>
              <a:t>	</a:t>
            </a:r>
            <a:r>
              <a:rPr lang="de-DE" sz="3200" dirty="0" err="1"/>
              <a:t>return</a:t>
            </a:r>
            <a:r>
              <a:rPr lang="de-DE" sz="3200" dirty="0"/>
              <a:t> </a:t>
            </a:r>
            <a:r>
              <a:rPr lang="de-DE" sz="3200" dirty="0" err="1"/>
              <a:t>str</a:t>
            </a:r>
            <a:r>
              <a:rPr lang="de-DE" sz="3200" dirty="0"/>
              <a:t>;</a:t>
            </a:r>
          </a:p>
          <a:p>
            <a:pPr algn="l"/>
            <a:r>
              <a:rPr lang="de-DE" sz="3200" dirty="0"/>
              <a:t>}</a:t>
            </a:r>
            <a:endParaRPr lang="de-DE" sz="3000" dirty="0"/>
          </a:p>
        </p:txBody>
      </p:sp>
    </p:spTree>
    <p:extLst>
      <p:ext uri="{BB962C8B-B14F-4D97-AF65-F5344CB8AC3E}">
        <p14:creationId xmlns:p14="http://schemas.microsoft.com/office/powerpoint/2010/main" val="2871702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643467" y="2105246"/>
            <a:ext cx="11209865" cy="2068821"/>
          </a:xfrm>
        </p:spPr>
        <p:txBody>
          <a:bodyPr anchor="t" anchorCtr="0">
            <a:normAutofit/>
          </a:bodyPr>
          <a:lstStyle/>
          <a:p>
            <a:pPr algn="l"/>
            <a:r>
              <a:rPr lang="de-DE" sz="4000" dirty="0"/>
              <a:t>2.1 Schreibt ein Array von Zeichenfolgen in eine einzelne Zeichenfolge um.</a:t>
            </a:r>
            <a:endParaRPr lang="de-DE" sz="4800" dirty="0"/>
          </a:p>
        </p:txBody>
      </p:sp>
      <p:sp>
        <p:nvSpPr>
          <p:cNvPr id="3" name="Titel 1"/>
          <p:cNvSpPr txBox="1">
            <a:spLocks/>
          </p:cNvSpPr>
          <p:nvPr/>
        </p:nvSpPr>
        <p:spPr>
          <a:xfrm>
            <a:off x="0" y="114830"/>
            <a:ext cx="12192000" cy="127370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de-DE" dirty="0" err="1"/>
              <a:t>Step</a:t>
            </a:r>
            <a:r>
              <a:rPr lang="de-DE" dirty="0"/>
              <a:t> 2. Schreiben Alles in einen String</a:t>
            </a:r>
            <a:endParaRPr lang="de-DE" sz="5900" dirty="0"/>
          </a:p>
        </p:txBody>
      </p:sp>
      <p:sp>
        <p:nvSpPr>
          <p:cNvPr id="5" name="Titel 1"/>
          <p:cNvSpPr txBox="1">
            <a:spLocks/>
          </p:cNvSpPr>
          <p:nvPr/>
        </p:nvSpPr>
        <p:spPr>
          <a:xfrm>
            <a:off x="93134" y="3776135"/>
            <a:ext cx="12005732" cy="2988732"/>
          </a:xfrm>
          <a:prstGeom prst="rect">
            <a:avLst/>
          </a:prstGeom>
          <a:ln w="28575">
            <a:solidFill>
              <a:srgbClr val="00B050"/>
            </a:solidFill>
          </a:ln>
        </p:spPr>
        <p:txBody>
          <a:bodyPr vert="horz" lIns="91440" tIns="45720" rIns="91440" bIns="45720"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de-DE" sz="2400" dirty="0" err="1"/>
              <a:t>public</a:t>
            </a:r>
            <a:r>
              <a:rPr lang="de-DE" sz="2400" dirty="0"/>
              <a:t> </a:t>
            </a:r>
            <a:r>
              <a:rPr lang="de-DE" sz="2400" dirty="0" err="1">
                <a:solidFill>
                  <a:srgbClr val="FF0000"/>
                </a:solidFill>
              </a:rPr>
              <a:t>string</a:t>
            </a:r>
            <a:r>
              <a:rPr lang="de-DE" sz="2400" dirty="0"/>
              <a:t> </a:t>
            </a:r>
            <a:r>
              <a:rPr lang="de-DE" sz="2400" dirty="0" err="1">
                <a:solidFill>
                  <a:srgbClr val="002060"/>
                </a:solidFill>
              </a:rPr>
              <a:t>MakeAString</a:t>
            </a:r>
            <a:r>
              <a:rPr lang="de-DE" sz="2400" dirty="0" err="1"/>
              <a:t>FromStrArr</a:t>
            </a:r>
            <a:r>
              <a:rPr lang="de-DE" sz="2400" dirty="0"/>
              <a:t>(</a:t>
            </a:r>
            <a:r>
              <a:rPr lang="de-DE" sz="2400" dirty="0" err="1">
                <a:solidFill>
                  <a:srgbClr val="FF0000"/>
                </a:solidFill>
              </a:rPr>
              <a:t>string</a:t>
            </a:r>
            <a:r>
              <a:rPr lang="de-DE" sz="2400" dirty="0">
                <a:solidFill>
                  <a:srgbClr val="FF0000"/>
                </a:solidFill>
              </a:rPr>
              <a:t>[]</a:t>
            </a:r>
            <a:r>
              <a:rPr lang="de-DE" sz="2400" dirty="0"/>
              <a:t> </a:t>
            </a:r>
            <a:r>
              <a:rPr lang="de-DE" sz="2400" dirty="0" err="1"/>
              <a:t>strArr</a:t>
            </a:r>
            <a:r>
              <a:rPr lang="de-DE" sz="2400" dirty="0"/>
              <a:t>)</a:t>
            </a:r>
          </a:p>
          <a:p>
            <a:pPr algn="l"/>
            <a:r>
              <a:rPr lang="de-DE" sz="2400" dirty="0"/>
              <a:t>{</a:t>
            </a:r>
          </a:p>
          <a:p>
            <a:pPr algn="l"/>
            <a:r>
              <a:rPr lang="de-DE" sz="2400" dirty="0"/>
              <a:t>	</a:t>
            </a:r>
            <a:r>
              <a:rPr lang="de-DE" sz="2400" dirty="0" err="1"/>
              <a:t>string</a:t>
            </a:r>
            <a:r>
              <a:rPr lang="de-DE" sz="2400" dirty="0"/>
              <a:t> </a:t>
            </a:r>
            <a:r>
              <a:rPr lang="de-DE" sz="2400" dirty="0" err="1"/>
              <a:t>res</a:t>
            </a:r>
            <a:r>
              <a:rPr lang="de-DE" sz="2400" dirty="0"/>
              <a:t> = </a:t>
            </a:r>
            <a:r>
              <a:rPr lang="de-DE" sz="2400" dirty="0" err="1"/>
              <a:t>string.Empty</a:t>
            </a:r>
            <a:r>
              <a:rPr lang="de-DE" sz="2400" dirty="0"/>
              <a:t>;</a:t>
            </a:r>
          </a:p>
          <a:p>
            <a:pPr algn="l"/>
            <a:r>
              <a:rPr lang="de-DE" sz="2400" dirty="0"/>
              <a:t>	</a:t>
            </a:r>
            <a:r>
              <a:rPr lang="de-DE" sz="2400" dirty="0" err="1">
                <a:solidFill>
                  <a:srgbClr val="FF0000"/>
                </a:solidFill>
              </a:rPr>
              <a:t>foreach</a:t>
            </a:r>
            <a:r>
              <a:rPr lang="de-DE" sz="2400" dirty="0"/>
              <a:t> (</a:t>
            </a:r>
            <a:r>
              <a:rPr lang="de-DE" sz="2400" dirty="0" err="1"/>
              <a:t>string</a:t>
            </a:r>
            <a:r>
              <a:rPr lang="de-DE" sz="2400" dirty="0"/>
              <a:t> </a:t>
            </a:r>
            <a:r>
              <a:rPr lang="de-DE" sz="2400" dirty="0" err="1"/>
              <a:t>str</a:t>
            </a:r>
            <a:r>
              <a:rPr lang="de-DE" sz="2400" dirty="0"/>
              <a:t> in </a:t>
            </a:r>
            <a:r>
              <a:rPr lang="de-DE" sz="2400" dirty="0" err="1"/>
              <a:t>strArr</a:t>
            </a:r>
            <a:r>
              <a:rPr lang="de-DE" sz="2400" dirty="0"/>
              <a:t>)</a:t>
            </a:r>
          </a:p>
          <a:p>
            <a:pPr algn="l"/>
            <a:r>
              <a:rPr lang="de-DE" sz="2400" dirty="0"/>
              <a:t>	{</a:t>
            </a:r>
          </a:p>
          <a:p>
            <a:pPr algn="l"/>
            <a:r>
              <a:rPr lang="de-DE" sz="2400" dirty="0"/>
              <a:t>		</a:t>
            </a:r>
            <a:r>
              <a:rPr lang="de-DE" sz="2400" dirty="0" err="1"/>
              <a:t>res</a:t>
            </a:r>
            <a:r>
              <a:rPr lang="de-DE" sz="2400" dirty="0"/>
              <a:t> </a:t>
            </a:r>
            <a:r>
              <a:rPr lang="de-DE" sz="2400" dirty="0">
                <a:solidFill>
                  <a:srgbClr val="FF0000"/>
                </a:solidFill>
              </a:rPr>
              <a:t>+=</a:t>
            </a:r>
            <a:r>
              <a:rPr lang="de-DE" sz="2400" dirty="0"/>
              <a:t> </a:t>
            </a:r>
            <a:r>
              <a:rPr lang="de-DE" sz="2400" dirty="0" err="1"/>
              <a:t>str</a:t>
            </a:r>
            <a:r>
              <a:rPr lang="de-DE" sz="2400" dirty="0"/>
              <a:t>;</a:t>
            </a:r>
          </a:p>
          <a:p>
            <a:pPr algn="l"/>
            <a:r>
              <a:rPr lang="de-DE" sz="2400" dirty="0"/>
              <a:t>	}</a:t>
            </a:r>
          </a:p>
          <a:p>
            <a:pPr algn="l"/>
            <a:r>
              <a:rPr lang="de-DE" sz="2400" dirty="0"/>
              <a:t>	</a:t>
            </a:r>
            <a:r>
              <a:rPr lang="de-DE" sz="2400" dirty="0" err="1"/>
              <a:t>return</a:t>
            </a:r>
            <a:r>
              <a:rPr lang="de-DE" sz="2400" dirty="0"/>
              <a:t> </a:t>
            </a:r>
            <a:r>
              <a:rPr lang="de-DE" sz="2400" dirty="0" err="1"/>
              <a:t>res</a:t>
            </a:r>
            <a:r>
              <a:rPr lang="de-DE" sz="2400" dirty="0"/>
              <a:t>;</a:t>
            </a:r>
          </a:p>
          <a:p>
            <a:pPr algn="l"/>
            <a:r>
              <a:rPr lang="de-DE" sz="2400" dirty="0"/>
              <a:t>}</a:t>
            </a:r>
            <a:endParaRPr lang="de-DE" sz="3200" dirty="0"/>
          </a:p>
        </p:txBody>
      </p:sp>
    </p:spTree>
    <p:extLst>
      <p:ext uri="{BB962C8B-B14F-4D97-AF65-F5344CB8AC3E}">
        <p14:creationId xmlns:p14="http://schemas.microsoft.com/office/powerpoint/2010/main" val="2338832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p:cNvSpPr txBox="1">
            <a:spLocks/>
          </p:cNvSpPr>
          <p:nvPr/>
        </p:nvSpPr>
        <p:spPr>
          <a:xfrm>
            <a:off x="0" y="114830"/>
            <a:ext cx="12192000" cy="1273703"/>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de-DE" dirty="0" err="1"/>
              <a:t>Step</a:t>
            </a:r>
            <a:r>
              <a:rPr lang="de-DE" dirty="0"/>
              <a:t> 3. </a:t>
            </a:r>
            <a:r>
              <a:rPr lang="de-DE" dirty="0">
                <a:solidFill>
                  <a:srgbClr val="FF0000"/>
                </a:solidFill>
              </a:rPr>
              <a:t>Erstellen</a:t>
            </a:r>
            <a:r>
              <a:rPr lang="de-DE" dirty="0"/>
              <a:t> </a:t>
            </a:r>
            <a:r>
              <a:rPr lang="de-DE" dirty="0">
                <a:solidFill>
                  <a:srgbClr val="FFC000"/>
                </a:solidFill>
              </a:rPr>
              <a:t>den XML </a:t>
            </a:r>
            <a:r>
              <a:rPr lang="de-DE" dirty="0" err="1">
                <a:solidFill>
                  <a:srgbClr val="FFC000"/>
                </a:solidFill>
              </a:rPr>
              <a:t>Node</a:t>
            </a:r>
            <a:r>
              <a:rPr lang="de-DE" dirty="0">
                <a:solidFill>
                  <a:srgbClr val="FFC000"/>
                </a:solidFill>
              </a:rPr>
              <a:t> Baum</a:t>
            </a:r>
          </a:p>
        </p:txBody>
      </p:sp>
      <p:sp>
        <p:nvSpPr>
          <p:cNvPr id="7" name="Titel 1"/>
          <p:cNvSpPr txBox="1">
            <a:spLocks/>
          </p:cNvSpPr>
          <p:nvPr/>
        </p:nvSpPr>
        <p:spPr>
          <a:xfrm>
            <a:off x="414867" y="1698846"/>
            <a:ext cx="11209865" cy="4447953"/>
          </a:xfrm>
          <a:prstGeom prst="rect">
            <a:avLst/>
          </a:prstGeom>
        </p:spPr>
        <p:txBody>
          <a:bodyPr vert="horz" lIns="91440" tIns="45720" rIns="91440" bIns="45720" rtlCol="0" anchor="t" anchorCtr="0">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de-DE" sz="3200" dirty="0"/>
              <a:t>3.1 </a:t>
            </a:r>
            <a:r>
              <a:rPr lang="de-DE" sz="3200" dirty="0">
                <a:solidFill>
                  <a:schemeClr val="accent4"/>
                </a:solidFill>
              </a:rPr>
              <a:t>Ersetzen</a:t>
            </a:r>
            <a:r>
              <a:rPr lang="de-DE" sz="3200" dirty="0"/>
              <a:t> einen </a:t>
            </a:r>
            <a:r>
              <a:rPr lang="de-DE" sz="3200" dirty="0" err="1"/>
              <a:t>Node</a:t>
            </a:r>
            <a:r>
              <a:rPr lang="de-DE" sz="3200" dirty="0"/>
              <a:t> Instanz</a:t>
            </a:r>
            <a:br>
              <a:rPr lang="de-DE" sz="3200" dirty="0"/>
            </a:br>
            <a:br>
              <a:rPr lang="de-DE" sz="3200" dirty="0"/>
            </a:br>
            <a:r>
              <a:rPr lang="de-DE" sz="3200" dirty="0"/>
              <a:t>3.2 </a:t>
            </a:r>
            <a:r>
              <a:rPr lang="de-DE" sz="3200" dirty="0">
                <a:solidFill>
                  <a:schemeClr val="accent4"/>
                </a:solidFill>
              </a:rPr>
              <a:t>Ausfüllen</a:t>
            </a:r>
            <a:r>
              <a:rPr lang="de-DE" sz="3200" dirty="0"/>
              <a:t> der Information des Nodes</a:t>
            </a:r>
            <a:br>
              <a:rPr lang="de-DE" sz="3200" dirty="0"/>
            </a:br>
            <a:br>
              <a:rPr lang="de-DE" sz="3200" dirty="0"/>
            </a:br>
            <a:r>
              <a:rPr lang="de-DE" sz="3200" dirty="0"/>
              <a:t>3.3 Wenn der </a:t>
            </a:r>
            <a:r>
              <a:rPr lang="de-DE" sz="3200" dirty="0" err="1"/>
              <a:t>Node</a:t>
            </a:r>
            <a:r>
              <a:rPr lang="de-DE" sz="3200" dirty="0"/>
              <a:t> Kinder hat, </a:t>
            </a:r>
            <a:r>
              <a:rPr lang="de-DE" sz="3200" dirty="0">
                <a:solidFill>
                  <a:schemeClr val="accent4"/>
                </a:solidFill>
              </a:rPr>
              <a:t>rufen</a:t>
            </a:r>
            <a:r>
              <a:rPr lang="de-DE" sz="3200" dirty="0"/>
              <a:t> den</a:t>
            </a:r>
            <a:r>
              <a:rPr lang="de-DE" sz="3200" dirty="0">
                <a:solidFill>
                  <a:srgbClr val="FF0000"/>
                </a:solidFill>
              </a:rPr>
              <a:t> Rekursive Method </a:t>
            </a:r>
            <a:r>
              <a:rPr lang="de-DE" sz="3200" dirty="0">
                <a:solidFill>
                  <a:schemeClr val="accent4"/>
                </a:solidFill>
              </a:rPr>
              <a:t>auf</a:t>
            </a:r>
            <a:r>
              <a:rPr lang="de-DE" sz="3200" dirty="0"/>
              <a:t>.</a:t>
            </a:r>
          </a:p>
          <a:p>
            <a:pPr algn="l"/>
            <a:br>
              <a:rPr lang="de-DE" sz="3200" dirty="0"/>
            </a:br>
            <a:r>
              <a:rPr lang="de-DE" sz="3200" dirty="0"/>
              <a:t>3.4 </a:t>
            </a:r>
            <a:r>
              <a:rPr lang="de-DE" sz="3200" dirty="0">
                <a:solidFill>
                  <a:schemeClr val="accent4"/>
                </a:solidFill>
              </a:rPr>
              <a:t>Geben</a:t>
            </a:r>
            <a:r>
              <a:rPr lang="de-DE" sz="3200" dirty="0"/>
              <a:t> der </a:t>
            </a:r>
            <a:r>
              <a:rPr lang="de-DE" sz="3200" dirty="0" err="1"/>
              <a:t>Node</a:t>
            </a:r>
            <a:r>
              <a:rPr lang="de-DE" sz="3200" dirty="0"/>
              <a:t> </a:t>
            </a:r>
            <a:r>
              <a:rPr lang="de-DE" sz="3200" dirty="0">
                <a:solidFill>
                  <a:schemeClr val="accent4"/>
                </a:solidFill>
              </a:rPr>
              <a:t>zurück</a:t>
            </a:r>
          </a:p>
        </p:txBody>
      </p:sp>
    </p:spTree>
    <p:extLst>
      <p:ext uri="{BB962C8B-B14F-4D97-AF65-F5344CB8AC3E}">
        <p14:creationId xmlns:p14="http://schemas.microsoft.com/office/powerpoint/2010/main" val="1986793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p:cNvSpPr txBox="1">
            <a:spLocks/>
          </p:cNvSpPr>
          <p:nvPr/>
        </p:nvSpPr>
        <p:spPr>
          <a:xfrm>
            <a:off x="0" y="114830"/>
            <a:ext cx="12192000" cy="1273703"/>
          </a:xfrm>
          <a:prstGeom prst="rect">
            <a:avLst/>
          </a:prstGeom>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de-DE" dirty="0" err="1"/>
              <a:t>Step</a:t>
            </a:r>
            <a:r>
              <a:rPr lang="de-DE" dirty="0"/>
              <a:t> 3. erstellen den XML </a:t>
            </a:r>
            <a:r>
              <a:rPr lang="de-DE" dirty="0" err="1"/>
              <a:t>Node</a:t>
            </a:r>
            <a:r>
              <a:rPr lang="de-DE" dirty="0"/>
              <a:t> Baum</a:t>
            </a:r>
          </a:p>
          <a:p>
            <a:pPr algn="l"/>
            <a:r>
              <a:rPr lang="de-DE" sz="3600" dirty="0"/>
              <a:t>	3.1 </a:t>
            </a:r>
            <a:r>
              <a:rPr lang="de-DE" sz="3600" dirty="0">
                <a:solidFill>
                  <a:srgbClr val="FF0000"/>
                </a:solidFill>
              </a:rPr>
              <a:t>Ersetzen einen </a:t>
            </a:r>
            <a:r>
              <a:rPr lang="de-DE" sz="3600" dirty="0" err="1">
                <a:solidFill>
                  <a:srgbClr val="FF0000"/>
                </a:solidFill>
              </a:rPr>
              <a:t>Node</a:t>
            </a:r>
            <a:r>
              <a:rPr lang="de-DE" sz="3600" dirty="0">
                <a:solidFill>
                  <a:srgbClr val="FF0000"/>
                </a:solidFill>
              </a:rPr>
              <a:t> Instanz</a:t>
            </a:r>
          </a:p>
        </p:txBody>
      </p:sp>
      <p:sp>
        <p:nvSpPr>
          <p:cNvPr id="7" name="Titel 1"/>
          <p:cNvSpPr txBox="1">
            <a:spLocks/>
          </p:cNvSpPr>
          <p:nvPr/>
        </p:nvSpPr>
        <p:spPr>
          <a:xfrm>
            <a:off x="491066" y="1905000"/>
            <a:ext cx="11209865" cy="4783667"/>
          </a:xfrm>
          <a:prstGeom prst="rect">
            <a:avLst/>
          </a:prstGeom>
          <a:ln w="28575">
            <a:solidFill>
              <a:srgbClr val="00B050"/>
            </a:solidFill>
          </a:ln>
        </p:spPr>
        <p:txBody>
          <a:bodyPr vert="horz" lIns="91440" tIns="45720" rIns="91440" bIns="45720" rtlCol="0" anchor="t" anchorCtr="0">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de-DE" sz="3000" dirty="0" err="1"/>
              <a:t>Node</a:t>
            </a:r>
            <a:r>
              <a:rPr lang="de-DE" sz="3000" dirty="0"/>
              <a:t> </a:t>
            </a:r>
            <a:r>
              <a:rPr lang="de-DE" sz="3000" dirty="0" err="1"/>
              <a:t>NodeBaumPlazen</a:t>
            </a:r>
            <a:r>
              <a:rPr lang="de-DE" sz="3000" dirty="0"/>
              <a:t>(</a:t>
            </a:r>
            <a:r>
              <a:rPr lang="de-DE" sz="3000" dirty="0" err="1"/>
              <a:t>GelesendeStringXML</a:t>
            </a:r>
            <a:r>
              <a:rPr lang="de-DE" sz="3000" dirty="0"/>
              <a:t>)</a:t>
            </a:r>
            <a:br>
              <a:rPr lang="de-DE" sz="3000" dirty="0"/>
            </a:br>
            <a:r>
              <a:rPr lang="de-DE" sz="3000" dirty="0"/>
              <a:t>{</a:t>
            </a:r>
            <a:br>
              <a:rPr lang="de-DE" sz="3000" dirty="0"/>
            </a:br>
            <a:r>
              <a:rPr lang="de-DE" sz="3000" dirty="0"/>
              <a:t>     </a:t>
            </a:r>
            <a:r>
              <a:rPr lang="de-DE" sz="3000" dirty="0" err="1"/>
              <a:t>Node</a:t>
            </a:r>
            <a:r>
              <a:rPr lang="de-DE" sz="3000" dirty="0"/>
              <a:t> </a:t>
            </a:r>
            <a:r>
              <a:rPr lang="de-DE" sz="3000" dirty="0" err="1"/>
              <a:t>theNode</a:t>
            </a:r>
            <a:r>
              <a:rPr lang="de-DE" sz="3000" dirty="0"/>
              <a:t> = </a:t>
            </a:r>
            <a:r>
              <a:rPr lang="de-DE" sz="3000" dirty="0" err="1"/>
              <a:t>new</a:t>
            </a:r>
            <a:r>
              <a:rPr lang="de-DE" sz="3000" dirty="0"/>
              <a:t> </a:t>
            </a:r>
            <a:r>
              <a:rPr lang="de-DE" sz="3000" dirty="0" err="1"/>
              <a:t>Node</a:t>
            </a:r>
            <a:r>
              <a:rPr lang="de-DE" sz="3000" dirty="0"/>
              <a:t>(); </a:t>
            </a:r>
            <a:br>
              <a:rPr lang="de-DE" sz="3000" dirty="0"/>
            </a:br>
            <a:r>
              <a:rPr lang="de-DE" sz="3000" dirty="0"/>
              <a:t>     …</a:t>
            </a:r>
            <a:br>
              <a:rPr lang="de-DE" sz="3000" dirty="0"/>
            </a:br>
            <a:r>
              <a:rPr lang="de-DE" sz="3000" dirty="0"/>
              <a:t>}</a:t>
            </a:r>
          </a:p>
          <a:p>
            <a:pPr algn="l"/>
            <a:r>
              <a:rPr lang="de-DE" sz="3000" dirty="0"/>
              <a:t>…	</a:t>
            </a:r>
          </a:p>
          <a:p>
            <a:pPr algn="l"/>
            <a:r>
              <a:rPr lang="de-DE" sz="3000" dirty="0" err="1"/>
              <a:t>class</a:t>
            </a:r>
            <a:r>
              <a:rPr lang="de-DE" sz="3000" dirty="0"/>
              <a:t> </a:t>
            </a:r>
            <a:r>
              <a:rPr lang="de-DE" sz="3000" dirty="0" err="1"/>
              <a:t>Node</a:t>
            </a:r>
            <a:r>
              <a:rPr lang="de-DE" sz="3000" dirty="0"/>
              <a:t> </a:t>
            </a:r>
            <a:br>
              <a:rPr lang="de-DE" sz="3000" dirty="0"/>
            </a:br>
            <a:r>
              <a:rPr lang="de-DE" sz="3000" dirty="0"/>
              <a:t>{</a:t>
            </a:r>
            <a:br>
              <a:rPr lang="de-DE" sz="3000" dirty="0"/>
            </a:br>
            <a:r>
              <a:rPr lang="de-DE" sz="3000" dirty="0"/>
              <a:t>     List&lt;</a:t>
            </a:r>
            <a:r>
              <a:rPr lang="de-DE" sz="3000" dirty="0" err="1"/>
              <a:t>Node</a:t>
            </a:r>
            <a:r>
              <a:rPr lang="de-DE" sz="3000" dirty="0"/>
              <a:t>&gt; </a:t>
            </a:r>
            <a:r>
              <a:rPr lang="de-DE" sz="3000" dirty="0" err="1"/>
              <a:t>ChildNodes</a:t>
            </a:r>
            <a:r>
              <a:rPr lang="de-DE" sz="3000" dirty="0"/>
              <a:t> = </a:t>
            </a:r>
            <a:r>
              <a:rPr lang="de-DE" sz="3000" dirty="0" err="1"/>
              <a:t>new</a:t>
            </a:r>
            <a:r>
              <a:rPr lang="de-DE" sz="3000" dirty="0"/>
              <a:t> List&lt;</a:t>
            </a:r>
            <a:r>
              <a:rPr lang="de-DE" sz="3000" dirty="0" err="1"/>
              <a:t>Node</a:t>
            </a:r>
            <a:r>
              <a:rPr lang="de-DE" sz="3000" dirty="0"/>
              <a:t>&gt;();</a:t>
            </a:r>
            <a:br>
              <a:rPr lang="de-DE" sz="3000" dirty="0"/>
            </a:br>
            <a:r>
              <a:rPr lang="de-DE" sz="3000" dirty="0"/>
              <a:t>     </a:t>
            </a:r>
            <a:r>
              <a:rPr lang="de-DE" sz="3000" dirty="0" err="1"/>
              <a:t>InfoOfNode</a:t>
            </a:r>
            <a:r>
              <a:rPr lang="de-DE" sz="3000" dirty="0"/>
              <a:t> </a:t>
            </a:r>
            <a:r>
              <a:rPr lang="de-DE" sz="3000" dirty="0" err="1"/>
              <a:t>info</a:t>
            </a:r>
            <a:r>
              <a:rPr lang="de-DE" sz="3000" dirty="0"/>
              <a:t> = </a:t>
            </a:r>
            <a:r>
              <a:rPr lang="de-DE" sz="3000" dirty="0" err="1"/>
              <a:t>new</a:t>
            </a:r>
            <a:r>
              <a:rPr lang="de-DE" sz="3000" dirty="0"/>
              <a:t> </a:t>
            </a:r>
            <a:r>
              <a:rPr lang="de-DE" sz="3000" dirty="0" err="1"/>
              <a:t>InfoOfNode</a:t>
            </a:r>
            <a:r>
              <a:rPr lang="de-DE" sz="3000" dirty="0"/>
              <a:t>();</a:t>
            </a:r>
            <a:br>
              <a:rPr lang="de-DE" sz="3000" dirty="0"/>
            </a:br>
            <a:r>
              <a:rPr lang="de-DE" sz="3000" dirty="0"/>
              <a:t>}</a:t>
            </a:r>
          </a:p>
        </p:txBody>
      </p:sp>
    </p:spTree>
    <p:extLst>
      <p:ext uri="{BB962C8B-B14F-4D97-AF65-F5344CB8AC3E}">
        <p14:creationId xmlns:p14="http://schemas.microsoft.com/office/powerpoint/2010/main" val="2285723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1477</Words>
  <Application>Microsoft Office PowerPoint</Application>
  <PresentationFormat>Breitbild</PresentationFormat>
  <Paragraphs>180</Paragraphs>
  <Slides>25</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25</vt:i4>
      </vt:variant>
    </vt:vector>
  </HeadingPairs>
  <TitlesOfParts>
    <vt:vector size="29" baseType="lpstr">
      <vt:lpstr>Arial</vt:lpstr>
      <vt:lpstr>Calibri</vt:lpstr>
      <vt:lpstr>Calibri Light</vt:lpstr>
      <vt:lpstr>Office Theme</vt:lpstr>
      <vt:lpstr>Konverter für XML -&gt; CSV</vt:lpstr>
      <vt:lpstr> Step 1. Lesen XML File   Step 2. Schreiben Alles in einen String   Step 3. Erstellen des XML Node Baums   Step 4. Auswählen der Spalte des CSVs   Step 5. Schreiben CSV File</vt:lpstr>
      <vt:lpstr>Was ist der Node Baum ?     </vt:lpstr>
      <vt:lpstr>Warum muss man einen Node Baum erstellen?      1. Richtungsfreiheit =&gt; Lesen der Datei und Schreiben einer Datei.        komplett getrennt!!!!!! </vt:lpstr>
      <vt:lpstr>Warum muss man einen Node Baum erstellen?      2. Programm-Erweiterbarkeit =&gt; Neue Dateityp können hinzugefügt werden*                                     (für INPUT, OUTPUT Beide seite)</vt:lpstr>
      <vt:lpstr>PowerPoint-Präsentation</vt:lpstr>
      <vt:lpstr>2.1 Schreibt ein Array von Zeichenfolgen in eine einzelne Zeichenfolge um.</vt:lpstr>
      <vt:lpstr>PowerPoint-Präsentation</vt:lpstr>
      <vt:lpstr>PowerPoint-Präsentation</vt:lpstr>
      <vt:lpstr> &lt;Inhalt der InfoOfNode Klass&gt;  - 4 Index von Vor- und Hinter des Anfang und Ende Klammer  - Titel des Nodes  - element des Nodes  - Anzahl der KinderNodes   ** Eltern weiß nur der Anzahl der Kinder.   ** Eltern weiß gar nicht über Onkelkinder.   ** Kinder weiß nur der Eltern aber die Geschwester nicht. </vt:lpstr>
      <vt:lpstr>PowerPoint-Präsentation</vt:lpstr>
      <vt:lpstr> Nach diese Method allen ChildNode schreiben,  gibt disen Rückgabe zurück.</vt:lpstr>
      <vt:lpstr>PowerPoint-Präsentation</vt:lpstr>
      <vt:lpstr>PowerPoint-Präsentation</vt:lpstr>
      <vt:lpstr>Achtung!! Reklusiv Method</vt:lpstr>
      <vt:lpstr>Keine Duplizierte Themen</vt:lpstr>
      <vt:lpstr>PowerPoint-Präsentation</vt:lpstr>
      <vt:lpstr>Zeigen den alle  Themen</vt:lpstr>
      <vt:lpstr>PowerPoint-Präsentation</vt:lpstr>
      <vt:lpstr>PowerPoint-Präsentation</vt:lpstr>
      <vt:lpstr>PowerPoint-Präsentation</vt:lpstr>
      <vt:lpstr>PowerPoint-Präsentation</vt:lpstr>
      <vt:lpstr>PowerPoint-Präsentation</vt:lpstr>
      <vt:lpstr>Endlich.. Ein CSV File Schreiben!!!!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Konverter für XML -&gt; CSV</dc:title>
  <dc:creator>Kyuhyun Jo</dc:creator>
  <cp:lastModifiedBy>Kyuhyun Jo</cp:lastModifiedBy>
  <cp:revision>49</cp:revision>
  <dcterms:created xsi:type="dcterms:W3CDTF">2023-01-19T12:48:49Z</dcterms:created>
  <dcterms:modified xsi:type="dcterms:W3CDTF">2023-01-27T08:08:29Z</dcterms:modified>
</cp:coreProperties>
</file>