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4" r:id="rId5"/>
    <p:sldId id="265" r:id="rId6"/>
    <p:sldId id="266" r:id="rId7"/>
    <p:sldId id="260" r:id="rId8"/>
    <p:sldId id="262" r:id="rId9"/>
    <p:sldId id="267" r:id="rId10"/>
    <p:sldId id="268" r:id="rId11"/>
  </p:sldIdLst>
  <p:sldSz cx="12192000" cy="6858000"/>
  <p:notesSz cx="6858000" cy="9144000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016" autoAdjust="0"/>
  </p:normalViewPr>
  <p:slideViewPr>
    <p:cSldViewPr snapToGrid="0">
      <p:cViewPr varScale="1">
        <p:scale>
          <a:sx n="55" d="100"/>
          <a:sy n="55" d="100"/>
        </p:scale>
        <p:origin x="10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69B75-3D6E-4FC8-8B81-E8C54725640B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59835-AE53-413B-A34B-6BC743E45D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105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WM fand nach 2006 zum 2. Mal in Deutschland statt</a:t>
            </a:r>
          </a:p>
          <a:p>
            <a:r>
              <a:rPr lang="de-DE" dirty="0" smtClean="0"/>
              <a:t>Deutschland</a:t>
            </a:r>
            <a:r>
              <a:rPr lang="de-DE" baseline="0" dirty="0" smtClean="0"/>
              <a:t> Halbfinale gegen Italien raus</a:t>
            </a:r>
          </a:p>
          <a:p>
            <a:r>
              <a:rPr lang="de-DE" baseline="0" dirty="0" smtClean="0"/>
              <a:t>Finale Frankreich Italien (Kopfstoß Zidane)</a:t>
            </a:r>
          </a:p>
          <a:p>
            <a:r>
              <a:rPr lang="de-DE" baseline="0" dirty="0" smtClean="0"/>
              <a:t>Italien gewinnt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3CCD4-FB29-4CF3-9674-B7E951A434A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41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Stimmen</a:t>
            </a:r>
            <a:r>
              <a:rPr lang="de-DE" baseline="0" dirty="0" smtClean="0"/>
              <a:t> gekauft um WM zu bekommen (</a:t>
            </a:r>
            <a:r>
              <a:rPr lang="de-DE" dirty="0" smtClean="0"/>
              <a:t>250</a:t>
            </a:r>
            <a:r>
              <a:rPr lang="de-DE" baseline="0" dirty="0" smtClean="0"/>
              <a:t> Millionen Franken |160 </a:t>
            </a:r>
            <a:r>
              <a:rPr lang="de-DE" baseline="0" dirty="0" err="1" smtClean="0"/>
              <a:t>Mio</a:t>
            </a:r>
            <a:r>
              <a:rPr lang="de-DE" baseline="0" dirty="0" smtClean="0"/>
              <a:t> €)</a:t>
            </a:r>
          </a:p>
          <a:p>
            <a:r>
              <a:rPr lang="de-DE" baseline="0" dirty="0" smtClean="0"/>
              <a:t>Dadurch 3. Wahlrunde gegen Südafrika gewonnen (1 Stimme)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3CCD4-FB29-4CF3-9674-B7E951A434A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11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0B-A25A-43F0-A1AE-85534BDDBA8F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286-1282-4848-BAC9-69FC3777C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29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0B-A25A-43F0-A1AE-85534BDDBA8F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286-1282-4848-BAC9-69FC3777C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97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0B-A25A-43F0-A1AE-85534BDDBA8F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286-1282-4848-BAC9-69FC3777C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8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0B-A25A-43F0-A1AE-85534BDDBA8F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286-1282-4848-BAC9-69FC3777C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3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0B-A25A-43F0-A1AE-85534BDDBA8F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286-1282-4848-BAC9-69FC3777C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90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0B-A25A-43F0-A1AE-85534BDDBA8F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286-1282-4848-BAC9-69FC3777C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3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0B-A25A-43F0-A1AE-85534BDDBA8F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286-1282-4848-BAC9-69FC3777C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57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0B-A25A-43F0-A1AE-85534BDDBA8F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286-1282-4848-BAC9-69FC3777C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20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0B-A25A-43F0-A1AE-85534BDDBA8F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286-1282-4848-BAC9-69FC3777C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30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0B-A25A-43F0-A1AE-85534BDDBA8F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286-1282-4848-BAC9-69FC3777C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02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0B-A25A-43F0-A1AE-85534BDDBA8F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3286-1282-4848-BAC9-69FC3777C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85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2907883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Folie" r:id="rId15" imgW="395" imgH="394" progId="TCLayout.ActiveDocument.1">
                  <p:embed/>
                </p:oleObj>
              </mc:Choice>
              <mc:Fallback>
                <p:oleObj name="think-cell Folie" r:id="rId1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DF0B-A25A-43F0-A1AE-85534BDDBA8F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13286-1282-4848-BAC9-69FC3777C57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MSIPCMContentMarking" descr="{&quot;HashCode&quot;:758215280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663105" cy="2523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de-DE" sz="1000" smtClean="0">
                <a:solidFill>
                  <a:srgbClr val="000000"/>
                </a:solidFill>
                <a:latin typeface="CorpoS" pitchFamily="2" charset="0"/>
              </a:rPr>
              <a:t>Internal</a:t>
            </a:r>
            <a:endParaRPr lang="de-DE" sz="1000">
              <a:solidFill>
                <a:srgbClr val="000000"/>
              </a:solidFill>
              <a:latin typeface="Corp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1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87590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4" y="0"/>
            <a:ext cx="11502189" cy="685371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0433785" y="4427621"/>
            <a:ext cx="1309036" cy="2300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9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20683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de-DE" dirty="0" smtClean="0"/>
              <a:t>Danke fürs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Zuhören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1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064282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196" y="0"/>
            <a:ext cx="10515600" cy="1325563"/>
          </a:xfrm>
        </p:spPr>
        <p:txBody>
          <a:bodyPr vert="horz"/>
          <a:lstStyle/>
          <a:p>
            <a:r>
              <a:rPr lang="de-DE" dirty="0" smtClean="0"/>
              <a:t>Finanzkrise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196" y="1046614"/>
            <a:ext cx="10515600" cy="4351338"/>
          </a:xfrm>
        </p:spPr>
        <p:txBody>
          <a:bodyPr/>
          <a:lstStyle/>
          <a:p>
            <a:r>
              <a:rPr lang="de-DE" dirty="0" smtClean="0"/>
              <a:t>Interesse</a:t>
            </a:r>
          </a:p>
          <a:p>
            <a:r>
              <a:rPr lang="de-DE" dirty="0" smtClean="0"/>
              <a:t>Passt mit WM zusammen</a:t>
            </a:r>
          </a:p>
          <a:p>
            <a:endParaRPr lang="de-DE" dirty="0"/>
          </a:p>
        </p:txBody>
      </p:sp>
      <p:pic>
        <p:nvPicPr>
          <p:cNvPr id="3076" name="Picture 4" descr="Drei Bücher, um die Finanzkrise und ihre Folgen zu versteh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1140"/>
            <a:ext cx="12192000" cy="479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3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smtClean="0"/>
              <a:t>Finanzkrise Ereignis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9100" y="1546491"/>
            <a:ext cx="11353800" cy="503237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09.08.2007: Beginn der Finanzkrise</a:t>
            </a:r>
          </a:p>
          <a:p>
            <a:pPr lvl="1"/>
            <a:r>
              <a:rPr lang="de-DE" dirty="0" smtClean="0"/>
              <a:t>Zinsen sprangen sprunghaft an</a:t>
            </a:r>
            <a:endParaRPr lang="de-DE" dirty="0" smtClean="0"/>
          </a:p>
          <a:p>
            <a:r>
              <a:rPr lang="de-DE" dirty="0" smtClean="0"/>
              <a:t>Kredite wurden an jeden vergeben (kein Job, keine Assets,…)</a:t>
            </a:r>
          </a:p>
          <a:p>
            <a:pPr lvl="1"/>
            <a:r>
              <a:rPr lang="de-DE" dirty="0" smtClean="0"/>
              <a:t>„</a:t>
            </a:r>
            <a:r>
              <a:rPr lang="de-DE" dirty="0" err="1" smtClean="0"/>
              <a:t>Subprime</a:t>
            </a:r>
            <a:r>
              <a:rPr lang="de-DE" dirty="0" smtClean="0"/>
              <a:t> Kredite“ – wurden mit A bewertet, anstelle von F</a:t>
            </a:r>
          </a:p>
          <a:p>
            <a:pPr lvl="1"/>
            <a:r>
              <a:rPr lang="de-DE" dirty="0" smtClean="0"/>
              <a:t>Immobilien der Kreditnehmer wurden als Sicherheit genommen, da Finanzakteure (endlos) steigende Preise annahmen</a:t>
            </a:r>
          </a:p>
          <a:p>
            <a:r>
              <a:rPr lang="de-DE" dirty="0" err="1" smtClean="0"/>
              <a:t>Subprime</a:t>
            </a:r>
            <a:r>
              <a:rPr lang="de-DE" dirty="0" smtClean="0"/>
              <a:t> Kredite wurden an sog. „Schattenbanken“ übertragen</a:t>
            </a:r>
          </a:p>
          <a:p>
            <a:pPr lvl="1"/>
            <a:r>
              <a:rPr lang="de-DE" dirty="0" smtClean="0"/>
              <a:t>Unterliegen nicht der Pflicht Risikopositionen der Bankaufsicht zu melden</a:t>
            </a:r>
          </a:p>
          <a:p>
            <a:pPr lvl="1"/>
            <a:r>
              <a:rPr lang="de-DE" dirty="0" smtClean="0"/>
              <a:t>Dadurch ist es keinem/wenigen aufgefallen</a:t>
            </a:r>
          </a:p>
          <a:p>
            <a:r>
              <a:rPr lang="de-DE" dirty="0" smtClean="0"/>
              <a:t>Durch steigende Zinsen konnten Kreditnehmer Kredite nichtmehr bezahlen</a:t>
            </a:r>
          </a:p>
          <a:p>
            <a:pPr lvl="1"/>
            <a:r>
              <a:rPr lang="de-DE" dirty="0" smtClean="0"/>
              <a:t>Viele Immobilien wurden verkauft </a:t>
            </a:r>
            <a:r>
              <a:rPr lang="de-DE" dirty="0" smtClean="0">
                <a:sym typeface="Wingdings" panose="05000000000000000000" pitchFamily="2" charset="2"/>
              </a:rPr>
              <a:t> sinkende Preise der Immobilien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Kredite konnten nicht abbezahlt werden, Banken schrieben Verluste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787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" y="44837"/>
            <a:ext cx="11318240" cy="67441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62249" y="4786026"/>
            <a:ext cx="1617791" cy="91000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0" y="563735"/>
            <a:ext cx="10144559" cy="570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8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00000" y="6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12683 -0.255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1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08688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u="sng" dirty="0" smtClean="0"/>
              <a:t>Das Sommermärchen 2006</a:t>
            </a:r>
            <a:endParaRPr lang="de-DE" sz="3200" u="sng" dirty="0"/>
          </a:p>
        </p:txBody>
      </p:sp>
      <p:pic>
        <p:nvPicPr>
          <p:cNvPr id="2054" name="Picture 6" descr="DFB-Elf unterliegt Italien 1:2 - Zu stark für Deutschland - Sport - SZ.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70" y="744263"/>
            <a:ext cx="4968659" cy="279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M 2006 - Zinédine Zidane blickt auf Kopfstoß gegen Materazzi zurück: Nur  Lizarazu hätte mich stoppen können - Eurospo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840" y="1343839"/>
            <a:ext cx="5495114" cy="309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öst Fabio Cannavaro Roberto Mancini als Trainer Italiens ab? | MOP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5"/>
          <a:stretch/>
        </p:blipFill>
        <p:spPr bwMode="auto">
          <a:xfrm>
            <a:off x="1177290" y="3029239"/>
            <a:ext cx="5772149" cy="366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28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08688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u="sng" dirty="0" smtClean="0"/>
              <a:t>Das Sommermärchen 2006</a:t>
            </a:r>
            <a:endParaRPr lang="de-DE" sz="3200" u="sng" dirty="0"/>
          </a:p>
        </p:txBody>
      </p:sp>
      <p:pic>
        <p:nvPicPr>
          <p:cNvPr id="3074" name="Picture 2" descr="Fifa-Sitzung - Komiker bewirft Blatter mit Geld - Sport - SZ.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1045567"/>
            <a:ext cx="9051925" cy="509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3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03229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smtClean="0"/>
              <a:t>Zusammenhang WM - Finanzkrise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Korruption</a:t>
            </a:r>
          </a:p>
          <a:p>
            <a:pPr lvl="1"/>
            <a:r>
              <a:rPr lang="de-DE" dirty="0" smtClean="0"/>
              <a:t>WM wurde gekauft – erst danach wurde das öffentlich</a:t>
            </a:r>
          </a:p>
          <a:p>
            <a:pPr lvl="1"/>
            <a:r>
              <a:rPr lang="de-DE" dirty="0" smtClean="0"/>
              <a:t>Banken treiben risikoreiche Geschäfte ohne es zu veröffentlichen</a:t>
            </a:r>
          </a:p>
          <a:p>
            <a:r>
              <a:rPr lang="de-DE" dirty="0" smtClean="0"/>
              <a:t>Was können </a:t>
            </a:r>
            <a:r>
              <a:rPr lang="de-DE" smtClean="0"/>
              <a:t>wir daraus </a:t>
            </a:r>
            <a:r>
              <a:rPr lang="de-DE" dirty="0" smtClean="0"/>
              <a:t>lernen?</a:t>
            </a:r>
          </a:p>
          <a:p>
            <a:pPr lvl="1"/>
            <a:r>
              <a:rPr lang="de-DE" dirty="0" smtClean="0"/>
              <a:t>Man sollte seine Geschäfte, was Finanzen angeht öffentlich halten, damit die Gesellschaft selbst entscheiden kann, in was sie z.B. investieren wollen (Immobilien oder Fußballspielkarten</a:t>
            </a:r>
          </a:p>
        </p:txBody>
      </p:sp>
    </p:spTree>
    <p:extLst>
      <p:ext uri="{BB962C8B-B14F-4D97-AF65-F5344CB8AC3E}">
        <p14:creationId xmlns:p14="http://schemas.microsoft.com/office/powerpoint/2010/main" val="2226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16750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smtClean="0"/>
              <a:t>Geschichtliche Ereignisse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Wirtschaftskrise von 1857.</a:t>
            </a:r>
          </a:p>
          <a:p>
            <a:r>
              <a:rPr lang="de-DE" dirty="0"/>
              <a:t>die Weltwirtschaftskrise von 1929.</a:t>
            </a:r>
          </a:p>
          <a:p>
            <a:r>
              <a:rPr lang="de-DE" dirty="0"/>
              <a:t>die Dotcom-Krise 2000.</a:t>
            </a:r>
          </a:p>
          <a:p>
            <a:r>
              <a:rPr lang="de-DE" dirty="0"/>
              <a:t>die </a:t>
            </a:r>
            <a:r>
              <a:rPr lang="de-DE" b="1" dirty="0"/>
              <a:t>Finanzkrise</a:t>
            </a:r>
            <a:r>
              <a:rPr lang="de-DE" dirty="0"/>
              <a:t> ab 2007.</a:t>
            </a:r>
          </a:p>
          <a:p>
            <a:r>
              <a:rPr lang="de-DE" dirty="0"/>
              <a:t>die Eurokrise ab 2010</a:t>
            </a:r>
            <a:r>
              <a:rPr lang="de-DE" dirty="0" smtClean="0"/>
              <a:t>.</a:t>
            </a:r>
          </a:p>
          <a:p>
            <a:r>
              <a:rPr lang="de-DE" dirty="0"/>
              <a:t>d</a:t>
            </a:r>
            <a:r>
              <a:rPr lang="de-DE" dirty="0" smtClean="0"/>
              <a:t>ie Nullzinskrise 2023</a:t>
            </a:r>
          </a:p>
          <a:p>
            <a:r>
              <a:rPr lang="de-DE" dirty="0" smtClean="0"/>
              <a:t>Weitere Weltmeisterschaften, z.B. Katar,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65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23547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smtClean="0"/>
              <a:t>Quizfrage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Finanzkrise: Welche </a:t>
            </a:r>
            <a:r>
              <a:rPr lang="de-DE" dirty="0"/>
              <a:t>G</a:t>
            </a:r>
            <a:r>
              <a:rPr lang="de-DE" dirty="0" smtClean="0"/>
              <a:t>roßbank ist zusammengebrochen?</a:t>
            </a:r>
          </a:p>
          <a:p>
            <a:r>
              <a:rPr lang="de-DE" dirty="0" smtClean="0"/>
              <a:t>WM: Wie endete das Finale?</a:t>
            </a:r>
          </a:p>
          <a:p>
            <a:r>
              <a:rPr lang="de-DE" dirty="0" smtClean="0"/>
              <a:t>Sind Lehrer Korrupt?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Breitbild</PresentationFormat>
  <Paragraphs>45</Paragraphs>
  <Slides>10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CorpoS</vt:lpstr>
      <vt:lpstr>Wingdings</vt:lpstr>
      <vt:lpstr>Office</vt:lpstr>
      <vt:lpstr>think-cell Folie</vt:lpstr>
      <vt:lpstr>PowerPoint-Präsentation</vt:lpstr>
      <vt:lpstr>Finanzkrise</vt:lpstr>
      <vt:lpstr>Finanzkrise Ereignis</vt:lpstr>
      <vt:lpstr>PowerPoint-Präsentation</vt:lpstr>
      <vt:lpstr>PowerPoint-Präsentation</vt:lpstr>
      <vt:lpstr>PowerPoint-Präsentation</vt:lpstr>
      <vt:lpstr>Zusammenhang WM - Finanzkrise</vt:lpstr>
      <vt:lpstr>Geschichtliche Ereignisse</vt:lpstr>
      <vt:lpstr>Quizfrage</vt:lpstr>
      <vt:lpstr>Danke fürs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Heiser, Henrik (000)</dc:creator>
  <cp:lastModifiedBy>Heiser, Henrik (000)</cp:lastModifiedBy>
  <cp:revision>6</cp:revision>
  <dcterms:created xsi:type="dcterms:W3CDTF">2023-03-14T07:17:04Z</dcterms:created>
  <dcterms:modified xsi:type="dcterms:W3CDTF">2023-03-14T08:07:53Z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4dbb1d-991d-4bbd-aad5-33bac1d8ffaf_Enabled">
    <vt:lpwstr>true</vt:lpwstr>
  </property>
  <property fmtid="{D5CDD505-2E9C-101B-9397-08002B2CF9AE}" pid="3" name="MSIP_Label_924dbb1d-991d-4bbd-aad5-33bac1d8ffaf_SetDate">
    <vt:lpwstr>2023-03-14T08:07:53Z</vt:lpwstr>
  </property>
  <property fmtid="{D5CDD505-2E9C-101B-9397-08002B2CF9AE}" pid="4" name="MSIP_Label_924dbb1d-991d-4bbd-aad5-33bac1d8ffaf_Method">
    <vt:lpwstr>Standard</vt:lpwstr>
  </property>
  <property fmtid="{D5CDD505-2E9C-101B-9397-08002B2CF9AE}" pid="5" name="MSIP_Label_924dbb1d-991d-4bbd-aad5-33bac1d8ffaf_Name">
    <vt:lpwstr>924dbb1d-991d-4bbd-aad5-33bac1d8ffaf</vt:lpwstr>
  </property>
  <property fmtid="{D5CDD505-2E9C-101B-9397-08002B2CF9AE}" pid="6" name="MSIP_Label_924dbb1d-991d-4bbd-aad5-33bac1d8ffaf_SiteId">
    <vt:lpwstr>9652d7c2-1ccf-4940-8151-4a92bd474ed0</vt:lpwstr>
  </property>
  <property fmtid="{D5CDD505-2E9C-101B-9397-08002B2CF9AE}" pid="7" name="MSIP_Label_924dbb1d-991d-4bbd-aad5-33bac1d8ffaf_ActionId">
    <vt:lpwstr>4f2d0975-de56-4659-a853-66b8ff0f0fa5</vt:lpwstr>
  </property>
  <property fmtid="{D5CDD505-2E9C-101B-9397-08002B2CF9AE}" pid="8" name="MSIP_Label_924dbb1d-991d-4bbd-aad5-33bac1d8ffaf_ContentBits">
    <vt:lpwstr>1</vt:lpwstr>
  </property>
</Properties>
</file>