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7" r:id="rId2"/>
    <p:sldId id="311" r:id="rId3"/>
    <p:sldId id="310" r:id="rId4"/>
    <p:sldId id="258" r:id="rId5"/>
    <p:sldId id="262" r:id="rId6"/>
    <p:sldId id="264" r:id="rId7"/>
    <p:sldId id="315" r:id="rId8"/>
    <p:sldId id="303" r:id="rId9"/>
    <p:sldId id="263" r:id="rId10"/>
    <p:sldId id="314" r:id="rId11"/>
    <p:sldId id="265" r:id="rId12"/>
    <p:sldId id="266" r:id="rId13"/>
    <p:sldId id="269" r:id="rId14"/>
    <p:sldId id="259" r:id="rId15"/>
    <p:sldId id="261" r:id="rId16"/>
    <p:sldId id="260" r:id="rId17"/>
    <p:sldId id="306" r:id="rId18"/>
    <p:sldId id="276" r:id="rId19"/>
    <p:sldId id="277" r:id="rId20"/>
    <p:sldId id="304" r:id="rId21"/>
    <p:sldId id="278" r:id="rId22"/>
    <p:sldId id="280" r:id="rId23"/>
    <p:sldId id="281" r:id="rId24"/>
    <p:sldId id="283" r:id="rId25"/>
    <p:sldId id="284" r:id="rId26"/>
    <p:sldId id="305" r:id="rId27"/>
    <p:sldId id="285" r:id="rId28"/>
    <p:sldId id="286" r:id="rId29"/>
    <p:sldId id="282" r:id="rId30"/>
    <p:sldId id="287" r:id="rId31"/>
    <p:sldId id="273" r:id="rId32"/>
    <p:sldId id="274" r:id="rId33"/>
    <p:sldId id="312" r:id="rId34"/>
    <p:sldId id="313" r:id="rId35"/>
    <p:sldId id="307" r:id="rId36"/>
    <p:sldId id="292" r:id="rId37"/>
    <p:sldId id="291" r:id="rId38"/>
    <p:sldId id="290" r:id="rId39"/>
    <p:sldId id="272" r:id="rId40"/>
    <p:sldId id="293" r:id="rId41"/>
    <p:sldId id="294" r:id="rId42"/>
    <p:sldId id="297" r:id="rId43"/>
    <p:sldId id="298" r:id="rId44"/>
    <p:sldId id="300" r:id="rId45"/>
    <p:sldId id="299" r:id="rId46"/>
    <p:sldId id="301" r:id="rId4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37960-732D-45F7-9268-EF699FE0FFC2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97011-30EC-4052-8B2E-B2435AA46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446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97011-30EC-4052-8B2E-B2435AA46E5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73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D1B8-2D4E-46CD-83EC-4A49FE514933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318-46D4-48ED-A45F-D158D46EA2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21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D1B8-2D4E-46CD-83EC-4A49FE514933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318-46D4-48ED-A45F-D158D46EA2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60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D1B8-2D4E-46CD-83EC-4A49FE514933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318-46D4-48ED-A45F-D158D46EA2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51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D1B8-2D4E-46CD-83EC-4A49FE514933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318-46D4-48ED-A45F-D158D46EA2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8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D1B8-2D4E-46CD-83EC-4A49FE514933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318-46D4-48ED-A45F-D158D46EA2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0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D1B8-2D4E-46CD-83EC-4A49FE514933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318-46D4-48ED-A45F-D158D46EA2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96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D1B8-2D4E-46CD-83EC-4A49FE514933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318-46D4-48ED-A45F-D158D46EA2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93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D1B8-2D4E-46CD-83EC-4A49FE514933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318-46D4-48ED-A45F-D158D46EA2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23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D1B8-2D4E-46CD-83EC-4A49FE514933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318-46D4-48ED-A45F-D158D46EA2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13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D1B8-2D4E-46CD-83EC-4A49FE514933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318-46D4-48ED-A45F-D158D46EA2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44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D1B8-2D4E-46CD-83EC-4A49FE514933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318-46D4-48ED-A45F-D158D46EA2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22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FD1B8-2D4E-46CD-83EC-4A49FE514933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2A318-46D4-48ED-A45F-D158D46EA2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40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LJ 1 : </a:t>
            </a:r>
            <a:r>
              <a:rPr lang="de-DE" dirty="0"/>
              <a:t>Duale Berufsausbildung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F98A66-DBB4-45F9-B6C5-E2F2BC04E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Duale Ausbildung vs. andere Ausbildungsarten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Duale Ausbildung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Vorteile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Praktische Erfahrung im Betrieb und theoretisches Wissen in der Berufsschule.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Enge Verknüpfung von Theorie und Praxis.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Gute Übernahmechancen nach der Ausbildung.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Nachteile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Hohe Belastung durch Berufsschule und Arbeit im Betrieb.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Geringe Flexibilität bei der Wahl des Ausbildungsberufs.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Auswirkung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 Stärkung der Fachkräftebasis in Deutschland.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2713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483C89-6E16-A208-4821-F30BDE80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Arbeitszeugnis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55BEB9-6591-5D0F-37EF-258BBF645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Qualifiziertes Arbeitszeugnis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Vorteile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Detaillierte Bewertung von Leistungen und Verhalten.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Positiver Einfluss auf zukünftige Arbeitgeber.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Nachteile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Aufwendiger zu erstellen.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Risiko von rechtlichen Auseinandersetzungen.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Auswirkung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 Wichtige Referenz für die berufliche Zukunft.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182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Betriebsrat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algn="l"/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Der </a:t>
            </a: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Betriebsrat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 ist eine wichtige Institution in deutschen Unternehmen. Hier sind die wesentlichen Informationen:</a:t>
            </a:r>
          </a:p>
          <a:p>
            <a:pPr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Was ist der Betriebsrat?</a:t>
            </a:r>
            <a:endParaRPr lang="de-DE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Der Betriebsrat ist eine </a:t>
            </a: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institutionelle Arbeitnehmervertretung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, die innerhalb eines Unternehmens agiert und die Interessen der Arbeitnehmer gegenüber dem Arbeitgeber vertritt.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Er besteht aus ehrenamtlich agierenden Mitgliedern und hat sowohl Rechte als auch Pflichten.</a:t>
            </a:r>
          </a:p>
          <a:p>
            <a:pPr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Rechtliche Grundlagen des Betriebsrats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Die rechtlichen Grundlagen zur Gründung, Zusammensetzung und den Rechten/Pflichten des Betriebsrats sind im </a:t>
            </a: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Betriebsverfassungsgesetz (BetrVG)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 verankert.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Öffentliche Unternehmen haben einen ähnlichen Personalrat.</a:t>
            </a:r>
          </a:p>
          <a:p>
            <a:pPr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Vorteile des Betriebsrats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Kündigungsschutz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 für Betriebsratsmitglieder.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Verbindung zwischen Arbeitnehmern und Arbeitgebern.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Öffentliche Vertretung der Arbeitnehmer.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Anlaufstelle bei Problemen.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Sprachrohr der Arbeitnehmer.</a:t>
            </a:r>
          </a:p>
          <a:p>
            <a:pPr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Gründung eines Betriebsrats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Jedes private Unternehmen mit mindestens </a:t>
            </a: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fünf ständigen wahlberechtigten Arbeitnehmern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 kann einen Betriebsrat wählen.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Die Initiative zur Wahl muss aus den Reihen der Mitarbeiter kommen.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Der Arbeitgeber darf die Wahl nicht verhindern.</a:t>
            </a:r>
          </a:p>
          <a:p>
            <a:pPr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Aufgaben des Betriebsrats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Mitbestimmung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 bei Einstellungen, Kündigungen und Arbeitsbedingungen.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Mitwirkung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 an der Gestaltung von Urlaubsplänen und anderen betrieblichen Regelungen.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Überwachung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 der Einhaltung von Gesetzen und Vorschriften.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Verhandlung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 von Vereinbarungen mit dem Arbeitgeber.</a:t>
            </a:r>
          </a:p>
          <a:p>
            <a:pPr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Wahlzyklus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Alle vier Jahre finden die </a:t>
            </a: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regelmäßigen Wahlen zum Betriebsrat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 statt.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Außerhalb dieser Zeit kann ein Betriebsrat auch gegründet werden.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1119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Tarifvertrag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l"/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Ein </a:t>
            </a: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Tarifvertrag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 ist ein Vertrag zwischen </a:t>
            </a: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Arbeitgebern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 und </a:t>
            </a: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Gewerkschaften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. Er regelt die </a:t>
            </a: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Rechte und Pflichten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 von Arbeitnehmer*innen und Arbeitgebern. Hier sind einige wichtige Fakten:</a:t>
            </a:r>
          </a:p>
          <a:p>
            <a:pPr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Was ist ein Tarifvertrag?</a:t>
            </a:r>
            <a:endParaRPr lang="de-DE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Ein Tarifvertrag kann zwischen einem </a:t>
            </a: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einzelnen Arbeitgeber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 oder einem </a:t>
            </a: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Arbeitgeberverband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 (in dem sich mehrere Arbeitgeber einer Branche zusammengeschlossen haben) abgeschlossen werden.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Er regelt Arbeitsbedingungen wie </a:t>
            </a: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Löhne, Gehälter, Sonderzahlungen, Arbeitszeit und Urlaubsanspruch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Tarifverträge bieten zahlreiche Vorteile, z. B. </a:t>
            </a: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mehr Geld, Job-Sicherheit und Freizeit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Unterschied zwischen Arbeitsvertrag und Tarifvertrag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Ein </a:t>
            </a: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Arbeitsvertrag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 ist ein individueller Vertrag zwischen Arbeitnehmer*innen und Arbeitgebern, der die Arbeitsbedingungen für ein einzelnes Arbeitsverhältnis festlegt.</a:t>
            </a:r>
          </a:p>
          <a:p>
            <a:pPr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Wann gilt ein Tarifvertrag?</a:t>
            </a:r>
            <a:endParaRPr lang="de-DE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Ein Tarifvertrag gilt für alle Arbeitnehmer*innen, die in einem Unternehmen arbeiten, das Mitglied des Arbeitgeberverbands ist, der den Tarifvertrag abgeschlossen hat.</a:t>
            </a:r>
          </a:p>
          <a:p>
            <a:pPr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Aufgaben des Betriebsrats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Mitbestimmung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 Einstellungen, Kündigungen, Arbeitsbedingungen.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Mitwirkung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 Gestaltung von Urlaubsplänen und Regelungen.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Überwachung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 Einhaltung von Gesetzen und Vorschriften.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Verhandlung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 Vereinbarungen mit dem Arbeitgeber.</a:t>
            </a:r>
          </a:p>
          <a:p>
            <a:pPr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Arten von Tarifverträgen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Branchentarifvertrag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 Für eine ganze Branche gültig.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Haustarifvertrag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 Nur für ein bestimmtes Unternehmen gültig.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Flächentarifvertrag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 Regionale oder branchenweite Gültigkeit.</a:t>
            </a:r>
          </a:p>
          <a:p>
            <a:pPr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Tarifautonomie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Die Tarifautonomie ermöglicht es Gewerkschaften und Arbeitgebern, Tarifverträge frei auszuhandeln.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688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Tarifverhandlung (Ablauf)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592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Sozialversicherungen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33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Private Zusatzversicherungen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57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Brutto/Netto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579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464AE3-4CBA-4580-B9E4-82A5F070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Steuererklärung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12E55B-D341-46CD-AEFA-33B5E9AA4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1695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Lj2: </a:t>
            </a:r>
            <a:r>
              <a:rPr lang="de-DE" dirty="0"/>
              <a:t>Rechtsfähigkeit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2393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Geschäftsfähigkeit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749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22600-1D4D-4A7A-B815-E19A43EA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Rechte/Pflichten Auszubildende/AN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2B0B1-77C2-4213-BC15-CE4AC7DB6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Welche Rechte gibt es </a:t>
            </a:r>
          </a:p>
          <a:p>
            <a:pPr lvl="1"/>
            <a:r>
              <a:rPr lang="de-DE" dirty="0"/>
              <a:t>Anspruch auf Berufsschulunterricht </a:t>
            </a:r>
          </a:p>
          <a:p>
            <a:pPr lvl="1"/>
            <a:r>
              <a:rPr lang="de-DE" dirty="0"/>
              <a:t>Anspruch auf Einhaltung der Arbeitszeitengesetzes</a:t>
            </a:r>
          </a:p>
          <a:p>
            <a:pPr lvl="1"/>
            <a:r>
              <a:rPr lang="de-DE" dirty="0"/>
              <a:t>Anspruch auf Aufgaben im Betrieb, die zum Berufsbild passen</a:t>
            </a:r>
          </a:p>
          <a:p>
            <a:r>
              <a:rPr lang="de-DE" dirty="0"/>
              <a:t>Welche Pflichten gibt es </a:t>
            </a:r>
          </a:p>
          <a:p>
            <a:pPr lvl="1"/>
            <a:r>
              <a:rPr lang="de-DE" dirty="0"/>
              <a:t>Besuch des Berufsschulunterrichts </a:t>
            </a:r>
          </a:p>
          <a:p>
            <a:pPr lvl="1"/>
            <a:r>
              <a:rPr lang="de-DE" dirty="0"/>
              <a:t>Erfüllung der Aufgaben im Betrieb</a:t>
            </a:r>
          </a:p>
          <a:p>
            <a:pPr lvl="1"/>
            <a:r>
              <a:rPr lang="de-DE" dirty="0"/>
              <a:t>Führung des Berichtsheftes </a:t>
            </a:r>
          </a:p>
        </p:txBody>
      </p:sp>
    </p:spTree>
    <p:extLst>
      <p:ext uri="{BB962C8B-B14F-4D97-AF65-F5344CB8AC3E}">
        <p14:creationId xmlns:p14="http://schemas.microsoft.com/office/powerpoint/2010/main" val="3319244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Kaufvertrag (Zustandekommen)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6318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Formvorschriften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0651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Anfechtbar/Nichtig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057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Besitz/Eigentum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700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Sachmängelhaftung/Garantie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6672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Zahlungsverzug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549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AEF3C-63FD-42C1-9136-E7993490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Folgen Zahlungsverzug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78D507-E005-40CB-9F1F-A279183BF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49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Verjährung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623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AGBs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626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Fernabsatzvertrag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71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54C89-F2D2-4AB7-910B-CE755D31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Unterschied Ausbildungs- vs. Arbeitsverhältnis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045B20-9D05-4909-B87E-F7CC088BC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Ausbildungsverhältnisse unterliegen einem besseren Kündigungsschutz</a:t>
            </a:r>
          </a:p>
          <a:p>
            <a:r>
              <a:rPr lang="de-DE" dirty="0"/>
              <a:t>Was ist besser an einem Ausbildungsverhältnisses </a:t>
            </a:r>
          </a:p>
          <a:p>
            <a:r>
              <a:rPr lang="de-DE" dirty="0"/>
              <a:t>Was ist schlechter am Ausbildungsverhältnis</a:t>
            </a:r>
          </a:p>
        </p:txBody>
      </p:sp>
    </p:spTree>
    <p:extLst>
      <p:ext uri="{BB962C8B-B14F-4D97-AF65-F5344CB8AC3E}">
        <p14:creationId xmlns:p14="http://schemas.microsoft.com/office/powerpoint/2010/main" val="1051065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Verbraucherschutz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266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Zahlungsmöglichkeiten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9520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Geldanlage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283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E8947-E0FB-451E-AB83-EF5C7D9E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Kredit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766D82-5F6B-4FC3-A488-CD20B9D0A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681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C8024-9E1F-4015-8CE7-FAB57831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Kreditsicherheiten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A8EA4C-4DFC-4959-98BF-89E0401BB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929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B6832D-87F5-4866-AD74-9BE60C80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Haushaltsplan/Verbraucherinsolvenz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62EDD-AFF9-4B60-914D-CC14B13AC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724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3Lj. </a:t>
            </a:r>
            <a:r>
              <a:rPr lang="de-DE" dirty="0"/>
              <a:t>Preisbildung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3585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Marktformen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Monopol =&gt; Ein Anbieter, viele Nachfrager </a:t>
            </a:r>
          </a:p>
          <a:p>
            <a:r>
              <a:rPr lang="de-DE" dirty="0"/>
              <a:t>Oligopol =&gt; Wenig Anbieter, viele Nachfrager </a:t>
            </a:r>
          </a:p>
          <a:p>
            <a:r>
              <a:rPr lang="de-DE" dirty="0"/>
              <a:t>Polypol =&gt; Viele Anbieter, viele Nachfrager</a:t>
            </a:r>
          </a:p>
          <a:p>
            <a:endParaRPr lang="de-DE" dirty="0"/>
          </a:p>
          <a:p>
            <a:r>
              <a:rPr lang="de-DE" dirty="0"/>
              <a:t>Das ganze gilt auch für die umgekehrten Fall mit den Nachfragern </a:t>
            </a:r>
          </a:p>
        </p:txBody>
      </p:sp>
    </p:spTree>
    <p:extLst>
      <p:ext uri="{BB962C8B-B14F-4D97-AF65-F5344CB8AC3E}">
        <p14:creationId xmlns:p14="http://schemas.microsoft.com/office/powerpoint/2010/main" val="2249343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Soziale Marktwirtschaft + Eingriffe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 der sozialen Marktwirtschaft handelt es sich um eine Ausprägung der Marktwirtschaft, in der der Staat mit Eingriffen versucht, eine gerechtere Situation an allen Märkten zu schaffen</a:t>
            </a:r>
          </a:p>
          <a:p>
            <a:r>
              <a:rPr lang="de-DE" dirty="0"/>
              <a:t>Dazu zählen beispielsweise die Sozialhilfen aber auch die Kontrolle von Unternehmen und die </a:t>
            </a:r>
          </a:p>
        </p:txBody>
      </p:sp>
    </p:spTree>
    <p:extLst>
      <p:ext uri="{BB962C8B-B14F-4D97-AF65-F5344CB8AC3E}">
        <p14:creationId xmlns:p14="http://schemas.microsoft.com/office/powerpoint/2010/main" val="30954210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In-, Deflation, Kaufkraft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28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Arbeitsschutz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Arbeitsschutz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Sicherheit am Arbeitsplatz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Vorteile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1600200" lvl="3" indent="-22860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Vermeidung von Unfällen und Gesundheitsschäden.</a:t>
            </a:r>
          </a:p>
          <a:p>
            <a:pPr marL="1600200" lvl="3" indent="-22860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Gesetzliche Vorgaben zum Arbeitsschutz.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Nachteile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1600200" lvl="3" indent="-22860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Kosten für Sicherheitsmaßnahmen.</a:t>
            </a:r>
          </a:p>
          <a:p>
            <a:pPr marL="1600200" lvl="3" indent="-22860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Einhaltung der Vorschriften erfordert Aufwand.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Auswirkung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 Gesunde und sichere Arbeitsumgebung.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76224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BIP (nominal und real)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95527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Konjunktur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5693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Unternehmensgründung Chancen/Risiken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423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Businessplan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1118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Rechtsformen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6324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Standortfaktoren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113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 </a:t>
            </a:r>
            <a:r>
              <a:rPr lang="de-DE"/>
              <a:t>(Kapitalbedarfsplan)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12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Ausbildungs-, Arbeitsvertrag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Ausbildungs- und Arbeitsverträge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Ausbildungsvertrag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Vorteile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Klare Regelungen zu Arbeitszeiten, Vergütung und Urlaub.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Schutz für Auszubildende.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Nachteile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Begrenzte Vertragslaufzeit.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Geringere Vergütung im Vergleich zu regulären Arbeitsverträgen.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Auswirkung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 Sicherheit und Transparenz für beide Seiten.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376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Beendigung Ausbildungs- und Arbeitsverhältnis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Ausbildungsverhältnisse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Ende durch Zeitablauf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Die Ausbildungszeit endet gemäß § 21 Abs. 1 des Berufsbildungsgesetzes (BBiG) mit dem Ablauf der festgelegten Ausbildungszeit.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Eine Kündigung durch den Ausbildungsbetrieb ist nicht erforderlich.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Vorzeitiges Bestehen der Abschlussprüfung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Wenn der Auszubildende die Abschlussprüfung vorzeitig besteht, endet das Ausbildungsverhältnis.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Der Tag der verbindlichen Bekanntgabe des Prüfungsergebnisses durch den Prüfungsausschuss gilt als Beendigungszeitpunkt.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Weiterbeschäftigung nach der Abschlussprüfung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Wird der Auszubildende am Tag nach Bestehen der Abschlussprüfung weiterbeschäftigt, entsteht ein </a:t>
            </a: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unbefristetes Arbeitsverhältnis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 gemäß § 24 BBiG.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Dies entspricht der Regelung in § 625 BGB bzw. § 15 Abs. 5 TzBfG.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72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1734C-87D1-B50D-9A9D-592256650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Beendigung des Arbeitsverhältnisses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BBA7E0-3B11-D234-6331-D9DA7DE45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Arbeitsverhältnisse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Kündigung während der Probezeit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In der Probezeit kann das Arbeitsverhältnis jederzeit ohne Einhalten einer Kündigungsfrist gekündigt werden.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Kündigungsschutz nach der Probezeit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Nach der Probezeit kann das Arbeitsverhältnis nur bei Vorliegen eines wichtigen Grundes oder durch den Arbeitnehmer gekündigt werden.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Der Arbeitnehmer genießt hier einen besonderen Kündigungsschutz.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514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Kündigungsschutz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Kündigungsschutz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Vorteile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Schutz vor ungerechtfertigter Kündigung.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Besondere Regelungen für bestimmte Personengruppen.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Nachteile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Kündigungsschutz gilt nicht uneingeschränkt.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Ausnahmen bei betriebsbedingten Kündigungen.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Auswirkung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 Arbeitsplatzsicherheit für Arbeitnehmer.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0152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Arbeitszeugnis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Arbeitszeugnis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Einfaches Arbeitszeugnis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Vorteile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Kurze Zusammenfassung der Tätigkeiten.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Pflicht für jeden Arbeitnehmer.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Nachteile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Keine detaillierte Bewertung.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Kann als negativ interpretiert werden.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Auswirkung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: Dokumentation der Beschäftigungszeit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806759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1087</Words>
  <Application>Microsoft Office PowerPoint</Application>
  <PresentationFormat>Bildschirmpräsentation (4:3)</PresentationFormat>
  <Paragraphs>179</Paragraphs>
  <Slides>46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46</vt:i4>
      </vt:variant>
    </vt:vector>
  </HeadingPairs>
  <TitlesOfParts>
    <vt:vector size="50" baseType="lpstr">
      <vt:lpstr>-apple-system</vt:lpstr>
      <vt:lpstr>Arial</vt:lpstr>
      <vt:lpstr>Calibri</vt:lpstr>
      <vt:lpstr>Larissa</vt:lpstr>
      <vt:lpstr>LJ 1 : Duale Berufsausbildung</vt:lpstr>
      <vt:lpstr>Rechte/Pflichten Auszubildende/AN</vt:lpstr>
      <vt:lpstr>Unterschied Ausbildungs- vs. Arbeitsverhältnis</vt:lpstr>
      <vt:lpstr>Arbeitsschutz</vt:lpstr>
      <vt:lpstr>Ausbildungs-, Arbeitsvertrag</vt:lpstr>
      <vt:lpstr>Beendigung Ausbildungs- und Arbeitsverhältnis</vt:lpstr>
      <vt:lpstr>Beendigung des Arbeitsverhältnisses</vt:lpstr>
      <vt:lpstr>Kündigungsschutz</vt:lpstr>
      <vt:lpstr>Arbeitszeugnis</vt:lpstr>
      <vt:lpstr>Arbeitszeugnis</vt:lpstr>
      <vt:lpstr>Betriebsrat</vt:lpstr>
      <vt:lpstr>Tarifvertrag</vt:lpstr>
      <vt:lpstr>Tarifverhandlung (Ablauf)</vt:lpstr>
      <vt:lpstr>Sozialversicherungen</vt:lpstr>
      <vt:lpstr>Private Zusatzversicherungen</vt:lpstr>
      <vt:lpstr>Brutto/Netto</vt:lpstr>
      <vt:lpstr>Steuererklärung</vt:lpstr>
      <vt:lpstr>Lj2: Rechtsfähigkeit</vt:lpstr>
      <vt:lpstr>Geschäftsfähigkeit</vt:lpstr>
      <vt:lpstr>Kaufvertrag (Zustandekommen)</vt:lpstr>
      <vt:lpstr>Formvorschriften</vt:lpstr>
      <vt:lpstr>Anfechtbar/Nichtig</vt:lpstr>
      <vt:lpstr>Besitz/Eigentum</vt:lpstr>
      <vt:lpstr>Sachmängelhaftung/Garantie</vt:lpstr>
      <vt:lpstr>Zahlungsverzug</vt:lpstr>
      <vt:lpstr>Folgen Zahlungsverzug</vt:lpstr>
      <vt:lpstr>Verjährung</vt:lpstr>
      <vt:lpstr>AGBs</vt:lpstr>
      <vt:lpstr>Fernabsatzvertrag</vt:lpstr>
      <vt:lpstr>Verbraucherschutz</vt:lpstr>
      <vt:lpstr>Zahlungsmöglichkeiten</vt:lpstr>
      <vt:lpstr>Geldanlage</vt:lpstr>
      <vt:lpstr>Kredit</vt:lpstr>
      <vt:lpstr>Kreditsicherheiten</vt:lpstr>
      <vt:lpstr>Haushaltsplan/Verbraucherinsolvenz</vt:lpstr>
      <vt:lpstr>3Lj. Preisbildung</vt:lpstr>
      <vt:lpstr>Marktformen</vt:lpstr>
      <vt:lpstr>Soziale Marktwirtschaft + Eingriffe</vt:lpstr>
      <vt:lpstr>In-, Deflation, Kaufkraft</vt:lpstr>
      <vt:lpstr>BIP (nominal und real)</vt:lpstr>
      <vt:lpstr>Konjunktur</vt:lpstr>
      <vt:lpstr>Unternehmensgründung Chancen/Risiken</vt:lpstr>
      <vt:lpstr>Businessplan</vt:lpstr>
      <vt:lpstr>Rechtsformen</vt:lpstr>
      <vt:lpstr>Standortfaktoren</vt:lpstr>
      <vt:lpstr>Finanzierung (Kapitalbedarfsplan)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Prüfungswiederholung in Wirtschaft</dc:title>
  <dc:creator>oc</dc:creator>
  <cp:lastModifiedBy>Ron Bruetsch</cp:lastModifiedBy>
  <cp:revision>39</cp:revision>
  <dcterms:created xsi:type="dcterms:W3CDTF">2020-03-02T07:26:27Z</dcterms:created>
  <dcterms:modified xsi:type="dcterms:W3CDTF">2024-03-11T17:03:54Z</dcterms:modified>
</cp:coreProperties>
</file>