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311" r:id="rId3"/>
    <p:sldId id="310" r:id="rId4"/>
    <p:sldId id="258" r:id="rId5"/>
    <p:sldId id="262" r:id="rId6"/>
    <p:sldId id="264" r:id="rId7"/>
    <p:sldId id="303" r:id="rId8"/>
    <p:sldId id="263" r:id="rId9"/>
    <p:sldId id="265" r:id="rId10"/>
    <p:sldId id="266" r:id="rId11"/>
    <p:sldId id="269" r:id="rId12"/>
    <p:sldId id="259" r:id="rId13"/>
    <p:sldId id="261" r:id="rId14"/>
    <p:sldId id="260" r:id="rId15"/>
    <p:sldId id="306" r:id="rId16"/>
    <p:sldId id="276" r:id="rId17"/>
    <p:sldId id="277" r:id="rId18"/>
    <p:sldId id="304" r:id="rId19"/>
    <p:sldId id="278" r:id="rId20"/>
    <p:sldId id="280" r:id="rId21"/>
    <p:sldId id="281" r:id="rId22"/>
    <p:sldId id="283" r:id="rId23"/>
    <p:sldId id="284" r:id="rId24"/>
    <p:sldId id="305" r:id="rId25"/>
    <p:sldId id="285" r:id="rId26"/>
    <p:sldId id="286" r:id="rId27"/>
    <p:sldId id="282" r:id="rId28"/>
    <p:sldId id="287" r:id="rId29"/>
    <p:sldId id="273" r:id="rId30"/>
    <p:sldId id="274" r:id="rId31"/>
    <p:sldId id="312" r:id="rId32"/>
    <p:sldId id="313" r:id="rId33"/>
    <p:sldId id="307" r:id="rId34"/>
    <p:sldId id="292" r:id="rId35"/>
    <p:sldId id="291" r:id="rId36"/>
    <p:sldId id="290" r:id="rId37"/>
    <p:sldId id="272" r:id="rId38"/>
    <p:sldId id="293" r:id="rId39"/>
    <p:sldId id="294" r:id="rId40"/>
    <p:sldId id="297" r:id="rId41"/>
    <p:sldId id="298" r:id="rId42"/>
    <p:sldId id="300" r:id="rId43"/>
    <p:sldId id="299" r:id="rId44"/>
    <p:sldId id="30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n Üzer" userId="ea48f0d0-8994-47be-b472-fbdfd76e6f08" providerId="ADAL" clId="{F69A76CA-D0BF-4093-B96C-2D95EA7B5E06}"/>
    <pc:docChg chg="custSel modSld">
      <pc:chgData name="Eren Üzer" userId="ea48f0d0-8994-47be-b472-fbdfd76e6f08" providerId="ADAL" clId="{F69A76CA-D0BF-4093-B96C-2D95EA7B5E06}" dt="2024-03-11T11:33:31.466" v="3939" actId="20577"/>
      <pc:docMkLst>
        <pc:docMk/>
      </pc:docMkLst>
      <pc:sldChg chg="modSp mod">
        <pc:chgData name="Eren Üzer" userId="ea48f0d0-8994-47be-b472-fbdfd76e6f08" providerId="ADAL" clId="{F69A76CA-D0BF-4093-B96C-2D95EA7B5E06}" dt="2024-03-11T10:50:53.369" v="463" actId="20577"/>
        <pc:sldMkLst>
          <pc:docMk/>
          <pc:sldMk cId="3392713008" sldId="257"/>
        </pc:sldMkLst>
        <pc:spChg chg="mod">
          <ac:chgData name="Eren Üzer" userId="ea48f0d0-8994-47be-b472-fbdfd76e6f08" providerId="ADAL" clId="{F69A76CA-D0BF-4093-B96C-2D95EA7B5E06}" dt="2024-03-11T10:50:53.369" v="463" actId="20577"/>
          <ac:spMkLst>
            <pc:docMk/>
            <pc:sldMk cId="3392713008" sldId="257"/>
            <ac:spMk id="4" creationId="{76F98A66-DBB4-45F9-B6C5-E2F2BC04E140}"/>
          </ac:spMkLst>
        </pc:spChg>
      </pc:sldChg>
      <pc:sldChg chg="modSp mod">
        <pc:chgData name="Eren Üzer" userId="ea48f0d0-8994-47be-b472-fbdfd76e6f08" providerId="ADAL" clId="{F69A76CA-D0BF-4093-B96C-2D95EA7B5E06}" dt="2024-03-11T11:14:13.078" v="2860" actId="20577"/>
        <pc:sldMkLst>
          <pc:docMk/>
          <pc:sldMk cId="421333513" sldId="259"/>
        </pc:sldMkLst>
        <pc:spChg chg="mod">
          <ac:chgData name="Eren Üzer" userId="ea48f0d0-8994-47be-b472-fbdfd76e6f08" providerId="ADAL" clId="{F69A76CA-D0BF-4093-B96C-2D95EA7B5E06}" dt="2024-03-11T11:14:13.078" v="2860" actId="20577"/>
          <ac:spMkLst>
            <pc:docMk/>
            <pc:sldMk cId="421333513" sldId="259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1:27:10.664" v="3537" actId="1036"/>
        <pc:sldMkLst>
          <pc:docMk/>
          <pc:sldMk cId="433579819" sldId="260"/>
        </pc:sldMkLst>
        <pc:spChg chg="mod">
          <ac:chgData name="Eren Üzer" userId="ea48f0d0-8994-47be-b472-fbdfd76e6f08" providerId="ADAL" clId="{F69A76CA-D0BF-4093-B96C-2D95EA7B5E06}" dt="2024-03-11T11:27:10.664" v="3537" actId="1036"/>
          <ac:spMkLst>
            <pc:docMk/>
            <pc:sldMk cId="433579819" sldId="260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1:24:00.562" v="3155" actId="33524"/>
        <pc:sldMkLst>
          <pc:docMk/>
          <pc:sldMk cId="61957021" sldId="261"/>
        </pc:sldMkLst>
        <pc:spChg chg="mod">
          <ac:chgData name="Eren Üzer" userId="ea48f0d0-8994-47be-b472-fbdfd76e6f08" providerId="ADAL" clId="{F69A76CA-D0BF-4093-B96C-2D95EA7B5E06}" dt="2024-03-11T11:24:00.562" v="3155" actId="33524"/>
          <ac:spMkLst>
            <pc:docMk/>
            <pc:sldMk cId="61957021" sldId="261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1:01:02.549" v="1705" actId="20577"/>
        <pc:sldMkLst>
          <pc:docMk/>
          <pc:sldMk cId="1988067593" sldId="263"/>
        </pc:sldMkLst>
        <pc:spChg chg="mod">
          <ac:chgData name="Eren Üzer" userId="ea48f0d0-8994-47be-b472-fbdfd76e6f08" providerId="ADAL" clId="{F69A76CA-D0BF-4093-B96C-2D95EA7B5E06}" dt="2024-03-11T11:01:02.549" v="1705" actId="20577"/>
          <ac:spMkLst>
            <pc:docMk/>
            <pc:sldMk cId="1988067593" sldId="263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1:08:01.970" v="2053" actId="1035"/>
        <pc:sldMkLst>
          <pc:docMk/>
          <pc:sldMk cId="2891119796" sldId="265"/>
        </pc:sldMkLst>
        <pc:spChg chg="mod">
          <ac:chgData name="Eren Üzer" userId="ea48f0d0-8994-47be-b472-fbdfd76e6f08" providerId="ADAL" clId="{F69A76CA-D0BF-4093-B96C-2D95EA7B5E06}" dt="2024-03-11T11:08:01.970" v="2053" actId="1035"/>
          <ac:spMkLst>
            <pc:docMk/>
            <pc:sldMk cId="2891119796" sldId="265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1:08:43.394" v="2155" actId="20577"/>
        <pc:sldMkLst>
          <pc:docMk/>
          <pc:sldMk cId="403688638" sldId="266"/>
        </pc:sldMkLst>
        <pc:spChg chg="mod">
          <ac:chgData name="Eren Üzer" userId="ea48f0d0-8994-47be-b472-fbdfd76e6f08" providerId="ADAL" clId="{F69A76CA-D0BF-4093-B96C-2D95EA7B5E06}" dt="2024-03-11T11:08:43.394" v="2155" actId="20577"/>
          <ac:spMkLst>
            <pc:docMk/>
            <pc:sldMk cId="403688638" sldId="266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1:12:03.766" v="2574" actId="1036"/>
        <pc:sldMkLst>
          <pc:docMk/>
          <pc:sldMk cId="3099592875" sldId="269"/>
        </pc:sldMkLst>
        <pc:spChg chg="mod">
          <ac:chgData name="Eren Üzer" userId="ea48f0d0-8994-47be-b472-fbdfd76e6f08" providerId="ADAL" clId="{F69A76CA-D0BF-4093-B96C-2D95EA7B5E06}" dt="2024-03-11T11:12:03.766" v="2574" actId="1036"/>
          <ac:spMkLst>
            <pc:docMk/>
            <pc:sldMk cId="3099592875" sldId="269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1:32:15.955" v="3827" actId="20577"/>
        <pc:sldMkLst>
          <pc:docMk/>
          <pc:sldMk cId="1982393937" sldId="276"/>
        </pc:sldMkLst>
        <pc:spChg chg="mod">
          <ac:chgData name="Eren Üzer" userId="ea48f0d0-8994-47be-b472-fbdfd76e6f08" providerId="ADAL" clId="{F69A76CA-D0BF-4093-B96C-2D95EA7B5E06}" dt="2024-03-11T11:32:15.955" v="3827" actId="20577"/>
          <ac:spMkLst>
            <pc:docMk/>
            <pc:sldMk cId="1982393937" sldId="276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1:33:31.466" v="3939" actId="20577"/>
        <pc:sldMkLst>
          <pc:docMk/>
          <pc:sldMk cId="4050749158" sldId="277"/>
        </pc:sldMkLst>
        <pc:spChg chg="mod">
          <ac:chgData name="Eren Üzer" userId="ea48f0d0-8994-47be-b472-fbdfd76e6f08" providerId="ADAL" clId="{F69A76CA-D0BF-4093-B96C-2D95EA7B5E06}" dt="2024-03-11T11:33:31.466" v="3939" actId="20577"/>
          <ac:spMkLst>
            <pc:docMk/>
            <pc:sldMk cId="4050749158" sldId="277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0:57:28.405" v="1256" actId="20577"/>
        <pc:sldMkLst>
          <pc:docMk/>
          <pc:sldMk cId="2290152202" sldId="303"/>
        </pc:sldMkLst>
        <pc:spChg chg="mod">
          <ac:chgData name="Eren Üzer" userId="ea48f0d0-8994-47be-b472-fbdfd76e6f08" providerId="ADAL" clId="{F69A76CA-D0BF-4093-B96C-2D95EA7B5E06}" dt="2024-03-11T10:57:28.405" v="1256" actId="20577"/>
          <ac:spMkLst>
            <pc:docMk/>
            <pc:sldMk cId="2290152202" sldId="303"/>
            <ac:spMk id="3" creationId="{00000000-0000-0000-0000-000000000000}"/>
          </ac:spMkLst>
        </pc:spChg>
      </pc:sldChg>
      <pc:sldChg chg="modSp mod">
        <pc:chgData name="Eren Üzer" userId="ea48f0d0-8994-47be-b472-fbdfd76e6f08" providerId="ADAL" clId="{F69A76CA-D0BF-4093-B96C-2D95EA7B5E06}" dt="2024-03-11T10:53:30.104" v="747" actId="20577"/>
        <pc:sldMkLst>
          <pc:docMk/>
          <pc:sldMk cId="1051065522" sldId="310"/>
        </pc:sldMkLst>
        <pc:spChg chg="mod">
          <ac:chgData name="Eren Üzer" userId="ea48f0d0-8994-47be-b472-fbdfd76e6f08" providerId="ADAL" clId="{F69A76CA-D0BF-4093-B96C-2D95EA7B5E06}" dt="2024-03-11T10:53:30.104" v="747" actId="20577"/>
          <ac:spMkLst>
            <pc:docMk/>
            <pc:sldMk cId="1051065522" sldId="310"/>
            <ac:spMk id="3" creationId="{6E045B20-9D05-4909-B87E-F7CC088BCE18}"/>
          </ac:spMkLst>
        </pc:spChg>
      </pc:sldChg>
      <pc:sldChg chg="modSp mod">
        <pc:chgData name="Eren Üzer" userId="ea48f0d0-8994-47be-b472-fbdfd76e6f08" providerId="ADAL" clId="{F69A76CA-D0BF-4093-B96C-2D95EA7B5E06}" dt="2024-03-11T10:53:12.115" v="713" actId="1035"/>
        <pc:sldMkLst>
          <pc:docMk/>
          <pc:sldMk cId="3319244708" sldId="311"/>
        </pc:sldMkLst>
        <pc:spChg chg="mod">
          <ac:chgData name="Eren Üzer" userId="ea48f0d0-8994-47be-b472-fbdfd76e6f08" providerId="ADAL" clId="{F69A76CA-D0BF-4093-B96C-2D95EA7B5E06}" dt="2024-03-11T10:53:12.115" v="713" actId="1035"/>
          <ac:spMkLst>
            <pc:docMk/>
            <pc:sldMk cId="3319244708" sldId="311"/>
            <ac:spMk id="3" creationId="{1172B0B1-77C2-4213-BC15-CE4AC7DB6C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7960-732D-45F7-9268-EF699FE0FFC2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97011-30EC-4052-8B2E-B2435AA46E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44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97011-30EC-4052-8B2E-B2435AA46E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1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60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51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8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6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9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1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4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A318-46D4-48ED-A45F-D158D46EA2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40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LJ 1 : </a:t>
            </a:r>
            <a:r>
              <a:rPr lang="de-DE" dirty="0"/>
              <a:t>Duale Berufsausbildung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F98A66-DBB4-45F9-B6C5-E2F2BC04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Abgrenzung zur schulischen Ausbildung/Studium</a:t>
            </a:r>
          </a:p>
          <a:p>
            <a:r>
              <a:rPr lang="de-DE" dirty="0"/>
              <a:t>Beinhaltet sowohl schulische Bildung alsauch betriebliche Praxis</a:t>
            </a:r>
          </a:p>
          <a:p>
            <a:r>
              <a:rPr lang="de-DE" dirty="0"/>
              <a:t>Vorteil hierbei ist dass zwei verschiedene Umgebungen sich einander ergänzen und den Lernerfolg fördern</a:t>
            </a:r>
          </a:p>
          <a:p>
            <a:r>
              <a:rPr lang="de-DE" dirty="0"/>
              <a:t>Nachteil ist gegeben, wenn betriebliche Tätigkeiten seh eindimensional sind und nur in Nischenthemen wirkliche Tiefe bieten</a:t>
            </a:r>
          </a:p>
        </p:txBody>
      </p:sp>
    </p:spTree>
    <p:extLst>
      <p:ext uri="{BB962C8B-B14F-4D97-AF65-F5344CB8AC3E}">
        <p14:creationId xmlns:p14="http://schemas.microsoft.com/office/powerpoint/2010/main" val="339271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Tarifvertrag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Tarifvertrag ist ein Branchenweit gleicher Vertrag</a:t>
            </a:r>
          </a:p>
          <a:p>
            <a:r>
              <a:rPr lang="de-DE" dirty="0"/>
              <a:t>Diese werden von Gewerkschaften ausgehandelt</a:t>
            </a:r>
          </a:p>
        </p:txBody>
      </p:sp>
    </p:spTree>
    <p:extLst>
      <p:ext uri="{BB962C8B-B14F-4D97-AF65-F5344CB8AC3E}">
        <p14:creationId xmlns:p14="http://schemas.microsoft.com/office/powerpoint/2010/main" val="40368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Tarifverhandlung (Ablauf)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Gewerkschaft fordert Verhandlungen</a:t>
            </a:r>
          </a:p>
          <a:p>
            <a:r>
              <a:rPr lang="de-DE" dirty="0"/>
              <a:t>Betrieb geht darauf ein</a:t>
            </a:r>
          </a:p>
          <a:p>
            <a:r>
              <a:rPr lang="de-DE" dirty="0"/>
              <a:t>Betrieb und Gewerkschaft einigen sich</a:t>
            </a:r>
          </a:p>
          <a:p>
            <a:r>
              <a:rPr lang="de-DE" dirty="0"/>
              <a:t>Neuer Tarifvertrag wird umgesetzt und gilt auch für Nicht-Gewerkschaftsmitglieder</a:t>
            </a:r>
          </a:p>
          <a:p>
            <a:r>
              <a:rPr lang="de-DE" dirty="0"/>
              <a:t>Andernfalls:</a:t>
            </a:r>
          </a:p>
          <a:p>
            <a:r>
              <a:rPr lang="de-DE" dirty="0"/>
              <a:t>Gewerkschaft kündigt streiks an</a:t>
            </a:r>
          </a:p>
          <a:p>
            <a:r>
              <a:rPr lang="de-DE" dirty="0"/>
              <a:t>Wenn nicht durch Einigung verhindert, dann streiken Gewerkschaftsmitglieder</a:t>
            </a:r>
          </a:p>
        </p:txBody>
      </p:sp>
    </p:spTree>
    <p:extLst>
      <p:ext uri="{BB962C8B-B14F-4D97-AF65-F5344CB8AC3E}">
        <p14:creationId xmlns:p14="http://schemas.microsoft.com/office/powerpoint/2010/main" val="30995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Sozialversicherungen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Grundlegende Versicherungen die für jeden Bürger verpflichtend sind</a:t>
            </a:r>
          </a:p>
          <a:p>
            <a:r>
              <a:rPr lang="de-DE" dirty="0"/>
              <a:t>Bei Angestellten werden die Beiträge direkt vom Bruttogehalt abgezogen und vom Arbeitgeber verrichtet</a:t>
            </a:r>
          </a:p>
        </p:txBody>
      </p:sp>
    </p:spTree>
    <p:extLst>
      <p:ext uri="{BB962C8B-B14F-4D97-AF65-F5344CB8AC3E}">
        <p14:creationId xmlns:p14="http://schemas.microsoft.com/office/powerpoint/2010/main" val="42133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Private Zusatzversicherungen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 Zusatzversicherungen kann man sich vor Szenarien absichern, die von den Sozialversicherungen nicht abgedeckt sind</a:t>
            </a:r>
          </a:p>
          <a:p>
            <a:r>
              <a:rPr lang="de-DE" dirty="0"/>
              <a:t>Außerdem genießen privat Versicherte in der Regel einen verbesserten Service und werden präferiert behandelt</a:t>
            </a:r>
          </a:p>
        </p:txBody>
      </p:sp>
    </p:spTree>
    <p:extLst>
      <p:ext uri="{BB962C8B-B14F-4D97-AF65-F5344CB8AC3E}">
        <p14:creationId xmlns:p14="http://schemas.microsoft.com/office/powerpoint/2010/main" val="6195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Brutto/Netto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Brutto bezeichnet einen Geldbetrag bevor Steuern und Sozialversicherungsbeiträge abgezogen werden</a:t>
            </a:r>
          </a:p>
          <a:p>
            <a:r>
              <a:rPr lang="de-DE" dirty="0"/>
              <a:t>Netto ist der reine Geldwert, der nach den Abzügen übrig bleibt</a:t>
            </a:r>
          </a:p>
          <a:p>
            <a:r>
              <a:rPr lang="de-DE" dirty="0"/>
              <a:t>Beim erwerb von Gütern, kommt in der Regel noch eine Mehrwertsteuer hinzu</a:t>
            </a:r>
          </a:p>
          <a:p>
            <a:r>
              <a:rPr lang="de-DE" dirty="0"/>
              <a:t>Der Nettoeinkaufspreis wird durch Abzug dieser Steuer ermittelt</a:t>
            </a:r>
          </a:p>
        </p:txBody>
      </p:sp>
    </p:spTree>
    <p:extLst>
      <p:ext uri="{BB962C8B-B14F-4D97-AF65-F5344CB8AC3E}">
        <p14:creationId xmlns:p14="http://schemas.microsoft.com/office/powerpoint/2010/main" val="43357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64AE3-4CBA-4580-B9E4-82A5F070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2E55B-D341-46CD-AEFA-33B5E9AA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9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Lj2: </a:t>
            </a:r>
            <a:r>
              <a:rPr lang="de-DE" dirty="0"/>
              <a:t>Rechtsfähigkeit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Rechtsfähigkeit beschreibt die juristische Vertretbarkeit einer Person oder einer unternehmerischen Entität</a:t>
            </a:r>
          </a:p>
          <a:p>
            <a:r>
              <a:rPr lang="de-DE" dirty="0"/>
              <a:t>Ist eine Person oder eine Organisation rechtsfähig dann spricht man von einer juristischen Person</a:t>
            </a:r>
          </a:p>
        </p:txBody>
      </p:sp>
    </p:spTree>
    <p:extLst>
      <p:ext uri="{BB962C8B-B14F-4D97-AF65-F5344CB8AC3E}">
        <p14:creationId xmlns:p14="http://schemas.microsoft.com/office/powerpoint/2010/main" val="198239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Geschäftsfähigkeit versteht man die Fähigkeit einer jusristischen Person Kaufverträge abzuschließen</a:t>
            </a:r>
          </a:p>
          <a:p>
            <a:r>
              <a:rPr lang="de-DE" dirty="0"/>
              <a:t>Diese ist bei Kindern nicht gegeben</a:t>
            </a:r>
          </a:p>
        </p:txBody>
      </p:sp>
    </p:spTree>
    <p:extLst>
      <p:ext uri="{BB962C8B-B14F-4D97-AF65-F5344CB8AC3E}">
        <p14:creationId xmlns:p14="http://schemas.microsoft.com/office/powerpoint/2010/main" val="405074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Kaufvertrag (Zustandekommen)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31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Formvorschriften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65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2600-1D4D-4A7A-B815-E19A43EA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Rechte/Pflichten Auszubildende/AN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2B0B1-77C2-4213-BC15-CE4AC7DB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de-DE" dirty="0"/>
              <a:t>Sowohl Azubis als auch Arbeitnehmer haben Rechte und Pflichten</a:t>
            </a:r>
          </a:p>
          <a:p>
            <a:r>
              <a:rPr lang="de-DE" dirty="0"/>
              <a:t>Azubis sind haben einen größeren Schutz und haben weniger Verantwortung da ihre Tätigkeiten von einem Betreuer begutachtet werden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24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Anfechtbar/Nichtig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057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Besitz/Eigentum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70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Sachmängelhaftung/Garantie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67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Zahlungsverzug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54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AEF3C-63FD-42C1-9136-E7993490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Folgen Zahlungsverzug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8D507-E005-40CB-9F1F-A279183B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9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Verjährung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62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AGBs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2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Fernabsatzvertrag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71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Verbraucherschutz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66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54C89-F2D2-4AB7-910B-CE755D3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Unterschied Ausbildungs- vs. Arbeitsverhältnis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45B20-9D05-4909-B87E-F7CC088B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Ausbildungsverhältnis kann man </a:t>
            </a:r>
          </a:p>
        </p:txBody>
      </p:sp>
    </p:spTree>
    <p:extLst>
      <p:ext uri="{BB962C8B-B14F-4D97-AF65-F5344CB8AC3E}">
        <p14:creationId xmlns:p14="http://schemas.microsoft.com/office/powerpoint/2010/main" val="1051065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Geldanlage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283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E8947-E0FB-451E-AB83-EF5C7D9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Kredit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66D82-5F6B-4FC3-A488-CD20B9D0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681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C8024-9E1F-4015-8CE7-FAB57831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Kreditsicherheiten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8EA4C-4DFC-4959-98BF-89E0401B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9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832D-87F5-4866-AD74-9BE60C8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Haushaltsplan/Verbraucherinsolvenz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62EDD-AFF9-4B60-914D-CC14B13A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24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3Lj. </a:t>
            </a:r>
            <a:r>
              <a:rPr lang="de-DE" dirty="0"/>
              <a:t>Preisbildung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58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Marktformen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343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Soziale Marktwirtschaft + Eingriffe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42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In-, Deflation, Kaufkraft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89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BIP (nominal und real)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552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Konjunktur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6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62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Unternehmensgründung Chancen/Risiken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423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111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Rechtsformen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632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Standortfaktoren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113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 </a:t>
            </a:r>
            <a:r>
              <a:rPr lang="de-DE"/>
              <a:t>(Kapitalbedarfsplan)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Ausbildungs-, Arbeitsvertrag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7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Beendigung Ausbildungs- und Arbeitsverhältnis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2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Kündigungsschutz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Der Kündigungsschutz ist von diversen Faktoren abhängig und von unterscheidet sich je nach Personengruppe</a:t>
            </a:r>
          </a:p>
          <a:p>
            <a:r>
              <a:rPr lang="de-DE" dirty="0"/>
              <a:t>Im Wesentlichen wird die Bewertung des Schutzes abhängig gemacht von Faktoren wie Seniorität und der Möglichkeit des Arbeitnehmers eine neue Stelle zu bekommen</a:t>
            </a:r>
          </a:p>
          <a:p>
            <a:r>
              <a:rPr lang="de-DE" dirty="0"/>
              <a:t>Beispielsweise haben Menschen mit Kindern einen höheren Kündigungsschutz als Menschen die ledig, jung und kinderlos sind</a:t>
            </a:r>
          </a:p>
        </p:txBody>
      </p:sp>
    </p:spTree>
    <p:extLst>
      <p:ext uri="{BB962C8B-B14F-4D97-AF65-F5344CB8AC3E}">
        <p14:creationId xmlns:p14="http://schemas.microsoft.com/office/powerpoint/2010/main" val="22901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Arbeitszeugnis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Jeder Arbeitnehmer hat einen Anspruch auf ein Arbeitszeugnis von seinem derzeitigen oder vorherigen Arbeitgeber (Bis zu 2 Jahre in der Vergangenheit)</a:t>
            </a:r>
          </a:p>
          <a:p>
            <a:r>
              <a:rPr lang="de-DE" dirty="0"/>
              <a:t>Dieses muss grundsätzlich positiv in der Schreibweise sein</a:t>
            </a:r>
          </a:p>
          <a:p>
            <a:r>
              <a:rPr lang="de-DE" dirty="0"/>
              <a:t>Jedoch hat sich hier eine subtile Codierung etabliert, welche die tatsächliche Bewertung des Arbeitnehmers beinhaltet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06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Betriebsrat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de-DE" dirty="0"/>
              <a:t>Ein Betriebsrat fungiert als Angestelltenvertretung im Betrieb</a:t>
            </a:r>
          </a:p>
          <a:p>
            <a:r>
              <a:rPr lang="de-DE" dirty="0"/>
              <a:t>In diesem werden Themen wie Mitarbeitergesundheit, Bezahlung, der Umgang mit Angestellten ect. Besprochen</a:t>
            </a:r>
          </a:p>
          <a:p>
            <a:r>
              <a:rPr lang="de-DE" dirty="0"/>
              <a:t>Ab einer Firmengröße mit 20 Angestellten, können Angestellte einen Betriebsrat einfordern</a:t>
            </a:r>
          </a:p>
        </p:txBody>
      </p:sp>
    </p:spTree>
    <p:extLst>
      <p:ext uri="{BB962C8B-B14F-4D97-AF65-F5344CB8AC3E}">
        <p14:creationId xmlns:p14="http://schemas.microsoft.com/office/powerpoint/2010/main" val="28911197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499</Words>
  <Application>Microsoft Office PowerPoint</Application>
  <PresentationFormat>On-screen Show (4:3)</PresentationFormat>
  <Paragraphs>82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Larissa</vt:lpstr>
      <vt:lpstr>LJ 1 : Duale Berufsausbildung</vt:lpstr>
      <vt:lpstr>Rechte/Pflichten Auszubildende/AN</vt:lpstr>
      <vt:lpstr>Unterschied Ausbildungs- vs. Arbeitsverhältnis</vt:lpstr>
      <vt:lpstr>Arbeitsschutz</vt:lpstr>
      <vt:lpstr>Ausbildungs-, Arbeitsvertrag</vt:lpstr>
      <vt:lpstr>Beendigung Ausbildungs- und Arbeitsverhältnis</vt:lpstr>
      <vt:lpstr>Kündigungsschutz</vt:lpstr>
      <vt:lpstr>Arbeitszeugnis</vt:lpstr>
      <vt:lpstr>Betriebsrat</vt:lpstr>
      <vt:lpstr>Tarifvertrag</vt:lpstr>
      <vt:lpstr>Tarifverhandlung (Ablauf)</vt:lpstr>
      <vt:lpstr>Sozialversicherungen</vt:lpstr>
      <vt:lpstr>Private Zusatzversicherungen</vt:lpstr>
      <vt:lpstr>Brutto/Netto</vt:lpstr>
      <vt:lpstr>Steuererklärung</vt:lpstr>
      <vt:lpstr>Lj2: Rechtsfähigkeit</vt:lpstr>
      <vt:lpstr>Geschäftsfähigkeit</vt:lpstr>
      <vt:lpstr>Kaufvertrag (Zustandekommen)</vt:lpstr>
      <vt:lpstr>Formvorschriften</vt:lpstr>
      <vt:lpstr>Anfechtbar/Nichtig</vt:lpstr>
      <vt:lpstr>Besitz/Eigentum</vt:lpstr>
      <vt:lpstr>Sachmängelhaftung/Garantie</vt:lpstr>
      <vt:lpstr>Zahlungsverzug</vt:lpstr>
      <vt:lpstr>Folgen Zahlungsverzug</vt:lpstr>
      <vt:lpstr>Verjährung</vt:lpstr>
      <vt:lpstr>AGBs</vt:lpstr>
      <vt:lpstr>Fernabsatzvertrag</vt:lpstr>
      <vt:lpstr>Verbraucherschutz</vt:lpstr>
      <vt:lpstr>Zahlungsmöglichkeiten</vt:lpstr>
      <vt:lpstr>Geldanlage</vt:lpstr>
      <vt:lpstr>Kredit</vt:lpstr>
      <vt:lpstr>Kreditsicherheiten</vt:lpstr>
      <vt:lpstr>Haushaltsplan/Verbraucherinsolvenz</vt:lpstr>
      <vt:lpstr>3Lj. Preisbildung</vt:lpstr>
      <vt:lpstr>Marktformen</vt:lpstr>
      <vt:lpstr>Soziale Marktwirtschaft + Eingriffe</vt:lpstr>
      <vt:lpstr>In-, Deflation, Kaufkraft</vt:lpstr>
      <vt:lpstr>BIP (nominal und real)</vt:lpstr>
      <vt:lpstr>Konjunktur</vt:lpstr>
      <vt:lpstr>Unternehmensgründung Chancen/Risiken</vt:lpstr>
      <vt:lpstr>Businessplan</vt:lpstr>
      <vt:lpstr>Rechtsformen</vt:lpstr>
      <vt:lpstr>Standortfaktoren</vt:lpstr>
      <vt:lpstr>Finanzierung (Kapitalbedarfsplan)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Prüfungswiederholung in Wirtschaft</dc:title>
  <dc:creator>oc</dc:creator>
  <cp:lastModifiedBy>Eren Üzer</cp:lastModifiedBy>
  <cp:revision>25</cp:revision>
  <dcterms:created xsi:type="dcterms:W3CDTF">2020-03-02T07:26:27Z</dcterms:created>
  <dcterms:modified xsi:type="dcterms:W3CDTF">2024-03-11T11:33:33Z</dcterms:modified>
</cp:coreProperties>
</file>