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E860"/>
    <a:srgbClr val="FA616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p:scale>
          <a:sx n="110" d="100"/>
          <a:sy n="110" d="100"/>
        </p:scale>
        <p:origin x="1257" y="-15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FCB51F-0F98-4CDE-A35C-0BB540E2F7A9}"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794AD-24A8-4CD8-B71A-EBE65568E900}" type="slidenum">
              <a:rPr lang="en-US" smtClean="0"/>
              <a:t>‹#›</a:t>
            </a:fld>
            <a:endParaRPr lang="en-US"/>
          </a:p>
        </p:txBody>
      </p:sp>
    </p:spTree>
    <p:extLst>
      <p:ext uri="{BB962C8B-B14F-4D97-AF65-F5344CB8AC3E}">
        <p14:creationId xmlns:p14="http://schemas.microsoft.com/office/powerpoint/2010/main" val="108653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FCB51F-0F98-4CDE-A35C-0BB540E2F7A9}"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794AD-24A8-4CD8-B71A-EBE65568E900}" type="slidenum">
              <a:rPr lang="en-US" smtClean="0"/>
              <a:t>‹#›</a:t>
            </a:fld>
            <a:endParaRPr lang="en-US"/>
          </a:p>
        </p:txBody>
      </p:sp>
    </p:spTree>
    <p:extLst>
      <p:ext uri="{BB962C8B-B14F-4D97-AF65-F5344CB8AC3E}">
        <p14:creationId xmlns:p14="http://schemas.microsoft.com/office/powerpoint/2010/main" val="297062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FCB51F-0F98-4CDE-A35C-0BB540E2F7A9}"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794AD-24A8-4CD8-B71A-EBE65568E900}" type="slidenum">
              <a:rPr lang="en-US" smtClean="0"/>
              <a:t>‹#›</a:t>
            </a:fld>
            <a:endParaRPr lang="en-US"/>
          </a:p>
        </p:txBody>
      </p:sp>
    </p:spTree>
    <p:extLst>
      <p:ext uri="{BB962C8B-B14F-4D97-AF65-F5344CB8AC3E}">
        <p14:creationId xmlns:p14="http://schemas.microsoft.com/office/powerpoint/2010/main" val="3320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FCB51F-0F98-4CDE-A35C-0BB540E2F7A9}"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794AD-24A8-4CD8-B71A-EBE65568E900}" type="slidenum">
              <a:rPr lang="en-US" smtClean="0"/>
              <a:t>‹#›</a:t>
            </a:fld>
            <a:endParaRPr lang="en-US"/>
          </a:p>
        </p:txBody>
      </p:sp>
    </p:spTree>
    <p:extLst>
      <p:ext uri="{BB962C8B-B14F-4D97-AF65-F5344CB8AC3E}">
        <p14:creationId xmlns:p14="http://schemas.microsoft.com/office/powerpoint/2010/main" val="42668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FCB51F-0F98-4CDE-A35C-0BB540E2F7A9}"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794AD-24A8-4CD8-B71A-EBE65568E900}" type="slidenum">
              <a:rPr lang="en-US" smtClean="0"/>
              <a:t>‹#›</a:t>
            </a:fld>
            <a:endParaRPr lang="en-US"/>
          </a:p>
        </p:txBody>
      </p:sp>
    </p:spTree>
    <p:extLst>
      <p:ext uri="{BB962C8B-B14F-4D97-AF65-F5344CB8AC3E}">
        <p14:creationId xmlns:p14="http://schemas.microsoft.com/office/powerpoint/2010/main" val="1334468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FCB51F-0F98-4CDE-A35C-0BB540E2F7A9}"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794AD-24A8-4CD8-B71A-EBE65568E900}" type="slidenum">
              <a:rPr lang="en-US" smtClean="0"/>
              <a:t>‹#›</a:t>
            </a:fld>
            <a:endParaRPr lang="en-US"/>
          </a:p>
        </p:txBody>
      </p:sp>
    </p:spTree>
    <p:extLst>
      <p:ext uri="{BB962C8B-B14F-4D97-AF65-F5344CB8AC3E}">
        <p14:creationId xmlns:p14="http://schemas.microsoft.com/office/powerpoint/2010/main" val="485201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FCB51F-0F98-4CDE-A35C-0BB540E2F7A9}" type="datetimeFigureOut">
              <a:rPr lang="en-US" smtClean="0"/>
              <a:t>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F794AD-24A8-4CD8-B71A-EBE65568E900}" type="slidenum">
              <a:rPr lang="en-US" smtClean="0"/>
              <a:t>‹#›</a:t>
            </a:fld>
            <a:endParaRPr lang="en-US"/>
          </a:p>
        </p:txBody>
      </p:sp>
    </p:spTree>
    <p:extLst>
      <p:ext uri="{BB962C8B-B14F-4D97-AF65-F5344CB8AC3E}">
        <p14:creationId xmlns:p14="http://schemas.microsoft.com/office/powerpoint/2010/main" val="3448748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FCB51F-0F98-4CDE-A35C-0BB540E2F7A9}" type="datetimeFigureOut">
              <a:rPr lang="en-US" smtClean="0"/>
              <a:t>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F794AD-24A8-4CD8-B71A-EBE65568E900}" type="slidenum">
              <a:rPr lang="en-US" smtClean="0"/>
              <a:t>‹#›</a:t>
            </a:fld>
            <a:endParaRPr lang="en-US"/>
          </a:p>
        </p:txBody>
      </p:sp>
    </p:spTree>
    <p:extLst>
      <p:ext uri="{BB962C8B-B14F-4D97-AF65-F5344CB8AC3E}">
        <p14:creationId xmlns:p14="http://schemas.microsoft.com/office/powerpoint/2010/main" val="1348069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CB51F-0F98-4CDE-A35C-0BB540E2F7A9}" type="datetimeFigureOut">
              <a:rPr lang="en-US" smtClean="0"/>
              <a:t>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F794AD-24A8-4CD8-B71A-EBE65568E900}" type="slidenum">
              <a:rPr lang="en-US" smtClean="0"/>
              <a:t>‹#›</a:t>
            </a:fld>
            <a:endParaRPr lang="en-US"/>
          </a:p>
        </p:txBody>
      </p:sp>
    </p:spTree>
    <p:extLst>
      <p:ext uri="{BB962C8B-B14F-4D97-AF65-F5344CB8AC3E}">
        <p14:creationId xmlns:p14="http://schemas.microsoft.com/office/powerpoint/2010/main" val="2086566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7FCB51F-0F98-4CDE-A35C-0BB540E2F7A9}"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794AD-24A8-4CD8-B71A-EBE65568E900}" type="slidenum">
              <a:rPr lang="en-US" smtClean="0"/>
              <a:t>‹#›</a:t>
            </a:fld>
            <a:endParaRPr lang="en-US"/>
          </a:p>
        </p:txBody>
      </p:sp>
    </p:spTree>
    <p:extLst>
      <p:ext uri="{BB962C8B-B14F-4D97-AF65-F5344CB8AC3E}">
        <p14:creationId xmlns:p14="http://schemas.microsoft.com/office/powerpoint/2010/main" val="4006711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7FCB51F-0F98-4CDE-A35C-0BB540E2F7A9}"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794AD-24A8-4CD8-B71A-EBE65568E900}" type="slidenum">
              <a:rPr lang="en-US" smtClean="0"/>
              <a:t>‹#›</a:t>
            </a:fld>
            <a:endParaRPr lang="en-US"/>
          </a:p>
        </p:txBody>
      </p:sp>
    </p:spTree>
    <p:extLst>
      <p:ext uri="{BB962C8B-B14F-4D97-AF65-F5344CB8AC3E}">
        <p14:creationId xmlns:p14="http://schemas.microsoft.com/office/powerpoint/2010/main" val="2118991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97FCB51F-0F98-4CDE-A35C-0BB540E2F7A9}" type="datetimeFigureOut">
              <a:rPr lang="en-US" smtClean="0"/>
              <a:t>2/10/2018</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B7F794AD-24A8-4CD8-B71A-EBE65568E900}" type="slidenum">
              <a:rPr lang="en-US" smtClean="0"/>
              <a:t>‹#›</a:t>
            </a:fld>
            <a:endParaRPr lang="en-US"/>
          </a:p>
        </p:txBody>
      </p:sp>
    </p:spTree>
    <p:extLst>
      <p:ext uri="{BB962C8B-B14F-4D97-AF65-F5344CB8AC3E}">
        <p14:creationId xmlns:p14="http://schemas.microsoft.com/office/powerpoint/2010/main" val="16144057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D48210D-9C39-4256-85DB-4DB704ACEAA8}"/>
              </a:ext>
            </a:extLst>
          </p:cNvPr>
          <p:cNvPicPr>
            <a:picLocks noChangeAspect="1"/>
          </p:cNvPicPr>
          <p:nvPr/>
        </p:nvPicPr>
        <p:blipFill rotWithShape="1">
          <a:blip r:embed="rId2"/>
          <a:srcRect r="1246" b="10877"/>
          <a:stretch/>
        </p:blipFill>
        <p:spPr>
          <a:xfrm>
            <a:off x="0" y="3115811"/>
            <a:ext cx="6858000" cy="4126169"/>
          </a:xfrm>
          <a:prstGeom prst="rect">
            <a:avLst/>
          </a:prstGeom>
        </p:spPr>
      </p:pic>
      <p:sp>
        <p:nvSpPr>
          <p:cNvPr id="6" name="TextBox 5">
            <a:extLst>
              <a:ext uri="{FF2B5EF4-FFF2-40B4-BE49-F238E27FC236}">
                <a16:creationId xmlns:a16="http://schemas.microsoft.com/office/drawing/2014/main" id="{1513BD61-43E7-4D17-86CB-B97D969D2D21}"/>
              </a:ext>
            </a:extLst>
          </p:cNvPr>
          <p:cNvSpPr txBox="1"/>
          <p:nvPr/>
        </p:nvSpPr>
        <p:spPr>
          <a:xfrm>
            <a:off x="286181" y="235424"/>
            <a:ext cx="6332561" cy="769441"/>
          </a:xfrm>
          <a:prstGeom prst="rect">
            <a:avLst/>
          </a:prstGeom>
          <a:noFill/>
        </p:spPr>
        <p:txBody>
          <a:bodyPr wrap="square" rtlCol="0">
            <a:spAutoFit/>
          </a:bodyPr>
          <a:lstStyle/>
          <a:p>
            <a:r>
              <a:rPr lang="en-US" sz="1600" dirty="0">
                <a:solidFill>
                  <a:schemeClr val="bg1">
                    <a:lumMod val="85000"/>
                  </a:schemeClr>
                </a:solidFill>
              </a:rPr>
              <a:t>[CFP]</a:t>
            </a:r>
            <a:r>
              <a:rPr lang="en-US" sz="2000" dirty="0">
                <a:solidFill>
                  <a:srgbClr val="FA6162"/>
                </a:solidFill>
              </a:rPr>
              <a:t> </a:t>
            </a:r>
            <a:r>
              <a:rPr lang="en-US" sz="2200" dirty="0">
                <a:solidFill>
                  <a:srgbClr val="FA6162"/>
                </a:solidFill>
                <a:latin typeface="Berlin Sans FB Demi" panose="020E0802020502020306" pitchFamily="34" charset="0"/>
              </a:rPr>
              <a:t>Inaugural Workshop on Virtual, Augmented </a:t>
            </a:r>
            <a:br>
              <a:rPr lang="en-US" sz="2200" dirty="0">
                <a:solidFill>
                  <a:srgbClr val="FA6162"/>
                </a:solidFill>
                <a:latin typeface="Berlin Sans FB Demi" panose="020E0802020502020306" pitchFamily="34" charset="0"/>
              </a:rPr>
            </a:br>
            <a:r>
              <a:rPr lang="en-US" sz="2200" dirty="0">
                <a:solidFill>
                  <a:srgbClr val="FA6162"/>
                </a:solidFill>
                <a:latin typeface="Berlin Sans FB Demi" panose="020E0802020502020306" pitchFamily="34" charset="0"/>
              </a:rPr>
              <a:t>and Mixed Reality for Human-Robot Interaction</a:t>
            </a:r>
          </a:p>
        </p:txBody>
      </p:sp>
      <p:sp>
        <p:nvSpPr>
          <p:cNvPr id="7" name="Rectangle 6">
            <a:extLst>
              <a:ext uri="{FF2B5EF4-FFF2-40B4-BE49-F238E27FC236}">
                <a16:creationId xmlns:a16="http://schemas.microsoft.com/office/drawing/2014/main" id="{1EDFC52B-69F2-41C5-BC42-CFE0CF75AC69}"/>
              </a:ext>
            </a:extLst>
          </p:cNvPr>
          <p:cNvSpPr/>
          <p:nvPr/>
        </p:nvSpPr>
        <p:spPr>
          <a:xfrm>
            <a:off x="286181" y="1005516"/>
            <a:ext cx="3429000" cy="276999"/>
          </a:xfrm>
          <a:prstGeom prst="rect">
            <a:avLst/>
          </a:prstGeom>
        </p:spPr>
        <p:txBody>
          <a:bodyPr>
            <a:spAutoFit/>
          </a:bodyPr>
          <a:lstStyle/>
          <a:p>
            <a:r>
              <a:rPr lang="en-US" sz="1200" dirty="0">
                <a:solidFill>
                  <a:srgbClr val="F3E860"/>
                </a:solidFill>
                <a:latin typeface="Arial Black" panose="020B0A04020102020204" pitchFamily="34" charset="0"/>
              </a:rPr>
              <a:t>Collocated with HRI 2018, Chicago</a:t>
            </a:r>
            <a:endParaRPr lang="en-US" sz="2400" dirty="0">
              <a:solidFill>
                <a:srgbClr val="F3E860"/>
              </a:solidFill>
              <a:latin typeface="Arial Black" panose="020B0A04020102020204" pitchFamily="34" charset="0"/>
            </a:endParaRPr>
          </a:p>
        </p:txBody>
      </p:sp>
      <p:sp>
        <p:nvSpPr>
          <p:cNvPr id="8" name="Rectangle 7">
            <a:extLst>
              <a:ext uri="{FF2B5EF4-FFF2-40B4-BE49-F238E27FC236}">
                <a16:creationId xmlns:a16="http://schemas.microsoft.com/office/drawing/2014/main" id="{28B95B54-58F4-45EF-A2A5-FFA848789D28}"/>
              </a:ext>
            </a:extLst>
          </p:cNvPr>
          <p:cNvSpPr/>
          <p:nvPr/>
        </p:nvSpPr>
        <p:spPr>
          <a:xfrm>
            <a:off x="286182" y="1440711"/>
            <a:ext cx="3831726" cy="1692771"/>
          </a:xfrm>
          <a:prstGeom prst="rect">
            <a:avLst/>
          </a:prstGeom>
        </p:spPr>
        <p:txBody>
          <a:bodyPr wrap="square">
            <a:spAutoFit/>
          </a:bodyPr>
          <a:lstStyle/>
          <a:p>
            <a:pPr algn="just"/>
            <a:r>
              <a:rPr lang="en-US" sz="800" dirty="0">
                <a:solidFill>
                  <a:schemeClr val="bg1">
                    <a:lumMod val="85000"/>
                  </a:schemeClr>
                </a:solidFill>
                <a:latin typeface="Verdana" panose="020B0604030504040204" pitchFamily="34" charset="0"/>
              </a:rPr>
              <a:t>The 1</a:t>
            </a:r>
            <a:r>
              <a:rPr lang="en-US" sz="800" baseline="30000" dirty="0">
                <a:solidFill>
                  <a:schemeClr val="bg1">
                    <a:lumMod val="85000"/>
                  </a:schemeClr>
                </a:solidFill>
                <a:latin typeface="Verdana" panose="020B0604030504040204" pitchFamily="34" charset="0"/>
              </a:rPr>
              <a:t>st</a:t>
            </a:r>
            <a:r>
              <a:rPr lang="en-US" sz="800" dirty="0">
                <a:solidFill>
                  <a:schemeClr val="bg1">
                    <a:lumMod val="85000"/>
                  </a:schemeClr>
                </a:solidFill>
                <a:latin typeface="Verdana" panose="020B0604030504040204" pitchFamily="34" charset="0"/>
              </a:rPr>
              <a:t> International Workshop on </a:t>
            </a:r>
            <a:r>
              <a:rPr lang="en-US" sz="800" b="1" dirty="0">
                <a:solidFill>
                  <a:schemeClr val="bg1"/>
                </a:solidFill>
                <a:latin typeface="Verdana" panose="020B0604030504040204" pitchFamily="34" charset="0"/>
              </a:rPr>
              <a:t>Virtual, Augmented, and Mixed Reality for Human-Robot Interaction</a:t>
            </a:r>
            <a:r>
              <a:rPr lang="en-US" sz="800" dirty="0">
                <a:solidFill>
                  <a:schemeClr val="bg1">
                    <a:lumMod val="85000"/>
                  </a:schemeClr>
                </a:solidFill>
                <a:latin typeface="Verdana" panose="020B0604030504040204" pitchFamily="34" charset="0"/>
              </a:rPr>
              <a:t> (</a:t>
            </a:r>
            <a:r>
              <a:rPr lang="en-US" sz="800" b="1" dirty="0">
                <a:solidFill>
                  <a:schemeClr val="bg1"/>
                </a:solidFill>
                <a:latin typeface="Verdana" panose="020B0604030504040204" pitchFamily="34" charset="0"/>
              </a:rPr>
              <a:t>VAM-HRI</a:t>
            </a:r>
            <a:r>
              <a:rPr lang="en-US" sz="800" dirty="0">
                <a:solidFill>
                  <a:schemeClr val="bg1">
                    <a:lumMod val="85000"/>
                  </a:schemeClr>
                </a:solidFill>
                <a:latin typeface="Verdana" panose="020B0604030504040204" pitchFamily="34" charset="0"/>
              </a:rPr>
              <a:t>) seeks to bring together researchers from different areas of the HRI, Robotics, Artificial Intelligence, and Mixed Reality communities with the goal of identifying and codifying the challenges in the emerging area of mixed reality interactions between humans and robots.  While there has been sporadic work in this area during the last decade, with interest mostly confined to industrial applications, recent advances in the space of mixed reality technologies have opened up exciting avenues of research in the field of HRI. This is thus the first workshop of its kind at an academic AI or Robotics conference and is intended to serve as a timely call to arms to the academic community in response to the growing promise of this emerging field. </a:t>
            </a:r>
            <a:endParaRPr lang="en-US" sz="800" dirty="0">
              <a:solidFill>
                <a:schemeClr val="bg1">
                  <a:lumMod val="85000"/>
                </a:schemeClr>
              </a:solidFill>
            </a:endParaRPr>
          </a:p>
        </p:txBody>
      </p:sp>
      <p:sp>
        <p:nvSpPr>
          <p:cNvPr id="9" name="Rectangle 8">
            <a:extLst>
              <a:ext uri="{FF2B5EF4-FFF2-40B4-BE49-F238E27FC236}">
                <a16:creationId xmlns:a16="http://schemas.microsoft.com/office/drawing/2014/main" id="{FD24BD6E-68C2-4BD7-A328-BCB17F7AD4E1}"/>
              </a:ext>
            </a:extLst>
          </p:cNvPr>
          <p:cNvSpPr/>
          <p:nvPr/>
        </p:nvSpPr>
        <p:spPr>
          <a:xfrm>
            <a:off x="4329448" y="1440711"/>
            <a:ext cx="1988595" cy="1769715"/>
          </a:xfrm>
          <a:prstGeom prst="rect">
            <a:avLst/>
          </a:prstGeom>
        </p:spPr>
        <p:txBody>
          <a:bodyPr wrap="square">
            <a:spAutoFit/>
          </a:bodyPr>
          <a:lstStyle/>
          <a:p>
            <a:pPr>
              <a:spcAft>
                <a:spcPts val="300"/>
              </a:spcAft>
            </a:pPr>
            <a:r>
              <a:rPr lang="en-US" sz="600" dirty="0">
                <a:solidFill>
                  <a:schemeClr val="accent4">
                    <a:lumMod val="40000"/>
                    <a:lumOff val="60000"/>
                  </a:schemeClr>
                </a:solidFill>
                <a:latin typeface="Verdana" panose="020B0604030504040204" pitchFamily="34" charset="0"/>
              </a:rPr>
              <a:t>We welcome contributions across a wide range of topics but not necessarily limited to:</a:t>
            </a:r>
          </a:p>
          <a:p>
            <a:pPr marL="91440" indent="-91440">
              <a:spcAft>
                <a:spcPts val="300"/>
              </a:spcAft>
              <a:buFontTx/>
              <a:buChar char="-"/>
            </a:pPr>
            <a:r>
              <a:rPr lang="en-US" sz="600" dirty="0">
                <a:solidFill>
                  <a:schemeClr val="accent4">
                    <a:lumMod val="40000"/>
                    <a:lumOff val="60000"/>
                  </a:schemeClr>
                </a:solidFill>
                <a:latin typeface="Verdana" panose="020B0604030504040204" pitchFamily="34" charset="0"/>
              </a:rPr>
              <a:t>Mixed reality intention communication</a:t>
            </a:r>
          </a:p>
          <a:p>
            <a:pPr marL="91440" indent="-91440">
              <a:spcAft>
                <a:spcPts val="300"/>
              </a:spcAft>
              <a:buFontTx/>
              <a:buChar char="-"/>
            </a:pPr>
            <a:r>
              <a:rPr lang="en-US" sz="600" dirty="0">
                <a:solidFill>
                  <a:schemeClr val="accent4">
                    <a:lumMod val="40000"/>
                    <a:lumOff val="60000"/>
                  </a:schemeClr>
                </a:solidFill>
                <a:latin typeface="Verdana" panose="020B0604030504040204" pitchFamily="34" charset="0"/>
              </a:rPr>
              <a:t>AR-based behavior explanation</a:t>
            </a:r>
          </a:p>
          <a:p>
            <a:pPr marL="91440" indent="-91440">
              <a:spcAft>
                <a:spcPts val="300"/>
              </a:spcAft>
              <a:buFontTx/>
              <a:buChar char="-"/>
            </a:pPr>
            <a:r>
              <a:rPr lang="en-US" sz="600" dirty="0">
                <a:solidFill>
                  <a:schemeClr val="accent4">
                    <a:lumMod val="40000"/>
                    <a:lumOff val="60000"/>
                  </a:schemeClr>
                </a:solidFill>
                <a:latin typeface="Verdana" panose="020B0604030504040204" pitchFamily="34" charset="0"/>
              </a:rPr>
              <a:t>AR/VR for robot testing and diagnostics</a:t>
            </a:r>
          </a:p>
          <a:p>
            <a:pPr marL="91440" indent="-91440">
              <a:spcAft>
                <a:spcPts val="300"/>
              </a:spcAft>
              <a:buFontTx/>
              <a:buChar char="-"/>
            </a:pPr>
            <a:r>
              <a:rPr lang="en-US" sz="600" dirty="0">
                <a:solidFill>
                  <a:schemeClr val="accent4">
                    <a:lumMod val="40000"/>
                    <a:lumOff val="60000"/>
                  </a:schemeClr>
                </a:solidFill>
                <a:latin typeface="Verdana" panose="020B0604030504040204" pitchFamily="34" charset="0"/>
              </a:rPr>
              <a:t>VR for HRI human-subject experimentation</a:t>
            </a:r>
          </a:p>
          <a:p>
            <a:pPr marL="91440" indent="-91440">
              <a:spcAft>
                <a:spcPts val="300"/>
              </a:spcAft>
              <a:buFontTx/>
              <a:buChar char="-"/>
            </a:pPr>
            <a:r>
              <a:rPr lang="en-US" sz="600" dirty="0">
                <a:solidFill>
                  <a:schemeClr val="accent4">
                    <a:lumMod val="40000"/>
                    <a:lumOff val="60000"/>
                  </a:schemeClr>
                </a:solidFill>
                <a:latin typeface="Verdana" panose="020B0604030504040204" pitchFamily="34" charset="0"/>
              </a:rPr>
              <a:t>Efficient representations for AR/VR</a:t>
            </a:r>
          </a:p>
          <a:p>
            <a:pPr marL="91440" indent="-91440">
              <a:spcAft>
                <a:spcPts val="300"/>
              </a:spcAft>
              <a:buFontTx/>
              <a:buChar char="-"/>
            </a:pPr>
            <a:r>
              <a:rPr lang="en-US" sz="600" dirty="0">
                <a:solidFill>
                  <a:schemeClr val="accent4">
                    <a:lumMod val="40000"/>
                    <a:lumOff val="60000"/>
                  </a:schemeClr>
                </a:solidFill>
                <a:latin typeface="Verdana" panose="020B0604030504040204" pitchFamily="34" charset="0"/>
              </a:rPr>
              <a:t>Mixed-reality language grounding</a:t>
            </a:r>
          </a:p>
          <a:p>
            <a:pPr marL="91440" indent="-91440">
              <a:spcAft>
                <a:spcPts val="300"/>
              </a:spcAft>
              <a:buFontTx/>
              <a:buChar char="-"/>
            </a:pPr>
            <a:r>
              <a:rPr lang="en-US" sz="600" dirty="0">
                <a:solidFill>
                  <a:schemeClr val="accent4">
                    <a:lumMod val="40000"/>
                    <a:lumOff val="60000"/>
                  </a:schemeClr>
                </a:solidFill>
                <a:latin typeface="Verdana" panose="020B0604030504040204" pitchFamily="34" charset="0"/>
              </a:rPr>
              <a:t>AR-augmented natural language generation</a:t>
            </a:r>
          </a:p>
          <a:p>
            <a:pPr marL="91440" indent="-91440">
              <a:spcAft>
                <a:spcPts val="300"/>
              </a:spcAft>
              <a:buFontTx/>
              <a:buChar char="-"/>
            </a:pPr>
            <a:r>
              <a:rPr lang="en-US" sz="600" dirty="0">
                <a:solidFill>
                  <a:schemeClr val="accent4">
                    <a:lumMod val="40000"/>
                    <a:lumOff val="60000"/>
                  </a:schemeClr>
                </a:solidFill>
                <a:latin typeface="Verdana" panose="020B0604030504040204" pitchFamily="34" charset="0"/>
              </a:rPr>
              <a:t>Mixed reality robot control interfaces</a:t>
            </a:r>
          </a:p>
          <a:p>
            <a:pPr marL="91440" indent="-91440">
              <a:spcAft>
                <a:spcPts val="300"/>
              </a:spcAft>
              <a:buFontTx/>
              <a:buChar char="-"/>
            </a:pPr>
            <a:r>
              <a:rPr lang="en-US" sz="600" dirty="0">
                <a:solidFill>
                  <a:schemeClr val="accent4">
                    <a:lumMod val="40000"/>
                    <a:lumOff val="60000"/>
                  </a:schemeClr>
                </a:solidFill>
                <a:latin typeface="Verdana" panose="020B0604030504040204" pitchFamily="34" charset="0"/>
              </a:rPr>
              <a:t>Hardware/software for MR-based HRI</a:t>
            </a:r>
          </a:p>
          <a:p>
            <a:pPr marL="91440" indent="-91440">
              <a:spcAft>
                <a:spcPts val="300"/>
              </a:spcAft>
              <a:buFontTx/>
              <a:buChar char="-"/>
            </a:pPr>
            <a:r>
              <a:rPr lang="en-US" sz="600" dirty="0">
                <a:solidFill>
                  <a:schemeClr val="accent4">
                    <a:lumMod val="40000"/>
                    <a:lumOff val="60000"/>
                  </a:schemeClr>
                </a:solidFill>
                <a:latin typeface="Verdana" panose="020B0604030504040204" pitchFamily="34" charset="0"/>
              </a:rPr>
              <a:t>Identification and analysis of HRI problems that can benefit most from emerging AR and VR technologies. </a:t>
            </a:r>
            <a:endParaRPr lang="en-US" sz="600" b="0" i="0" dirty="0">
              <a:solidFill>
                <a:schemeClr val="accent4">
                  <a:lumMod val="40000"/>
                  <a:lumOff val="60000"/>
                </a:schemeClr>
              </a:solidFill>
              <a:effectLst/>
              <a:latin typeface="Calibri" panose="020F0502020204030204" pitchFamily="34" charset="0"/>
            </a:endParaRPr>
          </a:p>
        </p:txBody>
      </p:sp>
      <p:sp>
        <p:nvSpPr>
          <p:cNvPr id="10" name="TextBox 9">
            <a:extLst>
              <a:ext uri="{FF2B5EF4-FFF2-40B4-BE49-F238E27FC236}">
                <a16:creationId xmlns:a16="http://schemas.microsoft.com/office/drawing/2014/main" id="{47356EB9-7D7D-4B6F-93F3-88C46EE3126B}"/>
              </a:ext>
            </a:extLst>
          </p:cNvPr>
          <p:cNvSpPr txBox="1"/>
          <p:nvPr/>
        </p:nvSpPr>
        <p:spPr>
          <a:xfrm>
            <a:off x="3429000" y="1036293"/>
            <a:ext cx="2912230" cy="215444"/>
          </a:xfrm>
          <a:prstGeom prst="rect">
            <a:avLst/>
          </a:prstGeom>
          <a:solidFill>
            <a:schemeClr val="bg1">
              <a:lumMod val="6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extrusionH="76200" contourW="44450" prstMaterial="matte">
            <a:bevelT w="63500" h="63500" prst="artDeco"/>
            <a:extrusionClr>
              <a:schemeClr val="bg1">
                <a:lumMod val="50000"/>
              </a:schemeClr>
            </a:extrusionClr>
            <a:contourClr>
              <a:schemeClr val="bg1">
                <a:lumMod val="50000"/>
              </a:schemeClr>
            </a:contourClr>
          </a:sp3d>
        </p:spPr>
        <p:txBody>
          <a:bodyPr wrap="square" rtlCol="0">
            <a:spAutoFit/>
          </a:bodyPr>
          <a:lstStyle/>
          <a:p>
            <a:pPr algn="ctr"/>
            <a:r>
              <a:rPr lang="en-US" sz="800" b="1" dirty="0"/>
              <a:t>[</a:t>
            </a:r>
            <a:r>
              <a:rPr lang="en-US" sz="800" b="1" dirty="0">
                <a:solidFill>
                  <a:schemeClr val="tx1">
                    <a:lumMod val="65000"/>
                    <a:lumOff val="35000"/>
                  </a:schemeClr>
                </a:solidFill>
              </a:rPr>
              <a:t>link</a:t>
            </a:r>
            <a:r>
              <a:rPr lang="en-US" sz="800" b="1" dirty="0"/>
              <a:t>] </a:t>
            </a:r>
            <a:r>
              <a:rPr lang="en-US" sz="800" b="1" dirty="0">
                <a:solidFill>
                  <a:schemeClr val="bg1"/>
                </a:solidFill>
              </a:rPr>
              <a:t>http://vam-hri.xyz/</a:t>
            </a:r>
            <a:r>
              <a:rPr lang="en-US" sz="800" b="1" dirty="0"/>
              <a:t> [</a:t>
            </a:r>
            <a:r>
              <a:rPr lang="en-US" sz="800" b="1" dirty="0">
                <a:solidFill>
                  <a:schemeClr val="tx1">
                    <a:lumMod val="65000"/>
                    <a:lumOff val="35000"/>
                  </a:schemeClr>
                </a:solidFill>
              </a:rPr>
              <a:t>contact</a:t>
            </a:r>
            <a:r>
              <a:rPr lang="en-US" sz="800" b="1" dirty="0"/>
              <a:t>] </a:t>
            </a:r>
            <a:r>
              <a:rPr lang="en-US" sz="800" b="1" dirty="0">
                <a:solidFill>
                  <a:schemeClr val="bg1"/>
                </a:solidFill>
              </a:rPr>
              <a:t>vamhri2018@easychair.org</a:t>
            </a:r>
          </a:p>
        </p:txBody>
      </p:sp>
      <p:sp>
        <p:nvSpPr>
          <p:cNvPr id="11" name="Rectangle 10">
            <a:extLst>
              <a:ext uri="{FF2B5EF4-FFF2-40B4-BE49-F238E27FC236}">
                <a16:creationId xmlns:a16="http://schemas.microsoft.com/office/drawing/2014/main" id="{7A14276F-1C6E-455E-A820-39521E28FDD7}"/>
              </a:ext>
            </a:extLst>
          </p:cNvPr>
          <p:cNvSpPr/>
          <p:nvPr/>
        </p:nvSpPr>
        <p:spPr>
          <a:xfrm>
            <a:off x="236418" y="7272609"/>
            <a:ext cx="4222399" cy="1635967"/>
          </a:xfrm>
          <a:prstGeom prst="rect">
            <a:avLst/>
          </a:prstGeom>
          <a:solidFill>
            <a:schemeClr val="accent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a:latin typeface="Berlin Sans FB Demi" panose="020E0802020502020306" pitchFamily="34" charset="0"/>
              </a:rPr>
              <a:t>Submission Instructions</a:t>
            </a:r>
            <a:endParaRPr lang="en-US" sz="800" dirty="0">
              <a:latin typeface="Berlin Sans FB Demi" panose="020E0802020502020306" pitchFamily="34" charset="0"/>
            </a:endParaRPr>
          </a:p>
          <a:p>
            <a:pPr>
              <a:spcBef>
                <a:spcPts val="600"/>
              </a:spcBef>
            </a:pPr>
            <a:r>
              <a:rPr lang="en-US" sz="800" b="1" dirty="0">
                <a:solidFill>
                  <a:schemeClr val="tx2">
                    <a:lumMod val="40000"/>
                    <a:lumOff val="60000"/>
                  </a:schemeClr>
                </a:solidFill>
              </a:rPr>
              <a:t>FULL PAPERS: </a:t>
            </a:r>
            <a:r>
              <a:rPr lang="en-US" sz="800" b="1" dirty="0"/>
              <a:t>6-8 page papers presenting novel work.</a:t>
            </a:r>
          </a:p>
          <a:p>
            <a:pPr>
              <a:spcBef>
                <a:spcPts val="300"/>
              </a:spcBef>
            </a:pPr>
            <a:r>
              <a:rPr lang="en-US" sz="800" b="1" dirty="0">
                <a:solidFill>
                  <a:schemeClr val="tx2">
                    <a:lumMod val="40000"/>
                    <a:lumOff val="60000"/>
                  </a:schemeClr>
                </a:solidFill>
              </a:rPr>
              <a:t>EXTENDED ABSTRACTS: </a:t>
            </a:r>
            <a:r>
              <a:rPr lang="en-US" sz="800" b="1" dirty="0"/>
              <a:t>2-4 page papers presenting previous, current, or proposed work.</a:t>
            </a:r>
          </a:p>
          <a:p>
            <a:pPr>
              <a:spcBef>
                <a:spcPts val="300"/>
              </a:spcBef>
            </a:pPr>
            <a:r>
              <a:rPr lang="en-US" sz="800" b="1" dirty="0">
                <a:solidFill>
                  <a:srgbClr val="F3E860"/>
                </a:solidFill>
              </a:rPr>
              <a:t>Submit here </a:t>
            </a:r>
            <a:r>
              <a:rPr lang="en-US" sz="800" b="1" dirty="0">
                <a:solidFill>
                  <a:srgbClr val="F3E860"/>
                </a:solidFill>
                <a:sym typeface="Wingdings" panose="05000000000000000000" pitchFamily="2" charset="2"/>
              </a:rPr>
              <a:t> https://easychair.org/conferences/?conf=vamhri2018</a:t>
            </a:r>
            <a:r>
              <a:rPr lang="en-US" sz="800" b="1" dirty="0">
                <a:sym typeface="Wingdings" panose="05000000000000000000" pitchFamily="2" charset="2"/>
              </a:rPr>
              <a:t> </a:t>
            </a:r>
            <a:endParaRPr lang="en-US" sz="800" b="1" dirty="0"/>
          </a:p>
          <a:p>
            <a:pPr>
              <a:spcBef>
                <a:spcPts val="600"/>
              </a:spcBef>
            </a:pPr>
            <a:r>
              <a:rPr lang="en-US" sz="700" dirty="0"/>
              <a:t>All submitted papers should conform to the 2017 ACM SIG Proceedings format (as used for the HRI main conference). Papers will undergo mutual review; as such, authors of submitted papers will be expected to provide a small number of reviews for fellow authors. All accepted papers will be accompanied by lightning talks and poster presentations and will be archived on the workshop website. </a:t>
            </a:r>
            <a:endParaRPr lang="en-US" sz="800" dirty="0"/>
          </a:p>
          <a:p>
            <a:pPr>
              <a:spcBef>
                <a:spcPts val="600"/>
              </a:spcBef>
            </a:pPr>
            <a:r>
              <a:rPr lang="en-US" sz="800" b="1" dirty="0">
                <a:solidFill>
                  <a:schemeClr val="tx2">
                    <a:lumMod val="40000"/>
                    <a:lumOff val="60000"/>
                  </a:schemeClr>
                </a:solidFill>
              </a:rPr>
              <a:t>SUBMISSIONS DEADLINE: </a:t>
            </a:r>
            <a:r>
              <a:rPr lang="en-US" sz="800" b="1" dirty="0">
                <a:solidFill>
                  <a:srgbClr val="FA6162"/>
                </a:solidFill>
              </a:rPr>
              <a:t>February 9th, 2018</a:t>
            </a:r>
            <a:r>
              <a:rPr lang="en-US" sz="800" b="1" dirty="0"/>
              <a:t> </a:t>
            </a:r>
          </a:p>
          <a:p>
            <a:pPr>
              <a:spcBef>
                <a:spcPts val="300"/>
              </a:spcBef>
            </a:pPr>
            <a:r>
              <a:rPr lang="en-US" sz="800" b="1" dirty="0">
                <a:solidFill>
                  <a:schemeClr val="tx2">
                    <a:lumMod val="40000"/>
                    <a:lumOff val="60000"/>
                  </a:schemeClr>
                </a:solidFill>
              </a:rPr>
              <a:t>NOTIFICATION OF ACCEPTANCE/REJECTION: </a:t>
            </a:r>
            <a:r>
              <a:rPr lang="en-US" sz="800" b="1" dirty="0"/>
              <a:t>February 16th, 2018</a:t>
            </a:r>
          </a:p>
          <a:p>
            <a:endParaRPr lang="en-US" sz="800" dirty="0"/>
          </a:p>
          <a:p>
            <a:endParaRPr lang="en-US" sz="800" dirty="0"/>
          </a:p>
        </p:txBody>
      </p:sp>
      <p:sp>
        <p:nvSpPr>
          <p:cNvPr id="12" name="Rectangle 11">
            <a:extLst>
              <a:ext uri="{FF2B5EF4-FFF2-40B4-BE49-F238E27FC236}">
                <a16:creationId xmlns:a16="http://schemas.microsoft.com/office/drawing/2014/main" id="{DAC84D47-6CE4-47EA-A20C-56DF25BF1AD1}"/>
              </a:ext>
            </a:extLst>
          </p:cNvPr>
          <p:cNvSpPr/>
          <p:nvPr/>
        </p:nvSpPr>
        <p:spPr>
          <a:xfrm>
            <a:off x="4604764" y="7272608"/>
            <a:ext cx="2013978" cy="1635967"/>
          </a:xfrm>
          <a:prstGeom prst="rect">
            <a:avLst/>
          </a:prstGeom>
          <a:solidFill>
            <a:schemeClr val="accent6">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700" dirty="0">
                <a:solidFill>
                  <a:schemeClr val="accent6">
                    <a:lumMod val="40000"/>
                    <a:lumOff val="60000"/>
                  </a:schemeClr>
                </a:solidFill>
                <a:latin typeface="Berlin Sans FB Demi" panose="020E0802020502020306" pitchFamily="34" charset="0"/>
              </a:rPr>
              <a:t>Organizing Committee</a:t>
            </a:r>
          </a:p>
          <a:p>
            <a:pPr>
              <a:spcAft>
                <a:spcPts val="300"/>
              </a:spcAft>
            </a:pPr>
            <a:r>
              <a:rPr lang="en-US" sz="700" b="1" dirty="0"/>
              <a:t>Tom Williams</a:t>
            </a:r>
            <a:r>
              <a:rPr lang="en-US" sz="700" dirty="0"/>
              <a:t>, Colorado School of Mines</a:t>
            </a:r>
          </a:p>
          <a:p>
            <a:pPr>
              <a:spcAft>
                <a:spcPts val="300"/>
              </a:spcAft>
            </a:pPr>
            <a:r>
              <a:rPr lang="en-US" sz="700" b="1" dirty="0"/>
              <a:t>Daniel </a:t>
            </a:r>
            <a:r>
              <a:rPr lang="en-US" sz="700" b="1" dirty="0" err="1"/>
              <a:t>Szafir</a:t>
            </a:r>
            <a:r>
              <a:rPr lang="en-US" sz="700" dirty="0"/>
              <a:t>, University of Colorado Boulder</a:t>
            </a:r>
          </a:p>
          <a:p>
            <a:pPr>
              <a:spcAft>
                <a:spcPts val="300"/>
              </a:spcAft>
            </a:pPr>
            <a:r>
              <a:rPr lang="en-US" sz="700" b="1" dirty="0" err="1"/>
              <a:t>Tathagata</a:t>
            </a:r>
            <a:r>
              <a:rPr lang="en-US" sz="700" b="1" dirty="0"/>
              <a:t> </a:t>
            </a:r>
            <a:r>
              <a:rPr lang="en-US" sz="700" b="1" dirty="0" err="1"/>
              <a:t>Chakraborti</a:t>
            </a:r>
            <a:r>
              <a:rPr lang="en-US" sz="700" dirty="0"/>
              <a:t>, Arizona State University</a:t>
            </a:r>
          </a:p>
          <a:p>
            <a:r>
              <a:rPr lang="en-US" sz="700" b="1" dirty="0" err="1"/>
              <a:t>Heni</a:t>
            </a:r>
            <a:r>
              <a:rPr lang="en-US" sz="700" b="1" dirty="0"/>
              <a:t> Ben-Amor</a:t>
            </a:r>
            <a:r>
              <a:rPr lang="en-US" sz="700" dirty="0"/>
              <a:t>, Arizona State University</a:t>
            </a:r>
          </a:p>
          <a:p>
            <a:pPr>
              <a:spcBef>
                <a:spcPts val="600"/>
              </a:spcBef>
              <a:spcAft>
                <a:spcPts val="600"/>
              </a:spcAft>
            </a:pPr>
            <a:r>
              <a:rPr lang="en-US" sz="700" dirty="0">
                <a:solidFill>
                  <a:schemeClr val="accent6">
                    <a:lumMod val="40000"/>
                    <a:lumOff val="60000"/>
                  </a:schemeClr>
                </a:solidFill>
                <a:latin typeface="Berlin Sans FB Demi" panose="020E0802020502020306" pitchFamily="34" charset="0"/>
              </a:rPr>
              <a:t>Advisory Board</a:t>
            </a:r>
            <a:endParaRPr lang="en-US" sz="700" dirty="0">
              <a:solidFill>
                <a:schemeClr val="accent6">
                  <a:lumMod val="40000"/>
                  <a:lumOff val="60000"/>
                </a:schemeClr>
              </a:solidFill>
            </a:endParaRPr>
          </a:p>
          <a:p>
            <a:pPr>
              <a:spcAft>
                <a:spcPts val="300"/>
              </a:spcAft>
            </a:pPr>
            <a:r>
              <a:rPr lang="en-US" sz="700" b="1" dirty="0"/>
              <a:t>Matthias </a:t>
            </a:r>
            <a:r>
              <a:rPr lang="en-US" sz="700" b="1" dirty="0" err="1"/>
              <a:t>Scheutz</a:t>
            </a:r>
            <a:r>
              <a:rPr lang="en-US" sz="700" dirty="0"/>
              <a:t>, Tufts University</a:t>
            </a:r>
          </a:p>
          <a:p>
            <a:pPr>
              <a:spcAft>
                <a:spcPts val="300"/>
              </a:spcAft>
            </a:pPr>
            <a:r>
              <a:rPr lang="en-US" sz="700" b="1" dirty="0"/>
              <a:t>Subbarao </a:t>
            </a:r>
            <a:r>
              <a:rPr lang="en-US" sz="700" b="1" dirty="0" err="1"/>
              <a:t>Kambhampati</a:t>
            </a:r>
            <a:r>
              <a:rPr lang="en-US" sz="700" dirty="0"/>
              <a:t>, Arizona State University</a:t>
            </a:r>
          </a:p>
          <a:p>
            <a:pPr>
              <a:spcAft>
                <a:spcPts val="300"/>
              </a:spcAft>
            </a:pPr>
            <a:r>
              <a:rPr lang="en-US" sz="700" b="1" dirty="0"/>
              <a:t>Bilge </a:t>
            </a:r>
            <a:r>
              <a:rPr lang="en-US" sz="700" b="1" dirty="0" err="1"/>
              <a:t>Mutlu</a:t>
            </a:r>
            <a:r>
              <a:rPr lang="en-US" sz="700" dirty="0"/>
              <a:t>, University of Wisconsin – Madison</a:t>
            </a:r>
          </a:p>
          <a:p>
            <a:pPr>
              <a:spcAft>
                <a:spcPts val="300"/>
              </a:spcAft>
            </a:pPr>
            <a:r>
              <a:rPr lang="en-US" sz="700" b="1" dirty="0"/>
              <a:t>William Hoff</a:t>
            </a:r>
            <a:r>
              <a:rPr lang="en-US" sz="700" dirty="0"/>
              <a:t>, Colorado School of Mines </a:t>
            </a:r>
            <a:endParaRPr lang="en-US" sz="700" dirty="0">
              <a:latin typeface="Berlin Sans FB Demi" panose="020E0802020502020306" pitchFamily="34" charset="0"/>
            </a:endParaRPr>
          </a:p>
        </p:txBody>
      </p:sp>
    </p:spTree>
    <p:extLst>
      <p:ext uri="{BB962C8B-B14F-4D97-AF65-F5344CB8AC3E}">
        <p14:creationId xmlns:p14="http://schemas.microsoft.com/office/powerpoint/2010/main" val="13930211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TotalTime>
  <Words>195</Words>
  <Application>Microsoft Office PowerPoint</Application>
  <PresentationFormat>Letter Paper (8.5x11 in)</PresentationFormat>
  <Paragraphs>32</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 Black</vt:lpstr>
      <vt:lpstr>Berlin Sans FB Demi</vt:lpstr>
      <vt:lpstr>Calibri</vt:lpstr>
      <vt:lpstr>Calibri Light</vt:lpstr>
      <vt:lpstr>Verdana</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Tathagata Chakraborti (Student)</dc:creator>
  <cp:lastModifiedBy>Tathagata Chakraborti (Student)</cp:lastModifiedBy>
  <cp:revision>16</cp:revision>
  <dcterms:created xsi:type="dcterms:W3CDTF">2017-12-19T22:13:35Z</dcterms:created>
  <dcterms:modified xsi:type="dcterms:W3CDTF">2018-02-11T01:43:03Z</dcterms:modified>
</cp:coreProperties>
</file>