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F81"/>
    <a:srgbClr val="CF202D"/>
    <a:srgbClr val="A7B2CD"/>
    <a:srgbClr val="ECA6AB"/>
    <a:srgbClr val="B0AFB5"/>
    <a:srgbClr val="E00E0F"/>
    <a:srgbClr val="2586FB"/>
    <a:srgbClr val="0D2AAA"/>
    <a:srgbClr val="F3E860"/>
    <a:srgbClr val="FA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9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2DA4-6432-4B29-A20D-29A52C9C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5FFD5-406A-4A0B-B03B-C2679977F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7DE4-B24D-401C-8689-AEEB7A3F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C3453-471D-48B4-98E9-998C69E6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8A1E-F31B-4A9B-B07F-0082E927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6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9542-6F0B-4245-8BAA-8EDBCE3F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36436-B039-452C-B932-6490F2EB8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663B2-14BA-4480-A462-EAB566E0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27C5B-D5F0-4827-AC07-70762D37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AFBBB-1B66-4559-A3CB-CC22AA58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8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80931-9DD0-44CF-9FD9-AA5ABECC7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CFD4-D1AA-46BB-93D8-C222E870F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EFF8-4116-4E38-9DC8-FAF3E009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D136-59CE-4210-9574-4FE90D2C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7061B-1E72-4276-847B-4FC63F44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9565-24EA-43A1-9AF3-5D20794B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99C1-93A0-4253-A239-9A8DBC36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2856-4700-4F6B-AA7F-5CE26FA9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18C4A-6FDE-47F9-BFA8-74B83954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269BE-A6E3-481D-8BCD-7DDE3BFA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0094-9A03-47FB-BB9C-7A443116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F7B27-860A-4E4E-A7C0-F8C4A4C57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F9F3E-C55A-4760-BB44-E27F3D6D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00C4-DA6A-48D0-B702-2D2C5168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CB0C-278A-4B12-9855-ACA384BA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4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69BA-A05D-417A-BF6F-0195C6BD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86AB-380A-4119-BE51-E7127A1B7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4A545-8A9C-4A49-A6DE-DEF9C5475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7DEA2-BD84-458D-840C-C76A5BA3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E048-5F40-49FE-ADD4-6CAB1745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4709B-52AC-4F67-9B51-71E92AF4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91F3-B6EE-4BFA-BA09-C4A9D08F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E54D5-4327-4328-A786-9A2E17CC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1DC53-BD40-4329-B00F-B61670C56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93BF5-4BD7-4466-B8A4-75FA3985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CB273-EE06-4718-9C08-7495C0EAA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A7145-9B87-46B0-AA3A-2F6564E5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4D599-94FE-4D67-B2D2-8045D3EA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D05D5-26FD-4566-B264-C43A937C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801B-BC84-4783-A50B-C4DF8C9E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66A29-5357-47FE-B190-2A67CCC1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41099-E26A-46F9-883C-509750D8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EE2A0-CD04-4E65-9E93-549E0CCD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2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CB657-706A-4832-9FE2-35CF3440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F5332-5581-40C2-BD93-8FDC58DE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A4430-D593-40ED-A4B2-3FA9507D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AED7-06DA-4870-ADBB-942B45CC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23DA-5079-4792-B988-B9494035E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F5D47-D6C6-4727-A210-77CFF6D88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FF67-DACD-42F7-8618-0EA64661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931AD-9732-49C4-850C-CCFA6D54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6819-52C5-4971-B2E8-56FC2F7E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9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83B2-227F-4F90-9D2F-7340396F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01C22-4622-40E1-9B8D-4219BB836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C1CED-09C8-47DC-AF29-FD5401E47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DE6AD-FDEE-46ED-9A5C-7497392D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E0391-1D05-438C-ADD1-7561F892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35640-3792-4C18-B8DE-2A7A65AB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5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721DD-285B-434E-A64A-68FD7A41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493FF-E4FF-4903-86F1-3E95C4A8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4888-294F-453C-88E5-51D9C398E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B51F-0F98-4CDE-A35C-0BB540E2F7A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F5FE-FDC0-4EE3-AFF9-60439836D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80D3-6F26-486A-BFD3-BDF698189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vam-hri.xyz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13BD61-43E7-4D17-86CB-B97D969D2D21}"/>
              </a:ext>
            </a:extLst>
          </p:cNvPr>
          <p:cNvSpPr txBox="1"/>
          <p:nvPr/>
        </p:nvSpPr>
        <p:spPr>
          <a:xfrm>
            <a:off x="335944" y="1256928"/>
            <a:ext cx="62390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B0AFB5"/>
                </a:solidFill>
              </a:rPr>
              <a:t>[</a:t>
            </a:r>
            <a:r>
              <a:rPr lang="en-US" sz="1600" b="1" dirty="0">
                <a:solidFill>
                  <a:srgbClr val="E00E0F"/>
                </a:solidFill>
              </a:rPr>
              <a:t>CFP</a:t>
            </a:r>
            <a:r>
              <a:rPr lang="en-US" sz="1600" b="1" dirty="0">
                <a:solidFill>
                  <a:srgbClr val="B0AFB5"/>
                </a:solidFill>
              </a:rPr>
              <a:t>]</a:t>
            </a:r>
            <a:r>
              <a:rPr lang="en-US" sz="2000" b="1" dirty="0">
                <a:solidFill>
                  <a:srgbClr val="B0AFB5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  <a:r>
              <a:rPr lang="en-US" baseline="30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nd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International Workshop on Virtual, Augmented </a:t>
            </a:r>
            <a:b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Mixed Reality for Human-Robot Interaction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DFC52B-69F2-41C5-BC42-CFE0CF75AC69}"/>
              </a:ext>
            </a:extLst>
          </p:cNvPr>
          <p:cNvSpPr/>
          <p:nvPr/>
        </p:nvSpPr>
        <p:spPr>
          <a:xfrm>
            <a:off x="537308" y="1963335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2586FB"/>
                </a:solidFill>
                <a:latin typeface="Arial Rounded MT Bold" panose="020F0704030504030204" pitchFamily="34" charset="0"/>
              </a:rPr>
              <a:t>Collocated with HRI 2019, Daegu/Korea</a:t>
            </a:r>
            <a:endParaRPr lang="en-US" sz="2400" dirty="0">
              <a:solidFill>
                <a:srgbClr val="2586F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95B54-58F4-45EF-A2A5-FFA848789D28}"/>
              </a:ext>
            </a:extLst>
          </p:cNvPr>
          <p:cNvSpPr/>
          <p:nvPr/>
        </p:nvSpPr>
        <p:spPr>
          <a:xfrm>
            <a:off x="335944" y="2457362"/>
            <a:ext cx="592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B0AFB5"/>
                </a:solidFill>
                <a:latin typeface="Arial Rounded MT Bold" panose="020F0704030504030204" pitchFamily="34" charset="0"/>
              </a:rPr>
              <a:t>At VAM-HRI we seek to bring together HRI, Robotics, Artificial Intelligence, and Mixed Reality researchers to identify challenges in mixed reality interactions between humans and robots. VAM-HRI was held for the first time at HRI 2018, where it served as the first workshop of its kind at an academic AI or Robotics conference, and served as a timely call to arms to the academic community in response to the promise of this emerging field. VAM-HRI 2019 is looking to follow on the success of last year's workshop and present new opportunities for expanding this nascent research community.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14276F-1C6E-455E-A820-39521E28FDD7}"/>
              </a:ext>
            </a:extLst>
          </p:cNvPr>
          <p:cNvSpPr/>
          <p:nvPr/>
        </p:nvSpPr>
        <p:spPr>
          <a:xfrm>
            <a:off x="457009" y="3895811"/>
            <a:ext cx="3806170" cy="2449007"/>
          </a:xfrm>
          <a:prstGeom prst="roundRect">
            <a:avLst>
              <a:gd name="adj" fmla="val 4363"/>
            </a:avLst>
          </a:prstGeom>
          <a:solidFill>
            <a:schemeClr val="tx1">
              <a:alpha val="26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tlCol="0" anchor="t"/>
          <a:lstStyle/>
          <a:p>
            <a:r>
              <a:rPr lang="en-US" sz="1050" dirty="0">
                <a:solidFill>
                  <a:srgbClr val="B0AFB5"/>
                </a:solidFill>
                <a:latin typeface="Arial Rounded MT Bold" panose="020F0704030504030204" pitchFamily="34" charset="0"/>
              </a:rPr>
              <a:t>Submission Instructions</a:t>
            </a:r>
            <a:endParaRPr lang="en-US" sz="900" dirty="0">
              <a:solidFill>
                <a:srgbClr val="B0AFB5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FULL PAPERS: </a:t>
            </a:r>
            <a:b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900" b="1" dirty="0"/>
              <a:t>6-8 page papers presenting novel work.</a:t>
            </a:r>
          </a:p>
          <a:p>
            <a:pPr>
              <a:spcBef>
                <a:spcPts val="300"/>
              </a:spcBef>
            </a:pPr>
            <a: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EXTENDED ABSTRACTS: </a:t>
            </a:r>
            <a:b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900" b="1" dirty="0"/>
              <a:t>2-4 page papers presenting previous, current, or proposed work.</a:t>
            </a:r>
          </a:p>
          <a:p>
            <a:pPr>
              <a:spcBef>
                <a:spcPts val="600"/>
              </a:spcBef>
            </a:pPr>
            <a:r>
              <a:rPr lang="en-US" sz="900" b="1" dirty="0">
                <a:solidFill>
                  <a:srgbClr val="E00E0F"/>
                </a:solidFill>
              </a:rPr>
              <a:t>Submit here </a:t>
            </a:r>
            <a:r>
              <a:rPr lang="en-US" sz="900" b="1" dirty="0">
                <a:solidFill>
                  <a:srgbClr val="E00E0F"/>
                </a:solidFill>
                <a:sym typeface="Wingdings" panose="05000000000000000000" pitchFamily="2" charset="2"/>
              </a:rPr>
              <a:t> </a:t>
            </a:r>
            <a:r>
              <a:rPr lang="en-US" sz="900" b="1" dirty="0">
                <a:solidFill>
                  <a:srgbClr val="2586FB"/>
                </a:solidFill>
                <a:sym typeface="Wingdings" panose="05000000000000000000" pitchFamily="2" charset="2"/>
              </a:rPr>
              <a:t>https://easychair.org/conferences/?conf=vamhri2019 </a:t>
            </a:r>
            <a:endParaRPr lang="en-US" sz="900" b="1" dirty="0">
              <a:solidFill>
                <a:srgbClr val="2586FB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900" dirty="0"/>
              <a:t>Papers will undergo mutual review; as such, authors of submitted papers will be expected to provide a small number of reviews for fellow authors. </a:t>
            </a:r>
            <a:br>
              <a:rPr lang="en-US" sz="900" dirty="0"/>
            </a:br>
            <a:r>
              <a:rPr lang="en-US" sz="900" dirty="0"/>
              <a:t>All accepted papers will be accompanied by talks and/or poster presentations and will be archived on the workshop website.</a:t>
            </a:r>
            <a:r>
              <a:rPr lang="en-US" sz="800" dirty="0"/>
              <a:t> </a:t>
            </a:r>
            <a:endParaRPr lang="en-US" sz="900" dirty="0"/>
          </a:p>
          <a:p>
            <a:pPr>
              <a:spcBef>
                <a:spcPts val="600"/>
              </a:spcBef>
            </a:pPr>
            <a: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SUBMISSIONS DEADLINE: </a:t>
            </a:r>
            <a:r>
              <a:rPr lang="en-US" sz="900" b="1" dirty="0">
                <a:solidFill>
                  <a:srgbClr val="E00E0F"/>
                </a:solidFill>
              </a:rPr>
              <a:t>January 15th, 2019</a:t>
            </a:r>
            <a:r>
              <a:rPr lang="en-US" sz="900" b="1" dirty="0"/>
              <a:t> </a:t>
            </a:r>
          </a:p>
          <a:p>
            <a:pPr>
              <a:spcBef>
                <a:spcPts val="300"/>
              </a:spcBef>
            </a:pPr>
            <a: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NOTIFICATION OF ACCEPTANCE/REJECTION: </a:t>
            </a:r>
            <a:r>
              <a:rPr lang="en-US" sz="900" b="1" dirty="0"/>
              <a:t>January 30</a:t>
            </a:r>
            <a:r>
              <a:rPr lang="en-US" sz="900" b="1" baseline="30000" dirty="0"/>
              <a:t>th</a:t>
            </a:r>
            <a:r>
              <a:rPr lang="en-US" sz="900" b="1" dirty="0"/>
              <a:t>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6F70A-9567-422D-8167-FEDC227BA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100" b="36400" l="2167" r="99000">
                        <a14:foregroundMark x1="2800" y1="13600" x2="10167" y2="14850"/>
                        <a14:foregroundMark x1="10167" y1="14850" x2="38300" y2="7750"/>
                        <a14:foregroundMark x1="38300" y1="7750" x2="52367" y2="12950"/>
                        <a14:foregroundMark x1="52367" y1="12950" x2="81967" y2="9000"/>
                        <a14:foregroundMark x1="81967" y1="9000" x2="96700" y2="14450"/>
                        <a14:foregroundMark x1="96700" y1="14450" x2="99033" y2="14450"/>
                        <a14:foregroundMark x1="2167" y1="15000" x2="8633" y2="18100"/>
                      </a14:backgroundRemoval>
                    </a14:imgEffect>
                  </a14:imgLayer>
                </a14:imgProps>
              </a:ext>
            </a:extLst>
          </a:blip>
          <a:srcRect t="10355" b="60665"/>
          <a:stretch/>
        </p:blipFill>
        <p:spPr>
          <a:xfrm>
            <a:off x="0" y="0"/>
            <a:ext cx="6858000" cy="1324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EFAE05-2F15-462D-9C06-7D1333AD2D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150" b="96300" l="2367" r="98333">
                        <a14:foregroundMark x1="2367" y1="93250" x2="2367" y2="93250"/>
                        <a14:foregroundMark x1="9533" y1="90100" x2="9533" y2="90100"/>
                        <a14:foregroundMark x1="23400" y1="95550" x2="23400" y2="95550"/>
                        <a14:foregroundMark x1="33567" y1="94050" x2="33567" y2="94050"/>
                        <a14:foregroundMark x1="48633" y1="91750" x2="48633" y2="91750"/>
                        <a14:foregroundMark x1="66767" y1="92950" x2="66767" y2="92950"/>
                        <a14:foregroundMark x1="82000" y1="93800" x2="82000" y2="93800"/>
                        <a14:foregroundMark x1="90900" y1="93650" x2="90900" y2="93650"/>
                        <a14:foregroundMark x1="51967" y1="93800" x2="51967" y2="93800"/>
                        <a14:foregroundMark x1="50533" y1="88750" x2="50533" y2="88750"/>
                        <a14:foregroundMark x1="17233" y1="94050" x2="17233" y2="94050"/>
                        <a14:foregroundMark x1="21033" y1="93900" x2="21033" y2="93900"/>
                        <a14:foregroundMark x1="16600" y1="93500" x2="22233" y2="94450"/>
                        <a14:foregroundMark x1="48433" y1="88900" x2="58033" y2="96350"/>
                        <a14:foregroundMark x1="87967" y1="92950" x2="98333" y2="94200"/>
                      </a14:backgroundRemoval>
                    </a14:imgEffect>
                  </a14:imgLayer>
                </a14:imgProps>
              </a:ext>
            </a:extLst>
          </a:blip>
          <a:srcRect t="78413" b="4036"/>
          <a:stretch/>
        </p:blipFill>
        <p:spPr>
          <a:xfrm>
            <a:off x="0" y="8341567"/>
            <a:ext cx="6858000" cy="802433"/>
          </a:xfrm>
          <a:prstGeom prst="rect">
            <a:avLst/>
          </a:prstGeom>
        </p:spPr>
      </p:pic>
      <p:pic>
        <p:nvPicPr>
          <p:cNvPr id="1026" name="Picture 2" descr="http://vam-hri.xyz/files/images/logo-hover.png">
            <a:extLst>
              <a:ext uri="{FF2B5EF4-FFF2-40B4-BE49-F238E27FC236}">
                <a16:creationId xmlns:a16="http://schemas.microsoft.com/office/drawing/2014/main" id="{BBBC378D-02B8-4581-B841-D732B5CFD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92" y="6965424"/>
            <a:ext cx="4528416" cy="108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1F3053-C5F6-49BA-A8F9-55A4880A5520}"/>
              </a:ext>
            </a:extLst>
          </p:cNvPr>
          <p:cNvSpPr/>
          <p:nvPr/>
        </p:nvSpPr>
        <p:spPr>
          <a:xfrm>
            <a:off x="4456117" y="5085719"/>
            <a:ext cx="1905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B0AFB5"/>
                </a:solidFill>
                <a:latin typeface="Arial Rounded MT Bold" panose="020F0704030504030204" pitchFamily="34" charset="0"/>
              </a:rPr>
              <a:t>For more information, </a:t>
            </a:r>
            <a:br>
              <a:rPr lang="en-US" sz="1200" dirty="0">
                <a:solidFill>
                  <a:srgbClr val="B0AFB5"/>
                </a:solidFill>
                <a:latin typeface="Arial Rounded MT Bold" panose="020F0704030504030204" pitchFamily="34" charset="0"/>
              </a:rPr>
            </a:br>
            <a:r>
              <a:rPr lang="en-US" sz="1200" dirty="0">
                <a:solidFill>
                  <a:srgbClr val="B0AFB5"/>
                </a:solidFill>
                <a:latin typeface="Arial Rounded MT Bold" panose="020F0704030504030204" pitchFamily="34" charset="0"/>
              </a:rPr>
              <a:t>visit: </a:t>
            </a:r>
            <a:r>
              <a:rPr lang="en-US" sz="1200" dirty="0">
                <a:solidFill>
                  <a:srgbClr val="B0AFB5"/>
                </a:solidFill>
                <a:latin typeface="Arial Rounded MT Bold" panose="020F0704030504030204" pitchFamily="34" charset="0"/>
                <a:hlinkClick r:id="rId6"/>
              </a:rPr>
              <a:t>http://vam-hri.xyz/</a:t>
            </a:r>
            <a:endParaRPr lang="en-US" sz="1200" dirty="0">
              <a:solidFill>
                <a:srgbClr val="B0AFB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ED4481-ADE1-4CEC-95F9-8E0DBE461B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3381" y="5647016"/>
            <a:ext cx="554858" cy="554858"/>
          </a:xfrm>
          <a:prstGeom prst="rect">
            <a:avLst/>
          </a:prstGeom>
        </p:spPr>
      </p:pic>
      <p:pic>
        <p:nvPicPr>
          <p:cNvPr id="1028" name="Picture 4" descr="http://humanrobotinteraction.org/2019/wp-content/uploads/2018/04/hri-2019.png">
            <a:extLst>
              <a:ext uri="{FF2B5EF4-FFF2-40B4-BE49-F238E27FC236}">
                <a16:creationId xmlns:a16="http://schemas.microsoft.com/office/drawing/2014/main" id="{56BC99CA-A98D-42EC-8C0F-ADF32A0C4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72"/>
          <a:stretch/>
        </p:blipFill>
        <p:spPr bwMode="auto">
          <a:xfrm>
            <a:off x="5453991" y="5673940"/>
            <a:ext cx="636868" cy="50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5B9891-D68B-4806-AA7B-A33CA6211D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8931" y="3863911"/>
            <a:ext cx="2085704" cy="117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3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</TotalTime>
  <Words>132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Chakraborti (Student)</dc:creator>
  <cp:lastModifiedBy>Tathagata Chakraborti</cp:lastModifiedBy>
  <cp:revision>69</cp:revision>
  <dcterms:created xsi:type="dcterms:W3CDTF">2017-12-19T22:13:35Z</dcterms:created>
  <dcterms:modified xsi:type="dcterms:W3CDTF">2019-11-25T18:59:48Z</dcterms:modified>
</cp:coreProperties>
</file>