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Robo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d6da46d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d6da46d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30b0f370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30b0f370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final model is an application of AlexNet, with our own implementations for train and test values. AlexNet is known to be one of the most efficient models for image detection, and we wanted to explore the implementations as a stretch goal, and continue to explore this route for phase 4.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30f1e2191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30f1e2191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2d6da46d7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2d6da46d7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2d6da46d7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2d6da46d7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30b0f3701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30b0f3701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this model has numerous parameters, it is very likely there is overfitting. </a:t>
            </a:r>
            <a:endParaRPr/>
          </a:p>
          <a:p>
            <a:pPr indent="0" lvl="0" marL="0" rtl="0" algn="l">
              <a:spcBef>
                <a:spcPts val="0"/>
              </a:spcBef>
              <a:spcAft>
                <a:spcPts val="0"/>
              </a:spcAft>
              <a:buNone/>
            </a:pPr>
            <a:r>
              <a:rPr lang="en"/>
              <a:t>In phase 4, I believe this model can achieve optimal results through applying data augmentation steps like crop and rotation we did in phase 2. I would also like to test different optimizers, learning rates, and a larger set of epochs.</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2d6da46d73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2d6da46d73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30f1e21915_1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230f1e21915_1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30f1e21915_1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230f1e21915_1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30f1e21915_1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230f1e21915_10_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solidFill>
                  <a:srgbClr val="212121"/>
                </a:solidFill>
                <a:highlight>
                  <a:srgbClr val="FFFFFF"/>
                </a:highlight>
                <a:latin typeface="Roboto"/>
                <a:ea typeface="Roboto"/>
                <a:cs typeface="Roboto"/>
                <a:sym typeface="Roboto"/>
              </a:rPr>
              <a:t>This is a bar plot of the image class count for dogs and cats. There are 6,855 dog images and 6,111 cat images.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0f1e21915_1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230f1e21915_10_2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XClick1X, XClick2X, XClick3X, XClick4X, XClick1Y, XClick2Y, XClick3Y, and XClick4Y columns are correlated.</a:t>
            </a:r>
            <a:endParaRPr sz="1050">
              <a:solidFill>
                <a:schemeClr val="dk1"/>
              </a:solidFill>
              <a:highlight>
                <a:srgbClr val="FFFFF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0f1e21915_1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230f1e21915_10_2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This is a histogram and boxplot of the all the image shape counts in MB. 512x384 is the image size that occurs the most. </a:t>
            </a:r>
            <a:endParaRPr sz="1050">
              <a:solidFill>
                <a:schemeClr val="dk1"/>
              </a:solidFill>
              <a:highlight>
                <a:srgbClr val="FFFFF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2d6da46d7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2d6da46d7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30f1e21915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30f1e21915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d6da46d7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2d6da46d7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Clr>
                <a:schemeClr val="dk1"/>
              </a:buClr>
              <a:buSzPts val="1800"/>
              <a:buChar char="●"/>
              <a:defRPr>
                <a:solidFill>
                  <a:schemeClr val="dk1"/>
                </a:solidFill>
              </a:defRPr>
            </a:lvl1pPr>
            <a:lvl2pPr indent="-317500" lvl="1" marL="914400" rtl="0" algn="l">
              <a:lnSpc>
                <a:spcPct val="115000"/>
              </a:lnSpc>
              <a:spcBef>
                <a:spcPts val="0"/>
              </a:spcBef>
              <a:spcAft>
                <a:spcPts val="0"/>
              </a:spcAft>
              <a:buClr>
                <a:schemeClr val="dk1"/>
              </a:buClr>
              <a:buSzPts val="1400"/>
              <a:buChar char="○"/>
              <a:defRPr>
                <a:solidFill>
                  <a:schemeClr val="dk1"/>
                </a:solidFill>
              </a:defRPr>
            </a:lvl2pPr>
            <a:lvl3pPr indent="-317500" lvl="2" marL="1371600" rtl="0" algn="l">
              <a:lnSpc>
                <a:spcPct val="115000"/>
              </a:lnSpc>
              <a:spcBef>
                <a:spcPts val="0"/>
              </a:spcBef>
              <a:spcAft>
                <a:spcPts val="0"/>
              </a:spcAft>
              <a:buClr>
                <a:schemeClr val="dk1"/>
              </a:buClr>
              <a:buSzPts val="1400"/>
              <a:buChar char="■"/>
              <a:defRPr>
                <a:solidFill>
                  <a:schemeClr val="dk1"/>
                </a:solidFill>
              </a:defRPr>
            </a:lvl3pPr>
            <a:lvl4pPr indent="-317500" lvl="3" marL="1828800" rtl="0" algn="l">
              <a:lnSpc>
                <a:spcPct val="115000"/>
              </a:lnSpc>
              <a:spcBef>
                <a:spcPts val="0"/>
              </a:spcBef>
              <a:spcAft>
                <a:spcPts val="0"/>
              </a:spcAft>
              <a:buClr>
                <a:schemeClr val="dk1"/>
              </a:buClr>
              <a:buSzPts val="1400"/>
              <a:buChar char="●"/>
              <a:defRPr>
                <a:solidFill>
                  <a:schemeClr val="dk1"/>
                </a:solidFill>
              </a:defRPr>
            </a:lvl4pPr>
            <a:lvl5pPr indent="-317500" lvl="4" marL="2286000" rtl="0" algn="l">
              <a:lnSpc>
                <a:spcPct val="115000"/>
              </a:lnSpc>
              <a:spcBef>
                <a:spcPts val="0"/>
              </a:spcBef>
              <a:spcAft>
                <a:spcPts val="0"/>
              </a:spcAft>
              <a:buClr>
                <a:schemeClr val="dk1"/>
              </a:buClr>
              <a:buSzPts val="1400"/>
              <a:buChar char="○"/>
              <a:defRPr>
                <a:solidFill>
                  <a:schemeClr val="dk1"/>
                </a:solidFill>
              </a:defRPr>
            </a:lvl5pPr>
            <a:lvl6pPr indent="-317500" lvl="5" marL="2743200" rtl="0" algn="l">
              <a:lnSpc>
                <a:spcPct val="115000"/>
              </a:lnSpc>
              <a:spcBef>
                <a:spcPts val="0"/>
              </a:spcBef>
              <a:spcAft>
                <a:spcPts val="0"/>
              </a:spcAft>
              <a:buClr>
                <a:schemeClr val="dk1"/>
              </a:buClr>
              <a:buSzPts val="1400"/>
              <a:buChar char="■"/>
              <a:defRPr>
                <a:solidFill>
                  <a:schemeClr val="dk1"/>
                </a:solidFill>
              </a:defRPr>
            </a:lvl6pPr>
            <a:lvl7pPr indent="-317500" lvl="6" marL="3200400" rtl="0" algn="l">
              <a:lnSpc>
                <a:spcPct val="115000"/>
              </a:lnSpc>
              <a:spcBef>
                <a:spcPts val="0"/>
              </a:spcBef>
              <a:spcAft>
                <a:spcPts val="0"/>
              </a:spcAft>
              <a:buClr>
                <a:schemeClr val="dk1"/>
              </a:buClr>
              <a:buSzPts val="1400"/>
              <a:buChar char="●"/>
              <a:defRPr>
                <a:solidFill>
                  <a:schemeClr val="dk1"/>
                </a:solidFill>
              </a:defRPr>
            </a:lvl7pPr>
            <a:lvl8pPr indent="-317500" lvl="7" marL="3657600" rtl="0" algn="l">
              <a:lnSpc>
                <a:spcPct val="115000"/>
              </a:lnSpc>
              <a:spcBef>
                <a:spcPts val="0"/>
              </a:spcBef>
              <a:spcAft>
                <a:spcPts val="0"/>
              </a:spcAft>
              <a:buClr>
                <a:schemeClr val="dk1"/>
              </a:buClr>
              <a:buSzPts val="1400"/>
              <a:buChar char="○"/>
              <a:defRPr>
                <a:solidFill>
                  <a:schemeClr val="dk1"/>
                </a:solidFill>
              </a:defRPr>
            </a:lvl8pPr>
            <a:lvl9pPr indent="-317500" lvl="8" marL="4114800" rtl="0" algn="l">
              <a:lnSpc>
                <a:spcPct val="115000"/>
              </a:lnSpc>
              <a:spcBef>
                <a:spcPts val="0"/>
              </a:spcBef>
              <a:spcAft>
                <a:spcPts val="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0"/>
              </a:spcBef>
              <a:spcAft>
                <a:spcPts val="0"/>
              </a:spcAft>
              <a:buSzPts val="1400"/>
              <a:buChar char="○"/>
              <a:defRPr/>
            </a:lvl2pPr>
            <a:lvl3pPr indent="-317500" lvl="2" marL="1371600" rtl="0" algn="ctr">
              <a:lnSpc>
                <a:spcPct val="115000"/>
              </a:lnSpc>
              <a:spcBef>
                <a:spcPts val="0"/>
              </a:spcBef>
              <a:spcAft>
                <a:spcPts val="0"/>
              </a:spcAft>
              <a:buSzPts val="1400"/>
              <a:buChar char="■"/>
              <a:defRPr/>
            </a:lvl3pPr>
            <a:lvl4pPr indent="-317500" lvl="3" marL="1828800" rtl="0" algn="ctr">
              <a:lnSpc>
                <a:spcPct val="115000"/>
              </a:lnSpc>
              <a:spcBef>
                <a:spcPts val="0"/>
              </a:spcBef>
              <a:spcAft>
                <a:spcPts val="0"/>
              </a:spcAft>
              <a:buSzPts val="1400"/>
              <a:buChar char="●"/>
              <a:defRPr/>
            </a:lvl4pPr>
            <a:lvl5pPr indent="-317500" lvl="4" marL="2286000" rtl="0" algn="ctr">
              <a:lnSpc>
                <a:spcPct val="115000"/>
              </a:lnSpc>
              <a:spcBef>
                <a:spcPts val="0"/>
              </a:spcBef>
              <a:spcAft>
                <a:spcPts val="0"/>
              </a:spcAft>
              <a:buSzPts val="1400"/>
              <a:buChar char="○"/>
              <a:defRPr/>
            </a:lvl5pPr>
            <a:lvl6pPr indent="-317500" lvl="5" marL="2743200" rtl="0" algn="ctr">
              <a:lnSpc>
                <a:spcPct val="115000"/>
              </a:lnSpc>
              <a:spcBef>
                <a:spcPts val="0"/>
              </a:spcBef>
              <a:spcAft>
                <a:spcPts val="0"/>
              </a:spcAft>
              <a:buSzPts val="1400"/>
              <a:buChar char="■"/>
              <a:defRPr/>
            </a:lvl6pPr>
            <a:lvl7pPr indent="-317500" lvl="6" marL="3200400" rtl="0" algn="ctr">
              <a:lnSpc>
                <a:spcPct val="115000"/>
              </a:lnSpc>
              <a:spcBef>
                <a:spcPts val="0"/>
              </a:spcBef>
              <a:spcAft>
                <a:spcPts val="0"/>
              </a:spcAft>
              <a:buSzPts val="1400"/>
              <a:buChar char="●"/>
              <a:defRPr/>
            </a:lvl7pPr>
            <a:lvl8pPr indent="-317500" lvl="7" marL="3657600" rtl="0" algn="ctr">
              <a:lnSpc>
                <a:spcPct val="115000"/>
              </a:lnSpc>
              <a:spcBef>
                <a:spcPts val="0"/>
              </a:spcBef>
              <a:spcAft>
                <a:spcPts val="0"/>
              </a:spcAft>
              <a:buSzPts val="1400"/>
              <a:buChar char="○"/>
              <a:defRPr/>
            </a:lvl8pPr>
            <a:lvl9pPr indent="-317500" lvl="8" marL="4114800" rtl="0" algn="ctr">
              <a:lnSpc>
                <a:spcPct val="115000"/>
              </a:lnSpc>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98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980000"/>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2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4.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p25"/>
          <p:cNvSpPr txBox="1"/>
          <p:nvPr>
            <p:ph type="ctrTitle"/>
          </p:nvPr>
        </p:nvSpPr>
        <p:spPr>
          <a:xfrm>
            <a:off x="311700" y="259150"/>
            <a:ext cx="8520600" cy="970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300">
                <a:solidFill>
                  <a:srgbClr val="2D3B45"/>
                </a:solidFill>
                <a:highlight>
                  <a:srgbClr val="FFFFFF"/>
                </a:highlight>
              </a:rPr>
              <a:t>CaDoD: Phase 3 Cats vs Dogs Detector</a:t>
            </a:r>
            <a:endParaRPr sz="5400"/>
          </a:p>
        </p:txBody>
      </p:sp>
      <p:sp>
        <p:nvSpPr>
          <p:cNvPr id="100" name="Google Shape;100;p25"/>
          <p:cNvSpPr txBox="1"/>
          <p:nvPr>
            <p:ph idx="1" type="subTitle"/>
          </p:nvPr>
        </p:nvSpPr>
        <p:spPr>
          <a:xfrm>
            <a:off x="311700" y="1229350"/>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sz="3345"/>
              <a:t>Group 25</a:t>
            </a:r>
            <a:endParaRPr sz="3345"/>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pic>
        <p:nvPicPr>
          <p:cNvPr id="101" name="Google Shape;101;p25"/>
          <p:cNvPicPr preferRelativeResize="0"/>
          <p:nvPr/>
        </p:nvPicPr>
        <p:blipFill>
          <a:blip r:embed="rId3">
            <a:alphaModFix/>
          </a:blip>
          <a:stretch>
            <a:fillRect/>
          </a:stretch>
        </p:blipFill>
        <p:spPr>
          <a:xfrm>
            <a:off x="1071199" y="1920425"/>
            <a:ext cx="1345438" cy="1376200"/>
          </a:xfrm>
          <a:prstGeom prst="rect">
            <a:avLst/>
          </a:prstGeom>
          <a:noFill/>
          <a:ln>
            <a:noFill/>
          </a:ln>
        </p:spPr>
      </p:pic>
      <p:pic>
        <p:nvPicPr>
          <p:cNvPr id="102" name="Google Shape;102;p25"/>
          <p:cNvPicPr preferRelativeResize="0"/>
          <p:nvPr/>
        </p:nvPicPr>
        <p:blipFill>
          <a:blip r:embed="rId4">
            <a:alphaModFix/>
          </a:blip>
          <a:stretch>
            <a:fillRect/>
          </a:stretch>
        </p:blipFill>
        <p:spPr>
          <a:xfrm>
            <a:off x="1071200" y="3386675"/>
            <a:ext cx="1345425" cy="1368756"/>
          </a:xfrm>
          <a:prstGeom prst="rect">
            <a:avLst/>
          </a:prstGeom>
          <a:noFill/>
          <a:ln>
            <a:noFill/>
          </a:ln>
        </p:spPr>
      </p:pic>
      <p:pic>
        <p:nvPicPr>
          <p:cNvPr id="103" name="Google Shape;103;p25"/>
          <p:cNvPicPr preferRelativeResize="0"/>
          <p:nvPr/>
        </p:nvPicPr>
        <p:blipFill>
          <a:blip r:embed="rId5">
            <a:alphaModFix/>
          </a:blip>
          <a:stretch>
            <a:fillRect/>
          </a:stretch>
        </p:blipFill>
        <p:spPr>
          <a:xfrm>
            <a:off x="4231775" y="1958875"/>
            <a:ext cx="1345425" cy="1299305"/>
          </a:xfrm>
          <a:prstGeom prst="rect">
            <a:avLst/>
          </a:prstGeom>
          <a:noFill/>
          <a:ln>
            <a:noFill/>
          </a:ln>
        </p:spPr>
      </p:pic>
      <p:pic>
        <p:nvPicPr>
          <p:cNvPr id="104" name="Google Shape;104;p25"/>
          <p:cNvPicPr preferRelativeResize="0"/>
          <p:nvPr/>
        </p:nvPicPr>
        <p:blipFill>
          <a:blip r:embed="rId6">
            <a:alphaModFix/>
          </a:blip>
          <a:stretch>
            <a:fillRect/>
          </a:stretch>
        </p:blipFill>
        <p:spPr>
          <a:xfrm>
            <a:off x="4231775" y="3370800"/>
            <a:ext cx="1345425" cy="1400500"/>
          </a:xfrm>
          <a:prstGeom prst="rect">
            <a:avLst/>
          </a:prstGeom>
          <a:noFill/>
          <a:ln>
            <a:noFill/>
          </a:ln>
        </p:spPr>
      </p:pic>
      <p:sp>
        <p:nvSpPr>
          <p:cNvPr id="105" name="Google Shape;105;p25"/>
          <p:cNvSpPr txBox="1"/>
          <p:nvPr/>
        </p:nvSpPr>
        <p:spPr>
          <a:xfrm>
            <a:off x="5422625" y="3863300"/>
            <a:ext cx="23388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2"/>
                </a:solidFill>
              </a:rPr>
              <a:t>Courtney Payton</a:t>
            </a:r>
            <a:endParaRPr sz="1500">
              <a:solidFill>
                <a:schemeClr val="dk2"/>
              </a:solidFill>
            </a:endParaRPr>
          </a:p>
          <a:p>
            <a:pPr indent="0" lvl="0" marL="0" rtl="0" algn="ctr">
              <a:spcBef>
                <a:spcPts val="0"/>
              </a:spcBef>
              <a:spcAft>
                <a:spcPts val="0"/>
              </a:spcAft>
              <a:buNone/>
            </a:pPr>
            <a:r>
              <a:rPr lang="en" sz="1200">
                <a:solidFill>
                  <a:schemeClr val="dk2"/>
                </a:solidFill>
              </a:rPr>
              <a:t>coupayto@iu.edu</a:t>
            </a:r>
            <a:endParaRPr sz="1200">
              <a:solidFill>
                <a:schemeClr val="dk2"/>
              </a:solidFill>
            </a:endParaRPr>
          </a:p>
        </p:txBody>
      </p:sp>
      <p:sp>
        <p:nvSpPr>
          <p:cNvPr id="106" name="Google Shape;106;p25"/>
          <p:cNvSpPr txBox="1"/>
          <p:nvPr/>
        </p:nvSpPr>
        <p:spPr>
          <a:xfrm>
            <a:off x="5394275" y="2338575"/>
            <a:ext cx="23955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2"/>
                </a:solidFill>
              </a:rPr>
              <a:t>Vicente De Leon</a:t>
            </a:r>
            <a:endParaRPr sz="1500">
              <a:solidFill>
                <a:schemeClr val="dk2"/>
              </a:solidFill>
            </a:endParaRPr>
          </a:p>
          <a:p>
            <a:pPr indent="0" lvl="0" marL="0" rtl="0" algn="ctr">
              <a:spcBef>
                <a:spcPts val="0"/>
              </a:spcBef>
              <a:spcAft>
                <a:spcPts val="0"/>
              </a:spcAft>
              <a:buNone/>
            </a:pPr>
            <a:r>
              <a:rPr lang="en" sz="1200">
                <a:solidFill>
                  <a:schemeClr val="dk2"/>
                </a:solidFill>
              </a:rPr>
              <a:t>vdeleonw@iu.edu</a:t>
            </a:r>
            <a:endParaRPr sz="1200">
              <a:solidFill>
                <a:schemeClr val="dk2"/>
              </a:solidFill>
            </a:endParaRPr>
          </a:p>
        </p:txBody>
      </p:sp>
      <p:sp>
        <p:nvSpPr>
          <p:cNvPr id="107" name="Google Shape;107;p25"/>
          <p:cNvSpPr txBox="1"/>
          <p:nvPr/>
        </p:nvSpPr>
        <p:spPr>
          <a:xfrm>
            <a:off x="2510300" y="2338575"/>
            <a:ext cx="16278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2"/>
                </a:solidFill>
              </a:rPr>
              <a:t>Martin Breth</a:t>
            </a:r>
            <a:endParaRPr sz="1500">
              <a:solidFill>
                <a:schemeClr val="dk2"/>
              </a:solidFill>
            </a:endParaRPr>
          </a:p>
          <a:p>
            <a:pPr indent="0" lvl="0" marL="0" rtl="0" algn="ctr">
              <a:spcBef>
                <a:spcPts val="0"/>
              </a:spcBef>
              <a:spcAft>
                <a:spcPts val="0"/>
              </a:spcAft>
              <a:buNone/>
            </a:pPr>
            <a:r>
              <a:rPr lang="en" sz="1200">
                <a:solidFill>
                  <a:schemeClr val="dk2"/>
                </a:solidFill>
              </a:rPr>
              <a:t>mbreth@iu.edu</a:t>
            </a:r>
            <a:endParaRPr sz="1200">
              <a:solidFill>
                <a:schemeClr val="dk2"/>
              </a:solidFill>
            </a:endParaRPr>
          </a:p>
        </p:txBody>
      </p:sp>
      <p:sp>
        <p:nvSpPr>
          <p:cNvPr id="108" name="Google Shape;108;p25"/>
          <p:cNvSpPr txBox="1"/>
          <p:nvPr/>
        </p:nvSpPr>
        <p:spPr>
          <a:xfrm>
            <a:off x="2270150" y="3863300"/>
            <a:ext cx="21081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2"/>
                </a:solidFill>
              </a:rPr>
              <a:t>Kelly Craig</a:t>
            </a:r>
            <a:endParaRPr sz="1500">
              <a:solidFill>
                <a:schemeClr val="dk2"/>
              </a:solidFill>
            </a:endParaRPr>
          </a:p>
          <a:p>
            <a:pPr indent="0" lvl="0" marL="0" rtl="0" algn="ctr">
              <a:spcBef>
                <a:spcPts val="0"/>
              </a:spcBef>
              <a:spcAft>
                <a:spcPts val="0"/>
              </a:spcAft>
              <a:buNone/>
            </a:pPr>
            <a:r>
              <a:rPr lang="en" sz="1200">
                <a:solidFill>
                  <a:schemeClr val="dk2"/>
                </a:solidFill>
              </a:rPr>
              <a:t>craigke@iu.edu</a:t>
            </a:r>
            <a:endParaRPr sz="12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Alex Net</a:t>
            </a:r>
            <a:endParaRPr>
              <a:solidFill>
                <a:srgbClr val="FFFFFF"/>
              </a:solidFill>
            </a:endParaRPr>
          </a:p>
        </p:txBody>
      </p:sp>
      <p:sp>
        <p:nvSpPr>
          <p:cNvPr id="174" name="Google Shape;17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lt2"/>
              </a:buClr>
              <a:buSzPts val="2200"/>
              <a:buChar char="●"/>
            </a:pPr>
            <a:r>
              <a:rPr lang="en" sz="2200">
                <a:solidFill>
                  <a:schemeClr val="lt2"/>
                </a:solidFill>
              </a:rPr>
              <a:t>Implemented an architecture of AlexNet to fit our data</a:t>
            </a:r>
            <a:endParaRPr sz="2200">
              <a:solidFill>
                <a:schemeClr val="lt2"/>
              </a:solidFill>
            </a:endParaRPr>
          </a:p>
          <a:p>
            <a:pPr indent="-368300" lvl="0" marL="457200" rtl="0" algn="l">
              <a:spcBef>
                <a:spcPts val="0"/>
              </a:spcBef>
              <a:spcAft>
                <a:spcPts val="0"/>
              </a:spcAft>
              <a:buClr>
                <a:schemeClr val="lt2"/>
              </a:buClr>
              <a:buSzPts val="2200"/>
              <a:buChar char="●"/>
            </a:pPr>
            <a:r>
              <a:rPr lang="en" sz="2200">
                <a:solidFill>
                  <a:schemeClr val="lt2"/>
                </a:solidFill>
              </a:rPr>
              <a:t>Reshaped test and train values to fit classification Alexnet model</a:t>
            </a:r>
            <a:endParaRPr sz="2200">
              <a:solidFill>
                <a:schemeClr val="lt2"/>
              </a:solidFill>
            </a:endParaRPr>
          </a:p>
          <a:p>
            <a:pPr indent="-368300" lvl="0" marL="457200" rtl="0" algn="l">
              <a:spcBef>
                <a:spcPts val="0"/>
              </a:spcBef>
              <a:spcAft>
                <a:spcPts val="0"/>
              </a:spcAft>
              <a:buClr>
                <a:schemeClr val="lt2"/>
              </a:buClr>
              <a:buSzPts val="2200"/>
              <a:buChar char="●"/>
            </a:pPr>
            <a:r>
              <a:rPr lang="en" sz="2200">
                <a:solidFill>
                  <a:schemeClr val="lt2"/>
                </a:solidFill>
              </a:rPr>
              <a:t>Likely overfitting due to large parameters</a:t>
            </a:r>
            <a:endParaRPr sz="2200">
              <a:solidFill>
                <a:schemeClr val="lt2"/>
              </a:solidFill>
            </a:endParaRPr>
          </a:p>
          <a:p>
            <a:pPr indent="0" lvl="0" marL="457200" rtl="0" algn="l">
              <a:spcBef>
                <a:spcPts val="1200"/>
              </a:spcBef>
              <a:spcAft>
                <a:spcPts val="0"/>
              </a:spcAft>
              <a:buNone/>
            </a:pPr>
            <a:r>
              <a:t/>
            </a:r>
            <a:endParaRPr sz="2200">
              <a:solidFill>
                <a:schemeClr val="lt2"/>
              </a:solidFill>
            </a:endParaRPr>
          </a:p>
          <a:p>
            <a:pPr indent="0" lvl="0" marL="457200" rtl="0" algn="l">
              <a:spcBef>
                <a:spcPts val="1200"/>
              </a:spcBef>
              <a:spcAft>
                <a:spcPts val="1200"/>
              </a:spcAft>
              <a:buNone/>
            </a:pPr>
            <a:r>
              <a:t/>
            </a:r>
            <a:endParaRPr>
              <a:solidFill>
                <a:schemeClr val="lt2"/>
              </a:solidFill>
            </a:endParaRPr>
          </a:p>
        </p:txBody>
      </p:sp>
      <p:pic>
        <p:nvPicPr>
          <p:cNvPr id="175" name="Google Shape;175;p34"/>
          <p:cNvPicPr preferRelativeResize="0"/>
          <p:nvPr/>
        </p:nvPicPr>
        <p:blipFill>
          <a:blip r:embed="rId3">
            <a:alphaModFix/>
          </a:blip>
          <a:stretch>
            <a:fillRect/>
          </a:stretch>
        </p:blipFill>
        <p:spPr>
          <a:xfrm>
            <a:off x="433300" y="3381988"/>
            <a:ext cx="3352800" cy="923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MLP Classification Classification Optimizer Graphs</a:t>
            </a:r>
            <a:endParaRPr/>
          </a:p>
        </p:txBody>
      </p:sp>
      <p:sp>
        <p:nvSpPr>
          <p:cNvPr id="181" name="Google Shape;181;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lt2"/>
              </a:buClr>
              <a:buSzPts val="2200"/>
              <a:buChar char="●"/>
            </a:pPr>
            <a:r>
              <a:rPr lang="en" sz="2200">
                <a:solidFill>
                  <a:schemeClr val="lt2"/>
                </a:solidFill>
              </a:rPr>
              <a:t>Training and Validation losses were behaving correctly for each optimizer.</a:t>
            </a:r>
            <a:endParaRPr/>
          </a:p>
        </p:txBody>
      </p:sp>
      <p:pic>
        <p:nvPicPr>
          <p:cNvPr id="182" name="Google Shape;182;p35"/>
          <p:cNvPicPr preferRelativeResize="0"/>
          <p:nvPr/>
        </p:nvPicPr>
        <p:blipFill>
          <a:blip r:embed="rId3">
            <a:alphaModFix/>
          </a:blip>
          <a:stretch>
            <a:fillRect/>
          </a:stretch>
        </p:blipFill>
        <p:spPr>
          <a:xfrm>
            <a:off x="3225312" y="2177175"/>
            <a:ext cx="2693376" cy="2070175"/>
          </a:xfrm>
          <a:prstGeom prst="rect">
            <a:avLst/>
          </a:prstGeom>
          <a:noFill/>
          <a:ln>
            <a:noFill/>
          </a:ln>
        </p:spPr>
      </p:pic>
      <p:pic>
        <p:nvPicPr>
          <p:cNvPr id="183" name="Google Shape;183;p35"/>
          <p:cNvPicPr preferRelativeResize="0"/>
          <p:nvPr/>
        </p:nvPicPr>
        <p:blipFill>
          <a:blip r:embed="rId4">
            <a:alphaModFix/>
          </a:blip>
          <a:stretch>
            <a:fillRect/>
          </a:stretch>
        </p:blipFill>
        <p:spPr>
          <a:xfrm>
            <a:off x="6174540" y="2177162"/>
            <a:ext cx="2589085" cy="2070200"/>
          </a:xfrm>
          <a:prstGeom prst="rect">
            <a:avLst/>
          </a:prstGeom>
          <a:noFill/>
          <a:ln>
            <a:noFill/>
          </a:ln>
        </p:spPr>
      </p:pic>
      <p:pic>
        <p:nvPicPr>
          <p:cNvPr id="184" name="Google Shape;184;p35"/>
          <p:cNvPicPr preferRelativeResize="0"/>
          <p:nvPr/>
        </p:nvPicPr>
        <p:blipFill>
          <a:blip r:embed="rId5">
            <a:alphaModFix/>
          </a:blip>
          <a:stretch>
            <a:fillRect/>
          </a:stretch>
        </p:blipFill>
        <p:spPr>
          <a:xfrm>
            <a:off x="311700" y="2177176"/>
            <a:ext cx="2657750" cy="2070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Results MLP Classification</a:t>
            </a:r>
            <a:endParaRPr>
              <a:solidFill>
                <a:schemeClr val="lt1"/>
              </a:solidFill>
            </a:endParaRPr>
          </a:p>
        </p:txBody>
      </p:sp>
      <p:sp>
        <p:nvSpPr>
          <p:cNvPr id="190" name="Google Shape;190;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chemeClr val="lt2"/>
              </a:buClr>
              <a:buSzPts val="1900"/>
              <a:buChar char="●"/>
            </a:pPr>
            <a:r>
              <a:rPr lang="en" sz="1900">
                <a:solidFill>
                  <a:schemeClr val="lt2"/>
                </a:solidFill>
              </a:rPr>
              <a:t>Mixed results </a:t>
            </a:r>
            <a:r>
              <a:rPr lang="en" sz="1900">
                <a:solidFill>
                  <a:schemeClr val="lt2"/>
                </a:solidFill>
              </a:rPr>
              <a:t>after</a:t>
            </a:r>
            <a:r>
              <a:rPr lang="en" sz="1900">
                <a:solidFill>
                  <a:schemeClr val="lt2"/>
                </a:solidFill>
              </a:rPr>
              <a:t> every training.</a:t>
            </a:r>
            <a:endParaRPr sz="1900">
              <a:solidFill>
                <a:schemeClr val="lt2"/>
              </a:solidFill>
            </a:endParaRPr>
          </a:p>
          <a:p>
            <a:pPr indent="-349250" lvl="0" marL="457200" rtl="0" algn="l">
              <a:spcBef>
                <a:spcPts val="0"/>
              </a:spcBef>
              <a:spcAft>
                <a:spcPts val="0"/>
              </a:spcAft>
              <a:buClr>
                <a:schemeClr val="lt2"/>
              </a:buClr>
              <a:buSzPts val="1900"/>
              <a:buChar char="●"/>
            </a:pPr>
            <a:r>
              <a:rPr lang="en" sz="1900">
                <a:solidFill>
                  <a:schemeClr val="lt2"/>
                </a:solidFill>
              </a:rPr>
              <a:t>RMSprop has the highest Train accuracy</a:t>
            </a:r>
            <a:endParaRPr sz="1900">
              <a:solidFill>
                <a:schemeClr val="lt2"/>
              </a:solidFill>
            </a:endParaRPr>
          </a:p>
          <a:p>
            <a:pPr indent="-349250" lvl="0" marL="457200" rtl="0" algn="l">
              <a:spcBef>
                <a:spcPts val="0"/>
              </a:spcBef>
              <a:spcAft>
                <a:spcPts val="0"/>
              </a:spcAft>
              <a:buClr>
                <a:schemeClr val="lt2"/>
              </a:buClr>
              <a:buSzPts val="1900"/>
              <a:buChar char="●"/>
            </a:pPr>
            <a:r>
              <a:rPr lang="en" sz="1900">
                <a:solidFill>
                  <a:schemeClr val="lt2"/>
                </a:solidFill>
              </a:rPr>
              <a:t>Adam has the </a:t>
            </a:r>
            <a:r>
              <a:rPr lang="en" sz="1900">
                <a:solidFill>
                  <a:schemeClr val="lt2"/>
                </a:solidFill>
              </a:rPr>
              <a:t>highest</a:t>
            </a:r>
            <a:r>
              <a:rPr lang="en" sz="1900">
                <a:solidFill>
                  <a:schemeClr val="lt2"/>
                </a:solidFill>
              </a:rPr>
              <a:t> Validation accuracy.</a:t>
            </a:r>
            <a:endParaRPr sz="1900">
              <a:solidFill>
                <a:schemeClr val="lt2"/>
              </a:solidFill>
            </a:endParaRPr>
          </a:p>
          <a:p>
            <a:pPr indent="-349250" lvl="0" marL="457200" rtl="0" algn="l">
              <a:spcBef>
                <a:spcPts val="0"/>
              </a:spcBef>
              <a:spcAft>
                <a:spcPts val="0"/>
              </a:spcAft>
              <a:buClr>
                <a:schemeClr val="lt2"/>
              </a:buClr>
              <a:buSzPts val="1900"/>
              <a:buChar char="●"/>
            </a:pPr>
            <a:r>
              <a:rPr lang="en" sz="1900">
                <a:solidFill>
                  <a:schemeClr val="lt2"/>
                </a:solidFill>
              </a:rPr>
              <a:t>SGD optimizer had the highest Test accuracy.</a:t>
            </a:r>
            <a:endParaRPr sz="1900">
              <a:solidFill>
                <a:schemeClr val="lt2"/>
              </a:solidFill>
            </a:endParaRPr>
          </a:p>
          <a:p>
            <a:pPr indent="-349250" lvl="0" marL="457200" rtl="0" algn="l">
              <a:spcBef>
                <a:spcPts val="0"/>
              </a:spcBef>
              <a:spcAft>
                <a:spcPts val="0"/>
              </a:spcAft>
              <a:buClr>
                <a:schemeClr val="lt2"/>
              </a:buClr>
              <a:buSzPts val="1900"/>
              <a:buChar char="●"/>
            </a:pPr>
            <a:r>
              <a:rPr lang="en" sz="1900">
                <a:solidFill>
                  <a:schemeClr val="lt2"/>
                </a:solidFill>
              </a:rPr>
              <a:t>Classification report and </a:t>
            </a:r>
            <a:r>
              <a:rPr lang="en" sz="1900">
                <a:solidFill>
                  <a:schemeClr val="lt2"/>
                </a:solidFill>
              </a:rPr>
              <a:t>confusion</a:t>
            </a:r>
            <a:r>
              <a:rPr lang="en" sz="1900">
                <a:solidFill>
                  <a:schemeClr val="lt2"/>
                </a:solidFill>
              </a:rPr>
              <a:t> matrix showed that we needed a more complex MLP model for better results.</a:t>
            </a:r>
            <a:endParaRPr sz="1900">
              <a:solidFill>
                <a:schemeClr val="lt2"/>
              </a:solidFill>
            </a:endParaRPr>
          </a:p>
          <a:p>
            <a:pPr indent="-349250" lvl="0" marL="457200" rtl="0" algn="l">
              <a:spcBef>
                <a:spcPts val="0"/>
              </a:spcBef>
              <a:spcAft>
                <a:spcPts val="0"/>
              </a:spcAft>
              <a:buClr>
                <a:schemeClr val="lt2"/>
              </a:buClr>
              <a:buSzPts val="1900"/>
              <a:buChar char="●"/>
            </a:pPr>
            <a:r>
              <a:rPr lang="en" sz="1900">
                <a:solidFill>
                  <a:schemeClr val="lt2"/>
                </a:solidFill>
              </a:rPr>
              <a:t>Problem: it classifies more dog images than cat images</a:t>
            </a:r>
            <a:endParaRPr sz="1900">
              <a:solidFill>
                <a:schemeClr val="lt2"/>
              </a:solidFill>
            </a:endParaRPr>
          </a:p>
        </p:txBody>
      </p:sp>
      <p:pic>
        <p:nvPicPr>
          <p:cNvPr id="191" name="Google Shape;191;p36"/>
          <p:cNvPicPr preferRelativeResize="0"/>
          <p:nvPr/>
        </p:nvPicPr>
        <p:blipFill>
          <a:blip r:embed="rId3">
            <a:alphaModFix/>
          </a:blip>
          <a:stretch>
            <a:fillRect/>
          </a:stretch>
        </p:blipFill>
        <p:spPr>
          <a:xfrm>
            <a:off x="814313" y="3640800"/>
            <a:ext cx="7366915" cy="1253475"/>
          </a:xfrm>
          <a:prstGeom prst="rect">
            <a:avLst/>
          </a:prstGeom>
          <a:noFill/>
          <a:ln>
            <a:noFill/>
          </a:ln>
        </p:spPr>
      </p:pic>
      <p:pic>
        <p:nvPicPr>
          <p:cNvPr id="192" name="Google Shape;192;p36"/>
          <p:cNvPicPr preferRelativeResize="0"/>
          <p:nvPr/>
        </p:nvPicPr>
        <p:blipFill>
          <a:blip r:embed="rId4">
            <a:alphaModFix/>
          </a:blip>
          <a:stretch>
            <a:fillRect/>
          </a:stretch>
        </p:blipFill>
        <p:spPr>
          <a:xfrm>
            <a:off x="7230650" y="463688"/>
            <a:ext cx="1601638" cy="1671625"/>
          </a:xfrm>
          <a:prstGeom prst="rect">
            <a:avLst/>
          </a:prstGeom>
          <a:noFill/>
          <a:ln>
            <a:noFill/>
          </a:ln>
        </p:spPr>
      </p:pic>
      <p:pic>
        <p:nvPicPr>
          <p:cNvPr id="193" name="Google Shape;193;p36"/>
          <p:cNvPicPr preferRelativeResize="0"/>
          <p:nvPr/>
        </p:nvPicPr>
        <p:blipFill>
          <a:blip r:embed="rId5">
            <a:alphaModFix/>
          </a:blip>
          <a:stretch>
            <a:fillRect/>
          </a:stretch>
        </p:blipFill>
        <p:spPr>
          <a:xfrm>
            <a:off x="5605775" y="482363"/>
            <a:ext cx="1467850" cy="1634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Results Regression</a:t>
            </a:r>
            <a:endParaRPr>
              <a:solidFill>
                <a:schemeClr val="lt1"/>
              </a:solidFill>
            </a:endParaRPr>
          </a:p>
        </p:txBody>
      </p:sp>
      <p:sp>
        <p:nvSpPr>
          <p:cNvPr id="199" name="Google Shape;199;p37"/>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Best Model:</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Adam optimizer</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small batches (96 train, 32 test)</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No regularization or augmentation</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Improvements: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Add more types of augmentation to the dataset</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Try difference metrics like intersection over union</a:t>
            </a:r>
            <a:endParaRPr>
              <a:solidFill>
                <a:schemeClr val="lt1"/>
              </a:solidFill>
            </a:endParaRPr>
          </a:p>
        </p:txBody>
      </p:sp>
      <p:pic>
        <p:nvPicPr>
          <p:cNvPr id="200" name="Google Shape;200;p37"/>
          <p:cNvPicPr preferRelativeResize="0"/>
          <p:nvPr/>
        </p:nvPicPr>
        <p:blipFill>
          <a:blip r:embed="rId3">
            <a:alphaModFix/>
          </a:blip>
          <a:stretch>
            <a:fillRect/>
          </a:stretch>
        </p:blipFill>
        <p:spPr>
          <a:xfrm>
            <a:off x="5944874" y="259524"/>
            <a:ext cx="2068925" cy="2035599"/>
          </a:xfrm>
          <a:prstGeom prst="rect">
            <a:avLst/>
          </a:prstGeom>
          <a:noFill/>
          <a:ln>
            <a:noFill/>
          </a:ln>
        </p:spPr>
      </p:pic>
      <p:sp>
        <p:nvSpPr>
          <p:cNvPr id="201" name="Google Shape;201;p37"/>
          <p:cNvSpPr txBox="1"/>
          <p:nvPr/>
        </p:nvSpPr>
        <p:spPr>
          <a:xfrm>
            <a:off x="5719125" y="2371650"/>
            <a:ext cx="264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Image after 90 degree Rotation</a:t>
            </a:r>
            <a:endParaRPr>
              <a:solidFill>
                <a:schemeClr val="lt1"/>
              </a:solidFill>
            </a:endParaRPr>
          </a:p>
        </p:txBody>
      </p:sp>
      <p:pic>
        <p:nvPicPr>
          <p:cNvPr id="202" name="Google Shape;202;p37"/>
          <p:cNvPicPr preferRelativeResize="0"/>
          <p:nvPr/>
        </p:nvPicPr>
        <p:blipFill>
          <a:blip r:embed="rId4">
            <a:alphaModFix/>
          </a:blip>
          <a:stretch>
            <a:fillRect/>
          </a:stretch>
        </p:blipFill>
        <p:spPr>
          <a:xfrm>
            <a:off x="743675" y="3047813"/>
            <a:ext cx="7581900" cy="1933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Results AlexNet</a:t>
            </a:r>
            <a:endParaRPr>
              <a:solidFill>
                <a:schemeClr val="lt1"/>
              </a:solidFill>
            </a:endParaRPr>
          </a:p>
        </p:txBody>
      </p:sp>
      <p:sp>
        <p:nvSpPr>
          <p:cNvPr id="208" name="Google Shape;208;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Results from the implementation of this model with 20 epochs received a highest test accuracy of 54.28% and loss of 0.6857</a:t>
            </a:r>
            <a:endParaRPr>
              <a:solidFill>
                <a:schemeClr val="lt1"/>
              </a:solidFill>
            </a:endParaRPr>
          </a:p>
        </p:txBody>
      </p:sp>
      <p:pic>
        <p:nvPicPr>
          <p:cNvPr id="209" name="Google Shape;209;p38"/>
          <p:cNvPicPr preferRelativeResize="0"/>
          <p:nvPr/>
        </p:nvPicPr>
        <p:blipFill>
          <a:blip r:embed="rId3">
            <a:alphaModFix/>
          </a:blip>
          <a:stretch>
            <a:fillRect/>
          </a:stretch>
        </p:blipFill>
        <p:spPr>
          <a:xfrm>
            <a:off x="588600" y="2036950"/>
            <a:ext cx="3723475" cy="2531925"/>
          </a:xfrm>
          <a:prstGeom prst="rect">
            <a:avLst/>
          </a:prstGeom>
          <a:noFill/>
          <a:ln>
            <a:noFill/>
          </a:ln>
        </p:spPr>
      </p:pic>
      <p:pic>
        <p:nvPicPr>
          <p:cNvPr id="210" name="Google Shape;210;p38"/>
          <p:cNvPicPr preferRelativeResize="0"/>
          <p:nvPr/>
        </p:nvPicPr>
        <p:blipFill>
          <a:blip r:embed="rId4">
            <a:alphaModFix/>
          </a:blip>
          <a:stretch>
            <a:fillRect/>
          </a:stretch>
        </p:blipFill>
        <p:spPr>
          <a:xfrm>
            <a:off x="4901825" y="2036950"/>
            <a:ext cx="3501975" cy="2531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Conclusion</a:t>
            </a:r>
            <a:endParaRPr>
              <a:solidFill>
                <a:schemeClr val="lt1"/>
              </a:solidFill>
            </a:endParaRPr>
          </a:p>
        </p:txBody>
      </p:sp>
      <p:sp>
        <p:nvSpPr>
          <p:cNvPr id="216" name="Google Shape;216;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solidFill>
                  <a:srgbClr val="FFFFFF"/>
                </a:solidFill>
              </a:rPr>
              <a:t>In conclusion, our project focuses on developing optimal cat and dog image detection machine learning techniques. Our goal is to improve accuracy in both our classification and regression models through implementing various preprocessing methods and creating neural networks. We created a PyTorch implementation of Multi-Layer Perceptron (MLP) regression and classification neural networks along with Alexnet framework adoption that is known to be one of the most efficient models for image detection. The best model for MLP Pytorch regression had an MSE of 0.01 and used an adam optimizer, small batches (96 for training, 32 for test), and no regularization. The CNN for classification after 20 epochs with SGD optimizer had testing accuracy 55.55%. For Alexnet, the best results yielded a test accuracy of 54.28%, train accuracy of 53.78% and their respective losses of 0.6863 and 0.6897. We found out that our best classification model using SGD optimizer gave the best train accuracy for 57% and the best test accuracy for almost 57%.</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Project Description</a:t>
            </a:r>
            <a:endParaRPr/>
          </a:p>
        </p:txBody>
      </p:sp>
      <p:sp>
        <p:nvSpPr>
          <p:cNvPr id="114" name="Google Shape;114;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a:bodyPr>
          <a:lstStyle/>
          <a:p>
            <a:pPr indent="0" lvl="0" marL="0" rtl="0" algn="l">
              <a:lnSpc>
                <a:spcPct val="115000"/>
              </a:lnSpc>
              <a:spcBef>
                <a:spcPts val="0"/>
              </a:spcBef>
              <a:spcAft>
                <a:spcPts val="1200"/>
              </a:spcAft>
              <a:buSzPct val="117647"/>
              <a:buNone/>
            </a:pPr>
            <a:r>
              <a:rPr lang="en"/>
              <a:t>The goal of this project is to create machine learning pipelines for classification and object detection of cat and dog images. The dataset for this project includes 12,966 RGB colored cat and dog images and image bounding box information. We performed the following preprocessing steps: rescaled the images to be all the same size, took the RGB intensity values and flattened them from a 3D array to a 2D array, and image augmentation. After preprocessing we conducted feature engineering with histogram of oriented gradients (HOG) algorithm. This data entered into our regression and classification pipelines with parameter tuning. The regression model was built to predict an accurate bounding box around a cat or dog in an image. We accomplished this by using a linear regression model and we optimized the model by testing ridge, lasso, and elastic net regularization techniques. Our classification pipeline was created to predict whether an image contained a cat or dog. We optimized the classification prediction by testing logistic regression, naive bayes (gaussian and bernoulli), and k nearest neighbor models.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Exploratory Data Analysis</a:t>
            </a:r>
            <a:endParaRPr/>
          </a:p>
        </p:txBody>
      </p:sp>
      <p:sp>
        <p:nvSpPr>
          <p:cNvPr id="120" name="Google Shape;120;p27"/>
          <p:cNvSpPr txBox="1"/>
          <p:nvPr>
            <p:ph idx="1" type="body"/>
          </p:nvPr>
        </p:nvSpPr>
        <p:spPr>
          <a:xfrm>
            <a:off x="311700" y="1152475"/>
            <a:ext cx="8520600" cy="1606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The data set for this project contains 12,966 RGB images of cats and dogs with various shapes and aspect ratios. In addition, data containing image bounding box coordinates of the object are stored in a .csv file. There are 6,855 data points classified as dogs and 6,111 as cats.</a:t>
            </a:r>
            <a:endParaRPr/>
          </a:p>
        </p:txBody>
      </p:sp>
      <p:sp>
        <p:nvSpPr>
          <p:cNvPr id="121" name="Google Shape;121;p27"/>
          <p:cNvSpPr txBox="1"/>
          <p:nvPr/>
        </p:nvSpPr>
        <p:spPr>
          <a:xfrm>
            <a:off x="1263075" y="2745025"/>
            <a:ext cx="7879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7"/>
          <p:cNvSpPr txBox="1"/>
          <p:nvPr/>
        </p:nvSpPr>
        <p:spPr>
          <a:xfrm>
            <a:off x="311700" y="3004925"/>
            <a:ext cx="78795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2"/>
                </a:solidFill>
                <a:latin typeface="Arial"/>
                <a:ea typeface="Arial"/>
                <a:cs typeface="Arial"/>
                <a:sym typeface="Arial"/>
              </a:rPr>
              <a:t>In the next few slides, we will display visual representations of the data set with examples of image count bar plots, correlation map, histogram and bar plots of image size count</a:t>
            </a:r>
            <a:endParaRPr b="0" i="0" sz="1800" u="none" cap="none" strike="noStrike">
              <a:solidFill>
                <a:schemeClr val="lt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Exploratory Data Analysis </a:t>
            </a:r>
            <a:endParaRPr/>
          </a:p>
        </p:txBody>
      </p:sp>
      <p:sp>
        <p:nvSpPr>
          <p:cNvPr id="128" name="Google Shape;128;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29" name="Google Shape;129;p28"/>
          <p:cNvPicPr preferRelativeResize="0"/>
          <p:nvPr/>
        </p:nvPicPr>
        <p:blipFill rotWithShape="1">
          <a:blip r:embed="rId3">
            <a:alphaModFix/>
          </a:blip>
          <a:srcRect b="0" l="0" r="0" t="0"/>
          <a:stretch/>
        </p:blipFill>
        <p:spPr>
          <a:xfrm>
            <a:off x="2197973" y="1161132"/>
            <a:ext cx="4280051" cy="339909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Exploratory Data Analysis </a:t>
            </a:r>
            <a:endParaRPr/>
          </a:p>
        </p:txBody>
      </p:sp>
      <p:sp>
        <p:nvSpPr>
          <p:cNvPr id="135" name="Google Shape;135;p29"/>
          <p:cNvSpPr txBox="1"/>
          <p:nvPr>
            <p:ph idx="1" type="body"/>
          </p:nvPr>
        </p:nvSpPr>
        <p:spPr>
          <a:xfrm>
            <a:off x="311700" y="1500175"/>
            <a:ext cx="2976000" cy="28044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800"/>
              <a:buNone/>
            </a:pPr>
            <a:r>
              <a:rPr lang="en" sz="1850"/>
              <a:t>This is the correlation matrix with the range from +1 to -1 where +1 is highly and positively correlated and -1 will be highly negatively correlated.</a:t>
            </a:r>
            <a:endParaRPr sz="2600"/>
          </a:p>
        </p:txBody>
      </p:sp>
      <p:pic>
        <p:nvPicPr>
          <p:cNvPr id="136" name="Google Shape;136;p29"/>
          <p:cNvPicPr preferRelativeResize="0"/>
          <p:nvPr/>
        </p:nvPicPr>
        <p:blipFill rotWithShape="1">
          <a:blip r:embed="rId3">
            <a:alphaModFix/>
          </a:blip>
          <a:srcRect b="0" l="0" r="0" t="0"/>
          <a:stretch/>
        </p:blipFill>
        <p:spPr>
          <a:xfrm>
            <a:off x="3440100" y="1170125"/>
            <a:ext cx="4634627"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Exploratory Data Analysis </a:t>
            </a:r>
            <a:endParaRPr/>
          </a:p>
        </p:txBody>
      </p:sp>
      <p:sp>
        <p:nvSpPr>
          <p:cNvPr id="142" name="Google Shape;142;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1800"/>
              <a:buNone/>
            </a:pPr>
            <a:r>
              <a:t/>
            </a:r>
            <a:endParaRPr/>
          </a:p>
        </p:txBody>
      </p:sp>
      <p:pic>
        <p:nvPicPr>
          <p:cNvPr id="143" name="Google Shape;143;p30"/>
          <p:cNvPicPr preferRelativeResize="0"/>
          <p:nvPr/>
        </p:nvPicPr>
        <p:blipFill rotWithShape="1">
          <a:blip r:embed="rId3">
            <a:alphaModFix/>
          </a:blip>
          <a:srcRect b="0" l="0" r="0" t="0"/>
          <a:stretch/>
        </p:blipFill>
        <p:spPr>
          <a:xfrm>
            <a:off x="576988" y="1368475"/>
            <a:ext cx="7839075" cy="3200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1"/>
          <p:cNvSpPr txBox="1"/>
          <p:nvPr>
            <p:ph type="title"/>
          </p:nvPr>
        </p:nvSpPr>
        <p:spPr>
          <a:xfrm>
            <a:off x="311700" y="243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MLP Classification Model </a:t>
            </a:r>
            <a:endParaRPr>
              <a:solidFill>
                <a:schemeClr val="lt1"/>
              </a:solidFill>
            </a:endParaRPr>
          </a:p>
        </p:txBody>
      </p:sp>
      <p:sp>
        <p:nvSpPr>
          <p:cNvPr id="149" name="Google Shape;149;p31"/>
          <p:cNvSpPr txBox="1"/>
          <p:nvPr>
            <p:ph idx="1" type="body"/>
          </p:nvPr>
        </p:nvSpPr>
        <p:spPr>
          <a:xfrm>
            <a:off x="311700" y="772963"/>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2"/>
              </a:buClr>
              <a:buSzPts val="1800"/>
              <a:buChar char="●"/>
            </a:pPr>
            <a:r>
              <a:rPr lang="en">
                <a:solidFill>
                  <a:schemeClr val="lt2"/>
                </a:solidFill>
              </a:rPr>
              <a:t>PyTorch transform for data aug.</a:t>
            </a:r>
            <a:endParaRPr>
              <a:solidFill>
                <a:schemeClr val="lt2"/>
              </a:solidFill>
            </a:endParaRPr>
          </a:p>
          <a:p>
            <a:pPr indent="-342900" lvl="0" marL="457200" rtl="0" algn="l">
              <a:spcBef>
                <a:spcPts val="0"/>
              </a:spcBef>
              <a:spcAft>
                <a:spcPts val="0"/>
              </a:spcAft>
              <a:buClr>
                <a:schemeClr val="lt2"/>
              </a:buClr>
              <a:buSzPts val="1800"/>
              <a:buChar char="●"/>
            </a:pPr>
            <a:r>
              <a:rPr lang="en">
                <a:solidFill>
                  <a:schemeClr val="lt2"/>
                </a:solidFill>
              </a:rPr>
              <a:t>Optimizers: Adam, SGD, RMSprop</a:t>
            </a:r>
            <a:endParaRPr>
              <a:solidFill>
                <a:schemeClr val="lt2"/>
              </a:solidFill>
            </a:endParaRPr>
          </a:p>
          <a:p>
            <a:pPr indent="-342900" lvl="0" marL="457200" rtl="0" algn="l">
              <a:spcBef>
                <a:spcPts val="0"/>
              </a:spcBef>
              <a:spcAft>
                <a:spcPts val="0"/>
              </a:spcAft>
              <a:buClr>
                <a:schemeClr val="lt2"/>
              </a:buClr>
              <a:buSzPts val="1800"/>
              <a:buChar char="●"/>
            </a:pPr>
            <a:r>
              <a:rPr lang="en">
                <a:solidFill>
                  <a:schemeClr val="lt2"/>
                </a:solidFill>
              </a:rPr>
              <a:t>Input: 1x100x100</a:t>
            </a:r>
            <a:endParaRPr>
              <a:solidFill>
                <a:schemeClr val="lt2"/>
              </a:solidFill>
            </a:endParaRPr>
          </a:p>
          <a:p>
            <a:pPr indent="-342900" lvl="0" marL="457200" rtl="0" algn="l">
              <a:spcBef>
                <a:spcPts val="0"/>
              </a:spcBef>
              <a:spcAft>
                <a:spcPts val="0"/>
              </a:spcAft>
              <a:buClr>
                <a:schemeClr val="lt2"/>
              </a:buClr>
              <a:buSzPts val="1800"/>
              <a:buChar char="●"/>
            </a:pPr>
            <a:r>
              <a:rPr lang="en">
                <a:solidFill>
                  <a:schemeClr val="lt2"/>
                </a:solidFill>
              </a:rPr>
              <a:t>Output: 2 classes (cat and dog)</a:t>
            </a:r>
            <a:endParaRPr>
              <a:solidFill>
                <a:schemeClr val="lt2"/>
              </a:solidFill>
            </a:endParaRPr>
          </a:p>
        </p:txBody>
      </p:sp>
      <p:pic>
        <p:nvPicPr>
          <p:cNvPr id="150" name="Google Shape;150;p31"/>
          <p:cNvPicPr preferRelativeResize="0"/>
          <p:nvPr/>
        </p:nvPicPr>
        <p:blipFill>
          <a:blip r:embed="rId3">
            <a:alphaModFix/>
          </a:blip>
          <a:stretch>
            <a:fillRect/>
          </a:stretch>
        </p:blipFill>
        <p:spPr>
          <a:xfrm>
            <a:off x="311712" y="2934325"/>
            <a:ext cx="4287144" cy="1997125"/>
          </a:xfrm>
          <a:prstGeom prst="rect">
            <a:avLst/>
          </a:prstGeom>
          <a:noFill/>
          <a:ln>
            <a:noFill/>
          </a:ln>
        </p:spPr>
      </p:pic>
      <p:pic>
        <p:nvPicPr>
          <p:cNvPr id="151" name="Google Shape;151;p31"/>
          <p:cNvPicPr preferRelativeResize="0"/>
          <p:nvPr/>
        </p:nvPicPr>
        <p:blipFill>
          <a:blip r:embed="rId4">
            <a:alphaModFix/>
          </a:blip>
          <a:stretch>
            <a:fillRect/>
          </a:stretch>
        </p:blipFill>
        <p:spPr>
          <a:xfrm>
            <a:off x="4752750" y="497525"/>
            <a:ext cx="4231412" cy="4327875"/>
          </a:xfrm>
          <a:prstGeom prst="rect">
            <a:avLst/>
          </a:prstGeom>
          <a:noFill/>
          <a:ln>
            <a:noFill/>
          </a:ln>
        </p:spPr>
      </p:pic>
      <p:pic>
        <p:nvPicPr>
          <p:cNvPr id="152" name="Google Shape;152;p31"/>
          <p:cNvPicPr preferRelativeResize="0"/>
          <p:nvPr/>
        </p:nvPicPr>
        <p:blipFill>
          <a:blip r:embed="rId5">
            <a:alphaModFix/>
          </a:blip>
          <a:stretch>
            <a:fillRect/>
          </a:stretch>
        </p:blipFill>
        <p:spPr>
          <a:xfrm>
            <a:off x="873750" y="2237262"/>
            <a:ext cx="3163066"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Convolutional Neural Network (CNN)</a:t>
            </a:r>
            <a:endParaRPr>
              <a:solidFill>
                <a:schemeClr val="lt1"/>
              </a:solidFill>
            </a:endParaRPr>
          </a:p>
        </p:txBody>
      </p:sp>
      <p:sp>
        <p:nvSpPr>
          <p:cNvPr id="158" name="Google Shape;158;p32"/>
          <p:cNvSpPr txBox="1"/>
          <p:nvPr>
            <p:ph idx="1" type="body"/>
          </p:nvPr>
        </p:nvSpPr>
        <p:spPr>
          <a:xfrm>
            <a:off x="623400" y="9356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Multi-headed cat-dog detector using the OOP API in PyTorch</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Incomplete</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Images -&gt; Cat/Dog &amp; bounding box coordinates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Loss: CXE + MSE</a:t>
            </a:r>
            <a:br>
              <a:rPr lang="en">
                <a:solidFill>
                  <a:schemeClr val="lt1"/>
                </a:solidFill>
              </a:rPr>
            </a:b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CNN for Classification</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Images -&gt; Cat/Dog</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Loss: CXE</a:t>
            </a:r>
            <a:endParaRPr>
              <a:solidFill>
                <a:schemeClr val="lt1"/>
              </a:solidFill>
            </a:endParaRPr>
          </a:p>
          <a:p>
            <a:pPr indent="0" lvl="0" marL="0" rtl="0" algn="l">
              <a:spcBef>
                <a:spcPts val="1200"/>
              </a:spcBef>
              <a:spcAft>
                <a:spcPts val="1200"/>
              </a:spcAft>
              <a:buNone/>
            </a:pPr>
            <a:r>
              <a:t/>
            </a:r>
            <a:endParaRPr>
              <a:solidFill>
                <a:schemeClr val="lt1"/>
              </a:solidFill>
            </a:endParaRPr>
          </a:p>
        </p:txBody>
      </p:sp>
      <p:pic>
        <p:nvPicPr>
          <p:cNvPr id="159" name="Google Shape;159;p32"/>
          <p:cNvPicPr preferRelativeResize="0"/>
          <p:nvPr/>
        </p:nvPicPr>
        <p:blipFill>
          <a:blip r:embed="rId3">
            <a:alphaModFix/>
          </a:blip>
          <a:stretch>
            <a:fillRect/>
          </a:stretch>
        </p:blipFill>
        <p:spPr>
          <a:xfrm>
            <a:off x="5677300" y="1423724"/>
            <a:ext cx="3339850" cy="2594575"/>
          </a:xfrm>
          <a:prstGeom prst="rect">
            <a:avLst/>
          </a:prstGeom>
          <a:noFill/>
          <a:ln>
            <a:noFill/>
          </a:ln>
        </p:spPr>
      </p:pic>
      <p:pic>
        <p:nvPicPr>
          <p:cNvPr id="160" name="Google Shape;160;p32"/>
          <p:cNvPicPr preferRelativeResize="0"/>
          <p:nvPr/>
        </p:nvPicPr>
        <p:blipFill>
          <a:blip r:embed="rId4">
            <a:alphaModFix/>
          </a:blip>
          <a:stretch>
            <a:fillRect/>
          </a:stretch>
        </p:blipFill>
        <p:spPr>
          <a:xfrm>
            <a:off x="460550" y="4156949"/>
            <a:ext cx="7351975" cy="683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PyTorch model for regression with MLP</a:t>
            </a:r>
            <a:endParaRPr>
              <a:solidFill>
                <a:schemeClr val="lt1"/>
              </a:solidFill>
            </a:endParaRPr>
          </a:p>
        </p:txBody>
      </p:sp>
      <p:sp>
        <p:nvSpPr>
          <p:cNvPr id="166" name="Google Shape;166;p33"/>
          <p:cNvSpPr txBox="1"/>
          <p:nvPr>
            <p:ph idx="1" type="body"/>
          </p:nvPr>
        </p:nvSpPr>
        <p:spPr>
          <a:xfrm>
            <a:off x="623400" y="9356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Input: Images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Output: Bounding Box Coordinates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5 Experiments total:</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Baseline</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Batch size</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Regularization (adam - weight decay)</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Optimizers: Adam and SGD</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Image Augmentations - (bounding box updated)</a:t>
            </a:r>
            <a:endParaRPr>
              <a:solidFill>
                <a:schemeClr val="lt1"/>
              </a:solidFill>
            </a:endParaRPr>
          </a:p>
          <a:p>
            <a:pPr indent="0" lvl="0" marL="914400" rtl="0" algn="l">
              <a:spcBef>
                <a:spcPts val="1200"/>
              </a:spcBef>
              <a:spcAft>
                <a:spcPts val="0"/>
              </a:spcAft>
              <a:buNone/>
            </a:pPr>
            <a:r>
              <a:t/>
            </a:r>
            <a:endParaRPr>
              <a:solidFill>
                <a:schemeClr val="lt1"/>
              </a:solidFill>
            </a:endParaRPr>
          </a:p>
          <a:p>
            <a:pPr indent="0" lvl="0" marL="0" rtl="0" algn="l">
              <a:spcBef>
                <a:spcPts val="1200"/>
              </a:spcBef>
              <a:spcAft>
                <a:spcPts val="1200"/>
              </a:spcAft>
              <a:buNone/>
            </a:pPr>
            <a:r>
              <a:t/>
            </a:r>
            <a:endParaRPr>
              <a:solidFill>
                <a:schemeClr val="lt1"/>
              </a:solidFill>
            </a:endParaRPr>
          </a:p>
        </p:txBody>
      </p:sp>
      <p:pic>
        <p:nvPicPr>
          <p:cNvPr id="167" name="Google Shape;167;p33"/>
          <p:cNvPicPr preferRelativeResize="0"/>
          <p:nvPr/>
        </p:nvPicPr>
        <p:blipFill>
          <a:blip r:embed="rId3">
            <a:alphaModFix/>
          </a:blip>
          <a:stretch>
            <a:fillRect/>
          </a:stretch>
        </p:blipFill>
        <p:spPr>
          <a:xfrm>
            <a:off x="5524271" y="1091496"/>
            <a:ext cx="3030850" cy="3043200"/>
          </a:xfrm>
          <a:prstGeom prst="rect">
            <a:avLst/>
          </a:prstGeom>
          <a:noFill/>
          <a:ln>
            <a:noFill/>
          </a:ln>
        </p:spPr>
      </p:pic>
      <p:sp>
        <p:nvSpPr>
          <p:cNvPr id="168" name="Google Shape;168;p33"/>
          <p:cNvSpPr txBox="1"/>
          <p:nvPr/>
        </p:nvSpPr>
        <p:spPr>
          <a:xfrm>
            <a:off x="6272375" y="4352075"/>
            <a:ext cx="168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Green = True </a:t>
            </a:r>
            <a:endParaRPr>
              <a:solidFill>
                <a:schemeClr val="lt1"/>
              </a:solidFill>
            </a:endParaRPr>
          </a:p>
          <a:p>
            <a:pPr indent="0" lvl="0" marL="0" rtl="0" algn="l">
              <a:spcBef>
                <a:spcPts val="0"/>
              </a:spcBef>
              <a:spcAft>
                <a:spcPts val="0"/>
              </a:spcAft>
              <a:buNone/>
            </a:pPr>
            <a:r>
              <a:rPr lang="en">
                <a:solidFill>
                  <a:schemeClr val="lt1"/>
                </a:solidFill>
              </a:rPr>
              <a:t>Red = Predicted</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