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1979" r:id="rId3"/>
    <p:sldId id="2088" r:id="rId4"/>
    <p:sldId id="2126" r:id="rId5"/>
    <p:sldId id="2112" r:id="rId6"/>
    <p:sldId id="2116" r:id="rId7"/>
    <p:sldId id="2128" r:id="rId8"/>
    <p:sldId id="2118" r:id="rId9"/>
    <p:sldId id="2127" r:id="rId10"/>
    <p:sldId id="2129" r:id="rId11"/>
    <p:sldId id="2121" r:id="rId12"/>
    <p:sldId id="2114" r:id="rId13"/>
    <p:sldId id="2113" r:id="rId14"/>
    <p:sldId id="2117" r:id="rId15"/>
    <p:sldId id="2119" r:id="rId16"/>
    <p:sldId id="2125" r:id="rId17"/>
    <p:sldId id="2120" r:id="rId18"/>
    <p:sldId id="2122" r:id="rId19"/>
    <p:sldId id="259"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EFF"/>
    <a:srgbClr val="0DFFFF"/>
    <a:srgbClr val="20DC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19"/>
    <p:restoredTop sz="97840"/>
  </p:normalViewPr>
  <p:slideViewPr>
    <p:cSldViewPr snapToGrid="0" snapToObjects="1">
      <p:cViewPr varScale="1">
        <p:scale>
          <a:sx n="58" d="100"/>
          <a:sy n="58" d="100"/>
        </p:scale>
        <p:origin x="702" y="102"/>
      </p:cViewPr>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xfrm>
            <a:off x="1143000" y="685800"/>
            <a:ext cx="4572000" cy="3429000"/>
          </a:xfrm>
          <a:prstGeom prst="rect">
            <a:avLst/>
          </a:prstGeom>
        </p:spPr>
        <p:txBody>
          <a:bodyPr/>
          <a:lstStyle/>
          <a:p>
            <a:endParaRPr/>
          </a:p>
        </p:txBody>
      </p:sp>
      <p:sp>
        <p:nvSpPr>
          <p:cNvPr id="67" name="Shape 6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封面">
    <p:spTree>
      <p:nvGrpSpPr>
        <p:cNvPr id="1" name=""/>
        <p:cNvGrpSpPr/>
        <p:nvPr/>
      </p:nvGrpSpPr>
      <p:grpSpPr>
        <a:xfrm>
          <a:off x="0" y="0"/>
          <a:ext cx="0" cy="0"/>
          <a:chOff x="0" y="0"/>
          <a:chExt cx="0" cy="0"/>
        </a:xfrm>
      </p:grpSpPr>
      <p:pic>
        <p:nvPicPr>
          <p:cNvPr id="12" name="ppt_画板 1 副本 22.jpg" descr="ppt_画板 1 副本 22.jpg"/>
          <p:cNvPicPr>
            <a:picLocks noChangeAspect="1"/>
          </p:cNvPicPr>
          <p:nvPr/>
        </p:nvPicPr>
        <p:blipFill>
          <a:blip r:embed="rId2"/>
          <a:stretch>
            <a:fillRect/>
          </a:stretch>
        </p:blipFill>
        <p:spPr>
          <a:xfrm>
            <a:off x="4934" y="-1"/>
            <a:ext cx="24374132" cy="13716001"/>
          </a:xfrm>
          <a:prstGeom prst="rect">
            <a:avLst/>
          </a:prstGeom>
          <a:ln w="12700">
            <a:miter lim="400000"/>
          </a:ln>
        </p:spPr>
      </p:pic>
      <p:sp>
        <p:nvSpPr>
          <p:cNvPr id="13" name="幻灯片编号"/>
          <p:cNvSpPr txBox="1">
            <a:spLocks noGrp="1"/>
          </p:cNvSpPr>
          <p:nvPr>
            <p:ph type="sldNum" sz="quarter" idx="2"/>
          </p:nvPr>
        </p:nvSpPr>
        <p:spPr>
          <a:xfrm>
            <a:off x="11959031" y="13081000"/>
            <a:ext cx="453238" cy="46105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小标签">
    <p:spTree>
      <p:nvGrpSpPr>
        <p:cNvPr id="1" name=""/>
        <p:cNvGrpSpPr/>
        <p:nvPr/>
      </p:nvGrpSpPr>
      <p:grpSpPr>
        <a:xfrm>
          <a:off x="0" y="0"/>
          <a:ext cx="0" cy="0"/>
          <a:chOff x="0" y="0"/>
          <a:chExt cx="0" cy="0"/>
        </a:xfrm>
      </p:grpSpPr>
      <p:pic>
        <p:nvPicPr>
          <p:cNvPr id="28" name="ppt_画板 1 副本 12.jpg" descr="ppt_画板 1 副本 12.jpg"/>
          <p:cNvPicPr>
            <a:picLocks noChangeAspect="1"/>
          </p:cNvPicPr>
          <p:nvPr/>
        </p:nvPicPr>
        <p:blipFill>
          <a:blip r:embed="rId2"/>
          <a:stretch>
            <a:fillRect/>
          </a:stretch>
        </p:blipFill>
        <p:spPr>
          <a:xfrm>
            <a:off x="11278" y="-1"/>
            <a:ext cx="24361444" cy="13716001"/>
          </a:xfrm>
          <a:prstGeom prst="rect">
            <a:avLst/>
          </a:prstGeom>
          <a:ln w="12700">
            <a:miter lim="400000"/>
          </a:ln>
        </p:spPr>
      </p:pic>
      <p:sp>
        <p:nvSpPr>
          <p:cNvPr id="29" name="幻灯片编号"/>
          <p:cNvSpPr txBox="1">
            <a:spLocks noGrp="1"/>
          </p:cNvSpPr>
          <p:nvPr>
            <p:ph type="sldNum" sz="quarter" idx="2"/>
          </p:nvPr>
        </p:nvSpPr>
        <p:spPr>
          <a:xfrm>
            <a:off x="11959031" y="13081000"/>
            <a:ext cx="453238" cy="46105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中标签">
    <p:spTree>
      <p:nvGrpSpPr>
        <p:cNvPr id="1" name=""/>
        <p:cNvGrpSpPr/>
        <p:nvPr/>
      </p:nvGrpSpPr>
      <p:grpSpPr>
        <a:xfrm>
          <a:off x="0" y="0"/>
          <a:ext cx="0" cy="0"/>
          <a:chOff x="0" y="0"/>
          <a:chExt cx="0" cy="0"/>
        </a:xfrm>
      </p:grpSpPr>
      <p:pic>
        <p:nvPicPr>
          <p:cNvPr id="36" name="ppt_画板 1 副本 11.jpg" descr="ppt_画板 1 副本 11.jpg"/>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37" name="幻灯片编号"/>
          <p:cNvSpPr txBox="1">
            <a:spLocks noGrp="1"/>
          </p:cNvSpPr>
          <p:nvPr>
            <p:ph type="sldNum" sz="quarter" idx="2"/>
          </p:nvPr>
        </p:nvSpPr>
        <p:spPr>
          <a:xfrm>
            <a:off x="11959031" y="13081000"/>
            <a:ext cx="453238" cy="46105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大标签">
    <p:spTree>
      <p:nvGrpSpPr>
        <p:cNvPr id="1" name=""/>
        <p:cNvGrpSpPr/>
        <p:nvPr/>
      </p:nvGrpSpPr>
      <p:grpSpPr>
        <a:xfrm>
          <a:off x="0" y="0"/>
          <a:ext cx="0" cy="0"/>
          <a:chOff x="0" y="0"/>
          <a:chExt cx="0" cy="0"/>
        </a:xfrm>
      </p:grpSpPr>
      <p:pic>
        <p:nvPicPr>
          <p:cNvPr id="44" name="ppt_画板 1 副本 13.jpg" descr="ppt_画板 1 副本 13.jpg"/>
          <p:cNvPicPr>
            <a:picLocks noChangeAspect="1"/>
          </p:cNvPicPr>
          <p:nvPr/>
        </p:nvPicPr>
        <p:blipFill>
          <a:blip r:embed="rId2"/>
          <a:stretch>
            <a:fillRect/>
          </a:stretch>
        </p:blipFill>
        <p:spPr>
          <a:xfrm>
            <a:off x="11278" y="-1"/>
            <a:ext cx="24361444" cy="13716001"/>
          </a:xfrm>
          <a:prstGeom prst="rect">
            <a:avLst/>
          </a:prstGeom>
          <a:ln w="12700">
            <a:miter lim="400000"/>
          </a:ln>
        </p:spPr>
      </p:pic>
      <p:sp>
        <p:nvSpPr>
          <p:cNvPr id="45" name="幻灯片编号"/>
          <p:cNvSpPr txBox="1">
            <a:spLocks noGrp="1"/>
          </p:cNvSpPr>
          <p:nvPr>
            <p:ph type="sldNum" sz="quarter" idx="2"/>
          </p:nvPr>
        </p:nvSpPr>
        <p:spPr>
          <a:xfrm>
            <a:off x="11959031" y="13081000"/>
            <a:ext cx="453238" cy="46105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尾页">
    <p:spTree>
      <p:nvGrpSpPr>
        <p:cNvPr id="1" name=""/>
        <p:cNvGrpSpPr/>
        <p:nvPr/>
      </p:nvGrpSpPr>
      <p:grpSpPr>
        <a:xfrm>
          <a:off x="0" y="0"/>
          <a:ext cx="0" cy="0"/>
          <a:chOff x="0" y="0"/>
          <a:chExt cx="0" cy="0"/>
        </a:xfrm>
      </p:grpSpPr>
      <p:sp>
        <p:nvSpPr>
          <p:cNvPr id="60" name="幻灯片编号"/>
          <p:cNvSpPr txBox="1">
            <a:spLocks noGrp="1"/>
          </p:cNvSpPr>
          <p:nvPr>
            <p:ph type="sldNum" sz="quarter" idx="2"/>
          </p:nvPr>
        </p:nvSpPr>
        <p:spPr>
          <a:xfrm>
            <a:off x="11959031" y="13081000"/>
            <a:ext cx="453238" cy="461059"/>
          </a:xfrm>
          <a:prstGeom prst="rect">
            <a:avLst/>
          </a:prstGeom>
        </p:spPr>
        <p:txBody>
          <a:bodyPr/>
          <a:lstStyle/>
          <a:p>
            <a:fld id="{86CB4B4D-7CA3-9044-876B-883B54F8677D}" type="slidenum">
              <a:t>‹#›</a:t>
            </a:fld>
            <a:endParaRPr/>
          </a:p>
        </p:txBody>
      </p:sp>
      <p:pic>
        <p:nvPicPr>
          <p:cNvPr id="4" name="ppt_画板 1 副本 22.jpg" descr="ppt_画板 1 副本 22.jpg">
            <a:extLst>
              <a:ext uri="{FF2B5EF4-FFF2-40B4-BE49-F238E27FC236}">
                <a16:creationId xmlns:a16="http://schemas.microsoft.com/office/drawing/2014/main" id="{BB53945F-A943-6344-AB5A-CBFE700176E6}"/>
              </a:ext>
            </a:extLst>
          </p:cNvPr>
          <p:cNvPicPr>
            <a:picLocks noChangeAspect="1"/>
          </p:cNvPicPr>
          <p:nvPr userDrawn="1"/>
        </p:nvPicPr>
        <p:blipFill>
          <a:blip r:embed="rId2"/>
          <a:stretch>
            <a:fillRect/>
          </a:stretch>
        </p:blipFill>
        <p:spPr>
          <a:xfrm>
            <a:off x="-1416" y="0"/>
            <a:ext cx="24374132" cy="13716001"/>
          </a:xfrm>
          <a:prstGeom prst="rect">
            <a:avLst/>
          </a:prstGeom>
          <a:ln w="12700">
            <a:miter lim="400000"/>
          </a:ln>
        </p:spPr>
      </p:pic>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048000" y="2244726"/>
            <a:ext cx="18288000" cy="4775200"/>
          </a:xfrm>
        </p:spPr>
        <p:txBody>
          <a:bodyPr anchor="b"/>
          <a:lstStyle>
            <a:lvl1pPr algn="ctr">
              <a:defRPr sz="12000"/>
            </a:lvl1pPr>
          </a:lstStyle>
          <a:p>
            <a:r>
              <a:rPr kumimoji="1" lang="zh-CN" altLang="en-US"/>
              <a:t>单击此处编辑母版标题样式</a:t>
            </a:r>
          </a:p>
        </p:txBody>
      </p:sp>
      <p:sp>
        <p:nvSpPr>
          <p:cNvPr id="3" name="副标题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3853588A-54C4-F64F-8CD8-3BFACA05D44F}" type="datetimeFigureOut">
              <a:rPr kumimoji="1" lang="zh-CN" altLang="en-US" smtClean="0"/>
              <a:t>2023/1/5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B1FD77B-1E27-6943-8B66-9A899BEC4908}" type="slidenum">
              <a:rPr kumimoji="1" lang="zh-CN" altLang="en-US" smtClean="0"/>
              <a:t>‹#›</a:t>
            </a:fld>
            <a:endParaRPr kumimoji="1" lang="zh-CN" altLang="en-US"/>
          </a:p>
        </p:txBody>
      </p:sp>
    </p:spTree>
    <p:extLst>
      <p:ext uri="{BB962C8B-B14F-4D97-AF65-F5344CB8AC3E}">
        <p14:creationId xmlns:p14="http://schemas.microsoft.com/office/powerpoint/2010/main" val="3580601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ppt_画板 1 副本 14.jpg" descr="ppt_画板 1 副本 14.jpg">
            <a:extLst>
              <a:ext uri="{FF2B5EF4-FFF2-40B4-BE49-F238E27FC236}">
                <a16:creationId xmlns:a16="http://schemas.microsoft.com/office/drawing/2014/main" id="{85ECFFCC-C6CA-5348-B8B1-B8140C0FF340}"/>
              </a:ext>
            </a:extLst>
          </p:cNvPr>
          <p:cNvPicPr>
            <a:picLocks noChangeAspect="1"/>
          </p:cNvPicPr>
          <p:nvPr userDrawn="1"/>
        </p:nvPicPr>
        <p:blipFill>
          <a:blip r:embed="rId8"/>
          <a:stretch>
            <a:fillRect/>
          </a:stretch>
        </p:blipFill>
        <p:spPr>
          <a:xfrm>
            <a:off x="11278" y="-1"/>
            <a:ext cx="24361444" cy="13716001"/>
          </a:xfrm>
          <a:prstGeom prst="rect">
            <a:avLst/>
          </a:prstGeom>
          <a:ln w="12700">
            <a:miter lim="400000"/>
          </a:ln>
        </p:spPr>
      </p:pic>
      <p:sp>
        <p:nvSpPr>
          <p:cNvPr id="7" name="形状">
            <a:extLst>
              <a:ext uri="{FF2B5EF4-FFF2-40B4-BE49-F238E27FC236}">
                <a16:creationId xmlns:a16="http://schemas.microsoft.com/office/drawing/2014/main" id="{3C13919B-08AC-2248-A56E-A68808CC84CC}"/>
              </a:ext>
            </a:extLst>
          </p:cNvPr>
          <p:cNvSpPr/>
          <p:nvPr userDrawn="1"/>
        </p:nvSpPr>
        <p:spPr>
          <a:xfrm>
            <a:off x="0" y="607609"/>
            <a:ext cx="16852900" cy="8933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356" y="21600"/>
                </a:lnTo>
                <a:lnTo>
                  <a:pt x="0" y="21600"/>
                </a:lnTo>
                <a:lnTo>
                  <a:pt x="0" y="0"/>
                </a:lnTo>
                <a:close/>
              </a:path>
            </a:pathLst>
          </a:custGeom>
          <a:solidFill>
            <a:srgbClr val="00BE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5" r:id="rId5"/>
    <p:sldLayoutId id="2147483657" r:id="rId6"/>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1pPr>
      <a:lvl2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2286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2743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3200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3657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2620EDC-F5C2-8945-9085-B6D820BED397}"/>
              </a:ext>
            </a:extLst>
          </p:cNvPr>
          <p:cNvSpPr/>
          <p:nvPr/>
        </p:nvSpPr>
        <p:spPr>
          <a:xfrm>
            <a:off x="942704" y="1446274"/>
            <a:ext cx="9413870" cy="1323439"/>
          </a:xfrm>
          <a:prstGeom prst="rect">
            <a:avLst/>
          </a:prstGeom>
        </p:spPr>
        <p:txBody>
          <a:bodyPr wrap="square">
            <a:spAutoFit/>
          </a:bodyPr>
          <a:lstStyle/>
          <a:p>
            <a:r>
              <a:rPr kumimoji="1" lang="en-US" altLang="zh-CN" sz="8000" dirty="0">
                <a:solidFill>
                  <a:srgbClr val="00BDFF"/>
                </a:solidFill>
                <a:latin typeface="Noto Sans S Chinese" charset="-122"/>
                <a:ea typeface="Noto Sans S Chinese" charset="-122"/>
                <a:cs typeface="Noto Sans S Chinese" charset="-122"/>
              </a:rPr>
              <a:t>2022</a:t>
            </a:r>
            <a:r>
              <a:rPr kumimoji="1" lang="zh-CN" altLang="en-US" sz="8000" dirty="0">
                <a:solidFill>
                  <a:srgbClr val="00BDFF"/>
                </a:solidFill>
                <a:latin typeface="Noto Sans S Chinese" charset="-122"/>
                <a:ea typeface="Noto Sans S Chinese" charset="-122"/>
                <a:cs typeface="Noto Sans S Chinese" charset="-122"/>
              </a:rPr>
              <a:t>年底述职汇报</a:t>
            </a:r>
            <a:endParaRPr kumimoji="1" lang="en-US" altLang="zh-CN" sz="8000" b="1" dirty="0">
              <a:solidFill>
                <a:srgbClr val="00BDFF"/>
              </a:solidFill>
              <a:latin typeface="Noto Sans S Chinese" charset="-122"/>
              <a:ea typeface="Noto Sans S Chinese" charset="-122"/>
              <a:cs typeface="Noto Sans S Chinese" charset="-122"/>
            </a:endParaRPr>
          </a:p>
        </p:txBody>
      </p:sp>
      <p:sp>
        <p:nvSpPr>
          <p:cNvPr id="5" name="矩形 4">
            <a:extLst>
              <a:ext uri="{FF2B5EF4-FFF2-40B4-BE49-F238E27FC236}">
                <a16:creationId xmlns:a16="http://schemas.microsoft.com/office/drawing/2014/main" id="{E05C1278-0A00-3443-A777-43D5267F49ED}"/>
              </a:ext>
            </a:extLst>
          </p:cNvPr>
          <p:cNvSpPr/>
          <p:nvPr/>
        </p:nvSpPr>
        <p:spPr>
          <a:xfrm>
            <a:off x="4147326" y="4098723"/>
            <a:ext cx="2698175" cy="523220"/>
          </a:xfrm>
          <a:prstGeom prst="rect">
            <a:avLst/>
          </a:prstGeom>
        </p:spPr>
        <p:txBody>
          <a:bodyPr wrap="none">
            <a:spAutoFit/>
          </a:bodyPr>
          <a:lstStyle/>
          <a:p>
            <a:r>
              <a:rPr kumimoji="1" lang="zh-CN" altLang="en-US" sz="2800" b="0" dirty="0">
                <a:solidFill>
                  <a:srgbClr val="00BDFF"/>
                </a:solidFill>
                <a:latin typeface="Noto Sans S Chinese" charset="-122"/>
                <a:ea typeface="Noto Sans S Chinese" charset="-122"/>
                <a:cs typeface="Noto Sans S Chinese" charset="-122"/>
              </a:rPr>
              <a:t>汇报人：张苏扬</a:t>
            </a:r>
          </a:p>
        </p:txBody>
      </p:sp>
      <p:sp>
        <p:nvSpPr>
          <p:cNvPr id="6" name="矩形 5">
            <a:extLst>
              <a:ext uri="{FF2B5EF4-FFF2-40B4-BE49-F238E27FC236}">
                <a16:creationId xmlns:a16="http://schemas.microsoft.com/office/drawing/2014/main" id="{B7606D6D-3A00-6542-8F22-E533EC4C4DBE}"/>
              </a:ext>
            </a:extLst>
          </p:cNvPr>
          <p:cNvSpPr/>
          <p:nvPr/>
        </p:nvSpPr>
        <p:spPr>
          <a:xfrm>
            <a:off x="1133847" y="4098723"/>
            <a:ext cx="2339102" cy="523220"/>
          </a:xfrm>
          <a:prstGeom prst="rect">
            <a:avLst/>
          </a:prstGeom>
        </p:spPr>
        <p:txBody>
          <a:bodyPr wrap="none">
            <a:spAutoFit/>
          </a:bodyPr>
          <a:lstStyle/>
          <a:p>
            <a:r>
              <a:rPr kumimoji="1" lang="zh-CN" altLang="en-US" sz="2800" b="0" dirty="0">
                <a:solidFill>
                  <a:srgbClr val="00BDFF"/>
                </a:solidFill>
                <a:latin typeface="Noto Sans S Chinese" charset="-122"/>
                <a:ea typeface="Noto Sans S Chinese" charset="-122"/>
                <a:cs typeface="Noto Sans S Chinese" charset="-122"/>
              </a:rPr>
              <a:t>软件技术中心</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a:extLst>
              <a:ext uri="{FF2B5EF4-FFF2-40B4-BE49-F238E27FC236}">
                <a16:creationId xmlns:a16="http://schemas.microsoft.com/office/drawing/2014/main" id="{E82AB8CF-5D8A-094F-BB11-1574753CA0DE}"/>
              </a:ext>
            </a:extLst>
          </p:cNvPr>
          <p:cNvSpPr txBox="1"/>
          <p:nvPr/>
        </p:nvSpPr>
        <p:spPr>
          <a:xfrm>
            <a:off x="343297" y="648715"/>
            <a:ext cx="4825052" cy="830997"/>
          </a:xfrm>
          <a:prstGeom prst="rect">
            <a:avLst/>
          </a:prstGeom>
          <a:noFill/>
        </p:spPr>
        <p:txBody>
          <a:bodyPr wrap="square" rtlCol="0">
            <a:spAutoFit/>
          </a:bodyPr>
          <a:lstStyle/>
          <a:p>
            <a:r>
              <a:rPr kumimoji="1" lang="zh-CN" altLang="en-US" sz="4800" dirty="0">
                <a:solidFill>
                  <a:srgbClr val="010A23"/>
                </a:solidFill>
                <a:latin typeface="Microsoft YaHei" panose="020B0503020204020204" pitchFamily="34" charset="-122"/>
                <a:ea typeface="Microsoft YaHei" panose="020B0503020204020204" pitchFamily="34" charset="-122"/>
                <a:cs typeface="Noto Sans S Chinese" charset="-122"/>
              </a:rPr>
              <a:t>重要经验心得</a:t>
            </a:r>
          </a:p>
        </p:txBody>
      </p:sp>
      <p:sp>
        <p:nvSpPr>
          <p:cNvPr id="2" name="文本框 1">
            <a:extLst>
              <a:ext uri="{FF2B5EF4-FFF2-40B4-BE49-F238E27FC236}">
                <a16:creationId xmlns:a16="http://schemas.microsoft.com/office/drawing/2014/main" id="{B7CBC334-3875-AC85-A37B-07F15192C521}"/>
              </a:ext>
            </a:extLst>
          </p:cNvPr>
          <p:cNvSpPr txBox="1"/>
          <p:nvPr/>
        </p:nvSpPr>
        <p:spPr>
          <a:xfrm>
            <a:off x="264544" y="1662674"/>
            <a:ext cx="24119456" cy="35650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14350" marR="0" indent="-514350" algn="l" defTabSz="825500" rtl="0" fontAlgn="auto" latinLnBrk="0" hangingPunct="0">
              <a:lnSpc>
                <a:spcPct val="250000"/>
              </a:lnSpc>
              <a:spcBef>
                <a:spcPts val="0"/>
              </a:spcBef>
              <a:spcAft>
                <a:spcPts val="0"/>
              </a:spcAft>
              <a:buClrTx/>
              <a:buSzTx/>
              <a:buFont typeface="+mj-lt"/>
              <a:buAutoNum type="arabicPeriod"/>
              <a:tabLst/>
            </a:pPr>
            <a:r>
              <a:rPr lang="zh-CN" altLang="en-US" dirty="0">
                <a:solidFill>
                  <a:schemeClr val="bg1"/>
                </a:solidFill>
              </a:rPr>
              <a:t>用</a:t>
            </a:r>
            <a:r>
              <a:rPr lang="zh-CN" altLang="en-US" dirty="0" smtClean="0">
                <a:solidFill>
                  <a:schemeClr val="bg1"/>
                </a:solidFill>
              </a:rPr>
              <a:t>好</a:t>
            </a:r>
            <a:r>
              <a:rPr lang="en-US" altLang="zh-CN" dirty="0" err="1" smtClean="0">
                <a:solidFill>
                  <a:schemeClr val="bg1"/>
                </a:solidFill>
              </a:rPr>
              <a:t>css</a:t>
            </a:r>
            <a:r>
              <a:rPr lang="zh-CN" altLang="en-US" dirty="0" smtClean="0">
                <a:solidFill>
                  <a:schemeClr val="bg1"/>
                </a:solidFill>
              </a:rPr>
              <a:t>可以节省不少时间</a:t>
            </a:r>
            <a:endParaRPr lang="en-US" altLang="zh-CN" dirty="0" smtClean="0">
              <a:solidFill>
                <a:schemeClr val="bg1"/>
              </a:solidFill>
            </a:endParaRPr>
          </a:p>
          <a:p>
            <a:pPr marL="514350" marR="0" indent="-514350" algn="l" defTabSz="825500" rtl="0" fontAlgn="auto" latinLnBrk="0" hangingPunct="0">
              <a:lnSpc>
                <a:spcPct val="250000"/>
              </a:lnSpc>
              <a:spcBef>
                <a:spcPts val="0"/>
              </a:spcBef>
              <a:spcAft>
                <a:spcPts val="0"/>
              </a:spcAft>
              <a:buClrTx/>
              <a:buSzTx/>
              <a:buFont typeface="+mj-lt"/>
              <a:buAutoNum type="arabicPeriod"/>
              <a:tabLst/>
            </a:pPr>
            <a:r>
              <a:rPr lang="zh-CN" altLang="en-US" dirty="0">
                <a:solidFill>
                  <a:schemeClr val="bg1"/>
                </a:solidFill>
              </a:rPr>
              <a:t>用</a:t>
            </a:r>
            <a:r>
              <a:rPr lang="zh-CN" altLang="en-US" dirty="0" smtClean="0">
                <a:solidFill>
                  <a:schemeClr val="bg1"/>
                </a:solidFill>
              </a:rPr>
              <a:t>好</a:t>
            </a:r>
            <a:r>
              <a:rPr lang="en-US" altLang="zh-CN" dirty="0" smtClean="0">
                <a:solidFill>
                  <a:schemeClr val="bg1"/>
                </a:solidFill>
              </a:rPr>
              <a:t>react</a:t>
            </a:r>
            <a:r>
              <a:rPr lang="zh-CN" altLang="en-US" dirty="0" smtClean="0">
                <a:solidFill>
                  <a:schemeClr val="bg1"/>
                </a:solidFill>
              </a:rPr>
              <a:t>可以把页面写活，增加可维护性</a:t>
            </a:r>
            <a:endParaRPr lang="en-GB" altLang="zh-CN" dirty="0">
              <a:solidFill>
                <a:schemeClr val="bg1"/>
              </a:solidFill>
            </a:endParaRPr>
          </a:p>
          <a:p>
            <a:pPr marL="514350" marR="0" indent="-514350" algn="l" defTabSz="825500" rtl="0" fontAlgn="auto" latinLnBrk="0" hangingPunct="0">
              <a:lnSpc>
                <a:spcPct val="250000"/>
              </a:lnSpc>
              <a:spcBef>
                <a:spcPts val="0"/>
              </a:spcBef>
              <a:spcAft>
                <a:spcPts val="0"/>
              </a:spcAft>
              <a:buClrTx/>
              <a:buSzTx/>
              <a:buFont typeface="+mj-lt"/>
              <a:buAutoNum type="arabicPeriod"/>
              <a:tabLst/>
            </a:pPr>
            <a:endParaRPr kumimoji="0" lang="en-GB" sz="3000" b="1" i="0" u="none" strike="noStrike" cap="none" spc="0" normalizeH="0" baseline="0" dirty="0">
              <a:ln>
                <a:noFill/>
              </a:ln>
              <a:solidFill>
                <a:schemeClr val="bg1"/>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3002293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a:extLst>
              <a:ext uri="{FF2B5EF4-FFF2-40B4-BE49-F238E27FC236}">
                <a16:creationId xmlns:a16="http://schemas.microsoft.com/office/drawing/2014/main" id="{E82AB8CF-5D8A-094F-BB11-1574753CA0DE}"/>
              </a:ext>
            </a:extLst>
          </p:cNvPr>
          <p:cNvSpPr txBox="1"/>
          <p:nvPr/>
        </p:nvSpPr>
        <p:spPr>
          <a:xfrm>
            <a:off x="343296" y="648715"/>
            <a:ext cx="7389347" cy="830997"/>
          </a:xfrm>
          <a:prstGeom prst="rect">
            <a:avLst/>
          </a:prstGeom>
          <a:noFill/>
        </p:spPr>
        <p:txBody>
          <a:bodyPr wrap="square" rtlCol="0">
            <a:spAutoFit/>
          </a:bodyPr>
          <a:lstStyle/>
          <a:p>
            <a:r>
              <a:rPr kumimoji="1" lang="zh-CN" altLang="en-US" sz="4800" dirty="0">
                <a:solidFill>
                  <a:srgbClr val="010A23"/>
                </a:solidFill>
                <a:latin typeface="Microsoft YaHei" panose="020B0503020204020204" pitchFamily="34" charset="-122"/>
                <a:ea typeface="Microsoft YaHei" panose="020B0503020204020204" pitchFamily="34" charset="-122"/>
                <a:cs typeface="Noto Sans S Chinese" charset="-122"/>
              </a:rPr>
              <a:t>问题改进思路（</a:t>
            </a:r>
            <a:r>
              <a:rPr kumimoji="1" lang="en-US" altLang="zh-CN" sz="4800" dirty="0">
                <a:solidFill>
                  <a:srgbClr val="010A23"/>
                </a:solidFill>
                <a:latin typeface="Microsoft YaHei" panose="020B0503020204020204" pitchFamily="34" charset="-122"/>
                <a:ea typeface="Microsoft YaHei" panose="020B0503020204020204" pitchFamily="34" charset="-122"/>
                <a:cs typeface="Noto Sans S Chinese" charset="-122"/>
              </a:rPr>
              <a:t>2023</a:t>
            </a:r>
            <a:r>
              <a:rPr kumimoji="1" lang="zh-CN" altLang="en-US" sz="4800" dirty="0">
                <a:solidFill>
                  <a:srgbClr val="010A23"/>
                </a:solidFill>
                <a:latin typeface="Microsoft YaHei" panose="020B0503020204020204" pitchFamily="34" charset="-122"/>
                <a:ea typeface="Microsoft YaHei" panose="020B0503020204020204" pitchFamily="34" charset="-122"/>
                <a:cs typeface="Noto Sans S Chinese" charset="-122"/>
              </a:rPr>
              <a:t>）</a:t>
            </a:r>
          </a:p>
        </p:txBody>
      </p:sp>
    </p:spTree>
    <p:extLst>
      <p:ext uri="{BB962C8B-B14F-4D97-AF65-F5344CB8AC3E}">
        <p14:creationId xmlns:p14="http://schemas.microsoft.com/office/powerpoint/2010/main" val="1590737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2630" y="648946"/>
            <a:ext cx="3569435" cy="830997"/>
          </a:xfrm>
          <a:prstGeom prst="rect">
            <a:avLst/>
          </a:prstGeom>
          <a:noFill/>
        </p:spPr>
        <p:txBody>
          <a:bodyPr wrap="square" rtlCol="0">
            <a:spAutoFit/>
          </a:bodyPr>
          <a:lstStyle/>
          <a:p>
            <a:r>
              <a:rPr kumimoji="1" lang="zh-CN" altLang="en-US" sz="4800" dirty="0">
                <a:solidFill>
                  <a:srgbClr val="010A23"/>
                </a:solidFill>
                <a:latin typeface="Microsoft YaHei" panose="020B0503020204020204" pitchFamily="34" charset="-122"/>
                <a:ea typeface="Microsoft YaHei" panose="020B0503020204020204" pitchFamily="34" charset="-122"/>
                <a:cs typeface="Noto Sans S Chinese" charset="-122"/>
              </a:rPr>
              <a:t>目 录</a:t>
            </a:r>
          </a:p>
        </p:txBody>
      </p:sp>
      <p:grpSp>
        <p:nvGrpSpPr>
          <p:cNvPr id="74" name="组合 73">
            <a:extLst>
              <a:ext uri="{FF2B5EF4-FFF2-40B4-BE49-F238E27FC236}">
                <a16:creationId xmlns:a16="http://schemas.microsoft.com/office/drawing/2014/main" id="{E209161B-101D-3046-9232-41AD6DC338BC}"/>
              </a:ext>
            </a:extLst>
          </p:cNvPr>
          <p:cNvGrpSpPr/>
          <p:nvPr/>
        </p:nvGrpSpPr>
        <p:grpSpPr>
          <a:xfrm>
            <a:off x="2065881" y="5761532"/>
            <a:ext cx="19046591" cy="3200400"/>
            <a:chOff x="525755" y="1555413"/>
            <a:chExt cx="11150308" cy="1873587"/>
          </a:xfrm>
        </p:grpSpPr>
        <p:sp>
          <p:nvSpPr>
            <p:cNvPr id="75" name="椭圆">
              <a:extLst>
                <a:ext uri="{FF2B5EF4-FFF2-40B4-BE49-F238E27FC236}">
                  <a16:creationId xmlns:a16="http://schemas.microsoft.com/office/drawing/2014/main" id="{7D8091AE-C48D-D648-80EA-AA63B8D4E5A4}"/>
                </a:ext>
              </a:extLst>
            </p:cNvPr>
            <p:cNvSpPr/>
            <p:nvPr/>
          </p:nvSpPr>
          <p:spPr>
            <a:xfrm>
              <a:off x="724004" y="1753662"/>
              <a:ext cx="1477089" cy="1477089"/>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grpSp>
          <p:nvGrpSpPr>
            <p:cNvPr id="76" name="弧形组合">
              <a:extLst>
                <a:ext uri="{FF2B5EF4-FFF2-40B4-BE49-F238E27FC236}">
                  <a16:creationId xmlns:a16="http://schemas.microsoft.com/office/drawing/2014/main" id="{D6F38447-45F2-7540-A622-BE2519EA6358}"/>
                </a:ext>
              </a:extLst>
            </p:cNvPr>
            <p:cNvGrpSpPr/>
            <p:nvPr/>
          </p:nvGrpSpPr>
          <p:grpSpPr>
            <a:xfrm>
              <a:off x="563854" y="1593512"/>
              <a:ext cx="1798401" cy="1798401"/>
              <a:chOff x="2011" y="2735"/>
              <a:chExt cx="5334" cy="5334"/>
            </a:xfrm>
          </p:grpSpPr>
          <p:sp>
            <p:nvSpPr>
              <p:cNvPr id="86" name="弧形">
                <a:extLst>
                  <a:ext uri="{FF2B5EF4-FFF2-40B4-BE49-F238E27FC236}">
                    <a16:creationId xmlns:a16="http://schemas.microsoft.com/office/drawing/2014/main" id="{2AA9620A-745F-C347-A722-BC6BE7BFD8A4}"/>
                  </a:ext>
                </a:extLst>
              </p:cNvPr>
              <p:cNvSpPr>
                <a:spLocks noChangeAspect="1"/>
              </p:cNvSpPr>
              <p:nvPr/>
            </p:nvSpPr>
            <p:spPr>
              <a:xfrm>
                <a:off x="2011" y="2735"/>
                <a:ext cx="5334" cy="5334"/>
              </a:xfrm>
              <a:prstGeom prst="arc">
                <a:avLst>
                  <a:gd name="adj1" fmla="val 20908994"/>
                  <a:gd name="adj2" fmla="val 5653250"/>
                </a:avLst>
              </a:prstGeom>
              <a:ln w="38100">
                <a:solidFill>
                  <a:srgbClr val="1B6EE6"/>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87" name="弧形">
                <a:extLst>
                  <a:ext uri="{FF2B5EF4-FFF2-40B4-BE49-F238E27FC236}">
                    <a16:creationId xmlns:a16="http://schemas.microsoft.com/office/drawing/2014/main" id="{3B644BC8-C5D9-424E-A939-8C58B60EAD71}"/>
                  </a:ext>
                </a:extLst>
              </p:cNvPr>
              <p:cNvSpPr>
                <a:spLocks noChangeAspect="1"/>
              </p:cNvSpPr>
              <p:nvPr/>
            </p:nvSpPr>
            <p:spPr>
              <a:xfrm>
                <a:off x="2011" y="2735"/>
                <a:ext cx="5334" cy="5334"/>
              </a:xfrm>
              <a:prstGeom prst="arc">
                <a:avLst>
                  <a:gd name="adj1" fmla="val 9162316"/>
                  <a:gd name="adj2" fmla="val 12896104"/>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88" name="弧形">
                <a:extLst>
                  <a:ext uri="{FF2B5EF4-FFF2-40B4-BE49-F238E27FC236}">
                    <a16:creationId xmlns:a16="http://schemas.microsoft.com/office/drawing/2014/main" id="{D1E33BF7-876C-C64E-BCFB-D9333BF0922A}"/>
                  </a:ext>
                </a:extLst>
              </p:cNvPr>
              <p:cNvSpPr>
                <a:spLocks noChangeAspect="1"/>
              </p:cNvSpPr>
              <p:nvPr/>
            </p:nvSpPr>
            <p:spPr>
              <a:xfrm>
                <a:off x="2011" y="2735"/>
                <a:ext cx="5334" cy="5334"/>
              </a:xfrm>
              <a:prstGeom prst="arc">
                <a:avLst>
                  <a:gd name="adj1" fmla="val 13679315"/>
                  <a:gd name="adj2" fmla="val 15261392"/>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grpSp>
        <p:sp>
          <p:nvSpPr>
            <p:cNvPr id="77" name="弧形">
              <a:extLst>
                <a:ext uri="{FF2B5EF4-FFF2-40B4-BE49-F238E27FC236}">
                  <a16:creationId xmlns:a16="http://schemas.microsoft.com/office/drawing/2014/main" id="{29DFA92D-1084-3B42-982F-8A6CE182F6A1}"/>
                </a:ext>
              </a:extLst>
            </p:cNvPr>
            <p:cNvSpPr>
              <a:spLocks noChangeAspect="1"/>
            </p:cNvSpPr>
            <p:nvPr/>
          </p:nvSpPr>
          <p:spPr>
            <a:xfrm>
              <a:off x="644772" y="1674430"/>
              <a:ext cx="1636565" cy="1636565"/>
            </a:xfrm>
            <a:prstGeom prst="arc">
              <a:avLst>
                <a:gd name="adj1" fmla="val 18493566"/>
                <a:gd name="adj2" fmla="val 5311871"/>
              </a:avLst>
            </a:prstGeom>
            <a:ln w="38100">
              <a:gradFill>
                <a:gsLst>
                  <a:gs pos="0">
                    <a:schemeClr val="accent1"/>
                  </a:gs>
                  <a:gs pos="85000">
                    <a:schemeClr val="accent1">
                      <a:alpha val="0"/>
                    </a:schemeClr>
                  </a:gs>
                </a:gsLst>
                <a:lin ang="5400000" scaled="1"/>
              </a:gradFill>
              <a:prstDash val="sysDot"/>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78" name="弧形">
              <a:extLst>
                <a:ext uri="{FF2B5EF4-FFF2-40B4-BE49-F238E27FC236}">
                  <a16:creationId xmlns:a16="http://schemas.microsoft.com/office/drawing/2014/main" id="{EE46C209-2BED-DA44-90E1-FB6616DEAF84}"/>
                </a:ext>
              </a:extLst>
            </p:cNvPr>
            <p:cNvSpPr>
              <a:spLocks noChangeAspect="1"/>
            </p:cNvSpPr>
            <p:nvPr/>
          </p:nvSpPr>
          <p:spPr>
            <a:xfrm>
              <a:off x="644772" y="1674430"/>
              <a:ext cx="1636565" cy="1636565"/>
            </a:xfrm>
            <a:prstGeom prst="arc">
              <a:avLst>
                <a:gd name="adj1" fmla="val 7119301"/>
                <a:gd name="adj2" fmla="val 16259333"/>
              </a:avLst>
            </a:prstGeom>
            <a:ln w="38100">
              <a:gradFill>
                <a:gsLst>
                  <a:gs pos="0">
                    <a:schemeClr val="accent1"/>
                  </a:gs>
                  <a:gs pos="85000">
                    <a:schemeClr val="accent1">
                      <a:alpha val="0"/>
                    </a:schemeClr>
                  </a:gs>
                </a:gsLst>
                <a:lin ang="15600000" scaled="1"/>
              </a:gradFill>
              <a:prstDash val="sysDot"/>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79" name="亮色">
              <a:extLst>
                <a:ext uri="{FF2B5EF4-FFF2-40B4-BE49-F238E27FC236}">
                  <a16:creationId xmlns:a16="http://schemas.microsoft.com/office/drawing/2014/main" id="{E66DF33B-DE59-8342-80A8-0E02B6004A0A}"/>
                </a:ext>
              </a:extLst>
            </p:cNvPr>
            <p:cNvSpPr/>
            <p:nvPr/>
          </p:nvSpPr>
          <p:spPr>
            <a:xfrm>
              <a:off x="2042706" y="1624311"/>
              <a:ext cx="489143" cy="1735455"/>
            </a:xfrm>
            <a:custGeom>
              <a:avLst/>
              <a:gdLst>
                <a:gd name="connsiteX0" fmla="*/ 0 w 10306"/>
                <a:gd name="connsiteY0" fmla="*/ 0 h 2760"/>
                <a:gd name="connsiteX1" fmla="*/ 10306 w 10306"/>
                <a:gd name="connsiteY1" fmla="*/ 0 h 2760"/>
                <a:gd name="connsiteX2" fmla="*/ 10306 w 10306"/>
                <a:gd name="connsiteY2" fmla="*/ 2760 h 2760"/>
                <a:gd name="connsiteX3" fmla="*/ 0 w 10306"/>
                <a:gd name="connsiteY3" fmla="*/ 2760 h 2760"/>
                <a:gd name="connsiteX4" fmla="*/ 855 w 10306"/>
                <a:gd name="connsiteY4" fmla="*/ 1365 h 2760"/>
                <a:gd name="connsiteX5" fmla="*/ 0 w 10306"/>
                <a:gd name="connsiteY5" fmla="*/ 0 h 2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3" h="2733">
                  <a:moveTo>
                    <a:pt x="0" y="0"/>
                  </a:moveTo>
                  <a:lnTo>
                    <a:pt x="70" y="0"/>
                  </a:lnTo>
                  <a:cubicBezTo>
                    <a:pt x="454" y="234"/>
                    <a:pt x="804" y="888"/>
                    <a:pt x="770" y="1367"/>
                  </a:cubicBezTo>
                  <a:cubicBezTo>
                    <a:pt x="811" y="1929"/>
                    <a:pt x="383" y="2534"/>
                    <a:pt x="71" y="2733"/>
                  </a:cubicBezTo>
                  <a:lnTo>
                    <a:pt x="0" y="2733"/>
                  </a:lnTo>
                  <a:cubicBezTo>
                    <a:pt x="418" y="2503"/>
                    <a:pt x="743" y="1843"/>
                    <a:pt x="731" y="1413"/>
                  </a:cubicBezTo>
                  <a:lnTo>
                    <a:pt x="731" y="1389"/>
                  </a:lnTo>
                  <a:lnTo>
                    <a:pt x="730" y="1366"/>
                  </a:lnTo>
                  <a:lnTo>
                    <a:pt x="731" y="1339"/>
                  </a:lnTo>
                  <a:lnTo>
                    <a:pt x="732" y="1312"/>
                  </a:lnTo>
                  <a:cubicBezTo>
                    <a:pt x="747" y="757"/>
                    <a:pt x="308" y="178"/>
                    <a:pt x="0" y="0"/>
                  </a:cubicBezTo>
                  <a:close/>
                </a:path>
              </a:pathLst>
            </a:custGeom>
            <a:gradFill>
              <a:gsLst>
                <a:gs pos="100000">
                  <a:schemeClr val="accent1">
                    <a:alpha val="0"/>
                  </a:schemeClr>
                </a:gs>
                <a:gs pos="47000">
                  <a:schemeClr val="accent1"/>
                </a:gs>
                <a:gs pos="0">
                  <a:schemeClr val="accent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0" name="任意多边形: 形状 134">
              <a:extLst>
                <a:ext uri="{FF2B5EF4-FFF2-40B4-BE49-F238E27FC236}">
                  <a16:creationId xmlns:a16="http://schemas.microsoft.com/office/drawing/2014/main" id="{025189F0-8F93-B94E-97D9-A052E92C1831}"/>
                </a:ext>
              </a:extLst>
            </p:cNvPr>
            <p:cNvSpPr/>
            <p:nvPr/>
          </p:nvSpPr>
          <p:spPr>
            <a:xfrm>
              <a:off x="2084830" y="1566963"/>
              <a:ext cx="9591233" cy="1850149"/>
            </a:xfrm>
            <a:custGeom>
              <a:avLst/>
              <a:gdLst>
                <a:gd name="connsiteX0" fmla="*/ 0 w 9699586"/>
                <a:gd name="connsiteY0" fmla="*/ 0 h 1850149"/>
                <a:gd name="connsiteX1" fmla="*/ 9699586 w 9699586"/>
                <a:gd name="connsiteY1" fmla="*/ 0 h 1850149"/>
                <a:gd name="connsiteX2" fmla="*/ 9699586 w 9699586"/>
                <a:gd name="connsiteY2" fmla="*/ 1850149 h 1850149"/>
                <a:gd name="connsiteX3" fmla="*/ 704 w 9699586"/>
                <a:gd name="connsiteY3" fmla="*/ 1850149 h 1850149"/>
                <a:gd name="connsiteX4" fmla="*/ 15682 w 9699586"/>
                <a:gd name="connsiteY4" fmla="*/ 1842934 h 1850149"/>
                <a:gd name="connsiteX5" fmla="*/ 561867 w 9699586"/>
                <a:gd name="connsiteY5" fmla="*/ 925244 h 1850149"/>
                <a:gd name="connsiteX6" fmla="*/ 15682 w 9699586"/>
                <a:gd name="connsiteY6" fmla="*/ 7554 h 1850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9586" h="1850149">
                  <a:moveTo>
                    <a:pt x="0" y="0"/>
                  </a:moveTo>
                  <a:lnTo>
                    <a:pt x="9699586" y="0"/>
                  </a:lnTo>
                  <a:lnTo>
                    <a:pt x="9699586" y="1850149"/>
                  </a:lnTo>
                  <a:lnTo>
                    <a:pt x="704" y="1850149"/>
                  </a:lnTo>
                  <a:lnTo>
                    <a:pt x="15682" y="1842934"/>
                  </a:lnTo>
                  <a:cubicBezTo>
                    <a:pt x="341014" y="1666203"/>
                    <a:pt x="561867" y="1321515"/>
                    <a:pt x="561867" y="925244"/>
                  </a:cubicBezTo>
                  <a:cubicBezTo>
                    <a:pt x="561867" y="528973"/>
                    <a:pt x="341014" y="184286"/>
                    <a:pt x="15682" y="7554"/>
                  </a:cubicBezTo>
                  <a:close/>
                </a:path>
              </a:pathLst>
            </a:custGeom>
            <a:gradFill flip="none" rotWithShape="1">
              <a:gsLst>
                <a:gs pos="52000">
                  <a:schemeClr val="accent1">
                    <a:alpha val="25000"/>
                  </a:schemeClr>
                </a:gs>
                <a:gs pos="0">
                  <a:schemeClr val="accent1"/>
                </a:gs>
                <a:gs pos="100000">
                  <a:schemeClr val="accent1">
                    <a:alpha val="0"/>
                  </a:schemeClr>
                </a:gs>
              </a:gsLst>
              <a:lin ang="0" scaled="0"/>
              <a:tileRect/>
            </a:gradFill>
            <a:ln w="12700" cap="flat" cmpd="sng" algn="ctr">
              <a:gradFill>
                <a:gsLst>
                  <a:gs pos="0">
                    <a:schemeClr val="accent1"/>
                  </a:gs>
                  <a:gs pos="100000">
                    <a:schemeClr val="accent1">
                      <a:alpha val="0"/>
                    </a:schemeClr>
                  </a:gs>
                </a:gsLst>
                <a:lin ang="0" scaled="0"/>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1500" dirty="0"/>
                <a:t>2023</a:t>
              </a:r>
              <a:r>
                <a:rPr lang="zh-CN" altLang="en-US" sz="11500" dirty="0"/>
                <a:t>工作规划</a:t>
              </a:r>
            </a:p>
          </p:txBody>
        </p:sp>
        <p:sp>
          <p:nvSpPr>
            <p:cNvPr id="84" name="椭圆">
              <a:extLst>
                <a:ext uri="{FF2B5EF4-FFF2-40B4-BE49-F238E27FC236}">
                  <a16:creationId xmlns:a16="http://schemas.microsoft.com/office/drawing/2014/main" id="{B3EFA920-03B5-644F-93DD-1159F243C6BD}"/>
                </a:ext>
              </a:extLst>
            </p:cNvPr>
            <p:cNvSpPr/>
            <p:nvPr/>
          </p:nvSpPr>
          <p:spPr>
            <a:xfrm>
              <a:off x="525755" y="1555413"/>
              <a:ext cx="1873587" cy="1873587"/>
            </a:xfrm>
            <a:prstGeom prst="ellipse">
              <a:avLst/>
            </a:prstGeom>
            <a:noFill/>
            <a:ln>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5" name="椭圆">
              <a:extLst>
                <a:ext uri="{FF2B5EF4-FFF2-40B4-BE49-F238E27FC236}">
                  <a16:creationId xmlns:a16="http://schemas.microsoft.com/office/drawing/2014/main" id="{F617D845-D850-B64C-81E0-D9560A7554B4}"/>
                </a:ext>
              </a:extLst>
            </p:cNvPr>
            <p:cNvSpPr/>
            <p:nvPr/>
          </p:nvSpPr>
          <p:spPr>
            <a:xfrm>
              <a:off x="724004" y="1753662"/>
              <a:ext cx="1477089" cy="1477089"/>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3800" i="1" dirty="0"/>
                <a:t>3</a:t>
              </a:r>
              <a:endParaRPr lang="zh-CN" altLang="en-US" sz="13800" i="1" dirty="0"/>
            </a:p>
          </p:txBody>
        </p:sp>
      </p:grpSp>
    </p:spTree>
    <p:extLst>
      <p:ext uri="{BB962C8B-B14F-4D97-AF65-F5344CB8AC3E}">
        <p14:creationId xmlns:p14="http://schemas.microsoft.com/office/powerpoint/2010/main" val="2823002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a:extLst>
              <a:ext uri="{FF2B5EF4-FFF2-40B4-BE49-F238E27FC236}">
                <a16:creationId xmlns:a16="http://schemas.microsoft.com/office/drawing/2014/main" id="{E82AB8CF-5D8A-094F-BB11-1574753CA0DE}"/>
              </a:ext>
            </a:extLst>
          </p:cNvPr>
          <p:cNvSpPr txBox="1"/>
          <p:nvPr/>
        </p:nvSpPr>
        <p:spPr>
          <a:xfrm>
            <a:off x="343296" y="648715"/>
            <a:ext cx="4785295" cy="830997"/>
          </a:xfrm>
          <a:prstGeom prst="rect">
            <a:avLst/>
          </a:prstGeom>
          <a:noFill/>
        </p:spPr>
        <p:txBody>
          <a:bodyPr wrap="square" rtlCol="0">
            <a:spAutoFit/>
          </a:bodyPr>
          <a:lstStyle/>
          <a:p>
            <a:r>
              <a:rPr kumimoji="1" lang="zh-CN" altLang="en-US" sz="4800" dirty="0">
                <a:solidFill>
                  <a:srgbClr val="010A23"/>
                </a:solidFill>
                <a:latin typeface="Microsoft YaHei" panose="020B0503020204020204" pitchFamily="34" charset="-122"/>
                <a:ea typeface="Microsoft YaHei" panose="020B0503020204020204" pitchFamily="34" charset="-122"/>
                <a:cs typeface="Noto Sans S Chinese" charset="-122"/>
              </a:rPr>
              <a:t>岗位工作规划</a:t>
            </a:r>
          </a:p>
        </p:txBody>
      </p:sp>
      <p:sp>
        <p:nvSpPr>
          <p:cNvPr id="2" name="文本框 1">
            <a:extLst>
              <a:ext uri="{FF2B5EF4-FFF2-40B4-BE49-F238E27FC236}">
                <a16:creationId xmlns:a16="http://schemas.microsoft.com/office/drawing/2014/main" id="{51E2AFD4-64F6-2118-F13C-EE7F8C87098A}"/>
              </a:ext>
            </a:extLst>
          </p:cNvPr>
          <p:cNvSpPr txBox="1"/>
          <p:nvPr/>
        </p:nvSpPr>
        <p:spPr>
          <a:xfrm>
            <a:off x="236697" y="1787908"/>
            <a:ext cx="18974746" cy="24109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514350" marR="0" indent="-514350" algn="l" defTabSz="825500" rtl="0" fontAlgn="auto" latinLnBrk="0" hangingPunct="0">
              <a:lnSpc>
                <a:spcPct val="250000"/>
              </a:lnSpc>
              <a:spcBef>
                <a:spcPts val="0"/>
              </a:spcBef>
              <a:spcAft>
                <a:spcPts val="0"/>
              </a:spcAft>
              <a:buClrTx/>
              <a:buSzTx/>
              <a:buFont typeface="+mj-lt"/>
              <a:buAutoNum type="arabicPeriod"/>
              <a:tabLst/>
            </a:pPr>
            <a:r>
              <a:rPr kumimoji="0" lang="zh-CN" altLang="en-US" sz="3000" b="1" i="0" u="none" strike="noStrike" cap="none" spc="0" normalizeH="0" baseline="0" dirty="0">
                <a:ln>
                  <a:noFill/>
                </a:ln>
                <a:solidFill>
                  <a:schemeClr val="bg1"/>
                </a:solidFill>
                <a:effectLst/>
                <a:uFillTx/>
                <a:latin typeface="Helvetica Neue"/>
                <a:ea typeface="Helvetica Neue"/>
                <a:cs typeface="Helvetica Neue"/>
                <a:sym typeface="Helvetica Neue"/>
              </a:rPr>
              <a:t>继续做好对数字警力支援系统的维护和开发，致力于将新功能</a:t>
            </a:r>
            <a:r>
              <a:rPr kumimoji="0" lang="zh-CN" altLang="en-US" sz="3000" b="1" i="0" u="none" strike="noStrike" cap="none" spc="0" normalizeH="0" baseline="0" dirty="0" smtClean="0">
                <a:ln>
                  <a:noFill/>
                </a:ln>
                <a:solidFill>
                  <a:schemeClr val="bg1"/>
                </a:solidFill>
                <a:effectLst/>
                <a:uFillTx/>
                <a:latin typeface="Helvetica Neue"/>
                <a:ea typeface="Helvetica Neue"/>
                <a:cs typeface="Helvetica Neue"/>
                <a:sym typeface="Helvetica Neue"/>
              </a:rPr>
              <a:t>和新模块</a:t>
            </a:r>
            <a:r>
              <a:rPr lang="zh-CN" altLang="en-US" dirty="0">
                <a:solidFill>
                  <a:schemeClr val="bg1"/>
                </a:solidFill>
              </a:rPr>
              <a:t>用</a:t>
            </a:r>
            <a:r>
              <a:rPr kumimoji="0" lang="zh-CN" altLang="en-US" sz="3000" b="1" i="0" u="none" strike="noStrike" cap="none" spc="0" normalizeH="0" baseline="0" dirty="0" smtClean="0">
                <a:ln>
                  <a:noFill/>
                </a:ln>
                <a:solidFill>
                  <a:schemeClr val="bg1"/>
                </a:solidFill>
                <a:effectLst/>
                <a:uFillTx/>
                <a:latin typeface="Helvetica Neue"/>
                <a:ea typeface="Helvetica Neue"/>
                <a:cs typeface="Helvetica Neue"/>
                <a:sym typeface="Helvetica Neue"/>
              </a:rPr>
              <a:t>可</a:t>
            </a:r>
            <a:r>
              <a:rPr kumimoji="0" lang="zh-CN" altLang="en-US" sz="3000" b="1" i="0" u="none" strike="noStrike" cap="none" spc="0" normalizeH="0" baseline="0" dirty="0">
                <a:ln>
                  <a:noFill/>
                </a:ln>
                <a:solidFill>
                  <a:schemeClr val="bg1"/>
                </a:solidFill>
                <a:effectLst/>
                <a:uFillTx/>
                <a:latin typeface="Helvetica Neue"/>
                <a:ea typeface="Helvetica Neue"/>
                <a:cs typeface="Helvetica Neue"/>
                <a:sym typeface="Helvetica Neue"/>
              </a:rPr>
              <a:t>插拔</a:t>
            </a:r>
            <a:r>
              <a:rPr kumimoji="0" lang="zh-CN" altLang="en-US" sz="3000" b="1" i="0" u="none" strike="noStrike" cap="none" spc="0" normalizeH="0" baseline="0" dirty="0" smtClean="0">
                <a:ln>
                  <a:noFill/>
                </a:ln>
                <a:solidFill>
                  <a:schemeClr val="bg1"/>
                </a:solidFill>
                <a:effectLst/>
                <a:uFillTx/>
                <a:latin typeface="Helvetica Neue"/>
                <a:ea typeface="Helvetica Neue"/>
                <a:cs typeface="Helvetica Neue"/>
                <a:sym typeface="Helvetica Neue"/>
              </a:rPr>
              <a:t>式的思想进行设计和开发。</a:t>
            </a:r>
            <a:endParaRPr kumimoji="0" lang="en-GB" altLang="zh-CN" sz="3000" b="1" i="0" u="none" strike="noStrike" cap="none" spc="0" normalizeH="0" baseline="0" dirty="0">
              <a:ln>
                <a:noFill/>
              </a:ln>
              <a:solidFill>
                <a:schemeClr val="bg1"/>
              </a:solidFill>
              <a:effectLst/>
              <a:uFillTx/>
              <a:latin typeface="Helvetica Neue"/>
              <a:ea typeface="Helvetica Neue"/>
              <a:cs typeface="Helvetica Neue"/>
              <a:sym typeface="Helvetica Neue"/>
            </a:endParaRPr>
          </a:p>
          <a:p>
            <a:pPr marL="514350" marR="0" indent="-514350" algn="l" defTabSz="825500" rtl="0" fontAlgn="auto" latinLnBrk="0" hangingPunct="0">
              <a:lnSpc>
                <a:spcPct val="250000"/>
              </a:lnSpc>
              <a:spcBef>
                <a:spcPts val="0"/>
              </a:spcBef>
              <a:spcAft>
                <a:spcPts val="0"/>
              </a:spcAft>
              <a:buClrTx/>
              <a:buSzTx/>
              <a:buFont typeface="+mj-lt"/>
              <a:buAutoNum type="arabicPeriod"/>
              <a:tabLst/>
            </a:pPr>
            <a:r>
              <a:rPr lang="zh-CN" altLang="en-US" dirty="0">
                <a:solidFill>
                  <a:schemeClr val="bg1"/>
                </a:solidFill>
              </a:rPr>
              <a:t>对原有代码进行慢慢的</a:t>
            </a:r>
            <a:r>
              <a:rPr lang="zh-CN" altLang="en-US" dirty="0" smtClean="0">
                <a:solidFill>
                  <a:schemeClr val="bg1"/>
                </a:solidFill>
              </a:rPr>
              <a:t>改造，</a:t>
            </a:r>
            <a:r>
              <a:rPr lang="zh-CN" altLang="en-US" dirty="0">
                <a:solidFill>
                  <a:schemeClr val="bg1"/>
                </a:solidFill>
              </a:rPr>
              <a:t>实现标准化处理</a:t>
            </a:r>
            <a:endParaRPr kumimoji="0" lang="en-GB" altLang="zh-CN" sz="3000" b="1" i="0" u="none" strike="noStrike" cap="none" spc="0" normalizeH="0" baseline="0" dirty="0">
              <a:ln>
                <a:noFill/>
              </a:ln>
              <a:solidFill>
                <a:schemeClr val="bg1"/>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3047844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a:extLst>
              <a:ext uri="{FF2B5EF4-FFF2-40B4-BE49-F238E27FC236}">
                <a16:creationId xmlns:a16="http://schemas.microsoft.com/office/drawing/2014/main" id="{E82AB8CF-5D8A-094F-BB11-1574753CA0DE}"/>
              </a:ext>
            </a:extLst>
          </p:cNvPr>
          <p:cNvSpPr txBox="1"/>
          <p:nvPr/>
        </p:nvSpPr>
        <p:spPr>
          <a:xfrm>
            <a:off x="343296" y="648715"/>
            <a:ext cx="4785295" cy="830997"/>
          </a:xfrm>
          <a:prstGeom prst="rect">
            <a:avLst/>
          </a:prstGeom>
          <a:noFill/>
        </p:spPr>
        <p:txBody>
          <a:bodyPr wrap="square" rtlCol="0">
            <a:spAutoFit/>
          </a:bodyPr>
          <a:lstStyle/>
          <a:p>
            <a:r>
              <a:rPr kumimoji="1" lang="zh-CN" altLang="en-US" sz="4800" dirty="0">
                <a:solidFill>
                  <a:srgbClr val="010A23"/>
                </a:solidFill>
                <a:latin typeface="Microsoft YaHei" panose="020B0503020204020204" pitchFamily="34" charset="-122"/>
                <a:ea typeface="Microsoft YaHei" panose="020B0503020204020204" pitchFamily="34" charset="-122"/>
                <a:cs typeface="Noto Sans S Chinese" charset="-122"/>
              </a:rPr>
              <a:t>个人成长计划</a:t>
            </a:r>
          </a:p>
        </p:txBody>
      </p:sp>
      <p:sp>
        <p:nvSpPr>
          <p:cNvPr id="3" name="文本框 2">
            <a:extLst>
              <a:ext uri="{FF2B5EF4-FFF2-40B4-BE49-F238E27FC236}">
                <a16:creationId xmlns:a16="http://schemas.microsoft.com/office/drawing/2014/main" id="{2017A250-B66E-9B72-47AC-E24BD1ACD238}"/>
              </a:ext>
            </a:extLst>
          </p:cNvPr>
          <p:cNvSpPr txBox="1"/>
          <p:nvPr/>
        </p:nvSpPr>
        <p:spPr>
          <a:xfrm>
            <a:off x="492925" y="2003198"/>
            <a:ext cx="23379346" cy="35548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514350" marR="0" indent="-514350" algn="l" defTabSz="825500" rtl="0" fontAlgn="auto" latinLnBrk="0" hangingPunct="0">
              <a:lnSpc>
                <a:spcPct val="250000"/>
              </a:lnSpc>
              <a:spcBef>
                <a:spcPts val="0"/>
              </a:spcBef>
              <a:spcAft>
                <a:spcPts val="0"/>
              </a:spcAft>
              <a:buClrTx/>
              <a:buSzTx/>
              <a:buFont typeface="+mj-lt"/>
              <a:buAutoNum type="arabicPeriod"/>
              <a:tabLst/>
            </a:pPr>
            <a:r>
              <a:rPr lang="zh-CN" altLang="en-US" dirty="0" smtClean="0">
                <a:solidFill>
                  <a:schemeClr val="bg1"/>
                </a:solidFill>
              </a:rPr>
              <a:t>继续研究</a:t>
            </a:r>
            <a:r>
              <a:rPr lang="en-US" altLang="zh-CN" dirty="0" smtClean="0">
                <a:solidFill>
                  <a:schemeClr val="bg1"/>
                </a:solidFill>
              </a:rPr>
              <a:t>JS</a:t>
            </a:r>
            <a:r>
              <a:rPr lang="zh-CN" altLang="en-US" dirty="0" smtClean="0">
                <a:solidFill>
                  <a:schemeClr val="bg1"/>
                </a:solidFill>
              </a:rPr>
              <a:t>的基础原理</a:t>
            </a:r>
            <a:endParaRPr lang="en-US" altLang="zh-CN" dirty="0" smtClean="0">
              <a:solidFill>
                <a:schemeClr val="bg1"/>
              </a:solidFill>
            </a:endParaRPr>
          </a:p>
          <a:p>
            <a:pPr marL="514350" marR="0" indent="-514350" algn="l" defTabSz="825500" rtl="0" fontAlgn="auto" latinLnBrk="0" hangingPunct="0">
              <a:lnSpc>
                <a:spcPct val="250000"/>
              </a:lnSpc>
              <a:spcBef>
                <a:spcPts val="0"/>
              </a:spcBef>
              <a:spcAft>
                <a:spcPts val="0"/>
              </a:spcAft>
              <a:buClrTx/>
              <a:buSzTx/>
              <a:buFont typeface="+mj-lt"/>
              <a:buAutoNum type="arabicPeriod"/>
              <a:tabLst/>
            </a:pPr>
            <a:r>
              <a:rPr kumimoji="0" lang="zh-CN" altLang="en-US" sz="3000" b="1" i="0" u="none" strike="noStrike" cap="none" spc="0" normalizeH="0" baseline="0" dirty="0" smtClean="0">
                <a:ln>
                  <a:noFill/>
                </a:ln>
                <a:solidFill>
                  <a:schemeClr val="bg1"/>
                </a:solidFill>
                <a:effectLst/>
                <a:uFillTx/>
                <a:latin typeface="Helvetica Neue"/>
                <a:ea typeface="Helvetica Neue"/>
                <a:cs typeface="Helvetica Neue"/>
                <a:sym typeface="Helvetica Neue"/>
              </a:rPr>
              <a:t>尝试</a:t>
            </a:r>
            <a:r>
              <a:rPr kumimoji="0" lang="zh-CN" altLang="en-US" sz="3000" b="1" i="0" u="none" strike="noStrike" cap="none" spc="0" normalizeH="0" baseline="0" dirty="0">
                <a:ln>
                  <a:noFill/>
                </a:ln>
                <a:solidFill>
                  <a:schemeClr val="bg1"/>
                </a:solidFill>
                <a:effectLst/>
                <a:uFillTx/>
                <a:latin typeface="Helvetica Neue"/>
                <a:ea typeface="Helvetica Neue"/>
                <a:cs typeface="Helvetica Neue"/>
                <a:sym typeface="Helvetica Neue"/>
              </a:rPr>
              <a:t>搭建一个响应式的</a:t>
            </a:r>
            <a:r>
              <a:rPr kumimoji="0" lang="zh-CN" altLang="en-US" sz="3000" b="1" i="0" u="none" strike="noStrike" cap="none" spc="0" normalizeH="0" baseline="0" dirty="0" smtClean="0">
                <a:ln>
                  <a:noFill/>
                </a:ln>
                <a:solidFill>
                  <a:schemeClr val="bg1"/>
                </a:solidFill>
                <a:effectLst/>
                <a:uFillTx/>
                <a:latin typeface="Helvetica Neue"/>
                <a:ea typeface="Helvetica Neue"/>
                <a:cs typeface="Helvetica Neue"/>
                <a:sym typeface="Helvetica Neue"/>
              </a:rPr>
              <a:t>前端</a:t>
            </a:r>
            <a:r>
              <a:rPr lang="zh-CN" altLang="en-US" dirty="0" smtClean="0">
                <a:solidFill>
                  <a:schemeClr val="bg1"/>
                </a:solidFill>
              </a:rPr>
              <a:t>项目</a:t>
            </a:r>
            <a:endParaRPr lang="en-US" altLang="zh-CN" dirty="0" smtClean="0">
              <a:solidFill>
                <a:schemeClr val="bg1"/>
              </a:solidFill>
            </a:endParaRPr>
          </a:p>
          <a:p>
            <a:pPr marL="514350" marR="0" indent="-514350" algn="l" defTabSz="825500" rtl="0" fontAlgn="auto" latinLnBrk="0" hangingPunct="0">
              <a:lnSpc>
                <a:spcPct val="250000"/>
              </a:lnSpc>
              <a:spcBef>
                <a:spcPts val="0"/>
              </a:spcBef>
              <a:spcAft>
                <a:spcPts val="0"/>
              </a:spcAft>
              <a:buClrTx/>
              <a:buSzTx/>
              <a:buFont typeface="+mj-lt"/>
              <a:buAutoNum type="arabicPeriod"/>
              <a:tabLst/>
            </a:pPr>
            <a:r>
              <a:rPr kumimoji="0" lang="zh-CN" altLang="en-US" sz="3000" b="1" i="0" u="none" strike="noStrike" cap="none" spc="0" normalizeH="0" baseline="0" dirty="0" smtClean="0">
                <a:ln>
                  <a:noFill/>
                </a:ln>
                <a:solidFill>
                  <a:schemeClr val="bg1"/>
                </a:solidFill>
                <a:effectLst/>
                <a:uFillTx/>
                <a:latin typeface="Helvetica Neue"/>
                <a:ea typeface="Helvetica Neue"/>
                <a:cs typeface="Helvetica Neue"/>
                <a:sym typeface="Helvetica Neue"/>
              </a:rPr>
              <a:t>研究一下</a:t>
            </a:r>
            <a:r>
              <a:rPr kumimoji="0" lang="en-US" altLang="zh-CN" sz="3000" b="1" i="0" u="none" strike="noStrike" cap="none" spc="0" normalizeH="0" baseline="0" dirty="0" err="1" smtClean="0">
                <a:ln>
                  <a:noFill/>
                </a:ln>
                <a:solidFill>
                  <a:schemeClr val="bg1"/>
                </a:solidFill>
                <a:effectLst/>
                <a:uFillTx/>
                <a:latin typeface="Helvetica Neue"/>
                <a:ea typeface="Helvetica Neue"/>
                <a:cs typeface="Helvetica Neue"/>
                <a:sym typeface="Helvetica Neue"/>
              </a:rPr>
              <a:t>nodejs</a:t>
            </a:r>
            <a:r>
              <a:rPr kumimoji="0" lang="zh-CN" altLang="en-US" sz="3000" b="1" i="0" u="none" strike="noStrike" cap="none" spc="0" normalizeH="0" baseline="0" dirty="0" smtClean="0">
                <a:ln>
                  <a:noFill/>
                </a:ln>
                <a:solidFill>
                  <a:schemeClr val="bg1"/>
                </a:solidFill>
                <a:effectLst/>
                <a:uFillTx/>
                <a:latin typeface="Helvetica Neue"/>
                <a:ea typeface="Helvetica Neue"/>
                <a:cs typeface="Helvetica Neue"/>
                <a:sym typeface="Helvetica Neue"/>
              </a:rPr>
              <a:t>，尝试做一个后端服务</a:t>
            </a:r>
            <a:endParaRPr kumimoji="0" lang="en-GB" altLang="zh-CN" sz="3000" b="1" i="0" u="none" strike="noStrike" cap="none" spc="0" normalizeH="0" baseline="0" dirty="0">
              <a:ln>
                <a:noFill/>
              </a:ln>
              <a:solidFill>
                <a:schemeClr val="bg1"/>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2372904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2630" y="648946"/>
            <a:ext cx="3569435" cy="830997"/>
          </a:xfrm>
          <a:prstGeom prst="rect">
            <a:avLst/>
          </a:prstGeom>
          <a:noFill/>
        </p:spPr>
        <p:txBody>
          <a:bodyPr wrap="square" rtlCol="0">
            <a:spAutoFit/>
          </a:bodyPr>
          <a:lstStyle/>
          <a:p>
            <a:r>
              <a:rPr kumimoji="1" lang="zh-CN" altLang="en-US" sz="4800" dirty="0">
                <a:solidFill>
                  <a:srgbClr val="010A23"/>
                </a:solidFill>
                <a:latin typeface="Microsoft YaHei" panose="020B0503020204020204" pitchFamily="34" charset="-122"/>
                <a:ea typeface="Microsoft YaHei" panose="020B0503020204020204" pitchFamily="34" charset="-122"/>
                <a:cs typeface="Noto Sans S Chinese" charset="-122"/>
              </a:rPr>
              <a:t>目 录</a:t>
            </a:r>
          </a:p>
        </p:txBody>
      </p:sp>
      <p:grpSp>
        <p:nvGrpSpPr>
          <p:cNvPr id="74" name="组合 73">
            <a:extLst>
              <a:ext uri="{FF2B5EF4-FFF2-40B4-BE49-F238E27FC236}">
                <a16:creationId xmlns:a16="http://schemas.microsoft.com/office/drawing/2014/main" id="{E209161B-101D-3046-9232-41AD6DC338BC}"/>
              </a:ext>
            </a:extLst>
          </p:cNvPr>
          <p:cNvGrpSpPr/>
          <p:nvPr/>
        </p:nvGrpSpPr>
        <p:grpSpPr>
          <a:xfrm>
            <a:off x="2065881" y="5761532"/>
            <a:ext cx="19046591" cy="3200400"/>
            <a:chOff x="525755" y="1555413"/>
            <a:chExt cx="11150308" cy="1873587"/>
          </a:xfrm>
        </p:grpSpPr>
        <p:sp>
          <p:nvSpPr>
            <p:cNvPr id="75" name="椭圆">
              <a:extLst>
                <a:ext uri="{FF2B5EF4-FFF2-40B4-BE49-F238E27FC236}">
                  <a16:creationId xmlns:a16="http://schemas.microsoft.com/office/drawing/2014/main" id="{7D8091AE-C48D-D648-80EA-AA63B8D4E5A4}"/>
                </a:ext>
              </a:extLst>
            </p:cNvPr>
            <p:cNvSpPr/>
            <p:nvPr/>
          </p:nvSpPr>
          <p:spPr>
            <a:xfrm>
              <a:off x="724004" y="1753662"/>
              <a:ext cx="1477089" cy="1477089"/>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grpSp>
          <p:nvGrpSpPr>
            <p:cNvPr id="76" name="弧形组合">
              <a:extLst>
                <a:ext uri="{FF2B5EF4-FFF2-40B4-BE49-F238E27FC236}">
                  <a16:creationId xmlns:a16="http://schemas.microsoft.com/office/drawing/2014/main" id="{D6F38447-45F2-7540-A622-BE2519EA6358}"/>
                </a:ext>
              </a:extLst>
            </p:cNvPr>
            <p:cNvGrpSpPr/>
            <p:nvPr/>
          </p:nvGrpSpPr>
          <p:grpSpPr>
            <a:xfrm>
              <a:off x="563854" y="1593512"/>
              <a:ext cx="1798401" cy="1798401"/>
              <a:chOff x="2011" y="2735"/>
              <a:chExt cx="5334" cy="5334"/>
            </a:xfrm>
          </p:grpSpPr>
          <p:sp>
            <p:nvSpPr>
              <p:cNvPr id="86" name="弧形">
                <a:extLst>
                  <a:ext uri="{FF2B5EF4-FFF2-40B4-BE49-F238E27FC236}">
                    <a16:creationId xmlns:a16="http://schemas.microsoft.com/office/drawing/2014/main" id="{2AA9620A-745F-C347-A722-BC6BE7BFD8A4}"/>
                  </a:ext>
                </a:extLst>
              </p:cNvPr>
              <p:cNvSpPr>
                <a:spLocks noChangeAspect="1"/>
              </p:cNvSpPr>
              <p:nvPr/>
            </p:nvSpPr>
            <p:spPr>
              <a:xfrm>
                <a:off x="2011" y="2735"/>
                <a:ext cx="5334" cy="5334"/>
              </a:xfrm>
              <a:prstGeom prst="arc">
                <a:avLst>
                  <a:gd name="adj1" fmla="val 20908994"/>
                  <a:gd name="adj2" fmla="val 5653250"/>
                </a:avLst>
              </a:prstGeom>
              <a:ln w="38100">
                <a:solidFill>
                  <a:srgbClr val="1B6EE6"/>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87" name="弧形">
                <a:extLst>
                  <a:ext uri="{FF2B5EF4-FFF2-40B4-BE49-F238E27FC236}">
                    <a16:creationId xmlns:a16="http://schemas.microsoft.com/office/drawing/2014/main" id="{3B644BC8-C5D9-424E-A939-8C58B60EAD71}"/>
                  </a:ext>
                </a:extLst>
              </p:cNvPr>
              <p:cNvSpPr>
                <a:spLocks noChangeAspect="1"/>
              </p:cNvSpPr>
              <p:nvPr/>
            </p:nvSpPr>
            <p:spPr>
              <a:xfrm>
                <a:off x="2011" y="2735"/>
                <a:ext cx="5334" cy="5334"/>
              </a:xfrm>
              <a:prstGeom prst="arc">
                <a:avLst>
                  <a:gd name="adj1" fmla="val 9162316"/>
                  <a:gd name="adj2" fmla="val 12896104"/>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88" name="弧形">
                <a:extLst>
                  <a:ext uri="{FF2B5EF4-FFF2-40B4-BE49-F238E27FC236}">
                    <a16:creationId xmlns:a16="http://schemas.microsoft.com/office/drawing/2014/main" id="{D1E33BF7-876C-C64E-BCFB-D9333BF0922A}"/>
                  </a:ext>
                </a:extLst>
              </p:cNvPr>
              <p:cNvSpPr>
                <a:spLocks noChangeAspect="1"/>
              </p:cNvSpPr>
              <p:nvPr/>
            </p:nvSpPr>
            <p:spPr>
              <a:xfrm>
                <a:off x="2011" y="2735"/>
                <a:ext cx="5334" cy="5334"/>
              </a:xfrm>
              <a:prstGeom prst="arc">
                <a:avLst>
                  <a:gd name="adj1" fmla="val 13679315"/>
                  <a:gd name="adj2" fmla="val 15261392"/>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grpSp>
        <p:sp>
          <p:nvSpPr>
            <p:cNvPr id="77" name="弧形">
              <a:extLst>
                <a:ext uri="{FF2B5EF4-FFF2-40B4-BE49-F238E27FC236}">
                  <a16:creationId xmlns:a16="http://schemas.microsoft.com/office/drawing/2014/main" id="{29DFA92D-1084-3B42-982F-8A6CE182F6A1}"/>
                </a:ext>
              </a:extLst>
            </p:cNvPr>
            <p:cNvSpPr>
              <a:spLocks noChangeAspect="1"/>
            </p:cNvSpPr>
            <p:nvPr/>
          </p:nvSpPr>
          <p:spPr>
            <a:xfrm>
              <a:off x="644772" y="1674430"/>
              <a:ext cx="1636565" cy="1636565"/>
            </a:xfrm>
            <a:prstGeom prst="arc">
              <a:avLst>
                <a:gd name="adj1" fmla="val 18493566"/>
                <a:gd name="adj2" fmla="val 5311871"/>
              </a:avLst>
            </a:prstGeom>
            <a:ln w="38100">
              <a:gradFill>
                <a:gsLst>
                  <a:gs pos="0">
                    <a:schemeClr val="accent1"/>
                  </a:gs>
                  <a:gs pos="85000">
                    <a:schemeClr val="accent1">
                      <a:alpha val="0"/>
                    </a:schemeClr>
                  </a:gs>
                </a:gsLst>
                <a:lin ang="5400000" scaled="1"/>
              </a:gradFill>
              <a:prstDash val="sysDot"/>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78" name="弧形">
              <a:extLst>
                <a:ext uri="{FF2B5EF4-FFF2-40B4-BE49-F238E27FC236}">
                  <a16:creationId xmlns:a16="http://schemas.microsoft.com/office/drawing/2014/main" id="{EE46C209-2BED-DA44-90E1-FB6616DEAF84}"/>
                </a:ext>
              </a:extLst>
            </p:cNvPr>
            <p:cNvSpPr>
              <a:spLocks noChangeAspect="1"/>
            </p:cNvSpPr>
            <p:nvPr/>
          </p:nvSpPr>
          <p:spPr>
            <a:xfrm>
              <a:off x="644772" y="1674430"/>
              <a:ext cx="1636565" cy="1636565"/>
            </a:xfrm>
            <a:prstGeom prst="arc">
              <a:avLst>
                <a:gd name="adj1" fmla="val 7119301"/>
                <a:gd name="adj2" fmla="val 16259333"/>
              </a:avLst>
            </a:prstGeom>
            <a:ln w="38100">
              <a:gradFill>
                <a:gsLst>
                  <a:gs pos="0">
                    <a:schemeClr val="accent1"/>
                  </a:gs>
                  <a:gs pos="85000">
                    <a:schemeClr val="accent1">
                      <a:alpha val="0"/>
                    </a:schemeClr>
                  </a:gs>
                </a:gsLst>
                <a:lin ang="15600000" scaled="1"/>
              </a:gradFill>
              <a:prstDash val="sysDot"/>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79" name="亮色">
              <a:extLst>
                <a:ext uri="{FF2B5EF4-FFF2-40B4-BE49-F238E27FC236}">
                  <a16:creationId xmlns:a16="http://schemas.microsoft.com/office/drawing/2014/main" id="{E66DF33B-DE59-8342-80A8-0E02B6004A0A}"/>
                </a:ext>
              </a:extLst>
            </p:cNvPr>
            <p:cNvSpPr/>
            <p:nvPr/>
          </p:nvSpPr>
          <p:spPr>
            <a:xfrm>
              <a:off x="2042706" y="1624311"/>
              <a:ext cx="489143" cy="1735455"/>
            </a:xfrm>
            <a:custGeom>
              <a:avLst/>
              <a:gdLst>
                <a:gd name="connsiteX0" fmla="*/ 0 w 10306"/>
                <a:gd name="connsiteY0" fmla="*/ 0 h 2760"/>
                <a:gd name="connsiteX1" fmla="*/ 10306 w 10306"/>
                <a:gd name="connsiteY1" fmla="*/ 0 h 2760"/>
                <a:gd name="connsiteX2" fmla="*/ 10306 w 10306"/>
                <a:gd name="connsiteY2" fmla="*/ 2760 h 2760"/>
                <a:gd name="connsiteX3" fmla="*/ 0 w 10306"/>
                <a:gd name="connsiteY3" fmla="*/ 2760 h 2760"/>
                <a:gd name="connsiteX4" fmla="*/ 855 w 10306"/>
                <a:gd name="connsiteY4" fmla="*/ 1365 h 2760"/>
                <a:gd name="connsiteX5" fmla="*/ 0 w 10306"/>
                <a:gd name="connsiteY5" fmla="*/ 0 h 2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3" h="2733">
                  <a:moveTo>
                    <a:pt x="0" y="0"/>
                  </a:moveTo>
                  <a:lnTo>
                    <a:pt x="70" y="0"/>
                  </a:lnTo>
                  <a:cubicBezTo>
                    <a:pt x="454" y="234"/>
                    <a:pt x="804" y="888"/>
                    <a:pt x="770" y="1367"/>
                  </a:cubicBezTo>
                  <a:cubicBezTo>
                    <a:pt x="811" y="1929"/>
                    <a:pt x="383" y="2534"/>
                    <a:pt x="71" y="2733"/>
                  </a:cubicBezTo>
                  <a:lnTo>
                    <a:pt x="0" y="2733"/>
                  </a:lnTo>
                  <a:cubicBezTo>
                    <a:pt x="418" y="2503"/>
                    <a:pt x="743" y="1843"/>
                    <a:pt x="731" y="1413"/>
                  </a:cubicBezTo>
                  <a:lnTo>
                    <a:pt x="731" y="1389"/>
                  </a:lnTo>
                  <a:lnTo>
                    <a:pt x="730" y="1366"/>
                  </a:lnTo>
                  <a:lnTo>
                    <a:pt x="731" y="1339"/>
                  </a:lnTo>
                  <a:lnTo>
                    <a:pt x="732" y="1312"/>
                  </a:lnTo>
                  <a:cubicBezTo>
                    <a:pt x="747" y="757"/>
                    <a:pt x="308" y="178"/>
                    <a:pt x="0" y="0"/>
                  </a:cubicBezTo>
                  <a:close/>
                </a:path>
              </a:pathLst>
            </a:custGeom>
            <a:gradFill>
              <a:gsLst>
                <a:gs pos="100000">
                  <a:schemeClr val="accent1">
                    <a:alpha val="0"/>
                  </a:schemeClr>
                </a:gs>
                <a:gs pos="47000">
                  <a:schemeClr val="accent1"/>
                </a:gs>
                <a:gs pos="0">
                  <a:schemeClr val="accent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0" name="任意多边形: 形状 134">
              <a:extLst>
                <a:ext uri="{FF2B5EF4-FFF2-40B4-BE49-F238E27FC236}">
                  <a16:creationId xmlns:a16="http://schemas.microsoft.com/office/drawing/2014/main" id="{025189F0-8F93-B94E-97D9-A052E92C1831}"/>
                </a:ext>
              </a:extLst>
            </p:cNvPr>
            <p:cNvSpPr/>
            <p:nvPr/>
          </p:nvSpPr>
          <p:spPr>
            <a:xfrm>
              <a:off x="2084830" y="1566963"/>
              <a:ext cx="9591233" cy="1850149"/>
            </a:xfrm>
            <a:custGeom>
              <a:avLst/>
              <a:gdLst>
                <a:gd name="connsiteX0" fmla="*/ 0 w 9699586"/>
                <a:gd name="connsiteY0" fmla="*/ 0 h 1850149"/>
                <a:gd name="connsiteX1" fmla="*/ 9699586 w 9699586"/>
                <a:gd name="connsiteY1" fmla="*/ 0 h 1850149"/>
                <a:gd name="connsiteX2" fmla="*/ 9699586 w 9699586"/>
                <a:gd name="connsiteY2" fmla="*/ 1850149 h 1850149"/>
                <a:gd name="connsiteX3" fmla="*/ 704 w 9699586"/>
                <a:gd name="connsiteY3" fmla="*/ 1850149 h 1850149"/>
                <a:gd name="connsiteX4" fmla="*/ 15682 w 9699586"/>
                <a:gd name="connsiteY4" fmla="*/ 1842934 h 1850149"/>
                <a:gd name="connsiteX5" fmla="*/ 561867 w 9699586"/>
                <a:gd name="connsiteY5" fmla="*/ 925244 h 1850149"/>
                <a:gd name="connsiteX6" fmla="*/ 15682 w 9699586"/>
                <a:gd name="connsiteY6" fmla="*/ 7554 h 1850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9586" h="1850149">
                  <a:moveTo>
                    <a:pt x="0" y="0"/>
                  </a:moveTo>
                  <a:lnTo>
                    <a:pt x="9699586" y="0"/>
                  </a:lnTo>
                  <a:lnTo>
                    <a:pt x="9699586" y="1850149"/>
                  </a:lnTo>
                  <a:lnTo>
                    <a:pt x="704" y="1850149"/>
                  </a:lnTo>
                  <a:lnTo>
                    <a:pt x="15682" y="1842934"/>
                  </a:lnTo>
                  <a:cubicBezTo>
                    <a:pt x="341014" y="1666203"/>
                    <a:pt x="561867" y="1321515"/>
                    <a:pt x="561867" y="925244"/>
                  </a:cubicBezTo>
                  <a:cubicBezTo>
                    <a:pt x="561867" y="528973"/>
                    <a:pt x="341014" y="184286"/>
                    <a:pt x="15682" y="7554"/>
                  </a:cubicBezTo>
                  <a:close/>
                </a:path>
              </a:pathLst>
            </a:custGeom>
            <a:gradFill flip="none" rotWithShape="1">
              <a:gsLst>
                <a:gs pos="52000">
                  <a:schemeClr val="accent1">
                    <a:alpha val="25000"/>
                  </a:schemeClr>
                </a:gs>
                <a:gs pos="0">
                  <a:schemeClr val="accent1"/>
                </a:gs>
                <a:gs pos="100000">
                  <a:schemeClr val="accent1">
                    <a:alpha val="0"/>
                  </a:schemeClr>
                </a:gs>
              </a:gsLst>
              <a:lin ang="0" scaled="0"/>
              <a:tileRect/>
            </a:gradFill>
            <a:ln w="12700" cap="flat" cmpd="sng" algn="ctr">
              <a:gradFill>
                <a:gsLst>
                  <a:gs pos="0">
                    <a:schemeClr val="accent1"/>
                  </a:gs>
                  <a:gs pos="100000">
                    <a:schemeClr val="accent1">
                      <a:alpha val="0"/>
                    </a:schemeClr>
                  </a:gs>
                </a:gsLst>
                <a:lin ang="0" scaled="0"/>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1500" dirty="0"/>
                <a:t>2023</a:t>
              </a:r>
              <a:r>
                <a:rPr lang="zh-CN" altLang="en-US" sz="11500" dirty="0"/>
                <a:t>意见建议</a:t>
              </a:r>
            </a:p>
          </p:txBody>
        </p:sp>
        <p:sp>
          <p:nvSpPr>
            <p:cNvPr id="84" name="椭圆">
              <a:extLst>
                <a:ext uri="{FF2B5EF4-FFF2-40B4-BE49-F238E27FC236}">
                  <a16:creationId xmlns:a16="http://schemas.microsoft.com/office/drawing/2014/main" id="{B3EFA920-03B5-644F-93DD-1159F243C6BD}"/>
                </a:ext>
              </a:extLst>
            </p:cNvPr>
            <p:cNvSpPr/>
            <p:nvPr/>
          </p:nvSpPr>
          <p:spPr>
            <a:xfrm>
              <a:off x="525755" y="1555413"/>
              <a:ext cx="1873587" cy="1873587"/>
            </a:xfrm>
            <a:prstGeom prst="ellipse">
              <a:avLst/>
            </a:prstGeom>
            <a:noFill/>
            <a:ln>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5" name="椭圆">
              <a:extLst>
                <a:ext uri="{FF2B5EF4-FFF2-40B4-BE49-F238E27FC236}">
                  <a16:creationId xmlns:a16="http://schemas.microsoft.com/office/drawing/2014/main" id="{F617D845-D850-B64C-81E0-D9560A7554B4}"/>
                </a:ext>
              </a:extLst>
            </p:cNvPr>
            <p:cNvSpPr/>
            <p:nvPr/>
          </p:nvSpPr>
          <p:spPr>
            <a:xfrm>
              <a:off x="724004" y="1753662"/>
              <a:ext cx="1477089" cy="1477089"/>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3800" i="1" dirty="0"/>
                <a:t>4</a:t>
              </a:r>
              <a:endParaRPr lang="zh-CN" altLang="en-US" sz="13800" i="1" dirty="0"/>
            </a:p>
          </p:txBody>
        </p:sp>
      </p:grpSp>
    </p:spTree>
    <p:extLst>
      <p:ext uri="{BB962C8B-B14F-4D97-AF65-F5344CB8AC3E}">
        <p14:creationId xmlns:p14="http://schemas.microsoft.com/office/powerpoint/2010/main" val="3357012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a:extLst>
              <a:ext uri="{FF2B5EF4-FFF2-40B4-BE49-F238E27FC236}">
                <a16:creationId xmlns:a16="http://schemas.microsoft.com/office/drawing/2014/main" id="{E82AB8CF-5D8A-094F-BB11-1574753CA0DE}"/>
              </a:ext>
            </a:extLst>
          </p:cNvPr>
          <p:cNvSpPr txBox="1"/>
          <p:nvPr/>
        </p:nvSpPr>
        <p:spPr>
          <a:xfrm>
            <a:off x="343296" y="648715"/>
            <a:ext cx="4725661" cy="830997"/>
          </a:xfrm>
          <a:prstGeom prst="rect">
            <a:avLst/>
          </a:prstGeom>
          <a:noFill/>
        </p:spPr>
        <p:txBody>
          <a:bodyPr wrap="square" rtlCol="0">
            <a:spAutoFit/>
          </a:bodyPr>
          <a:lstStyle/>
          <a:p>
            <a:r>
              <a:rPr kumimoji="1" lang="zh-CN" altLang="en-US" sz="4800" dirty="0">
                <a:solidFill>
                  <a:srgbClr val="010A23"/>
                </a:solidFill>
                <a:latin typeface="Microsoft YaHei" panose="020B0503020204020204" pitchFamily="34" charset="-122"/>
                <a:ea typeface="Microsoft YaHei" panose="020B0503020204020204" pitchFamily="34" charset="-122"/>
                <a:cs typeface="Noto Sans S Chinese" charset="-122"/>
              </a:rPr>
              <a:t>对产品的建议</a:t>
            </a:r>
          </a:p>
        </p:txBody>
      </p:sp>
    </p:spTree>
    <p:extLst>
      <p:ext uri="{BB962C8B-B14F-4D97-AF65-F5344CB8AC3E}">
        <p14:creationId xmlns:p14="http://schemas.microsoft.com/office/powerpoint/2010/main" val="2704566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a:extLst>
              <a:ext uri="{FF2B5EF4-FFF2-40B4-BE49-F238E27FC236}">
                <a16:creationId xmlns:a16="http://schemas.microsoft.com/office/drawing/2014/main" id="{E82AB8CF-5D8A-094F-BB11-1574753CA0DE}"/>
              </a:ext>
            </a:extLst>
          </p:cNvPr>
          <p:cNvSpPr txBox="1"/>
          <p:nvPr/>
        </p:nvSpPr>
        <p:spPr>
          <a:xfrm>
            <a:off x="343296" y="648715"/>
            <a:ext cx="4725661" cy="830997"/>
          </a:xfrm>
          <a:prstGeom prst="rect">
            <a:avLst/>
          </a:prstGeom>
          <a:noFill/>
        </p:spPr>
        <p:txBody>
          <a:bodyPr wrap="square" rtlCol="0">
            <a:spAutoFit/>
          </a:bodyPr>
          <a:lstStyle/>
          <a:p>
            <a:r>
              <a:rPr kumimoji="1" lang="zh-CN" altLang="en-US" sz="4800" dirty="0">
                <a:solidFill>
                  <a:srgbClr val="010A23"/>
                </a:solidFill>
                <a:latin typeface="Microsoft YaHei" panose="020B0503020204020204" pitchFamily="34" charset="-122"/>
                <a:ea typeface="Microsoft YaHei" panose="020B0503020204020204" pitchFamily="34" charset="-122"/>
                <a:cs typeface="Noto Sans S Chinese" charset="-122"/>
              </a:rPr>
              <a:t>对部门的建议</a:t>
            </a:r>
          </a:p>
        </p:txBody>
      </p:sp>
    </p:spTree>
    <p:extLst>
      <p:ext uri="{BB962C8B-B14F-4D97-AF65-F5344CB8AC3E}">
        <p14:creationId xmlns:p14="http://schemas.microsoft.com/office/powerpoint/2010/main" val="4230130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a:extLst>
              <a:ext uri="{FF2B5EF4-FFF2-40B4-BE49-F238E27FC236}">
                <a16:creationId xmlns:a16="http://schemas.microsoft.com/office/drawing/2014/main" id="{E82AB8CF-5D8A-094F-BB11-1574753CA0DE}"/>
              </a:ext>
            </a:extLst>
          </p:cNvPr>
          <p:cNvSpPr txBox="1"/>
          <p:nvPr/>
        </p:nvSpPr>
        <p:spPr>
          <a:xfrm>
            <a:off x="343296" y="648715"/>
            <a:ext cx="5977991" cy="830997"/>
          </a:xfrm>
          <a:prstGeom prst="rect">
            <a:avLst/>
          </a:prstGeom>
          <a:noFill/>
        </p:spPr>
        <p:txBody>
          <a:bodyPr wrap="square" rtlCol="0">
            <a:spAutoFit/>
          </a:bodyPr>
          <a:lstStyle/>
          <a:p>
            <a:r>
              <a:rPr kumimoji="1" lang="zh-CN" altLang="en-US" sz="4800" dirty="0">
                <a:solidFill>
                  <a:srgbClr val="010A23"/>
                </a:solidFill>
                <a:latin typeface="Microsoft YaHei" panose="020B0503020204020204" pitchFamily="34" charset="-122"/>
                <a:ea typeface="Microsoft YaHei" panose="020B0503020204020204" pitchFamily="34" charset="-122"/>
                <a:cs typeface="Noto Sans S Chinese" charset="-122"/>
              </a:rPr>
              <a:t>对公司的建议</a:t>
            </a:r>
          </a:p>
        </p:txBody>
      </p:sp>
    </p:spTree>
    <p:extLst>
      <p:ext uri="{BB962C8B-B14F-4D97-AF65-F5344CB8AC3E}">
        <p14:creationId xmlns:p14="http://schemas.microsoft.com/office/powerpoint/2010/main" val="4018706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60C1296-52CC-2446-99E8-28F0CFC4EEB4}"/>
              </a:ext>
            </a:extLst>
          </p:cNvPr>
          <p:cNvSpPr/>
          <p:nvPr/>
        </p:nvSpPr>
        <p:spPr>
          <a:xfrm>
            <a:off x="1063744" y="2729172"/>
            <a:ext cx="5798576" cy="2800767"/>
          </a:xfrm>
          <a:prstGeom prst="rect">
            <a:avLst/>
          </a:prstGeom>
        </p:spPr>
        <p:txBody>
          <a:bodyPr wrap="square">
            <a:spAutoFit/>
          </a:bodyPr>
          <a:lstStyle/>
          <a:p>
            <a:r>
              <a:rPr kumimoji="1" lang="zh-CN" altLang="en-US" sz="8800" b="1" dirty="0">
                <a:solidFill>
                  <a:srgbClr val="00BDFF"/>
                </a:solidFill>
                <a:latin typeface="Noto Sans S Chinese" charset="-122"/>
                <a:ea typeface="Noto Sans S Chinese" charset="-122"/>
                <a:cs typeface="Noto Sans S Chinese" charset="-122"/>
              </a:rPr>
              <a:t>谢谢聆听</a:t>
            </a:r>
            <a:endParaRPr kumimoji="1" lang="en-US" altLang="zh-CN" sz="8800" b="1" dirty="0">
              <a:solidFill>
                <a:srgbClr val="00BDFF"/>
              </a:solidFill>
              <a:latin typeface="Noto Sans S Chinese" charset="-122"/>
              <a:ea typeface="Noto Sans S Chinese" charset="-122"/>
              <a:cs typeface="Noto Sans S Chinese" charset="-122"/>
            </a:endParaRPr>
          </a:p>
          <a:p>
            <a:r>
              <a:rPr kumimoji="1" lang="zh-CN" altLang="en-US" sz="8800" dirty="0">
                <a:solidFill>
                  <a:srgbClr val="00BDFF"/>
                </a:solidFill>
                <a:latin typeface="Noto Sans S Chinese" charset="-122"/>
                <a:ea typeface="Noto Sans S Chinese" charset="-122"/>
                <a:cs typeface="Noto Sans S Chinese" charset="-122"/>
              </a:rPr>
              <a:t>敬请指导</a:t>
            </a:r>
            <a:endParaRPr kumimoji="1" lang="zh-CN" altLang="en-US" sz="8800" b="1" dirty="0">
              <a:solidFill>
                <a:srgbClr val="00BDFF"/>
              </a:solidFill>
              <a:latin typeface="Noto Sans S Chinese" charset="-122"/>
              <a:ea typeface="Noto Sans S Chinese" charset="-122"/>
              <a:cs typeface="Noto Sans S Chinese" charset="-122"/>
            </a:endParaRPr>
          </a:p>
        </p:txBody>
      </p:sp>
      <p:pic>
        <p:nvPicPr>
          <p:cNvPr id="3" name="图片 2">
            <a:extLst>
              <a:ext uri="{FF2B5EF4-FFF2-40B4-BE49-F238E27FC236}">
                <a16:creationId xmlns:a16="http://schemas.microsoft.com/office/drawing/2014/main" id="{4871FB47-3316-874E-B249-0DFBC15BF85B}"/>
              </a:ext>
            </a:extLst>
          </p:cNvPr>
          <p:cNvPicPr>
            <a:picLocks noChangeAspect="1"/>
          </p:cNvPicPr>
          <p:nvPr/>
        </p:nvPicPr>
        <p:blipFill>
          <a:blip r:embed="rId2"/>
          <a:stretch>
            <a:fillRect/>
          </a:stretch>
        </p:blipFill>
        <p:spPr>
          <a:xfrm>
            <a:off x="2733236" y="9694972"/>
            <a:ext cx="2259567" cy="2259567"/>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a:extLst>
              <a:ext uri="{FF2B5EF4-FFF2-40B4-BE49-F238E27FC236}">
                <a16:creationId xmlns:a16="http://schemas.microsoft.com/office/drawing/2014/main" id="{E82AB8CF-5D8A-094F-BB11-1574753CA0DE}"/>
              </a:ext>
            </a:extLst>
          </p:cNvPr>
          <p:cNvSpPr txBox="1"/>
          <p:nvPr/>
        </p:nvSpPr>
        <p:spPr>
          <a:xfrm>
            <a:off x="343296" y="648715"/>
            <a:ext cx="4646147" cy="830997"/>
          </a:xfrm>
          <a:prstGeom prst="rect">
            <a:avLst/>
          </a:prstGeom>
          <a:noFill/>
        </p:spPr>
        <p:txBody>
          <a:bodyPr wrap="square" rtlCol="0">
            <a:spAutoFit/>
          </a:bodyPr>
          <a:lstStyle/>
          <a:p>
            <a:r>
              <a:rPr kumimoji="1" lang="zh-CN" altLang="en-US" sz="4800" dirty="0">
                <a:solidFill>
                  <a:srgbClr val="010A23"/>
                </a:solidFill>
                <a:latin typeface="Microsoft YaHei" panose="020B0503020204020204" pitchFamily="34" charset="-122"/>
                <a:ea typeface="Microsoft YaHei" panose="020B0503020204020204" pitchFamily="34" charset="-122"/>
                <a:cs typeface="Noto Sans S Chinese" charset="-122"/>
              </a:rPr>
              <a:t>述职总体要求</a:t>
            </a:r>
          </a:p>
        </p:txBody>
      </p:sp>
      <p:sp>
        <p:nvSpPr>
          <p:cNvPr id="4" name="文本框 3">
            <a:extLst>
              <a:ext uri="{FF2B5EF4-FFF2-40B4-BE49-F238E27FC236}">
                <a16:creationId xmlns:a16="http://schemas.microsoft.com/office/drawing/2014/main" id="{E8C5B01F-ECFB-B244-8DDC-D2F3C2437060}"/>
              </a:ext>
            </a:extLst>
          </p:cNvPr>
          <p:cNvSpPr txBox="1"/>
          <p:nvPr/>
        </p:nvSpPr>
        <p:spPr>
          <a:xfrm>
            <a:off x="2467586" y="3931461"/>
            <a:ext cx="15462605" cy="58530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0035" indent="-280035" algn="l">
              <a:lnSpc>
                <a:spcPct val="200000"/>
              </a:lnSpc>
              <a:buFont typeface="Wingdings" panose="05000000000000000000" pitchFamily="2" charset="2"/>
              <a:buChar char="ü"/>
            </a:pPr>
            <a:r>
              <a:rPr lang="zh-CN" altLang="en-US" sz="3200" b="0" dirty="0">
                <a:solidFill>
                  <a:schemeClr val="bg1"/>
                </a:solidFill>
                <a:latin typeface="微软雅黑" panose="020B0503020204020204" charset="-122"/>
                <a:ea typeface="微软雅黑" panose="020B0503020204020204" charset="-122"/>
              </a:rPr>
              <a:t> 述职时间要求：述职时间</a:t>
            </a:r>
            <a:r>
              <a:rPr lang="en-US" altLang="zh-CN" sz="3200" b="0" dirty="0">
                <a:solidFill>
                  <a:schemeClr val="bg1"/>
                </a:solidFill>
                <a:latin typeface="微软雅黑" panose="020B0503020204020204" charset="-122"/>
                <a:ea typeface="微软雅黑" panose="020B0503020204020204" charset="-122"/>
              </a:rPr>
              <a:t>30</a:t>
            </a:r>
            <a:r>
              <a:rPr lang="zh-CN" altLang="en-US" sz="3200" b="0" dirty="0">
                <a:solidFill>
                  <a:schemeClr val="bg1"/>
                </a:solidFill>
                <a:latin typeface="微软雅黑" panose="020B0503020204020204" charset="-122"/>
                <a:ea typeface="微软雅黑" panose="020B0503020204020204" charset="-122"/>
              </a:rPr>
              <a:t>分钟内（个人述职</a:t>
            </a:r>
            <a:r>
              <a:rPr lang="en-US" altLang="zh-CN" sz="3200" b="0" dirty="0">
                <a:solidFill>
                  <a:schemeClr val="bg1"/>
                </a:solidFill>
                <a:latin typeface="微软雅黑" panose="020B0503020204020204" charset="-122"/>
                <a:ea typeface="微软雅黑" panose="020B0503020204020204" charset="-122"/>
              </a:rPr>
              <a:t>20</a:t>
            </a:r>
            <a:r>
              <a:rPr lang="zh-CN" altLang="en-US" sz="3200" b="0" dirty="0">
                <a:solidFill>
                  <a:schemeClr val="bg1"/>
                </a:solidFill>
                <a:latin typeface="微软雅黑" panose="020B0503020204020204" charset="-122"/>
                <a:ea typeface="微软雅黑" panose="020B0503020204020204" charset="-122"/>
              </a:rPr>
              <a:t>分钟，评议评价</a:t>
            </a:r>
            <a:r>
              <a:rPr lang="en-US" altLang="zh-CN" sz="3200" b="0" dirty="0">
                <a:solidFill>
                  <a:schemeClr val="bg1"/>
                </a:solidFill>
                <a:latin typeface="微软雅黑" panose="020B0503020204020204" charset="-122"/>
                <a:ea typeface="微软雅黑" panose="020B0503020204020204" charset="-122"/>
              </a:rPr>
              <a:t>10</a:t>
            </a:r>
            <a:r>
              <a:rPr lang="zh-CN" altLang="en-US" sz="3200" b="0" dirty="0">
                <a:solidFill>
                  <a:schemeClr val="bg1"/>
                </a:solidFill>
                <a:latin typeface="微软雅黑" panose="020B0503020204020204" charset="-122"/>
                <a:ea typeface="微软雅黑" panose="020B0503020204020204" charset="-122"/>
              </a:rPr>
              <a:t>分钟）</a:t>
            </a:r>
            <a:endParaRPr lang="en-US" altLang="zh-CN" sz="3200" b="0" dirty="0">
              <a:solidFill>
                <a:schemeClr val="bg1"/>
              </a:solidFill>
              <a:latin typeface="微软雅黑" panose="020B0503020204020204" charset="-122"/>
              <a:ea typeface="微软雅黑" panose="020B0503020204020204" charset="-122"/>
            </a:endParaRPr>
          </a:p>
          <a:p>
            <a:pPr marL="280035" indent="-280035" algn="l">
              <a:lnSpc>
                <a:spcPct val="200000"/>
              </a:lnSpc>
              <a:buFont typeface="Wingdings" panose="05000000000000000000" pitchFamily="2" charset="2"/>
              <a:buChar char="ü"/>
            </a:pPr>
            <a:r>
              <a:rPr lang="zh-CN" altLang="en-US" sz="3200" b="0" dirty="0">
                <a:solidFill>
                  <a:schemeClr val="bg1"/>
                </a:solidFill>
                <a:latin typeface="微软雅黑" panose="020B0503020204020204" charset="-122"/>
                <a:ea typeface="微软雅黑" panose="020B0503020204020204" charset="-122"/>
              </a:rPr>
              <a:t> 述职内容要求：</a:t>
            </a:r>
            <a:endParaRPr lang="en-US" altLang="zh-CN" sz="3200" b="0" dirty="0">
              <a:solidFill>
                <a:schemeClr val="bg1"/>
              </a:solidFill>
              <a:latin typeface="微软雅黑" panose="020B0503020204020204" charset="-122"/>
              <a:ea typeface="微软雅黑" panose="020B0503020204020204" charset="-122"/>
            </a:endParaRPr>
          </a:p>
          <a:p>
            <a:pPr marL="280035" indent="-280035" algn="l">
              <a:lnSpc>
                <a:spcPct val="200000"/>
              </a:lnSpc>
              <a:buFont typeface="Wingdings" panose="05000000000000000000" pitchFamily="2" charset="2"/>
              <a:buChar char="l"/>
            </a:pPr>
            <a:r>
              <a:rPr lang="zh-CN" altLang="en-US" sz="3200" b="0" dirty="0">
                <a:solidFill>
                  <a:schemeClr val="bg1"/>
                </a:solidFill>
                <a:latin typeface="微软雅黑" panose="020B0503020204020204" charset="-122"/>
                <a:ea typeface="微软雅黑" panose="020B0503020204020204" charset="-122"/>
              </a:rPr>
              <a:t> </a:t>
            </a:r>
            <a:r>
              <a:rPr lang="en-US" altLang="zh-CN" sz="3200" b="0" dirty="0">
                <a:solidFill>
                  <a:schemeClr val="bg1"/>
                </a:solidFill>
                <a:latin typeface="微软雅黑" panose="020B0503020204020204" charset="-122"/>
                <a:ea typeface="微软雅黑" panose="020B0503020204020204" charset="-122"/>
              </a:rPr>
              <a:t>2022</a:t>
            </a:r>
            <a:r>
              <a:rPr lang="zh-CN" altLang="en-US" sz="3200" b="0" dirty="0">
                <a:solidFill>
                  <a:schemeClr val="bg1"/>
                </a:solidFill>
                <a:latin typeface="微软雅黑" panose="020B0503020204020204" charset="-122"/>
                <a:ea typeface="微软雅黑" panose="020B0503020204020204" charset="-122"/>
              </a:rPr>
              <a:t>年工作总结：针对年度绩效目标及重点工作说明完成情况；</a:t>
            </a:r>
            <a:endParaRPr lang="en-US" altLang="zh-CN" sz="3200" b="0" dirty="0">
              <a:solidFill>
                <a:schemeClr val="bg1"/>
              </a:solidFill>
              <a:latin typeface="微软雅黑" panose="020B0503020204020204" charset="-122"/>
              <a:ea typeface="微软雅黑" panose="020B0503020204020204" charset="-122"/>
            </a:endParaRPr>
          </a:p>
          <a:p>
            <a:pPr marL="280035" indent="-280035" algn="l">
              <a:lnSpc>
                <a:spcPct val="200000"/>
              </a:lnSpc>
              <a:buFont typeface="Wingdings" panose="05000000000000000000" pitchFamily="2" charset="2"/>
              <a:buChar char="l"/>
            </a:pPr>
            <a:r>
              <a:rPr lang="zh-CN" altLang="en-US" sz="3200" b="0" dirty="0">
                <a:solidFill>
                  <a:schemeClr val="bg1"/>
                </a:solidFill>
                <a:latin typeface="微软雅黑" panose="020B0503020204020204" charset="-122"/>
                <a:ea typeface="微软雅黑" panose="020B0503020204020204" charset="-122"/>
              </a:rPr>
              <a:t> </a:t>
            </a:r>
            <a:r>
              <a:rPr lang="en-US" altLang="zh-CN" sz="3200" b="0" dirty="0">
                <a:solidFill>
                  <a:schemeClr val="bg1"/>
                </a:solidFill>
                <a:latin typeface="微软雅黑" panose="020B0503020204020204" charset="-122"/>
                <a:ea typeface="微软雅黑" panose="020B0503020204020204" charset="-122"/>
              </a:rPr>
              <a:t>2022</a:t>
            </a:r>
            <a:r>
              <a:rPr lang="zh-CN" altLang="en-US" sz="3200" b="0" dirty="0">
                <a:solidFill>
                  <a:schemeClr val="bg1"/>
                </a:solidFill>
                <a:latin typeface="微软雅黑" panose="020B0503020204020204" charset="-122"/>
                <a:ea typeface="微软雅黑" panose="020B0503020204020204" charset="-122"/>
              </a:rPr>
              <a:t>年经验教训：侧重从自身角度发现问题及原因分析，改进思路；</a:t>
            </a:r>
            <a:endParaRPr lang="en-US" altLang="zh-CN" sz="3200" b="0" dirty="0">
              <a:solidFill>
                <a:schemeClr val="bg1"/>
              </a:solidFill>
              <a:latin typeface="微软雅黑" panose="020B0503020204020204" charset="-122"/>
              <a:ea typeface="微软雅黑" panose="020B0503020204020204" charset="-122"/>
            </a:endParaRPr>
          </a:p>
          <a:p>
            <a:pPr marL="280035" indent="-280035" algn="l">
              <a:lnSpc>
                <a:spcPct val="200000"/>
              </a:lnSpc>
              <a:buFont typeface="Wingdings" panose="05000000000000000000" pitchFamily="2" charset="2"/>
              <a:buChar char="l"/>
            </a:pPr>
            <a:r>
              <a:rPr lang="zh-CN" altLang="en-US" sz="3200" b="0" dirty="0">
                <a:solidFill>
                  <a:schemeClr val="bg1"/>
                </a:solidFill>
                <a:latin typeface="微软雅黑" panose="020B0503020204020204" charset="-122"/>
                <a:ea typeface="微软雅黑" panose="020B0503020204020204" charset="-122"/>
              </a:rPr>
              <a:t> </a:t>
            </a:r>
            <a:r>
              <a:rPr lang="en-US" altLang="zh-CN" sz="3200" b="0" dirty="0">
                <a:solidFill>
                  <a:schemeClr val="bg1"/>
                </a:solidFill>
                <a:latin typeface="微软雅黑" panose="020B0503020204020204" charset="-122"/>
                <a:ea typeface="微软雅黑" panose="020B0503020204020204" charset="-122"/>
              </a:rPr>
              <a:t>2023</a:t>
            </a:r>
            <a:r>
              <a:rPr lang="zh-CN" altLang="en-US" sz="3200" b="0" dirty="0">
                <a:solidFill>
                  <a:schemeClr val="bg1"/>
                </a:solidFill>
                <a:latin typeface="微软雅黑" panose="020B0503020204020204" charset="-122"/>
                <a:ea typeface="微软雅黑" panose="020B0503020204020204" charset="-122"/>
              </a:rPr>
              <a:t>年工作规划：简述，后续结合部门绩效模板逐层分解为个人目标；</a:t>
            </a:r>
            <a:endParaRPr lang="en-US" altLang="zh-CN" sz="3200" b="0" dirty="0">
              <a:solidFill>
                <a:schemeClr val="bg1"/>
              </a:solidFill>
              <a:latin typeface="微软雅黑" panose="020B0503020204020204" charset="-122"/>
              <a:ea typeface="微软雅黑" panose="020B0503020204020204" charset="-122"/>
            </a:endParaRPr>
          </a:p>
          <a:p>
            <a:pPr marL="280035" indent="-280035" algn="l">
              <a:lnSpc>
                <a:spcPct val="200000"/>
              </a:lnSpc>
              <a:buFont typeface="Wingdings" panose="05000000000000000000" pitchFamily="2" charset="2"/>
              <a:buChar char="l"/>
            </a:pPr>
            <a:r>
              <a:rPr lang="zh-CN" altLang="en-US" sz="3200" b="0" dirty="0">
                <a:solidFill>
                  <a:schemeClr val="bg1"/>
                </a:solidFill>
                <a:latin typeface="微软雅黑" panose="020B0503020204020204" charset="-122"/>
                <a:ea typeface="微软雅黑" panose="020B0503020204020204" charset="-122"/>
              </a:rPr>
              <a:t> </a:t>
            </a:r>
            <a:r>
              <a:rPr lang="en-US" altLang="zh-CN" sz="3200" b="0" dirty="0">
                <a:solidFill>
                  <a:schemeClr val="bg1"/>
                </a:solidFill>
                <a:latin typeface="微软雅黑" panose="020B0503020204020204" charset="-122"/>
                <a:ea typeface="微软雅黑" panose="020B0503020204020204" charset="-122"/>
              </a:rPr>
              <a:t>2023</a:t>
            </a:r>
            <a:r>
              <a:rPr lang="zh-CN" altLang="en-US" sz="3200" b="0" dirty="0">
                <a:solidFill>
                  <a:schemeClr val="bg1"/>
                </a:solidFill>
                <a:latin typeface="微软雅黑" panose="020B0503020204020204" charset="-122"/>
                <a:ea typeface="微软雅黑" panose="020B0503020204020204" charset="-122"/>
              </a:rPr>
              <a:t>年意见建议：简述，对产品、对部门、对公司的意见建议。</a:t>
            </a:r>
            <a:endParaRPr lang="en-US" altLang="zh-CN" sz="3200" b="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74610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2630" y="648946"/>
            <a:ext cx="3569435" cy="830997"/>
          </a:xfrm>
          <a:prstGeom prst="rect">
            <a:avLst/>
          </a:prstGeom>
          <a:noFill/>
        </p:spPr>
        <p:txBody>
          <a:bodyPr wrap="square" rtlCol="0">
            <a:spAutoFit/>
          </a:bodyPr>
          <a:lstStyle/>
          <a:p>
            <a:r>
              <a:rPr kumimoji="1" lang="zh-CN" altLang="en-US" sz="4800" dirty="0">
                <a:solidFill>
                  <a:srgbClr val="010A23"/>
                </a:solidFill>
                <a:latin typeface="Microsoft YaHei" panose="020B0503020204020204" pitchFamily="34" charset="-122"/>
                <a:ea typeface="Microsoft YaHei" panose="020B0503020204020204" pitchFamily="34" charset="-122"/>
                <a:cs typeface="Noto Sans S Chinese" charset="-122"/>
              </a:rPr>
              <a:t>目 录</a:t>
            </a:r>
          </a:p>
        </p:txBody>
      </p:sp>
      <p:grpSp>
        <p:nvGrpSpPr>
          <p:cNvPr id="74" name="组合 73">
            <a:extLst>
              <a:ext uri="{FF2B5EF4-FFF2-40B4-BE49-F238E27FC236}">
                <a16:creationId xmlns:a16="http://schemas.microsoft.com/office/drawing/2014/main" id="{E209161B-101D-3046-9232-41AD6DC338BC}"/>
              </a:ext>
            </a:extLst>
          </p:cNvPr>
          <p:cNvGrpSpPr/>
          <p:nvPr/>
        </p:nvGrpSpPr>
        <p:grpSpPr>
          <a:xfrm>
            <a:off x="2065881" y="5761532"/>
            <a:ext cx="19046591" cy="3200400"/>
            <a:chOff x="525755" y="1555413"/>
            <a:chExt cx="11150308" cy="1873587"/>
          </a:xfrm>
        </p:grpSpPr>
        <p:sp>
          <p:nvSpPr>
            <p:cNvPr id="75" name="椭圆">
              <a:extLst>
                <a:ext uri="{FF2B5EF4-FFF2-40B4-BE49-F238E27FC236}">
                  <a16:creationId xmlns:a16="http://schemas.microsoft.com/office/drawing/2014/main" id="{7D8091AE-C48D-D648-80EA-AA63B8D4E5A4}"/>
                </a:ext>
              </a:extLst>
            </p:cNvPr>
            <p:cNvSpPr/>
            <p:nvPr/>
          </p:nvSpPr>
          <p:spPr>
            <a:xfrm>
              <a:off x="724004" y="1753662"/>
              <a:ext cx="1477089" cy="1477089"/>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grpSp>
          <p:nvGrpSpPr>
            <p:cNvPr id="76" name="弧形组合">
              <a:extLst>
                <a:ext uri="{FF2B5EF4-FFF2-40B4-BE49-F238E27FC236}">
                  <a16:creationId xmlns:a16="http://schemas.microsoft.com/office/drawing/2014/main" id="{D6F38447-45F2-7540-A622-BE2519EA6358}"/>
                </a:ext>
              </a:extLst>
            </p:cNvPr>
            <p:cNvGrpSpPr/>
            <p:nvPr/>
          </p:nvGrpSpPr>
          <p:grpSpPr>
            <a:xfrm>
              <a:off x="563854" y="1593512"/>
              <a:ext cx="1798401" cy="1798401"/>
              <a:chOff x="2011" y="2735"/>
              <a:chExt cx="5334" cy="5334"/>
            </a:xfrm>
          </p:grpSpPr>
          <p:sp>
            <p:nvSpPr>
              <p:cNvPr id="86" name="弧形">
                <a:extLst>
                  <a:ext uri="{FF2B5EF4-FFF2-40B4-BE49-F238E27FC236}">
                    <a16:creationId xmlns:a16="http://schemas.microsoft.com/office/drawing/2014/main" id="{2AA9620A-745F-C347-A722-BC6BE7BFD8A4}"/>
                  </a:ext>
                </a:extLst>
              </p:cNvPr>
              <p:cNvSpPr>
                <a:spLocks noChangeAspect="1"/>
              </p:cNvSpPr>
              <p:nvPr/>
            </p:nvSpPr>
            <p:spPr>
              <a:xfrm>
                <a:off x="2011" y="2735"/>
                <a:ext cx="5334" cy="5334"/>
              </a:xfrm>
              <a:prstGeom prst="arc">
                <a:avLst>
                  <a:gd name="adj1" fmla="val 20908994"/>
                  <a:gd name="adj2" fmla="val 5653250"/>
                </a:avLst>
              </a:prstGeom>
              <a:ln w="38100">
                <a:solidFill>
                  <a:srgbClr val="1B6EE6"/>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87" name="弧形">
                <a:extLst>
                  <a:ext uri="{FF2B5EF4-FFF2-40B4-BE49-F238E27FC236}">
                    <a16:creationId xmlns:a16="http://schemas.microsoft.com/office/drawing/2014/main" id="{3B644BC8-C5D9-424E-A939-8C58B60EAD71}"/>
                  </a:ext>
                </a:extLst>
              </p:cNvPr>
              <p:cNvSpPr>
                <a:spLocks noChangeAspect="1"/>
              </p:cNvSpPr>
              <p:nvPr/>
            </p:nvSpPr>
            <p:spPr>
              <a:xfrm>
                <a:off x="2011" y="2735"/>
                <a:ext cx="5334" cy="5334"/>
              </a:xfrm>
              <a:prstGeom prst="arc">
                <a:avLst>
                  <a:gd name="adj1" fmla="val 9162316"/>
                  <a:gd name="adj2" fmla="val 12896104"/>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88" name="弧形">
                <a:extLst>
                  <a:ext uri="{FF2B5EF4-FFF2-40B4-BE49-F238E27FC236}">
                    <a16:creationId xmlns:a16="http://schemas.microsoft.com/office/drawing/2014/main" id="{D1E33BF7-876C-C64E-BCFB-D9333BF0922A}"/>
                  </a:ext>
                </a:extLst>
              </p:cNvPr>
              <p:cNvSpPr>
                <a:spLocks noChangeAspect="1"/>
              </p:cNvSpPr>
              <p:nvPr/>
            </p:nvSpPr>
            <p:spPr>
              <a:xfrm>
                <a:off x="2011" y="2735"/>
                <a:ext cx="5334" cy="5334"/>
              </a:xfrm>
              <a:prstGeom prst="arc">
                <a:avLst>
                  <a:gd name="adj1" fmla="val 13679315"/>
                  <a:gd name="adj2" fmla="val 15261392"/>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grpSp>
        <p:sp>
          <p:nvSpPr>
            <p:cNvPr id="77" name="弧形">
              <a:extLst>
                <a:ext uri="{FF2B5EF4-FFF2-40B4-BE49-F238E27FC236}">
                  <a16:creationId xmlns:a16="http://schemas.microsoft.com/office/drawing/2014/main" id="{29DFA92D-1084-3B42-982F-8A6CE182F6A1}"/>
                </a:ext>
              </a:extLst>
            </p:cNvPr>
            <p:cNvSpPr>
              <a:spLocks noChangeAspect="1"/>
            </p:cNvSpPr>
            <p:nvPr/>
          </p:nvSpPr>
          <p:spPr>
            <a:xfrm>
              <a:off x="644772" y="1674430"/>
              <a:ext cx="1636565" cy="1636565"/>
            </a:xfrm>
            <a:prstGeom prst="arc">
              <a:avLst>
                <a:gd name="adj1" fmla="val 18493566"/>
                <a:gd name="adj2" fmla="val 5311871"/>
              </a:avLst>
            </a:prstGeom>
            <a:ln w="38100">
              <a:gradFill>
                <a:gsLst>
                  <a:gs pos="0">
                    <a:schemeClr val="accent1"/>
                  </a:gs>
                  <a:gs pos="85000">
                    <a:schemeClr val="accent1">
                      <a:alpha val="0"/>
                    </a:schemeClr>
                  </a:gs>
                </a:gsLst>
                <a:lin ang="5400000" scaled="1"/>
              </a:gradFill>
              <a:prstDash val="sysDot"/>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78" name="弧形">
              <a:extLst>
                <a:ext uri="{FF2B5EF4-FFF2-40B4-BE49-F238E27FC236}">
                  <a16:creationId xmlns:a16="http://schemas.microsoft.com/office/drawing/2014/main" id="{EE46C209-2BED-DA44-90E1-FB6616DEAF84}"/>
                </a:ext>
              </a:extLst>
            </p:cNvPr>
            <p:cNvSpPr>
              <a:spLocks noChangeAspect="1"/>
            </p:cNvSpPr>
            <p:nvPr/>
          </p:nvSpPr>
          <p:spPr>
            <a:xfrm>
              <a:off x="644772" y="1674430"/>
              <a:ext cx="1636565" cy="1636565"/>
            </a:xfrm>
            <a:prstGeom prst="arc">
              <a:avLst>
                <a:gd name="adj1" fmla="val 7119301"/>
                <a:gd name="adj2" fmla="val 16259333"/>
              </a:avLst>
            </a:prstGeom>
            <a:ln w="38100">
              <a:gradFill>
                <a:gsLst>
                  <a:gs pos="0">
                    <a:schemeClr val="accent1"/>
                  </a:gs>
                  <a:gs pos="85000">
                    <a:schemeClr val="accent1">
                      <a:alpha val="0"/>
                    </a:schemeClr>
                  </a:gs>
                </a:gsLst>
                <a:lin ang="15600000" scaled="1"/>
              </a:gradFill>
              <a:prstDash val="sysDot"/>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79" name="亮色">
              <a:extLst>
                <a:ext uri="{FF2B5EF4-FFF2-40B4-BE49-F238E27FC236}">
                  <a16:creationId xmlns:a16="http://schemas.microsoft.com/office/drawing/2014/main" id="{E66DF33B-DE59-8342-80A8-0E02B6004A0A}"/>
                </a:ext>
              </a:extLst>
            </p:cNvPr>
            <p:cNvSpPr/>
            <p:nvPr/>
          </p:nvSpPr>
          <p:spPr>
            <a:xfrm>
              <a:off x="2042706" y="1624311"/>
              <a:ext cx="489143" cy="1735455"/>
            </a:xfrm>
            <a:custGeom>
              <a:avLst/>
              <a:gdLst>
                <a:gd name="connsiteX0" fmla="*/ 0 w 10306"/>
                <a:gd name="connsiteY0" fmla="*/ 0 h 2760"/>
                <a:gd name="connsiteX1" fmla="*/ 10306 w 10306"/>
                <a:gd name="connsiteY1" fmla="*/ 0 h 2760"/>
                <a:gd name="connsiteX2" fmla="*/ 10306 w 10306"/>
                <a:gd name="connsiteY2" fmla="*/ 2760 h 2760"/>
                <a:gd name="connsiteX3" fmla="*/ 0 w 10306"/>
                <a:gd name="connsiteY3" fmla="*/ 2760 h 2760"/>
                <a:gd name="connsiteX4" fmla="*/ 855 w 10306"/>
                <a:gd name="connsiteY4" fmla="*/ 1365 h 2760"/>
                <a:gd name="connsiteX5" fmla="*/ 0 w 10306"/>
                <a:gd name="connsiteY5" fmla="*/ 0 h 2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3" h="2733">
                  <a:moveTo>
                    <a:pt x="0" y="0"/>
                  </a:moveTo>
                  <a:lnTo>
                    <a:pt x="70" y="0"/>
                  </a:lnTo>
                  <a:cubicBezTo>
                    <a:pt x="454" y="234"/>
                    <a:pt x="804" y="888"/>
                    <a:pt x="770" y="1367"/>
                  </a:cubicBezTo>
                  <a:cubicBezTo>
                    <a:pt x="811" y="1929"/>
                    <a:pt x="383" y="2534"/>
                    <a:pt x="71" y="2733"/>
                  </a:cubicBezTo>
                  <a:lnTo>
                    <a:pt x="0" y="2733"/>
                  </a:lnTo>
                  <a:cubicBezTo>
                    <a:pt x="418" y="2503"/>
                    <a:pt x="743" y="1843"/>
                    <a:pt x="731" y="1413"/>
                  </a:cubicBezTo>
                  <a:lnTo>
                    <a:pt x="731" y="1389"/>
                  </a:lnTo>
                  <a:lnTo>
                    <a:pt x="730" y="1366"/>
                  </a:lnTo>
                  <a:lnTo>
                    <a:pt x="731" y="1339"/>
                  </a:lnTo>
                  <a:lnTo>
                    <a:pt x="732" y="1312"/>
                  </a:lnTo>
                  <a:cubicBezTo>
                    <a:pt x="747" y="757"/>
                    <a:pt x="308" y="178"/>
                    <a:pt x="0" y="0"/>
                  </a:cubicBezTo>
                  <a:close/>
                </a:path>
              </a:pathLst>
            </a:custGeom>
            <a:gradFill>
              <a:gsLst>
                <a:gs pos="100000">
                  <a:schemeClr val="accent1">
                    <a:alpha val="0"/>
                  </a:schemeClr>
                </a:gs>
                <a:gs pos="47000">
                  <a:schemeClr val="accent1"/>
                </a:gs>
                <a:gs pos="0">
                  <a:schemeClr val="accent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0" name="任意多边形: 形状 134">
              <a:extLst>
                <a:ext uri="{FF2B5EF4-FFF2-40B4-BE49-F238E27FC236}">
                  <a16:creationId xmlns:a16="http://schemas.microsoft.com/office/drawing/2014/main" id="{025189F0-8F93-B94E-97D9-A052E92C1831}"/>
                </a:ext>
              </a:extLst>
            </p:cNvPr>
            <p:cNvSpPr/>
            <p:nvPr/>
          </p:nvSpPr>
          <p:spPr>
            <a:xfrm>
              <a:off x="2084830" y="1566963"/>
              <a:ext cx="9591233" cy="1850149"/>
            </a:xfrm>
            <a:custGeom>
              <a:avLst/>
              <a:gdLst>
                <a:gd name="connsiteX0" fmla="*/ 0 w 9699586"/>
                <a:gd name="connsiteY0" fmla="*/ 0 h 1850149"/>
                <a:gd name="connsiteX1" fmla="*/ 9699586 w 9699586"/>
                <a:gd name="connsiteY1" fmla="*/ 0 h 1850149"/>
                <a:gd name="connsiteX2" fmla="*/ 9699586 w 9699586"/>
                <a:gd name="connsiteY2" fmla="*/ 1850149 h 1850149"/>
                <a:gd name="connsiteX3" fmla="*/ 704 w 9699586"/>
                <a:gd name="connsiteY3" fmla="*/ 1850149 h 1850149"/>
                <a:gd name="connsiteX4" fmla="*/ 15682 w 9699586"/>
                <a:gd name="connsiteY4" fmla="*/ 1842934 h 1850149"/>
                <a:gd name="connsiteX5" fmla="*/ 561867 w 9699586"/>
                <a:gd name="connsiteY5" fmla="*/ 925244 h 1850149"/>
                <a:gd name="connsiteX6" fmla="*/ 15682 w 9699586"/>
                <a:gd name="connsiteY6" fmla="*/ 7554 h 1850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9586" h="1850149">
                  <a:moveTo>
                    <a:pt x="0" y="0"/>
                  </a:moveTo>
                  <a:lnTo>
                    <a:pt x="9699586" y="0"/>
                  </a:lnTo>
                  <a:lnTo>
                    <a:pt x="9699586" y="1850149"/>
                  </a:lnTo>
                  <a:lnTo>
                    <a:pt x="704" y="1850149"/>
                  </a:lnTo>
                  <a:lnTo>
                    <a:pt x="15682" y="1842934"/>
                  </a:lnTo>
                  <a:cubicBezTo>
                    <a:pt x="341014" y="1666203"/>
                    <a:pt x="561867" y="1321515"/>
                    <a:pt x="561867" y="925244"/>
                  </a:cubicBezTo>
                  <a:cubicBezTo>
                    <a:pt x="561867" y="528973"/>
                    <a:pt x="341014" y="184286"/>
                    <a:pt x="15682" y="7554"/>
                  </a:cubicBezTo>
                  <a:close/>
                </a:path>
              </a:pathLst>
            </a:custGeom>
            <a:gradFill flip="none" rotWithShape="1">
              <a:gsLst>
                <a:gs pos="52000">
                  <a:schemeClr val="accent1">
                    <a:alpha val="25000"/>
                  </a:schemeClr>
                </a:gs>
                <a:gs pos="0">
                  <a:schemeClr val="accent1"/>
                </a:gs>
                <a:gs pos="100000">
                  <a:schemeClr val="accent1">
                    <a:alpha val="0"/>
                  </a:schemeClr>
                </a:gs>
              </a:gsLst>
              <a:lin ang="0" scaled="0"/>
              <a:tileRect/>
            </a:gradFill>
            <a:ln w="12700" cap="flat" cmpd="sng" algn="ctr">
              <a:gradFill>
                <a:gsLst>
                  <a:gs pos="0">
                    <a:schemeClr val="accent1"/>
                  </a:gs>
                  <a:gs pos="100000">
                    <a:schemeClr val="accent1">
                      <a:alpha val="0"/>
                    </a:schemeClr>
                  </a:gs>
                </a:gsLst>
                <a:lin ang="0" scaled="0"/>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1500" dirty="0"/>
                <a:t>2022</a:t>
              </a:r>
              <a:r>
                <a:rPr lang="zh-CN" altLang="en-US" sz="11500" dirty="0"/>
                <a:t>工作成果</a:t>
              </a:r>
            </a:p>
          </p:txBody>
        </p:sp>
        <p:sp>
          <p:nvSpPr>
            <p:cNvPr id="84" name="椭圆">
              <a:extLst>
                <a:ext uri="{FF2B5EF4-FFF2-40B4-BE49-F238E27FC236}">
                  <a16:creationId xmlns:a16="http://schemas.microsoft.com/office/drawing/2014/main" id="{B3EFA920-03B5-644F-93DD-1159F243C6BD}"/>
                </a:ext>
              </a:extLst>
            </p:cNvPr>
            <p:cNvSpPr/>
            <p:nvPr/>
          </p:nvSpPr>
          <p:spPr>
            <a:xfrm>
              <a:off x="525755" y="1555413"/>
              <a:ext cx="1873587" cy="1873587"/>
            </a:xfrm>
            <a:prstGeom prst="ellipse">
              <a:avLst/>
            </a:prstGeom>
            <a:noFill/>
            <a:ln>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5" name="椭圆">
              <a:extLst>
                <a:ext uri="{FF2B5EF4-FFF2-40B4-BE49-F238E27FC236}">
                  <a16:creationId xmlns:a16="http://schemas.microsoft.com/office/drawing/2014/main" id="{F617D845-D850-B64C-81E0-D9560A7554B4}"/>
                </a:ext>
              </a:extLst>
            </p:cNvPr>
            <p:cNvSpPr/>
            <p:nvPr/>
          </p:nvSpPr>
          <p:spPr>
            <a:xfrm>
              <a:off x="724004" y="1753662"/>
              <a:ext cx="1477089" cy="1477089"/>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3800" i="1" dirty="0"/>
                <a:t>1</a:t>
              </a:r>
              <a:endParaRPr lang="zh-CN" altLang="en-US" sz="13800" i="1" dirty="0"/>
            </a:p>
          </p:txBody>
        </p:sp>
      </p:grpSp>
    </p:spTree>
    <p:extLst>
      <p:ext uri="{BB962C8B-B14F-4D97-AF65-F5344CB8AC3E}">
        <p14:creationId xmlns:p14="http://schemas.microsoft.com/office/powerpoint/2010/main" val="247083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a:extLst>
              <a:ext uri="{FF2B5EF4-FFF2-40B4-BE49-F238E27FC236}">
                <a16:creationId xmlns:a16="http://schemas.microsoft.com/office/drawing/2014/main" id="{E82AB8CF-5D8A-094F-BB11-1574753CA0DE}"/>
              </a:ext>
            </a:extLst>
          </p:cNvPr>
          <p:cNvSpPr txBox="1"/>
          <p:nvPr/>
        </p:nvSpPr>
        <p:spPr>
          <a:xfrm>
            <a:off x="343296" y="648715"/>
            <a:ext cx="4646147" cy="830997"/>
          </a:xfrm>
          <a:prstGeom prst="rect">
            <a:avLst/>
          </a:prstGeom>
          <a:noFill/>
        </p:spPr>
        <p:txBody>
          <a:bodyPr wrap="square" rtlCol="0">
            <a:spAutoFit/>
          </a:bodyPr>
          <a:lstStyle/>
          <a:p>
            <a:r>
              <a:rPr kumimoji="1" lang="zh-CN" altLang="en-US" sz="4800" dirty="0">
                <a:solidFill>
                  <a:srgbClr val="010A23"/>
                </a:solidFill>
                <a:latin typeface="Microsoft YaHei" panose="020B0503020204020204" pitchFamily="34" charset="-122"/>
                <a:ea typeface="Microsoft YaHei" panose="020B0503020204020204" pitchFamily="34" charset="-122"/>
                <a:cs typeface="Noto Sans S Chinese" charset="-122"/>
              </a:rPr>
              <a:t>主要工作成果</a:t>
            </a:r>
          </a:p>
        </p:txBody>
      </p:sp>
      <p:sp>
        <p:nvSpPr>
          <p:cNvPr id="4" name="文本框 3">
            <a:extLst>
              <a:ext uri="{FF2B5EF4-FFF2-40B4-BE49-F238E27FC236}">
                <a16:creationId xmlns:a16="http://schemas.microsoft.com/office/drawing/2014/main" id="{CFEDD3AD-A083-028F-71E0-3FABEBEBF47D}"/>
              </a:ext>
            </a:extLst>
          </p:cNvPr>
          <p:cNvSpPr txBox="1"/>
          <p:nvPr/>
        </p:nvSpPr>
        <p:spPr>
          <a:xfrm>
            <a:off x="343296" y="1932317"/>
            <a:ext cx="22758244" cy="104336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514350" marR="0" indent="-514350" algn="l" defTabSz="825500" rtl="0" fontAlgn="auto" latinLnBrk="0" hangingPunct="0">
              <a:lnSpc>
                <a:spcPct val="200000"/>
              </a:lnSpc>
              <a:spcBef>
                <a:spcPts val="0"/>
              </a:spcBef>
              <a:spcAft>
                <a:spcPts val="0"/>
              </a:spcAft>
              <a:buClrTx/>
              <a:buSzTx/>
              <a:buFont typeface="+mj-lt"/>
              <a:buAutoNum type="arabicPeriod"/>
              <a:tabLst/>
            </a:pPr>
            <a:r>
              <a:rPr kumimoji="0" lang="zh-CN" altLang="en-US" sz="4800" b="1" i="0" u="none" strike="noStrike" cap="none" spc="0" normalizeH="0" baseline="0" dirty="0">
                <a:ln>
                  <a:noFill/>
                </a:ln>
                <a:solidFill>
                  <a:schemeClr val="bg1"/>
                </a:solidFill>
                <a:effectLst/>
                <a:uFillTx/>
                <a:latin typeface="Helvetica Neue"/>
                <a:ea typeface="Helvetica Neue"/>
                <a:cs typeface="Helvetica Neue"/>
                <a:sym typeface="Helvetica Neue"/>
              </a:rPr>
              <a:t>参与苏州政法委项目，作为前端开发和</a:t>
            </a:r>
            <a:r>
              <a:rPr kumimoji="0" lang="zh-CN" altLang="en-US" sz="4800" b="1" i="0" u="none" strike="noStrike" cap="none" spc="0" normalizeH="0" baseline="0" dirty="0" smtClean="0">
                <a:ln>
                  <a:noFill/>
                </a:ln>
                <a:solidFill>
                  <a:schemeClr val="bg1"/>
                </a:solidFill>
                <a:effectLst/>
                <a:uFillTx/>
                <a:latin typeface="Helvetica Neue"/>
                <a:ea typeface="Helvetica Neue"/>
                <a:cs typeface="Helvetica Neue"/>
                <a:sym typeface="Helvetica Neue"/>
              </a:rPr>
              <a:t>后端同事合作做了了</a:t>
            </a:r>
            <a:r>
              <a:rPr kumimoji="0" lang="zh-CN" altLang="en-US" sz="4800" b="1" i="0" u="none" strike="noStrike" cap="none" spc="0" normalizeH="0" baseline="0" dirty="0">
                <a:ln>
                  <a:noFill/>
                </a:ln>
                <a:solidFill>
                  <a:schemeClr val="bg1"/>
                </a:solidFill>
                <a:effectLst/>
                <a:uFillTx/>
                <a:latin typeface="Helvetica Neue"/>
                <a:ea typeface="Helvetica Neue"/>
                <a:cs typeface="Helvetica Neue"/>
                <a:sym typeface="Helvetica Neue"/>
              </a:rPr>
              <a:t>若干功能。</a:t>
            </a:r>
            <a:endParaRPr kumimoji="0" lang="en-GB" altLang="zh-CN" sz="4800" b="1" i="0" u="none" strike="noStrike" cap="none" spc="0" normalizeH="0" baseline="0" dirty="0">
              <a:ln>
                <a:noFill/>
              </a:ln>
              <a:solidFill>
                <a:schemeClr val="bg1"/>
              </a:solidFill>
              <a:effectLst/>
              <a:uFillTx/>
              <a:latin typeface="Helvetica Neue"/>
              <a:ea typeface="Helvetica Neue"/>
              <a:cs typeface="Helvetica Neue"/>
              <a:sym typeface="Helvetica Neue"/>
            </a:endParaRPr>
          </a:p>
          <a:p>
            <a:pPr marL="514350" marR="0" indent="-514350" algn="l" defTabSz="825500" rtl="0" fontAlgn="auto" latinLnBrk="0" hangingPunct="0">
              <a:lnSpc>
                <a:spcPct val="200000"/>
              </a:lnSpc>
              <a:spcBef>
                <a:spcPts val="0"/>
              </a:spcBef>
              <a:spcAft>
                <a:spcPts val="0"/>
              </a:spcAft>
              <a:buClrTx/>
              <a:buSzTx/>
              <a:buFont typeface="+mj-lt"/>
              <a:buAutoNum type="arabicPeriod"/>
              <a:tabLst/>
            </a:pPr>
            <a:r>
              <a:rPr lang="zh-CN" altLang="en-US" sz="4800" dirty="0" smtClean="0">
                <a:solidFill>
                  <a:schemeClr val="bg1"/>
                </a:solidFill>
              </a:rPr>
              <a:t>在</a:t>
            </a:r>
            <a:r>
              <a:rPr lang="en-US" altLang="zh-CN" sz="4800" dirty="0" smtClean="0">
                <a:solidFill>
                  <a:schemeClr val="bg1"/>
                </a:solidFill>
              </a:rPr>
              <a:t>RPA</a:t>
            </a:r>
            <a:r>
              <a:rPr lang="zh-CN" altLang="en-US" sz="4800" dirty="0">
                <a:solidFill>
                  <a:schemeClr val="bg1"/>
                </a:solidFill>
              </a:rPr>
              <a:t>项目团队和应用</a:t>
            </a:r>
            <a:r>
              <a:rPr lang="zh-CN" altLang="en-US" sz="4800" dirty="0" smtClean="0">
                <a:solidFill>
                  <a:schemeClr val="bg1"/>
                </a:solidFill>
              </a:rPr>
              <a:t>端同事合作</a:t>
            </a:r>
            <a:r>
              <a:rPr lang="zh-CN" altLang="en-US" sz="4800" dirty="0">
                <a:solidFill>
                  <a:schemeClr val="bg1"/>
                </a:solidFill>
              </a:rPr>
              <a:t>调</a:t>
            </a:r>
            <a:r>
              <a:rPr lang="zh-CN" altLang="en-US" sz="4800" dirty="0" smtClean="0">
                <a:solidFill>
                  <a:schemeClr val="bg1"/>
                </a:solidFill>
              </a:rPr>
              <a:t>通</a:t>
            </a:r>
            <a:r>
              <a:rPr lang="en-US" altLang="zh-CN" sz="4800" dirty="0">
                <a:solidFill>
                  <a:schemeClr val="bg1"/>
                </a:solidFill>
              </a:rPr>
              <a:t>Chrome</a:t>
            </a:r>
            <a:r>
              <a:rPr lang="zh-CN" altLang="en-US" sz="4800" dirty="0" smtClean="0">
                <a:solidFill>
                  <a:schemeClr val="bg1"/>
                </a:solidFill>
              </a:rPr>
              <a:t>插件</a:t>
            </a:r>
            <a:r>
              <a:rPr lang="zh-CN" altLang="en-US" sz="4800" dirty="0">
                <a:solidFill>
                  <a:schemeClr val="bg1"/>
                </a:solidFill>
              </a:rPr>
              <a:t>和应用软件的通信问题。</a:t>
            </a:r>
            <a:endParaRPr lang="en-GB" altLang="zh-CN" sz="4800" dirty="0">
              <a:solidFill>
                <a:schemeClr val="bg1"/>
              </a:solidFill>
            </a:endParaRPr>
          </a:p>
          <a:p>
            <a:pPr marL="514350" marR="0" indent="-514350" algn="l" defTabSz="825500" rtl="0" fontAlgn="auto" latinLnBrk="0" hangingPunct="0">
              <a:lnSpc>
                <a:spcPct val="200000"/>
              </a:lnSpc>
              <a:spcBef>
                <a:spcPts val="0"/>
              </a:spcBef>
              <a:spcAft>
                <a:spcPts val="0"/>
              </a:spcAft>
              <a:buClrTx/>
              <a:buSzTx/>
              <a:buFont typeface="+mj-lt"/>
              <a:buAutoNum type="arabicPeriod"/>
              <a:tabLst/>
            </a:pPr>
            <a:r>
              <a:rPr lang="zh-CN" altLang="en-US" sz="4800" dirty="0">
                <a:solidFill>
                  <a:schemeClr val="bg1"/>
                </a:solidFill>
              </a:rPr>
              <a:t>接手</a:t>
            </a:r>
            <a:r>
              <a:rPr lang="en-US" altLang="zh-CN" sz="4800" dirty="0">
                <a:solidFill>
                  <a:schemeClr val="bg1"/>
                </a:solidFill>
              </a:rPr>
              <a:t>RPA</a:t>
            </a:r>
            <a:r>
              <a:rPr lang="zh-CN" altLang="en-US" sz="4800" dirty="0">
                <a:solidFill>
                  <a:schemeClr val="bg1"/>
                </a:solidFill>
              </a:rPr>
              <a:t>调度中心</a:t>
            </a:r>
            <a:r>
              <a:rPr lang="en-US" altLang="zh-CN" sz="4800" dirty="0">
                <a:solidFill>
                  <a:schemeClr val="bg1"/>
                </a:solidFill>
              </a:rPr>
              <a:t>Python</a:t>
            </a:r>
            <a:r>
              <a:rPr lang="zh-CN" altLang="en-US" sz="4800" dirty="0">
                <a:solidFill>
                  <a:schemeClr val="bg1"/>
                </a:solidFill>
              </a:rPr>
              <a:t>后端，开发了若干</a:t>
            </a:r>
            <a:r>
              <a:rPr lang="en-US" altLang="zh-CN" sz="4800" dirty="0">
                <a:solidFill>
                  <a:schemeClr val="bg1"/>
                </a:solidFill>
              </a:rPr>
              <a:t>API</a:t>
            </a:r>
            <a:r>
              <a:rPr lang="zh-CN" altLang="en-US" sz="4800" dirty="0">
                <a:solidFill>
                  <a:schemeClr val="bg1"/>
                </a:solidFill>
              </a:rPr>
              <a:t>对接前端，应用端，</a:t>
            </a:r>
            <a:r>
              <a:rPr lang="en-US" altLang="zh-CN" sz="4800" dirty="0" err="1">
                <a:solidFill>
                  <a:schemeClr val="bg1"/>
                </a:solidFill>
              </a:rPr>
              <a:t>AnchorDB</a:t>
            </a:r>
            <a:r>
              <a:rPr lang="zh-CN" altLang="en-US" sz="4800" dirty="0">
                <a:solidFill>
                  <a:schemeClr val="bg1"/>
                </a:solidFill>
              </a:rPr>
              <a:t>。</a:t>
            </a:r>
            <a:endParaRPr lang="en-GB" altLang="zh-CN" sz="4800" dirty="0">
              <a:solidFill>
                <a:schemeClr val="bg1"/>
              </a:solidFill>
            </a:endParaRPr>
          </a:p>
          <a:p>
            <a:pPr marL="514350" marR="0" indent="-514350" algn="l" defTabSz="825500" rtl="0" fontAlgn="auto" latinLnBrk="0" hangingPunct="0">
              <a:lnSpc>
                <a:spcPct val="200000"/>
              </a:lnSpc>
              <a:spcBef>
                <a:spcPts val="0"/>
              </a:spcBef>
              <a:spcAft>
                <a:spcPts val="0"/>
              </a:spcAft>
              <a:buClrTx/>
              <a:buSzTx/>
              <a:buFont typeface="+mj-lt"/>
              <a:buAutoNum type="arabicPeriod"/>
              <a:tabLst/>
            </a:pPr>
            <a:r>
              <a:rPr lang="zh-CN" altLang="en-US" sz="4800" dirty="0">
                <a:solidFill>
                  <a:schemeClr val="bg1"/>
                </a:solidFill>
              </a:rPr>
              <a:t>接手</a:t>
            </a:r>
            <a:r>
              <a:rPr lang="en-US" altLang="zh-CN" sz="4800" dirty="0">
                <a:solidFill>
                  <a:schemeClr val="bg1"/>
                </a:solidFill>
              </a:rPr>
              <a:t>RPA</a:t>
            </a:r>
            <a:r>
              <a:rPr lang="zh-CN" altLang="en-US" sz="4800" dirty="0">
                <a:solidFill>
                  <a:schemeClr val="bg1"/>
                </a:solidFill>
              </a:rPr>
              <a:t>调度中心</a:t>
            </a:r>
            <a:r>
              <a:rPr lang="en-US" altLang="zh-CN" sz="4800" dirty="0">
                <a:solidFill>
                  <a:schemeClr val="bg1"/>
                </a:solidFill>
              </a:rPr>
              <a:t>VUE</a:t>
            </a:r>
            <a:r>
              <a:rPr lang="zh-CN" altLang="en-US" sz="4800" dirty="0">
                <a:solidFill>
                  <a:schemeClr val="bg1"/>
                </a:solidFill>
              </a:rPr>
              <a:t>前端，对接后端</a:t>
            </a:r>
            <a:r>
              <a:rPr lang="en-US" altLang="zh-CN" sz="4800" dirty="0">
                <a:solidFill>
                  <a:schemeClr val="bg1"/>
                </a:solidFill>
              </a:rPr>
              <a:t>API</a:t>
            </a:r>
            <a:r>
              <a:rPr lang="zh-CN" altLang="en-US" sz="4800" dirty="0">
                <a:solidFill>
                  <a:schemeClr val="bg1"/>
                </a:solidFill>
              </a:rPr>
              <a:t>完成若干功能开发。</a:t>
            </a:r>
            <a:endParaRPr lang="en-GB" altLang="zh-CN" sz="4800" dirty="0">
              <a:solidFill>
                <a:schemeClr val="bg1"/>
              </a:solidFill>
            </a:endParaRPr>
          </a:p>
          <a:p>
            <a:pPr marL="514350" marR="0" indent="-514350" algn="l" defTabSz="825500" rtl="0" fontAlgn="auto" latinLnBrk="0" hangingPunct="0">
              <a:lnSpc>
                <a:spcPct val="200000"/>
              </a:lnSpc>
              <a:spcBef>
                <a:spcPts val="0"/>
              </a:spcBef>
              <a:spcAft>
                <a:spcPts val="0"/>
              </a:spcAft>
              <a:buClrTx/>
              <a:buSzTx/>
              <a:buFont typeface="+mj-lt"/>
              <a:buAutoNum type="arabicPeriod"/>
              <a:tabLst/>
            </a:pPr>
            <a:r>
              <a:rPr lang="zh-CN" altLang="en-US" sz="4800" dirty="0">
                <a:solidFill>
                  <a:schemeClr val="bg1"/>
                </a:solidFill>
              </a:rPr>
              <a:t>初始化</a:t>
            </a:r>
            <a:r>
              <a:rPr lang="zh-CN" altLang="en-US" sz="4800" dirty="0" smtClean="0">
                <a:solidFill>
                  <a:schemeClr val="bg1"/>
                </a:solidFill>
              </a:rPr>
              <a:t>数字警员前端系统。</a:t>
            </a:r>
            <a:endParaRPr lang="en-GB" altLang="zh-CN" sz="4800" dirty="0">
              <a:solidFill>
                <a:schemeClr val="bg1"/>
              </a:solidFill>
            </a:endParaRPr>
          </a:p>
          <a:p>
            <a:pPr marL="514350" marR="0" indent="-514350" algn="l" defTabSz="825500" rtl="0" fontAlgn="auto" latinLnBrk="0" hangingPunct="0">
              <a:lnSpc>
                <a:spcPct val="200000"/>
              </a:lnSpc>
              <a:spcBef>
                <a:spcPts val="0"/>
              </a:spcBef>
              <a:spcAft>
                <a:spcPts val="0"/>
              </a:spcAft>
              <a:buClrTx/>
              <a:buSzTx/>
              <a:buFont typeface="+mj-lt"/>
              <a:buAutoNum type="arabicPeriod"/>
              <a:tabLst/>
            </a:pPr>
            <a:r>
              <a:rPr lang="zh-CN" altLang="en-US" sz="4800" dirty="0">
                <a:solidFill>
                  <a:schemeClr val="bg1"/>
                </a:solidFill>
              </a:rPr>
              <a:t>完成数字警员 </a:t>
            </a:r>
            <a:r>
              <a:rPr lang="en-GB" altLang="zh-CN" sz="4800" dirty="0">
                <a:solidFill>
                  <a:schemeClr val="bg1"/>
                </a:solidFill>
              </a:rPr>
              <a:t>- </a:t>
            </a:r>
            <a:r>
              <a:rPr lang="zh-CN" altLang="en-US" sz="4800" dirty="0">
                <a:solidFill>
                  <a:schemeClr val="bg1"/>
                </a:solidFill>
              </a:rPr>
              <a:t>警员大厅页面。</a:t>
            </a:r>
            <a:endParaRPr lang="en-GB" altLang="zh-CN" sz="4800" dirty="0">
              <a:solidFill>
                <a:schemeClr val="bg1"/>
              </a:solidFill>
            </a:endParaRPr>
          </a:p>
          <a:p>
            <a:pPr marL="514350" marR="0" indent="-514350" algn="l" defTabSz="825500" rtl="0" fontAlgn="auto" latinLnBrk="0" hangingPunct="0">
              <a:lnSpc>
                <a:spcPct val="200000"/>
              </a:lnSpc>
              <a:spcBef>
                <a:spcPts val="0"/>
              </a:spcBef>
              <a:spcAft>
                <a:spcPts val="0"/>
              </a:spcAft>
              <a:buClrTx/>
              <a:buSzTx/>
              <a:buFont typeface="+mj-lt"/>
              <a:buAutoNum type="arabicPeriod"/>
              <a:tabLst/>
            </a:pPr>
            <a:r>
              <a:rPr lang="zh-CN" altLang="en-US" sz="4800" dirty="0">
                <a:solidFill>
                  <a:schemeClr val="bg1"/>
                </a:solidFill>
              </a:rPr>
              <a:t>完成数字警员 </a:t>
            </a:r>
            <a:r>
              <a:rPr lang="en-GB" altLang="zh-CN" sz="4800" dirty="0">
                <a:solidFill>
                  <a:schemeClr val="bg1"/>
                </a:solidFill>
              </a:rPr>
              <a:t>– </a:t>
            </a:r>
            <a:r>
              <a:rPr lang="zh-CN" altLang="en-US" sz="4800" dirty="0">
                <a:solidFill>
                  <a:schemeClr val="bg1"/>
                </a:solidFill>
              </a:rPr>
              <a:t>其他若干功能页面。</a:t>
            </a:r>
            <a:endParaRPr lang="en-GB" altLang="zh-CN" sz="4800" dirty="0">
              <a:solidFill>
                <a:schemeClr val="bg1"/>
              </a:solidFill>
            </a:endParaRPr>
          </a:p>
        </p:txBody>
      </p:sp>
    </p:spTree>
    <p:extLst>
      <p:ext uri="{BB962C8B-B14F-4D97-AF65-F5344CB8AC3E}">
        <p14:creationId xmlns:p14="http://schemas.microsoft.com/office/powerpoint/2010/main" val="2221804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a:extLst>
              <a:ext uri="{FF2B5EF4-FFF2-40B4-BE49-F238E27FC236}">
                <a16:creationId xmlns:a16="http://schemas.microsoft.com/office/drawing/2014/main" id="{E82AB8CF-5D8A-094F-BB11-1574753CA0DE}"/>
              </a:ext>
            </a:extLst>
          </p:cNvPr>
          <p:cNvSpPr txBox="1"/>
          <p:nvPr/>
        </p:nvSpPr>
        <p:spPr>
          <a:xfrm>
            <a:off x="343297" y="648715"/>
            <a:ext cx="5123226" cy="830997"/>
          </a:xfrm>
          <a:prstGeom prst="rect">
            <a:avLst/>
          </a:prstGeom>
          <a:noFill/>
        </p:spPr>
        <p:txBody>
          <a:bodyPr wrap="square" rtlCol="0">
            <a:spAutoFit/>
          </a:bodyPr>
          <a:lstStyle/>
          <a:p>
            <a:r>
              <a:rPr kumimoji="1" lang="zh-CN" altLang="en-US" sz="4800" dirty="0">
                <a:solidFill>
                  <a:srgbClr val="010A23"/>
                </a:solidFill>
                <a:latin typeface="Microsoft YaHei" panose="020B0503020204020204" pitchFamily="34" charset="-122"/>
                <a:ea typeface="Microsoft YaHei" panose="020B0503020204020204" pitchFamily="34" charset="-122"/>
                <a:cs typeface="Noto Sans S Chinese" charset="-122"/>
              </a:rPr>
              <a:t>岗位技能成长</a:t>
            </a:r>
          </a:p>
        </p:txBody>
      </p:sp>
      <p:sp>
        <p:nvSpPr>
          <p:cNvPr id="3" name="文本框 2">
            <a:extLst>
              <a:ext uri="{FF2B5EF4-FFF2-40B4-BE49-F238E27FC236}">
                <a16:creationId xmlns:a16="http://schemas.microsoft.com/office/drawing/2014/main" id="{AAA09D65-4700-4C95-A3BC-17ADBA889CA8}"/>
              </a:ext>
            </a:extLst>
          </p:cNvPr>
          <p:cNvSpPr txBox="1"/>
          <p:nvPr/>
        </p:nvSpPr>
        <p:spPr>
          <a:xfrm>
            <a:off x="343298" y="1984075"/>
            <a:ext cx="23534620" cy="99411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514350" marR="0" indent="-514350" algn="l" defTabSz="825500" rtl="0" fontAlgn="auto" latinLnBrk="0" hangingPunct="0">
              <a:lnSpc>
                <a:spcPct val="250000"/>
              </a:lnSpc>
              <a:spcBef>
                <a:spcPts val="0"/>
              </a:spcBef>
              <a:spcAft>
                <a:spcPts val="0"/>
              </a:spcAft>
              <a:buClrTx/>
              <a:buSzTx/>
              <a:buFont typeface="+mj-lt"/>
              <a:buAutoNum type="arabicPeriod"/>
              <a:tabLst/>
            </a:pPr>
            <a:r>
              <a:rPr lang="zh-CN" altLang="en-US" sz="3200" dirty="0">
                <a:solidFill>
                  <a:schemeClr val="bg1"/>
                </a:solidFill>
              </a:rPr>
              <a:t>尝试使用</a:t>
            </a:r>
            <a:r>
              <a:rPr lang="en-US" altLang="zh-CN" sz="3200" dirty="0">
                <a:solidFill>
                  <a:schemeClr val="bg1"/>
                </a:solidFill>
              </a:rPr>
              <a:t>VUE2</a:t>
            </a:r>
            <a:r>
              <a:rPr lang="zh-CN" altLang="en-US" sz="3200" dirty="0">
                <a:solidFill>
                  <a:schemeClr val="bg1"/>
                </a:solidFill>
              </a:rPr>
              <a:t>写前端页面，对用</a:t>
            </a:r>
            <a:r>
              <a:rPr lang="en-US" altLang="zh-CN" sz="3200" dirty="0" smtClean="0">
                <a:solidFill>
                  <a:schemeClr val="bg1"/>
                </a:solidFill>
              </a:rPr>
              <a:t>VUE2+ElementUI</a:t>
            </a:r>
            <a:r>
              <a:rPr lang="zh-CN" altLang="en-US" sz="3200" dirty="0">
                <a:solidFill>
                  <a:schemeClr val="bg1"/>
                </a:solidFill>
              </a:rPr>
              <a:t>开发前端页面有了初步认识</a:t>
            </a:r>
            <a:endParaRPr lang="en-GB" altLang="zh-CN" sz="3200" dirty="0">
              <a:solidFill>
                <a:schemeClr val="bg1"/>
              </a:solidFill>
            </a:endParaRPr>
          </a:p>
          <a:p>
            <a:pPr marL="514350" marR="0" indent="-514350" algn="l" defTabSz="825500" rtl="0" fontAlgn="auto" latinLnBrk="0" hangingPunct="0">
              <a:lnSpc>
                <a:spcPct val="250000"/>
              </a:lnSpc>
              <a:spcBef>
                <a:spcPts val="0"/>
              </a:spcBef>
              <a:spcAft>
                <a:spcPts val="0"/>
              </a:spcAft>
              <a:buClrTx/>
              <a:buSzTx/>
              <a:buFont typeface="+mj-lt"/>
              <a:buAutoNum type="arabicPeriod"/>
              <a:tabLst/>
            </a:pPr>
            <a:r>
              <a:rPr lang="zh-CN" altLang="en-US" sz="3200" dirty="0">
                <a:solidFill>
                  <a:schemeClr val="bg1"/>
                </a:solidFill>
              </a:rPr>
              <a:t>尝试使用</a:t>
            </a:r>
            <a:r>
              <a:rPr lang="en-US" altLang="zh-CN" sz="3200" dirty="0" err="1">
                <a:solidFill>
                  <a:schemeClr val="bg1"/>
                </a:solidFill>
              </a:rPr>
              <a:t>Python+Flask</a:t>
            </a:r>
            <a:r>
              <a:rPr lang="zh-CN" altLang="en-US" sz="3200" dirty="0">
                <a:solidFill>
                  <a:schemeClr val="bg1"/>
                </a:solidFill>
              </a:rPr>
              <a:t>开发</a:t>
            </a:r>
            <a:r>
              <a:rPr lang="en-US" altLang="zh-CN" sz="3200" dirty="0">
                <a:solidFill>
                  <a:schemeClr val="bg1"/>
                </a:solidFill>
              </a:rPr>
              <a:t>API</a:t>
            </a:r>
            <a:r>
              <a:rPr lang="zh-CN" altLang="en-US" sz="3200" dirty="0">
                <a:solidFill>
                  <a:schemeClr val="bg1"/>
                </a:solidFill>
              </a:rPr>
              <a:t>，对以</a:t>
            </a:r>
            <a:r>
              <a:rPr lang="en-US" altLang="zh-CN" sz="3200" dirty="0">
                <a:solidFill>
                  <a:schemeClr val="bg1"/>
                </a:solidFill>
              </a:rPr>
              <a:t>Python</a:t>
            </a:r>
            <a:r>
              <a:rPr lang="zh-CN" altLang="en-US" sz="3200" dirty="0">
                <a:solidFill>
                  <a:schemeClr val="bg1"/>
                </a:solidFill>
              </a:rPr>
              <a:t>为基础的</a:t>
            </a:r>
            <a:r>
              <a:rPr lang="en-US" altLang="zh-CN" sz="3200" dirty="0">
                <a:solidFill>
                  <a:schemeClr val="bg1"/>
                </a:solidFill>
              </a:rPr>
              <a:t>flask</a:t>
            </a:r>
            <a:r>
              <a:rPr lang="zh-CN" altLang="en-US" sz="3200" dirty="0">
                <a:solidFill>
                  <a:schemeClr val="bg1"/>
                </a:solidFill>
              </a:rPr>
              <a:t>后端技术有了一定了解</a:t>
            </a:r>
            <a:endParaRPr lang="en-GB" altLang="zh-CN" sz="3200" dirty="0">
              <a:solidFill>
                <a:schemeClr val="bg1"/>
              </a:solidFill>
            </a:endParaRPr>
          </a:p>
          <a:p>
            <a:pPr marL="514350" marR="0" indent="-514350" algn="l" defTabSz="825500" rtl="0" fontAlgn="auto" latinLnBrk="0" hangingPunct="0">
              <a:lnSpc>
                <a:spcPct val="250000"/>
              </a:lnSpc>
              <a:spcBef>
                <a:spcPts val="0"/>
              </a:spcBef>
              <a:spcAft>
                <a:spcPts val="0"/>
              </a:spcAft>
              <a:buClrTx/>
              <a:buSzTx/>
              <a:buFont typeface="+mj-lt"/>
              <a:buAutoNum type="arabicPeriod"/>
              <a:tabLst/>
            </a:pPr>
            <a:r>
              <a:rPr lang="zh-CN" altLang="en-US" sz="3200" dirty="0">
                <a:solidFill>
                  <a:schemeClr val="bg1"/>
                </a:solidFill>
              </a:rPr>
              <a:t>使用</a:t>
            </a:r>
            <a:r>
              <a:rPr lang="en-US" altLang="zh-CN" sz="3200" dirty="0">
                <a:solidFill>
                  <a:schemeClr val="bg1"/>
                </a:solidFill>
              </a:rPr>
              <a:t>React</a:t>
            </a:r>
            <a:r>
              <a:rPr lang="en-GB" altLang="zh-CN" sz="3200" dirty="0">
                <a:solidFill>
                  <a:schemeClr val="bg1"/>
                </a:solidFill>
              </a:rPr>
              <a:t>17</a:t>
            </a:r>
            <a:r>
              <a:rPr lang="zh-CN" altLang="en-US" sz="3200" dirty="0">
                <a:solidFill>
                  <a:schemeClr val="bg1"/>
                </a:solidFill>
              </a:rPr>
              <a:t>的代码特性将页面进行拆分，这样可以使功能页面拆成单个子页面，大大减少了单个</a:t>
            </a:r>
            <a:r>
              <a:rPr lang="en-US" altLang="zh-CN" sz="3200" dirty="0" err="1">
                <a:solidFill>
                  <a:schemeClr val="bg1"/>
                </a:solidFill>
              </a:rPr>
              <a:t>js</a:t>
            </a:r>
            <a:r>
              <a:rPr lang="zh-CN" altLang="en-US" sz="3200" dirty="0">
                <a:solidFill>
                  <a:schemeClr val="bg1"/>
                </a:solidFill>
              </a:rPr>
              <a:t>文件的行数，有利于页面的维护并保证代码的逻辑完整性</a:t>
            </a:r>
            <a:endParaRPr lang="en-GB" altLang="zh-CN" sz="3200" dirty="0">
              <a:solidFill>
                <a:schemeClr val="bg1"/>
              </a:solidFill>
            </a:endParaRPr>
          </a:p>
          <a:p>
            <a:pPr marL="514350" marR="0" indent="-514350" algn="l" defTabSz="825500" rtl="0" fontAlgn="auto" latinLnBrk="0" hangingPunct="0">
              <a:lnSpc>
                <a:spcPct val="250000"/>
              </a:lnSpc>
              <a:spcBef>
                <a:spcPts val="0"/>
              </a:spcBef>
              <a:spcAft>
                <a:spcPts val="0"/>
              </a:spcAft>
              <a:buClrTx/>
              <a:buSzTx/>
              <a:buFont typeface="+mj-lt"/>
              <a:buAutoNum type="arabicPeriod"/>
              <a:tabLst/>
            </a:pPr>
            <a:r>
              <a:rPr lang="zh-CN" altLang="en-US" sz="3200" dirty="0" smtClean="0">
                <a:solidFill>
                  <a:schemeClr val="bg1"/>
                </a:solidFill>
              </a:rPr>
              <a:t>实践了用国际化</a:t>
            </a:r>
            <a:r>
              <a:rPr lang="zh-CN" altLang="en-US" sz="3200" dirty="0">
                <a:solidFill>
                  <a:schemeClr val="bg1"/>
                </a:solidFill>
              </a:rPr>
              <a:t>的思想对页面的关键词进行</a:t>
            </a:r>
            <a:r>
              <a:rPr lang="en-US" altLang="zh-CN" sz="3200" dirty="0">
                <a:solidFill>
                  <a:schemeClr val="bg1"/>
                </a:solidFill>
              </a:rPr>
              <a:t>KEY</a:t>
            </a:r>
            <a:r>
              <a:rPr lang="zh-CN" altLang="en-US" sz="3200" dirty="0">
                <a:solidFill>
                  <a:schemeClr val="bg1"/>
                </a:solidFill>
              </a:rPr>
              <a:t>化</a:t>
            </a:r>
            <a:endParaRPr lang="en-GB" altLang="zh-CN" sz="3200" dirty="0">
              <a:solidFill>
                <a:schemeClr val="bg1"/>
              </a:solidFill>
            </a:endParaRPr>
          </a:p>
          <a:p>
            <a:pPr marL="514350" marR="0" indent="-514350" algn="l" defTabSz="825500" rtl="0" fontAlgn="auto" latinLnBrk="0" hangingPunct="0">
              <a:lnSpc>
                <a:spcPct val="250000"/>
              </a:lnSpc>
              <a:spcBef>
                <a:spcPts val="0"/>
              </a:spcBef>
              <a:spcAft>
                <a:spcPts val="0"/>
              </a:spcAft>
              <a:buClrTx/>
              <a:buSzTx/>
              <a:buFont typeface="+mj-lt"/>
              <a:buAutoNum type="arabicPeriod"/>
              <a:tabLst/>
            </a:pPr>
            <a:r>
              <a:rPr lang="zh-CN" altLang="en-US" sz="3200" dirty="0">
                <a:solidFill>
                  <a:schemeClr val="bg1"/>
                </a:solidFill>
              </a:rPr>
              <a:t>尝试写了一个不包含生命周期的公共页面，对调用的页面没有复杂的配置限制</a:t>
            </a:r>
            <a:endParaRPr lang="en-GB" altLang="zh-CN" sz="3200" dirty="0">
              <a:solidFill>
                <a:schemeClr val="bg1"/>
              </a:solidFill>
            </a:endParaRPr>
          </a:p>
          <a:p>
            <a:pPr marL="514350" marR="0" indent="-514350" algn="l" defTabSz="825500" rtl="0" fontAlgn="auto" latinLnBrk="0" hangingPunct="0">
              <a:lnSpc>
                <a:spcPct val="250000"/>
              </a:lnSpc>
              <a:spcBef>
                <a:spcPts val="0"/>
              </a:spcBef>
              <a:spcAft>
                <a:spcPts val="0"/>
              </a:spcAft>
              <a:buClrTx/>
              <a:buSzTx/>
              <a:buFont typeface="+mj-lt"/>
              <a:buAutoNum type="arabicPeriod"/>
              <a:tabLst/>
            </a:pPr>
            <a:r>
              <a:rPr lang="zh-CN" altLang="en-US" sz="3200" dirty="0">
                <a:solidFill>
                  <a:schemeClr val="bg1"/>
                </a:solidFill>
              </a:rPr>
              <a:t>对</a:t>
            </a:r>
            <a:r>
              <a:rPr lang="en-US" altLang="zh-CN" sz="3200" dirty="0">
                <a:solidFill>
                  <a:schemeClr val="bg1"/>
                </a:solidFill>
              </a:rPr>
              <a:t>CSS3</a:t>
            </a:r>
            <a:r>
              <a:rPr lang="zh-CN" altLang="en-US" sz="3200" dirty="0">
                <a:solidFill>
                  <a:schemeClr val="bg1"/>
                </a:solidFill>
              </a:rPr>
              <a:t>的</a:t>
            </a:r>
            <a:r>
              <a:rPr lang="en-US" altLang="zh-CN" sz="3200" dirty="0">
                <a:solidFill>
                  <a:schemeClr val="bg1"/>
                </a:solidFill>
              </a:rPr>
              <a:t>transform</a:t>
            </a:r>
            <a:r>
              <a:rPr lang="zh-CN" altLang="en-US" sz="3200" dirty="0">
                <a:solidFill>
                  <a:schemeClr val="bg1"/>
                </a:solidFill>
              </a:rPr>
              <a:t>属性和</a:t>
            </a:r>
            <a:r>
              <a:rPr lang="en-US" altLang="zh-CN" sz="3200" dirty="0">
                <a:solidFill>
                  <a:schemeClr val="bg1"/>
                </a:solidFill>
              </a:rPr>
              <a:t>Animation</a:t>
            </a:r>
            <a:r>
              <a:rPr lang="zh-CN" altLang="en-US" sz="3200" dirty="0">
                <a:solidFill>
                  <a:schemeClr val="bg1"/>
                </a:solidFill>
              </a:rPr>
              <a:t>属性熟练运用完成了很多页面的动画效果，优化了用户体验</a:t>
            </a:r>
            <a:endParaRPr lang="en-GB" altLang="zh-CN" sz="3200" dirty="0">
              <a:solidFill>
                <a:schemeClr val="bg1"/>
              </a:solidFill>
            </a:endParaRPr>
          </a:p>
          <a:p>
            <a:pPr marL="514350" marR="0" indent="-514350" algn="l" defTabSz="825500" rtl="0" fontAlgn="auto" latinLnBrk="0" hangingPunct="0">
              <a:lnSpc>
                <a:spcPct val="250000"/>
              </a:lnSpc>
              <a:spcBef>
                <a:spcPts val="0"/>
              </a:spcBef>
              <a:spcAft>
                <a:spcPts val="0"/>
              </a:spcAft>
              <a:buClrTx/>
              <a:buSzTx/>
              <a:buFont typeface="+mj-lt"/>
              <a:buAutoNum type="arabicPeriod"/>
              <a:tabLst/>
            </a:pPr>
            <a:r>
              <a:rPr lang="zh-CN" altLang="en-US" sz="3200" dirty="0">
                <a:solidFill>
                  <a:schemeClr val="bg1"/>
                </a:solidFill>
              </a:rPr>
              <a:t>熟练运用弹性布局；对页面中的绝对布局的多个元素的关系有了一些理解；尝试使用栅格布局</a:t>
            </a:r>
            <a:endParaRPr lang="en-GB" altLang="zh-CN" sz="3200" dirty="0">
              <a:solidFill>
                <a:schemeClr val="bg1"/>
              </a:solidFill>
            </a:endParaRPr>
          </a:p>
        </p:txBody>
      </p:sp>
    </p:spTree>
    <p:extLst>
      <p:ext uri="{BB962C8B-B14F-4D97-AF65-F5344CB8AC3E}">
        <p14:creationId xmlns:p14="http://schemas.microsoft.com/office/powerpoint/2010/main" val="1039811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a:extLst>
              <a:ext uri="{FF2B5EF4-FFF2-40B4-BE49-F238E27FC236}">
                <a16:creationId xmlns:a16="http://schemas.microsoft.com/office/drawing/2014/main" id="{E82AB8CF-5D8A-094F-BB11-1574753CA0DE}"/>
              </a:ext>
            </a:extLst>
          </p:cNvPr>
          <p:cNvSpPr txBox="1"/>
          <p:nvPr/>
        </p:nvSpPr>
        <p:spPr>
          <a:xfrm>
            <a:off x="343296" y="648715"/>
            <a:ext cx="7210443" cy="830997"/>
          </a:xfrm>
          <a:prstGeom prst="rect">
            <a:avLst/>
          </a:prstGeom>
          <a:noFill/>
        </p:spPr>
        <p:txBody>
          <a:bodyPr wrap="square" rtlCol="0">
            <a:spAutoFit/>
          </a:bodyPr>
          <a:lstStyle/>
          <a:p>
            <a:r>
              <a:rPr kumimoji="1" lang="zh-CN" altLang="en-US" sz="4800" dirty="0">
                <a:solidFill>
                  <a:srgbClr val="010A23"/>
                </a:solidFill>
                <a:latin typeface="Microsoft YaHei" panose="020B0503020204020204" pitchFamily="34" charset="-122"/>
                <a:ea typeface="Microsoft YaHei" panose="020B0503020204020204" pitchFamily="34" charset="-122"/>
                <a:cs typeface="Noto Sans S Chinese" charset="-122"/>
              </a:rPr>
              <a:t>团队分享与互助（可选）</a:t>
            </a:r>
          </a:p>
        </p:txBody>
      </p:sp>
      <p:sp>
        <p:nvSpPr>
          <p:cNvPr id="2" name="文本框 1">
            <a:extLst>
              <a:ext uri="{FF2B5EF4-FFF2-40B4-BE49-F238E27FC236}">
                <a16:creationId xmlns:a16="http://schemas.microsoft.com/office/drawing/2014/main" id="{007D26BF-40D3-2446-D021-391982057F2F}"/>
              </a:ext>
            </a:extLst>
          </p:cNvPr>
          <p:cNvSpPr txBox="1"/>
          <p:nvPr/>
        </p:nvSpPr>
        <p:spPr>
          <a:xfrm>
            <a:off x="343296" y="1557539"/>
            <a:ext cx="23343079" cy="24109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14350" marR="0" indent="-514350" algn="l" defTabSz="825500" rtl="0" fontAlgn="auto" latinLnBrk="0" hangingPunct="0">
              <a:lnSpc>
                <a:spcPct val="250000"/>
              </a:lnSpc>
              <a:spcBef>
                <a:spcPts val="0"/>
              </a:spcBef>
              <a:spcAft>
                <a:spcPts val="0"/>
              </a:spcAft>
              <a:buClrTx/>
              <a:buSzTx/>
              <a:buFont typeface="+mj-lt"/>
              <a:buAutoNum type="arabicPeriod"/>
              <a:tabLst/>
            </a:pPr>
            <a:r>
              <a:rPr kumimoji="0" lang="zh-CN" altLang="en-US" b="1" i="0" u="none" strike="noStrike" cap="none" spc="0" normalizeH="0" baseline="0" dirty="0">
                <a:ln>
                  <a:noFill/>
                </a:ln>
                <a:solidFill>
                  <a:schemeClr val="bg1"/>
                </a:solidFill>
                <a:effectLst/>
                <a:uFillTx/>
                <a:latin typeface="Helvetica Neue"/>
                <a:ea typeface="Helvetica Neue"/>
                <a:cs typeface="Helvetica Neue"/>
                <a:sym typeface="Helvetica Neue"/>
              </a:rPr>
              <a:t>对</a:t>
            </a:r>
            <a:r>
              <a:rPr kumimoji="0" lang="en-US" altLang="zh-CN" b="1" i="0" u="none" strike="noStrike" cap="none" spc="0" normalizeH="0" baseline="0" dirty="0">
                <a:ln>
                  <a:noFill/>
                </a:ln>
                <a:solidFill>
                  <a:schemeClr val="bg1"/>
                </a:solidFill>
                <a:effectLst/>
                <a:uFillTx/>
                <a:latin typeface="Helvetica Neue"/>
                <a:ea typeface="Helvetica Neue"/>
                <a:cs typeface="Helvetica Neue"/>
                <a:sym typeface="Helvetica Neue"/>
              </a:rPr>
              <a:t>RPA</a:t>
            </a:r>
            <a:r>
              <a:rPr kumimoji="0" lang="zh-CN" altLang="en-US" b="1" i="0" u="none" strike="noStrike" cap="none" spc="0" normalizeH="0" baseline="0" dirty="0">
                <a:ln>
                  <a:noFill/>
                </a:ln>
                <a:solidFill>
                  <a:schemeClr val="bg1"/>
                </a:solidFill>
                <a:effectLst/>
                <a:uFillTx/>
                <a:latin typeface="Helvetica Neue"/>
                <a:ea typeface="Helvetica Neue"/>
                <a:cs typeface="Helvetica Neue"/>
                <a:sym typeface="Helvetica Neue"/>
              </a:rPr>
              <a:t>调度中心的</a:t>
            </a:r>
            <a:r>
              <a:rPr kumimoji="0" lang="en-US" altLang="zh-CN" b="1" i="0" u="none" strike="noStrike" cap="none" spc="0" normalizeH="0" baseline="0" dirty="0">
                <a:ln>
                  <a:noFill/>
                </a:ln>
                <a:solidFill>
                  <a:schemeClr val="bg1"/>
                </a:solidFill>
                <a:effectLst/>
                <a:uFillTx/>
                <a:latin typeface="Helvetica Neue"/>
                <a:ea typeface="Helvetica Neue"/>
                <a:cs typeface="Helvetica Neue"/>
                <a:sym typeface="Helvetica Neue"/>
              </a:rPr>
              <a:t>flask</a:t>
            </a:r>
            <a:r>
              <a:rPr kumimoji="0" lang="zh-CN" altLang="en-US" b="1" i="0" u="none" strike="noStrike" cap="none" spc="0" normalizeH="0" baseline="0" dirty="0">
                <a:ln>
                  <a:noFill/>
                </a:ln>
                <a:solidFill>
                  <a:schemeClr val="bg1"/>
                </a:solidFill>
                <a:effectLst/>
                <a:uFillTx/>
                <a:latin typeface="Helvetica Neue"/>
                <a:ea typeface="Helvetica Neue"/>
                <a:cs typeface="Helvetica Neue"/>
                <a:sym typeface="Helvetica Neue"/>
              </a:rPr>
              <a:t>写了一个文档，记录各种应用场景下的代码案例：包括上传文件，下载文件，接收</a:t>
            </a:r>
            <a:r>
              <a:rPr kumimoji="0" lang="en-US" altLang="zh-CN" b="1" i="0" u="none" strike="noStrike" cap="none" spc="0" normalizeH="0" baseline="0" dirty="0">
                <a:ln>
                  <a:noFill/>
                </a:ln>
                <a:solidFill>
                  <a:schemeClr val="bg1"/>
                </a:solidFill>
                <a:effectLst/>
                <a:uFillTx/>
                <a:latin typeface="Helvetica Neue"/>
                <a:ea typeface="Helvetica Neue"/>
                <a:cs typeface="Helvetica Neue"/>
                <a:sym typeface="Helvetica Neue"/>
              </a:rPr>
              <a:t>API</a:t>
            </a:r>
            <a:r>
              <a:rPr kumimoji="0" lang="zh-CN" altLang="en-US" b="1" i="0" u="none" strike="noStrike" cap="none" spc="0" normalizeH="0" baseline="0" dirty="0">
                <a:ln>
                  <a:noFill/>
                </a:ln>
                <a:solidFill>
                  <a:schemeClr val="bg1"/>
                </a:solidFill>
                <a:effectLst/>
                <a:uFillTx/>
                <a:latin typeface="Helvetica Neue"/>
                <a:ea typeface="Helvetica Neue"/>
                <a:cs typeface="Helvetica Neue"/>
                <a:sym typeface="Helvetica Neue"/>
              </a:rPr>
              <a:t>请求及转发请求等。</a:t>
            </a:r>
            <a:endParaRPr kumimoji="0" lang="en-GB" altLang="zh-CN" b="1" i="0" u="none" strike="noStrike" cap="none" spc="0" normalizeH="0" baseline="0" dirty="0">
              <a:ln>
                <a:noFill/>
              </a:ln>
              <a:solidFill>
                <a:schemeClr val="bg1"/>
              </a:solidFill>
              <a:effectLst/>
              <a:uFillTx/>
              <a:latin typeface="Helvetica Neue"/>
              <a:ea typeface="Helvetica Neue"/>
              <a:cs typeface="Helvetica Neue"/>
              <a:sym typeface="Helvetica Neue"/>
            </a:endParaRPr>
          </a:p>
          <a:p>
            <a:pPr marL="514350" marR="0" indent="-514350" algn="l" defTabSz="825500" rtl="0" fontAlgn="auto" latinLnBrk="0" hangingPunct="0">
              <a:lnSpc>
                <a:spcPct val="250000"/>
              </a:lnSpc>
              <a:spcBef>
                <a:spcPts val="0"/>
              </a:spcBef>
              <a:spcAft>
                <a:spcPts val="0"/>
              </a:spcAft>
              <a:buClrTx/>
              <a:buSzTx/>
              <a:buFont typeface="+mj-lt"/>
              <a:buAutoNum type="arabicPeriod"/>
              <a:tabLst/>
            </a:pPr>
            <a:r>
              <a:rPr lang="zh-CN" altLang="en-US" dirty="0">
                <a:solidFill>
                  <a:schemeClr val="bg1"/>
                </a:solidFill>
              </a:rPr>
              <a:t>与其他前端同事及</a:t>
            </a:r>
            <a:r>
              <a:rPr lang="en-US" altLang="zh-CN" dirty="0">
                <a:solidFill>
                  <a:schemeClr val="bg1"/>
                </a:solidFill>
              </a:rPr>
              <a:t>UI</a:t>
            </a:r>
            <a:r>
              <a:rPr lang="zh-CN" altLang="en-US" dirty="0">
                <a:solidFill>
                  <a:schemeClr val="bg1"/>
                </a:solidFill>
              </a:rPr>
              <a:t>项目组同事一起讨论复杂的页面交互该如何实现。实现后及时同步实现细节及使用到的技术点及实现方案。</a:t>
            </a:r>
            <a:endParaRPr kumimoji="0" lang="en-GB" b="1" i="0" u="none" strike="noStrike" cap="none" spc="0" normalizeH="0" baseline="0" dirty="0">
              <a:ln>
                <a:noFill/>
              </a:ln>
              <a:solidFill>
                <a:schemeClr val="bg1"/>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181405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2630" y="648946"/>
            <a:ext cx="3569435" cy="830997"/>
          </a:xfrm>
          <a:prstGeom prst="rect">
            <a:avLst/>
          </a:prstGeom>
          <a:noFill/>
        </p:spPr>
        <p:txBody>
          <a:bodyPr wrap="square" rtlCol="0">
            <a:spAutoFit/>
          </a:bodyPr>
          <a:lstStyle/>
          <a:p>
            <a:r>
              <a:rPr kumimoji="1" lang="zh-CN" altLang="en-US" sz="4800" dirty="0">
                <a:solidFill>
                  <a:srgbClr val="010A23"/>
                </a:solidFill>
                <a:latin typeface="Microsoft YaHei" panose="020B0503020204020204" pitchFamily="34" charset="-122"/>
                <a:ea typeface="Microsoft YaHei" panose="020B0503020204020204" pitchFamily="34" charset="-122"/>
                <a:cs typeface="Noto Sans S Chinese" charset="-122"/>
              </a:rPr>
              <a:t>目 录</a:t>
            </a:r>
          </a:p>
        </p:txBody>
      </p:sp>
      <p:grpSp>
        <p:nvGrpSpPr>
          <p:cNvPr id="74" name="组合 73">
            <a:extLst>
              <a:ext uri="{FF2B5EF4-FFF2-40B4-BE49-F238E27FC236}">
                <a16:creationId xmlns:a16="http://schemas.microsoft.com/office/drawing/2014/main" id="{E209161B-101D-3046-9232-41AD6DC338BC}"/>
              </a:ext>
            </a:extLst>
          </p:cNvPr>
          <p:cNvGrpSpPr/>
          <p:nvPr/>
        </p:nvGrpSpPr>
        <p:grpSpPr>
          <a:xfrm>
            <a:off x="2065881" y="5761532"/>
            <a:ext cx="19046591" cy="3200400"/>
            <a:chOff x="525755" y="1555413"/>
            <a:chExt cx="11150308" cy="1873587"/>
          </a:xfrm>
        </p:grpSpPr>
        <p:sp>
          <p:nvSpPr>
            <p:cNvPr id="75" name="椭圆">
              <a:extLst>
                <a:ext uri="{FF2B5EF4-FFF2-40B4-BE49-F238E27FC236}">
                  <a16:creationId xmlns:a16="http://schemas.microsoft.com/office/drawing/2014/main" id="{7D8091AE-C48D-D648-80EA-AA63B8D4E5A4}"/>
                </a:ext>
              </a:extLst>
            </p:cNvPr>
            <p:cNvSpPr/>
            <p:nvPr/>
          </p:nvSpPr>
          <p:spPr>
            <a:xfrm>
              <a:off x="724004" y="1753662"/>
              <a:ext cx="1477089" cy="1477089"/>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grpSp>
          <p:nvGrpSpPr>
            <p:cNvPr id="76" name="弧形组合">
              <a:extLst>
                <a:ext uri="{FF2B5EF4-FFF2-40B4-BE49-F238E27FC236}">
                  <a16:creationId xmlns:a16="http://schemas.microsoft.com/office/drawing/2014/main" id="{D6F38447-45F2-7540-A622-BE2519EA6358}"/>
                </a:ext>
              </a:extLst>
            </p:cNvPr>
            <p:cNvGrpSpPr/>
            <p:nvPr/>
          </p:nvGrpSpPr>
          <p:grpSpPr>
            <a:xfrm>
              <a:off x="563854" y="1593512"/>
              <a:ext cx="1798401" cy="1798401"/>
              <a:chOff x="2011" y="2735"/>
              <a:chExt cx="5334" cy="5334"/>
            </a:xfrm>
          </p:grpSpPr>
          <p:sp>
            <p:nvSpPr>
              <p:cNvPr id="86" name="弧形">
                <a:extLst>
                  <a:ext uri="{FF2B5EF4-FFF2-40B4-BE49-F238E27FC236}">
                    <a16:creationId xmlns:a16="http://schemas.microsoft.com/office/drawing/2014/main" id="{2AA9620A-745F-C347-A722-BC6BE7BFD8A4}"/>
                  </a:ext>
                </a:extLst>
              </p:cNvPr>
              <p:cNvSpPr>
                <a:spLocks noChangeAspect="1"/>
              </p:cNvSpPr>
              <p:nvPr/>
            </p:nvSpPr>
            <p:spPr>
              <a:xfrm>
                <a:off x="2011" y="2735"/>
                <a:ext cx="5334" cy="5334"/>
              </a:xfrm>
              <a:prstGeom prst="arc">
                <a:avLst>
                  <a:gd name="adj1" fmla="val 20908994"/>
                  <a:gd name="adj2" fmla="val 5653250"/>
                </a:avLst>
              </a:prstGeom>
              <a:ln w="38100">
                <a:solidFill>
                  <a:srgbClr val="1B6EE6"/>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87" name="弧形">
                <a:extLst>
                  <a:ext uri="{FF2B5EF4-FFF2-40B4-BE49-F238E27FC236}">
                    <a16:creationId xmlns:a16="http://schemas.microsoft.com/office/drawing/2014/main" id="{3B644BC8-C5D9-424E-A939-8C58B60EAD71}"/>
                  </a:ext>
                </a:extLst>
              </p:cNvPr>
              <p:cNvSpPr>
                <a:spLocks noChangeAspect="1"/>
              </p:cNvSpPr>
              <p:nvPr/>
            </p:nvSpPr>
            <p:spPr>
              <a:xfrm>
                <a:off x="2011" y="2735"/>
                <a:ext cx="5334" cy="5334"/>
              </a:xfrm>
              <a:prstGeom prst="arc">
                <a:avLst>
                  <a:gd name="adj1" fmla="val 9162316"/>
                  <a:gd name="adj2" fmla="val 12896104"/>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88" name="弧形">
                <a:extLst>
                  <a:ext uri="{FF2B5EF4-FFF2-40B4-BE49-F238E27FC236}">
                    <a16:creationId xmlns:a16="http://schemas.microsoft.com/office/drawing/2014/main" id="{D1E33BF7-876C-C64E-BCFB-D9333BF0922A}"/>
                  </a:ext>
                </a:extLst>
              </p:cNvPr>
              <p:cNvSpPr>
                <a:spLocks noChangeAspect="1"/>
              </p:cNvSpPr>
              <p:nvPr/>
            </p:nvSpPr>
            <p:spPr>
              <a:xfrm>
                <a:off x="2011" y="2735"/>
                <a:ext cx="5334" cy="5334"/>
              </a:xfrm>
              <a:prstGeom prst="arc">
                <a:avLst>
                  <a:gd name="adj1" fmla="val 13679315"/>
                  <a:gd name="adj2" fmla="val 15261392"/>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grpSp>
        <p:sp>
          <p:nvSpPr>
            <p:cNvPr id="77" name="弧形">
              <a:extLst>
                <a:ext uri="{FF2B5EF4-FFF2-40B4-BE49-F238E27FC236}">
                  <a16:creationId xmlns:a16="http://schemas.microsoft.com/office/drawing/2014/main" id="{29DFA92D-1084-3B42-982F-8A6CE182F6A1}"/>
                </a:ext>
              </a:extLst>
            </p:cNvPr>
            <p:cNvSpPr>
              <a:spLocks noChangeAspect="1"/>
            </p:cNvSpPr>
            <p:nvPr/>
          </p:nvSpPr>
          <p:spPr>
            <a:xfrm>
              <a:off x="644772" y="1674430"/>
              <a:ext cx="1636565" cy="1636565"/>
            </a:xfrm>
            <a:prstGeom prst="arc">
              <a:avLst>
                <a:gd name="adj1" fmla="val 18493566"/>
                <a:gd name="adj2" fmla="val 5311871"/>
              </a:avLst>
            </a:prstGeom>
            <a:ln w="38100">
              <a:gradFill>
                <a:gsLst>
                  <a:gs pos="0">
                    <a:schemeClr val="accent1"/>
                  </a:gs>
                  <a:gs pos="85000">
                    <a:schemeClr val="accent1">
                      <a:alpha val="0"/>
                    </a:schemeClr>
                  </a:gs>
                </a:gsLst>
                <a:lin ang="5400000" scaled="1"/>
              </a:gradFill>
              <a:prstDash val="sysDot"/>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78" name="弧形">
              <a:extLst>
                <a:ext uri="{FF2B5EF4-FFF2-40B4-BE49-F238E27FC236}">
                  <a16:creationId xmlns:a16="http://schemas.microsoft.com/office/drawing/2014/main" id="{EE46C209-2BED-DA44-90E1-FB6616DEAF84}"/>
                </a:ext>
              </a:extLst>
            </p:cNvPr>
            <p:cNvSpPr>
              <a:spLocks noChangeAspect="1"/>
            </p:cNvSpPr>
            <p:nvPr/>
          </p:nvSpPr>
          <p:spPr>
            <a:xfrm>
              <a:off x="644772" y="1674430"/>
              <a:ext cx="1636565" cy="1636565"/>
            </a:xfrm>
            <a:prstGeom prst="arc">
              <a:avLst>
                <a:gd name="adj1" fmla="val 7119301"/>
                <a:gd name="adj2" fmla="val 16259333"/>
              </a:avLst>
            </a:prstGeom>
            <a:ln w="38100">
              <a:gradFill>
                <a:gsLst>
                  <a:gs pos="0">
                    <a:schemeClr val="accent1"/>
                  </a:gs>
                  <a:gs pos="85000">
                    <a:schemeClr val="accent1">
                      <a:alpha val="0"/>
                    </a:schemeClr>
                  </a:gs>
                </a:gsLst>
                <a:lin ang="15600000" scaled="1"/>
              </a:gradFill>
              <a:prstDash val="sysDot"/>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79" name="亮色">
              <a:extLst>
                <a:ext uri="{FF2B5EF4-FFF2-40B4-BE49-F238E27FC236}">
                  <a16:creationId xmlns:a16="http://schemas.microsoft.com/office/drawing/2014/main" id="{E66DF33B-DE59-8342-80A8-0E02B6004A0A}"/>
                </a:ext>
              </a:extLst>
            </p:cNvPr>
            <p:cNvSpPr/>
            <p:nvPr/>
          </p:nvSpPr>
          <p:spPr>
            <a:xfrm>
              <a:off x="2042706" y="1624311"/>
              <a:ext cx="489143" cy="1735455"/>
            </a:xfrm>
            <a:custGeom>
              <a:avLst/>
              <a:gdLst>
                <a:gd name="connsiteX0" fmla="*/ 0 w 10306"/>
                <a:gd name="connsiteY0" fmla="*/ 0 h 2760"/>
                <a:gd name="connsiteX1" fmla="*/ 10306 w 10306"/>
                <a:gd name="connsiteY1" fmla="*/ 0 h 2760"/>
                <a:gd name="connsiteX2" fmla="*/ 10306 w 10306"/>
                <a:gd name="connsiteY2" fmla="*/ 2760 h 2760"/>
                <a:gd name="connsiteX3" fmla="*/ 0 w 10306"/>
                <a:gd name="connsiteY3" fmla="*/ 2760 h 2760"/>
                <a:gd name="connsiteX4" fmla="*/ 855 w 10306"/>
                <a:gd name="connsiteY4" fmla="*/ 1365 h 2760"/>
                <a:gd name="connsiteX5" fmla="*/ 0 w 10306"/>
                <a:gd name="connsiteY5" fmla="*/ 0 h 2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3" h="2733">
                  <a:moveTo>
                    <a:pt x="0" y="0"/>
                  </a:moveTo>
                  <a:lnTo>
                    <a:pt x="70" y="0"/>
                  </a:lnTo>
                  <a:cubicBezTo>
                    <a:pt x="454" y="234"/>
                    <a:pt x="804" y="888"/>
                    <a:pt x="770" y="1367"/>
                  </a:cubicBezTo>
                  <a:cubicBezTo>
                    <a:pt x="811" y="1929"/>
                    <a:pt x="383" y="2534"/>
                    <a:pt x="71" y="2733"/>
                  </a:cubicBezTo>
                  <a:lnTo>
                    <a:pt x="0" y="2733"/>
                  </a:lnTo>
                  <a:cubicBezTo>
                    <a:pt x="418" y="2503"/>
                    <a:pt x="743" y="1843"/>
                    <a:pt x="731" y="1413"/>
                  </a:cubicBezTo>
                  <a:lnTo>
                    <a:pt x="731" y="1389"/>
                  </a:lnTo>
                  <a:lnTo>
                    <a:pt x="730" y="1366"/>
                  </a:lnTo>
                  <a:lnTo>
                    <a:pt x="731" y="1339"/>
                  </a:lnTo>
                  <a:lnTo>
                    <a:pt x="732" y="1312"/>
                  </a:lnTo>
                  <a:cubicBezTo>
                    <a:pt x="747" y="757"/>
                    <a:pt x="308" y="178"/>
                    <a:pt x="0" y="0"/>
                  </a:cubicBezTo>
                  <a:close/>
                </a:path>
              </a:pathLst>
            </a:custGeom>
            <a:gradFill>
              <a:gsLst>
                <a:gs pos="100000">
                  <a:schemeClr val="accent1">
                    <a:alpha val="0"/>
                  </a:schemeClr>
                </a:gs>
                <a:gs pos="47000">
                  <a:schemeClr val="accent1"/>
                </a:gs>
                <a:gs pos="0">
                  <a:schemeClr val="accent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0" name="任意多边形: 形状 134">
              <a:extLst>
                <a:ext uri="{FF2B5EF4-FFF2-40B4-BE49-F238E27FC236}">
                  <a16:creationId xmlns:a16="http://schemas.microsoft.com/office/drawing/2014/main" id="{025189F0-8F93-B94E-97D9-A052E92C1831}"/>
                </a:ext>
              </a:extLst>
            </p:cNvPr>
            <p:cNvSpPr/>
            <p:nvPr/>
          </p:nvSpPr>
          <p:spPr>
            <a:xfrm>
              <a:off x="2084830" y="1566963"/>
              <a:ext cx="9591233" cy="1850149"/>
            </a:xfrm>
            <a:custGeom>
              <a:avLst/>
              <a:gdLst>
                <a:gd name="connsiteX0" fmla="*/ 0 w 9699586"/>
                <a:gd name="connsiteY0" fmla="*/ 0 h 1850149"/>
                <a:gd name="connsiteX1" fmla="*/ 9699586 w 9699586"/>
                <a:gd name="connsiteY1" fmla="*/ 0 h 1850149"/>
                <a:gd name="connsiteX2" fmla="*/ 9699586 w 9699586"/>
                <a:gd name="connsiteY2" fmla="*/ 1850149 h 1850149"/>
                <a:gd name="connsiteX3" fmla="*/ 704 w 9699586"/>
                <a:gd name="connsiteY3" fmla="*/ 1850149 h 1850149"/>
                <a:gd name="connsiteX4" fmla="*/ 15682 w 9699586"/>
                <a:gd name="connsiteY4" fmla="*/ 1842934 h 1850149"/>
                <a:gd name="connsiteX5" fmla="*/ 561867 w 9699586"/>
                <a:gd name="connsiteY5" fmla="*/ 925244 h 1850149"/>
                <a:gd name="connsiteX6" fmla="*/ 15682 w 9699586"/>
                <a:gd name="connsiteY6" fmla="*/ 7554 h 1850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9586" h="1850149">
                  <a:moveTo>
                    <a:pt x="0" y="0"/>
                  </a:moveTo>
                  <a:lnTo>
                    <a:pt x="9699586" y="0"/>
                  </a:lnTo>
                  <a:lnTo>
                    <a:pt x="9699586" y="1850149"/>
                  </a:lnTo>
                  <a:lnTo>
                    <a:pt x="704" y="1850149"/>
                  </a:lnTo>
                  <a:lnTo>
                    <a:pt x="15682" y="1842934"/>
                  </a:lnTo>
                  <a:cubicBezTo>
                    <a:pt x="341014" y="1666203"/>
                    <a:pt x="561867" y="1321515"/>
                    <a:pt x="561867" y="925244"/>
                  </a:cubicBezTo>
                  <a:cubicBezTo>
                    <a:pt x="561867" y="528973"/>
                    <a:pt x="341014" y="184286"/>
                    <a:pt x="15682" y="7554"/>
                  </a:cubicBezTo>
                  <a:close/>
                </a:path>
              </a:pathLst>
            </a:custGeom>
            <a:gradFill flip="none" rotWithShape="1">
              <a:gsLst>
                <a:gs pos="52000">
                  <a:schemeClr val="accent1">
                    <a:alpha val="25000"/>
                  </a:schemeClr>
                </a:gs>
                <a:gs pos="0">
                  <a:schemeClr val="accent1"/>
                </a:gs>
                <a:gs pos="100000">
                  <a:schemeClr val="accent1">
                    <a:alpha val="0"/>
                  </a:schemeClr>
                </a:gs>
              </a:gsLst>
              <a:lin ang="0" scaled="0"/>
              <a:tileRect/>
            </a:gradFill>
            <a:ln w="12700" cap="flat" cmpd="sng" algn="ctr">
              <a:gradFill>
                <a:gsLst>
                  <a:gs pos="0">
                    <a:schemeClr val="accent1"/>
                  </a:gs>
                  <a:gs pos="100000">
                    <a:schemeClr val="accent1">
                      <a:alpha val="0"/>
                    </a:schemeClr>
                  </a:gs>
                </a:gsLst>
                <a:lin ang="0" scaled="0"/>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1500" dirty="0"/>
                <a:t>2022</a:t>
              </a:r>
              <a:r>
                <a:rPr lang="zh-CN" altLang="en-US" sz="11500" dirty="0"/>
                <a:t>经验教训</a:t>
              </a:r>
            </a:p>
          </p:txBody>
        </p:sp>
        <p:sp>
          <p:nvSpPr>
            <p:cNvPr id="84" name="椭圆">
              <a:extLst>
                <a:ext uri="{FF2B5EF4-FFF2-40B4-BE49-F238E27FC236}">
                  <a16:creationId xmlns:a16="http://schemas.microsoft.com/office/drawing/2014/main" id="{B3EFA920-03B5-644F-93DD-1159F243C6BD}"/>
                </a:ext>
              </a:extLst>
            </p:cNvPr>
            <p:cNvSpPr/>
            <p:nvPr/>
          </p:nvSpPr>
          <p:spPr>
            <a:xfrm>
              <a:off x="525755" y="1555413"/>
              <a:ext cx="1873587" cy="1873587"/>
            </a:xfrm>
            <a:prstGeom prst="ellipse">
              <a:avLst/>
            </a:prstGeom>
            <a:noFill/>
            <a:ln>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5" name="椭圆">
              <a:extLst>
                <a:ext uri="{FF2B5EF4-FFF2-40B4-BE49-F238E27FC236}">
                  <a16:creationId xmlns:a16="http://schemas.microsoft.com/office/drawing/2014/main" id="{F617D845-D850-B64C-81E0-D9560A7554B4}"/>
                </a:ext>
              </a:extLst>
            </p:cNvPr>
            <p:cNvSpPr/>
            <p:nvPr/>
          </p:nvSpPr>
          <p:spPr>
            <a:xfrm>
              <a:off x="724004" y="1753662"/>
              <a:ext cx="1477089" cy="1477089"/>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3800" i="1" dirty="0"/>
                <a:t>2</a:t>
              </a:r>
              <a:endParaRPr lang="zh-CN" altLang="en-US" sz="13800" i="1" dirty="0"/>
            </a:p>
          </p:txBody>
        </p:sp>
      </p:grpSp>
    </p:spTree>
    <p:extLst>
      <p:ext uri="{BB962C8B-B14F-4D97-AF65-F5344CB8AC3E}">
        <p14:creationId xmlns:p14="http://schemas.microsoft.com/office/powerpoint/2010/main" val="1197280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a:extLst>
              <a:ext uri="{FF2B5EF4-FFF2-40B4-BE49-F238E27FC236}">
                <a16:creationId xmlns:a16="http://schemas.microsoft.com/office/drawing/2014/main" id="{E82AB8CF-5D8A-094F-BB11-1574753CA0DE}"/>
              </a:ext>
            </a:extLst>
          </p:cNvPr>
          <p:cNvSpPr txBox="1"/>
          <p:nvPr/>
        </p:nvSpPr>
        <p:spPr>
          <a:xfrm>
            <a:off x="343297" y="648715"/>
            <a:ext cx="5123226" cy="830997"/>
          </a:xfrm>
          <a:prstGeom prst="rect">
            <a:avLst/>
          </a:prstGeom>
          <a:noFill/>
        </p:spPr>
        <p:txBody>
          <a:bodyPr wrap="square" rtlCol="0">
            <a:spAutoFit/>
          </a:bodyPr>
          <a:lstStyle/>
          <a:p>
            <a:r>
              <a:rPr kumimoji="1" lang="zh-CN" altLang="en-US" sz="4800" dirty="0">
                <a:solidFill>
                  <a:srgbClr val="010A23"/>
                </a:solidFill>
                <a:latin typeface="Microsoft YaHei" panose="020B0503020204020204" pitchFamily="34" charset="-122"/>
                <a:ea typeface="Microsoft YaHei" panose="020B0503020204020204" pitchFamily="34" charset="-122"/>
                <a:cs typeface="Noto Sans S Chinese" charset="-122"/>
              </a:rPr>
              <a:t>问题与不足</a:t>
            </a:r>
          </a:p>
        </p:txBody>
      </p:sp>
      <p:sp>
        <p:nvSpPr>
          <p:cNvPr id="3" name="文本框 2">
            <a:extLst>
              <a:ext uri="{FF2B5EF4-FFF2-40B4-BE49-F238E27FC236}">
                <a16:creationId xmlns:a16="http://schemas.microsoft.com/office/drawing/2014/main" id="{833BECFB-A78B-7464-FCFC-3ED548056D61}"/>
              </a:ext>
            </a:extLst>
          </p:cNvPr>
          <p:cNvSpPr txBox="1"/>
          <p:nvPr/>
        </p:nvSpPr>
        <p:spPr>
          <a:xfrm>
            <a:off x="343297" y="2053087"/>
            <a:ext cx="23896929" cy="34278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514350" marR="0" indent="-514350" algn="l" defTabSz="825500" rtl="0" fontAlgn="auto" latinLnBrk="0" hangingPunct="0">
              <a:lnSpc>
                <a:spcPct val="250000"/>
              </a:lnSpc>
              <a:spcBef>
                <a:spcPts val="0"/>
              </a:spcBef>
              <a:spcAft>
                <a:spcPts val="0"/>
              </a:spcAft>
              <a:buClrTx/>
              <a:buSzTx/>
              <a:buFont typeface="+mj-lt"/>
              <a:buAutoNum type="arabicPeriod"/>
              <a:tabLst/>
            </a:pPr>
            <a:r>
              <a:rPr kumimoji="0" lang="zh-CN" altLang="en-US" sz="4800" b="1" i="0" u="none" strike="noStrike" cap="none" spc="0" normalizeH="0" baseline="0" dirty="0" smtClean="0">
                <a:ln>
                  <a:noFill/>
                </a:ln>
                <a:solidFill>
                  <a:schemeClr val="bg1"/>
                </a:solidFill>
                <a:effectLst/>
                <a:uFillTx/>
                <a:latin typeface="Helvetica Neue"/>
                <a:ea typeface="Helvetica Neue"/>
                <a:cs typeface="Helvetica Neue"/>
                <a:sym typeface="Helvetica Neue"/>
              </a:rPr>
              <a:t>对项目整体的业务流程不够理解，每次面对新的需求无法快速定位目标页面与影响范围，需要测试和其他开发同事的帮助才能完全理解</a:t>
            </a:r>
            <a:endParaRPr kumimoji="0" lang="en-US" altLang="zh-CN" sz="4800" b="1" i="0" u="none" strike="noStrike" cap="none" spc="0" normalizeH="0" baseline="0" dirty="0" smtClean="0">
              <a:ln>
                <a:noFill/>
              </a:ln>
              <a:solidFill>
                <a:schemeClr val="bg1"/>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4018453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a:extLst>
              <a:ext uri="{FF2B5EF4-FFF2-40B4-BE49-F238E27FC236}">
                <a16:creationId xmlns:a16="http://schemas.microsoft.com/office/drawing/2014/main" id="{E82AB8CF-5D8A-094F-BB11-1574753CA0DE}"/>
              </a:ext>
            </a:extLst>
          </p:cNvPr>
          <p:cNvSpPr txBox="1"/>
          <p:nvPr/>
        </p:nvSpPr>
        <p:spPr>
          <a:xfrm>
            <a:off x="343297" y="648715"/>
            <a:ext cx="4825052" cy="830997"/>
          </a:xfrm>
          <a:prstGeom prst="rect">
            <a:avLst/>
          </a:prstGeom>
          <a:noFill/>
        </p:spPr>
        <p:txBody>
          <a:bodyPr wrap="square" rtlCol="0">
            <a:spAutoFit/>
          </a:bodyPr>
          <a:lstStyle/>
          <a:p>
            <a:r>
              <a:rPr kumimoji="1" lang="zh-CN" altLang="en-US" sz="4800" dirty="0">
                <a:solidFill>
                  <a:srgbClr val="010A23"/>
                </a:solidFill>
                <a:latin typeface="Microsoft YaHei" panose="020B0503020204020204" pitchFamily="34" charset="-122"/>
                <a:ea typeface="Microsoft YaHei" panose="020B0503020204020204" pitchFamily="34" charset="-122"/>
                <a:cs typeface="Noto Sans S Chinese" charset="-122"/>
              </a:rPr>
              <a:t>困难与挑战</a:t>
            </a:r>
          </a:p>
        </p:txBody>
      </p:sp>
      <p:sp>
        <p:nvSpPr>
          <p:cNvPr id="2" name="矩形 1"/>
          <p:cNvSpPr/>
          <p:nvPr/>
        </p:nvSpPr>
        <p:spPr>
          <a:xfrm>
            <a:off x="343297" y="1762298"/>
            <a:ext cx="23663859" cy="6247864"/>
          </a:xfrm>
          <a:prstGeom prst="rect">
            <a:avLst/>
          </a:prstGeom>
        </p:spPr>
        <p:txBody>
          <a:bodyPr wrap="square">
            <a:spAutoFit/>
          </a:bodyPr>
          <a:lstStyle/>
          <a:p>
            <a:pPr marL="514350" indent="-514350" algn="l">
              <a:lnSpc>
                <a:spcPct val="250000"/>
              </a:lnSpc>
              <a:buFont typeface="+mj-lt"/>
              <a:buAutoNum type="arabicPeriod"/>
            </a:pPr>
            <a:r>
              <a:rPr lang="zh-CN" altLang="en-US" sz="3200" dirty="0" smtClean="0">
                <a:solidFill>
                  <a:schemeClr val="bg1"/>
                </a:solidFill>
              </a:rPr>
              <a:t>需要花费一定时间对目前的项目代码作重构并把共功部分工具化</a:t>
            </a:r>
            <a:endParaRPr lang="en-US" altLang="zh-CN" sz="3200" dirty="0" smtClean="0">
              <a:solidFill>
                <a:schemeClr val="bg1"/>
              </a:solidFill>
            </a:endParaRPr>
          </a:p>
          <a:p>
            <a:pPr marL="514350" indent="-514350" algn="l">
              <a:lnSpc>
                <a:spcPct val="250000"/>
              </a:lnSpc>
              <a:buFont typeface="+mj-lt"/>
              <a:buAutoNum type="arabicPeriod"/>
            </a:pPr>
            <a:r>
              <a:rPr lang="zh-CN" altLang="en-US" sz="3200" dirty="0">
                <a:solidFill>
                  <a:schemeClr val="bg1"/>
                </a:solidFill>
              </a:rPr>
              <a:t>代码的风格</a:t>
            </a:r>
            <a:r>
              <a:rPr lang="zh-CN" altLang="en-US" sz="3200" dirty="0" smtClean="0">
                <a:solidFill>
                  <a:schemeClr val="bg1"/>
                </a:solidFill>
              </a:rPr>
              <a:t>也需要重新调整，做成便于拓展和功能页面可插拔的处理</a:t>
            </a:r>
            <a:endParaRPr lang="en-US" altLang="zh-CN" sz="3200" dirty="0" smtClean="0">
              <a:solidFill>
                <a:schemeClr val="bg1"/>
              </a:solidFill>
            </a:endParaRPr>
          </a:p>
          <a:p>
            <a:pPr marL="514350" indent="-514350" algn="l">
              <a:lnSpc>
                <a:spcPct val="250000"/>
              </a:lnSpc>
              <a:buFont typeface="+mj-lt"/>
              <a:buAutoNum type="arabicPeriod"/>
            </a:pPr>
            <a:r>
              <a:rPr lang="zh-CN" altLang="en-US" sz="3200" dirty="0" smtClean="0">
                <a:solidFill>
                  <a:schemeClr val="bg1"/>
                </a:solidFill>
              </a:rPr>
              <a:t>需要抽时间把历史遗留代码移除，来精简项目</a:t>
            </a:r>
            <a:endParaRPr lang="en-US" altLang="zh-CN" sz="3200" dirty="0" smtClean="0">
              <a:solidFill>
                <a:schemeClr val="bg1"/>
              </a:solidFill>
            </a:endParaRPr>
          </a:p>
          <a:p>
            <a:pPr marL="514350" indent="-514350" algn="l">
              <a:lnSpc>
                <a:spcPct val="250000"/>
              </a:lnSpc>
              <a:buFont typeface="+mj-lt"/>
              <a:buAutoNum type="arabicPeriod"/>
            </a:pPr>
            <a:r>
              <a:rPr lang="zh-CN" altLang="en-US" sz="3200" dirty="0" smtClean="0">
                <a:solidFill>
                  <a:schemeClr val="bg1"/>
                </a:solidFill>
              </a:rPr>
              <a:t>需要研究大厅的响应式解决方案还有管理页面的响应式会带来的问题</a:t>
            </a:r>
            <a:endParaRPr lang="en-US" altLang="zh-CN" sz="3200" dirty="0">
              <a:solidFill>
                <a:schemeClr val="bg1"/>
              </a:solidFill>
            </a:endParaRPr>
          </a:p>
          <a:p>
            <a:pPr marL="514350" indent="-514350" algn="l">
              <a:lnSpc>
                <a:spcPct val="250000"/>
              </a:lnSpc>
              <a:buFont typeface="+mj-lt"/>
              <a:buAutoNum type="arabicPeriod"/>
            </a:pPr>
            <a:endParaRPr lang="en-US" altLang="zh-CN" sz="3200" dirty="0">
              <a:solidFill>
                <a:schemeClr val="bg1"/>
              </a:solidFill>
            </a:endParaRPr>
          </a:p>
        </p:txBody>
      </p:sp>
    </p:spTree>
    <p:extLst>
      <p:ext uri="{BB962C8B-B14F-4D97-AF65-F5344CB8AC3E}">
        <p14:creationId xmlns:p14="http://schemas.microsoft.com/office/powerpoint/2010/main" val="2085043337"/>
      </p:ext>
    </p:extLst>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7967</TotalTime>
  <Words>701</Words>
  <Application>Microsoft Office PowerPoint</Application>
  <PresentationFormat>自定义</PresentationFormat>
  <Paragraphs>64</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Helvetica Neue</vt:lpstr>
      <vt:lpstr>Helvetica Neue Medium</vt:lpstr>
      <vt:lpstr>Noto Sans S Chinese</vt:lpstr>
      <vt:lpstr>Microsoft YaHei</vt:lpstr>
      <vt:lpstr>Microsoft YaHei</vt:lpstr>
      <vt:lpstr>Wingdings</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admin</cp:lastModifiedBy>
  <cp:revision>3279</cp:revision>
  <dcterms:modified xsi:type="dcterms:W3CDTF">2023-01-05T03:23:26Z</dcterms:modified>
</cp:coreProperties>
</file>