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25D9-932A-4814-BA5F-49F705319893}" type="datetimeFigureOut">
              <a:rPr lang="en-IN" smtClean="0"/>
              <a:pPr/>
              <a:t>24-03-2014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2785-9070-41E2-B065-2FEC970B753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6400800" cy="1752600"/>
          </a:xfrm>
        </p:spPr>
        <p:txBody>
          <a:bodyPr/>
          <a:lstStyle/>
          <a:p>
            <a:r>
              <a:rPr lang="en-US" dirty="0" smtClean="0"/>
              <a:t>3.6 with Annotation configuration</a:t>
            </a:r>
            <a:endParaRPr lang="en-IN" dirty="0"/>
          </a:p>
        </p:txBody>
      </p:sp>
      <p:pic>
        <p:nvPicPr>
          <p:cNvPr id="1026" name="Picture 2" descr="C:\Users\Praveen\Documents\hibernate_logo_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050087" cy="1957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Vendor: Soft Tree</a:t>
            </a:r>
          </a:p>
          <a:p>
            <a:r>
              <a:rPr lang="en-IN" b="1" dirty="0" smtClean="0"/>
              <a:t>Version</a:t>
            </a:r>
            <a:r>
              <a:rPr lang="en-IN" b="1" dirty="0" smtClean="0"/>
              <a:t>: </a:t>
            </a:r>
            <a:r>
              <a:rPr lang="en-IN" b="1" dirty="0" smtClean="0"/>
              <a:t>4.x </a:t>
            </a:r>
            <a:r>
              <a:rPr lang="en-IN" b="1" dirty="0" smtClean="0"/>
              <a:t>[Compatible with </a:t>
            </a:r>
            <a:r>
              <a:rPr lang="en-IN" b="1" dirty="0" err="1" smtClean="0"/>
              <a:t>jdk</a:t>
            </a:r>
            <a:r>
              <a:rPr lang="en-IN" b="1" dirty="0" smtClean="0"/>
              <a:t> </a:t>
            </a:r>
            <a:r>
              <a:rPr lang="en-IN" b="1" dirty="0" smtClean="0"/>
              <a:t>1.5 and above</a:t>
            </a:r>
            <a:endParaRPr lang="en-IN" b="1" dirty="0" smtClean="0"/>
          </a:p>
          <a:p>
            <a:r>
              <a:rPr lang="en-IN" b="1" dirty="0" smtClean="0"/>
              <a:t>Open </a:t>
            </a:r>
            <a:r>
              <a:rPr lang="en-IN" b="1" dirty="0" smtClean="0"/>
              <a:t>source software [Free software (not commercial software)]</a:t>
            </a:r>
          </a:p>
          <a:p>
            <a:r>
              <a:rPr lang="en-IN" b="1" dirty="0" smtClean="0"/>
              <a:t>Download </a:t>
            </a:r>
            <a:r>
              <a:rPr lang="en-IN" b="1" dirty="0" smtClean="0"/>
              <a:t>software as zip file from www.hibernate.org or www.sourceforge.net</a:t>
            </a:r>
          </a:p>
          <a:p>
            <a:r>
              <a:rPr lang="en-IN" b="1" dirty="0" smtClean="0"/>
              <a:t>Software </a:t>
            </a:r>
            <a:r>
              <a:rPr lang="en-IN" b="1" dirty="0" smtClean="0"/>
              <a:t>Developer or Author: Gavin King</a:t>
            </a:r>
          </a:p>
          <a:p>
            <a:r>
              <a:rPr lang="en-IN" b="1" dirty="0" smtClean="0"/>
              <a:t>Help</a:t>
            </a:r>
            <a:r>
              <a:rPr lang="en-IN" b="1" dirty="0" smtClean="0"/>
              <a:t>: www.forum.hibernate.org</a:t>
            </a:r>
          </a:p>
          <a:p>
            <a:r>
              <a:rPr lang="en-IN" b="1" dirty="0" smtClean="0"/>
              <a:t>Documentation </a:t>
            </a:r>
            <a:r>
              <a:rPr lang="en-IN" b="1" dirty="0" smtClean="0"/>
              <a:t>help: www.hibernate.org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88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Hibernate Features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61662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Gives support for POJO/POJI model programming.</a:t>
            </a:r>
          </a:p>
          <a:p>
            <a:r>
              <a:rPr lang="en-IN" dirty="0" smtClean="0"/>
              <a:t>API </a:t>
            </a:r>
            <a:r>
              <a:rPr lang="en-IN" dirty="0" smtClean="0"/>
              <a:t>Independent.</a:t>
            </a:r>
          </a:p>
          <a:p>
            <a:r>
              <a:rPr lang="en-IN" dirty="0" smtClean="0"/>
              <a:t>Light </a:t>
            </a:r>
            <a:r>
              <a:rPr lang="en-IN" dirty="0" smtClean="0"/>
              <a:t>weight technology [no need of servers or containers].</a:t>
            </a:r>
          </a:p>
          <a:p>
            <a:r>
              <a:rPr lang="en-IN" dirty="0" smtClean="0"/>
              <a:t>Database </a:t>
            </a:r>
            <a:r>
              <a:rPr lang="en-IN" dirty="0" smtClean="0"/>
              <a:t>independent persistence logic in OR-Mapping style.</a:t>
            </a:r>
          </a:p>
          <a:p>
            <a:r>
              <a:rPr lang="en-IN" dirty="0" smtClean="0"/>
              <a:t>No </a:t>
            </a:r>
            <a:r>
              <a:rPr lang="en-IN" dirty="0" smtClean="0"/>
              <a:t>byte code enhancements like EJB.</a:t>
            </a:r>
          </a:p>
          <a:p>
            <a:r>
              <a:rPr lang="en-IN" dirty="0" smtClean="0"/>
              <a:t>Supports </a:t>
            </a:r>
            <a:r>
              <a:rPr lang="en-IN" dirty="0" smtClean="0"/>
              <a:t>inheritance and polymorphism features. [EJB components do not support inheritance.]</a:t>
            </a:r>
          </a:p>
          <a:p>
            <a:r>
              <a:rPr lang="en-IN" dirty="0" smtClean="0"/>
              <a:t>Pluggable </a:t>
            </a:r>
            <a:r>
              <a:rPr lang="en-IN" dirty="0" smtClean="0"/>
              <a:t>with any java/j2ee or framework software based applications.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persistence logic of hibernate application can be access from all types of java </a:t>
            </a:r>
            <a:r>
              <a:rPr lang="en-IN" dirty="0" smtClean="0"/>
              <a:t>client applications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Gives </a:t>
            </a:r>
            <a:r>
              <a:rPr lang="en-IN" dirty="0" smtClean="0"/>
              <a:t>implicit Middleware services like </a:t>
            </a:r>
            <a:r>
              <a:rPr lang="en-IN" dirty="0" err="1" smtClean="0"/>
              <a:t>jdbc</a:t>
            </a:r>
            <a:r>
              <a:rPr lang="en-IN" dirty="0" smtClean="0"/>
              <a:t> connection pooling, transaction management etc..,</a:t>
            </a:r>
          </a:p>
          <a:p>
            <a:r>
              <a:rPr lang="en-IN" dirty="0" smtClean="0"/>
              <a:t>Gives </a:t>
            </a:r>
            <a:r>
              <a:rPr lang="en-IN" dirty="0" smtClean="0"/>
              <a:t>support to work with third party </a:t>
            </a:r>
            <a:r>
              <a:rPr lang="en-IN" dirty="0" err="1" smtClean="0"/>
              <a:t>jdbc</a:t>
            </a:r>
            <a:r>
              <a:rPr lang="en-IN" dirty="0" smtClean="0"/>
              <a:t> connection pooling.</a:t>
            </a:r>
          </a:p>
          <a:p>
            <a:r>
              <a:rPr lang="en-IN" dirty="0" smtClean="0"/>
              <a:t>Supports </a:t>
            </a:r>
            <a:r>
              <a:rPr lang="en-IN" dirty="0" smtClean="0"/>
              <a:t>to call stored procedures and functions.</a:t>
            </a:r>
          </a:p>
          <a:p>
            <a:r>
              <a:rPr lang="en-IN" dirty="0" smtClean="0"/>
              <a:t>Supports </a:t>
            </a:r>
            <a:r>
              <a:rPr lang="en-IN" dirty="0" smtClean="0"/>
              <a:t>database independent query language called HQL (Hibernate Query Language]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686800" cy="604867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 </a:t>
            </a:r>
            <a:r>
              <a:rPr lang="en-IN" dirty="0" smtClean="0"/>
              <a:t>Supports object level relationships [Associations]</a:t>
            </a:r>
          </a:p>
          <a:p>
            <a:pPr lvl="1"/>
            <a:r>
              <a:rPr lang="en-IN" dirty="0" smtClean="0"/>
              <a:t>One-to-one</a:t>
            </a:r>
            <a:endParaRPr lang="en-IN" dirty="0" smtClean="0"/>
          </a:p>
          <a:p>
            <a:pPr lvl="1"/>
            <a:r>
              <a:rPr lang="en-IN" dirty="0" smtClean="0"/>
              <a:t>One-to-many</a:t>
            </a:r>
            <a:endParaRPr lang="en-IN" dirty="0" smtClean="0"/>
          </a:p>
          <a:p>
            <a:pPr lvl="1"/>
            <a:r>
              <a:rPr lang="en-IN" dirty="0" smtClean="0"/>
              <a:t>Many-to-one</a:t>
            </a:r>
            <a:endParaRPr lang="en-IN" dirty="0" smtClean="0"/>
          </a:p>
          <a:p>
            <a:pPr lvl="1"/>
            <a:r>
              <a:rPr lang="en-IN" dirty="0" smtClean="0"/>
              <a:t>Many-to-many</a:t>
            </a:r>
            <a:endParaRPr lang="en-IN" dirty="0" smtClean="0"/>
          </a:p>
          <a:p>
            <a:r>
              <a:rPr lang="en-IN" dirty="0" smtClean="0"/>
              <a:t>Uses </a:t>
            </a:r>
            <a:r>
              <a:rPr lang="en-IN" dirty="0" smtClean="0"/>
              <a:t>hibernate specific data structure “</a:t>
            </a:r>
            <a:r>
              <a:rPr lang="en-IN" b="1" dirty="0" smtClean="0"/>
              <a:t>Bag” which is advanced to list.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result generated via select operations is </a:t>
            </a:r>
            <a:r>
              <a:rPr lang="en-IN" dirty="0" err="1" smtClean="0"/>
              <a:t>serializable</a:t>
            </a:r>
            <a:r>
              <a:rPr lang="en-IN" dirty="0" smtClean="0"/>
              <a:t> object by default.</a:t>
            </a:r>
          </a:p>
          <a:p>
            <a:r>
              <a:rPr lang="en-IN" dirty="0" smtClean="0"/>
              <a:t>Provides </a:t>
            </a:r>
            <a:r>
              <a:rPr lang="en-IN" dirty="0" smtClean="0"/>
              <a:t>three full-featured query facilities:</a:t>
            </a:r>
          </a:p>
          <a:p>
            <a:pPr lvl="1"/>
            <a:r>
              <a:rPr lang="en-IN" dirty="0" smtClean="0"/>
              <a:t>Hibernate </a:t>
            </a:r>
            <a:r>
              <a:rPr lang="en-IN" dirty="0" smtClean="0"/>
              <a:t>Query Language</a:t>
            </a:r>
          </a:p>
          <a:p>
            <a:pPr lvl="1"/>
            <a:r>
              <a:rPr lang="en-IN" dirty="0" smtClean="0"/>
              <a:t>Hibernate </a:t>
            </a:r>
            <a:r>
              <a:rPr lang="en-IN" dirty="0" smtClean="0"/>
              <a:t>Criteria Query API</a:t>
            </a:r>
          </a:p>
          <a:p>
            <a:pPr lvl="1"/>
            <a:r>
              <a:rPr lang="en-IN" dirty="0" smtClean="0"/>
              <a:t>Native </a:t>
            </a:r>
            <a:r>
              <a:rPr lang="en-IN" dirty="0" smtClean="0"/>
              <a:t>SQL</a:t>
            </a:r>
          </a:p>
          <a:p>
            <a:r>
              <a:rPr lang="en-IN" dirty="0" smtClean="0"/>
              <a:t>Hibernate applications are not distributed. Hence the setup of hibernate must reside with the</a:t>
            </a:r>
          </a:p>
          <a:p>
            <a:r>
              <a:rPr lang="en-IN" dirty="0" smtClean="0"/>
              <a:t>application/component which needs to interact with database software.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Hibernate configuration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Its a xml file.</a:t>
            </a:r>
          </a:p>
          <a:p>
            <a:r>
              <a:rPr lang="en-IN" dirty="0" smtClean="0"/>
              <a:t>Any </a:t>
            </a:r>
            <a:r>
              <a:rPr lang="en-IN" dirty="0" smtClean="0"/>
              <a:t>file name *.xml can become hibernate configuration file.</a:t>
            </a:r>
          </a:p>
          <a:p>
            <a:r>
              <a:rPr lang="en-IN" dirty="0" smtClean="0"/>
              <a:t>Standard </a:t>
            </a:r>
            <a:r>
              <a:rPr lang="en-IN" dirty="0" smtClean="0"/>
              <a:t>name is “</a:t>
            </a:r>
            <a:r>
              <a:rPr lang="en-IN" dirty="0" err="1" smtClean="0"/>
              <a:t>hibernate.cfg.xml</a:t>
            </a:r>
            <a:r>
              <a:rPr lang="en-IN" dirty="0" smtClean="0"/>
              <a:t>”</a:t>
            </a:r>
          </a:p>
          <a:p>
            <a:r>
              <a:rPr lang="en-IN" b="1" dirty="0" smtClean="0"/>
              <a:t>Database </a:t>
            </a:r>
            <a:r>
              <a:rPr lang="en-IN" b="1" dirty="0" smtClean="0"/>
              <a:t>level: It is at database level. It means for every database we can have a </a:t>
            </a:r>
            <a:r>
              <a:rPr lang="en-IN" b="1" dirty="0" smtClean="0"/>
              <a:t>separate </a:t>
            </a:r>
            <a:r>
              <a:rPr lang="en-IN" dirty="0" smtClean="0"/>
              <a:t>configuration </a:t>
            </a:r>
            <a:r>
              <a:rPr lang="en-IN" dirty="0" smtClean="0"/>
              <a:t>file. </a:t>
            </a:r>
            <a:r>
              <a:rPr lang="en-IN" dirty="0" err="1" smtClean="0"/>
              <a:t>Eg</a:t>
            </a:r>
            <a:r>
              <a:rPr lang="en-IN" dirty="0" smtClean="0"/>
              <a:t>: If we are using only one database in our application then we can </a:t>
            </a:r>
            <a:r>
              <a:rPr lang="en-IN" dirty="0" smtClean="0"/>
              <a:t>have only </a:t>
            </a:r>
            <a:r>
              <a:rPr lang="en-IN" dirty="0" smtClean="0"/>
              <a:t>one hibernate configuration file. If we are using two databases in our application then </a:t>
            </a:r>
            <a:r>
              <a:rPr lang="en-IN" dirty="0" smtClean="0"/>
              <a:t>we need </a:t>
            </a:r>
            <a:r>
              <a:rPr lang="en-IN" dirty="0" smtClean="0"/>
              <a:t>to use two hibernate configuration files and so on.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Then we need to configure all required properties of configuration file. Then we can go </a:t>
            </a:r>
            <a:r>
              <a:rPr lang="en-IN" dirty="0" smtClean="0"/>
              <a:t>for configuring </a:t>
            </a:r>
            <a:r>
              <a:rPr lang="en-IN" dirty="0" smtClean="0"/>
              <a:t>all the mapping files.</a:t>
            </a:r>
          </a:p>
          <a:p>
            <a:r>
              <a:rPr lang="en-IN" dirty="0" smtClean="0"/>
              <a:t>This </a:t>
            </a:r>
            <a:r>
              <a:rPr lang="en-IN" dirty="0" smtClean="0"/>
              <a:t>file contains hibernate properties having values that are required to establish </a:t>
            </a:r>
            <a:r>
              <a:rPr lang="en-IN" dirty="0" smtClean="0"/>
              <a:t>connection with </a:t>
            </a:r>
            <a:r>
              <a:rPr lang="en-IN" dirty="0" smtClean="0"/>
              <a:t>Database software and pass special instruction to database software and </a:t>
            </a:r>
            <a:r>
              <a:rPr lang="en-IN" dirty="0" smtClean="0"/>
              <a:t>hibernate software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</a:t>
            </a:r>
            <a:r>
              <a:rPr lang="en-IN" dirty="0" smtClean="0"/>
              <a:t>these details hibernate software constructs a pool of hibernate session objects </a:t>
            </a:r>
            <a:r>
              <a:rPr lang="en-IN" dirty="0" smtClean="0"/>
              <a:t>represented by </a:t>
            </a:r>
            <a:r>
              <a:rPr lang="en-IN" dirty="0" smtClean="0"/>
              <a:t>hibernate session factory object.</a:t>
            </a:r>
          </a:p>
          <a:p>
            <a:r>
              <a:rPr lang="en-IN" dirty="0" smtClean="0"/>
              <a:t>Each </a:t>
            </a:r>
            <a:r>
              <a:rPr lang="en-IN" dirty="0" smtClean="0"/>
              <a:t>hibernate session object encapsulates the functionality of </a:t>
            </a:r>
            <a:r>
              <a:rPr lang="en-IN" dirty="0" err="1" smtClean="0"/>
              <a:t>jdbc</a:t>
            </a:r>
            <a:r>
              <a:rPr lang="en-IN" dirty="0" smtClean="0"/>
              <a:t> connection object </a:t>
            </a:r>
            <a:r>
              <a:rPr lang="en-IN" dirty="0" smtClean="0"/>
              <a:t>and statement </a:t>
            </a:r>
            <a:r>
              <a:rPr lang="en-IN" dirty="0" smtClean="0"/>
              <a:t>object.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Properties of Hibernate Configuration file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820472" cy="5949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In configuration file we need to configure the </a:t>
            </a:r>
            <a:r>
              <a:rPr lang="en-IN" dirty="0" smtClean="0"/>
              <a:t>following5 </a:t>
            </a:r>
            <a:r>
              <a:rPr lang="en-IN" dirty="0" smtClean="0"/>
              <a:t>properties mandatorily.</a:t>
            </a:r>
          </a:p>
          <a:p>
            <a:pPr>
              <a:buNone/>
            </a:pPr>
            <a:r>
              <a:rPr lang="en-IN" dirty="0" smtClean="0"/>
              <a:t>	1</a:t>
            </a:r>
            <a:r>
              <a:rPr lang="en-IN" dirty="0" smtClean="0"/>
              <a:t>. </a:t>
            </a:r>
            <a:r>
              <a:rPr lang="en-IN" dirty="0" err="1" smtClean="0"/>
              <a:t>hibernate.dialect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2</a:t>
            </a:r>
            <a:r>
              <a:rPr lang="en-IN" dirty="0" smtClean="0"/>
              <a:t>. </a:t>
            </a:r>
            <a:r>
              <a:rPr lang="en-IN" dirty="0" err="1" smtClean="0"/>
              <a:t>hibernate.connection.driver_class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3</a:t>
            </a:r>
            <a:r>
              <a:rPr lang="en-IN" dirty="0" smtClean="0"/>
              <a:t>. </a:t>
            </a:r>
            <a:r>
              <a:rPr lang="en-IN" dirty="0" err="1" smtClean="0"/>
              <a:t>hibernate.connection.url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4</a:t>
            </a:r>
            <a:r>
              <a:rPr lang="en-IN" dirty="0" smtClean="0"/>
              <a:t>. </a:t>
            </a:r>
            <a:r>
              <a:rPr lang="en-IN" dirty="0" err="1" smtClean="0"/>
              <a:t>hibernate.connection.username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5</a:t>
            </a:r>
            <a:r>
              <a:rPr lang="en-IN" dirty="0" smtClean="0"/>
              <a:t>. </a:t>
            </a:r>
            <a:r>
              <a:rPr lang="en-IN" dirty="0" err="1" smtClean="0"/>
              <a:t>hibernate.connection.password</a:t>
            </a: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Note</a:t>
            </a:r>
            <a:r>
              <a:rPr lang="en-IN" b="1" dirty="0" smtClean="0"/>
              <a:t>:</a:t>
            </a:r>
          </a:p>
          <a:p>
            <a:pPr>
              <a:buNone/>
            </a:pPr>
            <a:r>
              <a:rPr lang="en-IN" dirty="0" smtClean="0"/>
              <a:t>	1</a:t>
            </a:r>
            <a:r>
              <a:rPr lang="en-IN" dirty="0" smtClean="0"/>
              <a:t>. These properties need not to follow any sequence.</a:t>
            </a:r>
          </a:p>
          <a:p>
            <a:pPr>
              <a:buNone/>
            </a:pPr>
            <a:r>
              <a:rPr lang="en-IN" dirty="0" smtClean="0"/>
              <a:t>	2</a:t>
            </a:r>
            <a:r>
              <a:rPr lang="en-IN" dirty="0" smtClean="0"/>
              <a:t>. Driver class, </a:t>
            </a:r>
            <a:r>
              <a:rPr lang="en-IN" dirty="0" err="1" smtClean="0"/>
              <a:t>url</a:t>
            </a:r>
            <a:r>
              <a:rPr lang="en-IN" dirty="0" smtClean="0"/>
              <a:t>, user name &amp; password are same like our </a:t>
            </a:r>
            <a:r>
              <a:rPr lang="en-IN" dirty="0" err="1" smtClean="0"/>
              <a:t>jdbc</a:t>
            </a:r>
            <a:r>
              <a:rPr lang="en-IN" dirty="0" smtClean="0"/>
              <a:t> program.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3</a:t>
            </a:r>
            <a:r>
              <a:rPr lang="en-IN" dirty="0" smtClean="0"/>
              <a:t>. </a:t>
            </a:r>
            <a:r>
              <a:rPr lang="en-IN" b="1" dirty="0" smtClean="0"/>
              <a:t>Dialect class:</a:t>
            </a:r>
          </a:p>
          <a:p>
            <a:pPr>
              <a:buNone/>
            </a:pPr>
            <a:r>
              <a:rPr lang="en-IN" dirty="0" smtClean="0"/>
              <a:t>	1</a:t>
            </a:r>
            <a:r>
              <a:rPr lang="en-IN" dirty="0" smtClean="0"/>
              <a:t>. Its a database specific class. It means it differs from one database to another database.</a:t>
            </a:r>
          </a:p>
          <a:p>
            <a:pPr>
              <a:buNone/>
            </a:pPr>
            <a:r>
              <a:rPr lang="en-IN" dirty="0" smtClean="0"/>
              <a:t>	2</a:t>
            </a:r>
            <a:r>
              <a:rPr lang="en-IN" dirty="0" smtClean="0"/>
              <a:t>. Dialect classes are provided by hibernate </a:t>
            </a:r>
            <a:r>
              <a:rPr lang="en-IN" dirty="0" err="1" smtClean="0"/>
              <a:t>api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	3</a:t>
            </a:r>
            <a:r>
              <a:rPr lang="en-IN" dirty="0" smtClean="0"/>
              <a:t>. Using dialect class our hibernate engine can know all the inner details about </a:t>
            </a:r>
            <a:r>
              <a:rPr lang="en-IN" dirty="0" smtClean="0"/>
              <a:t>underlying database </a:t>
            </a:r>
            <a:r>
              <a:rPr lang="en-IN" dirty="0" smtClean="0"/>
              <a:t>server. So that it can generate database specific queries at run time of program.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5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States of Persistent class object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8939336" cy="62212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	1</a:t>
            </a:r>
            <a:r>
              <a:rPr lang="en-IN" b="1" dirty="0" smtClean="0"/>
              <a:t>. Transient state:</a:t>
            </a:r>
          </a:p>
          <a:p>
            <a:pPr>
              <a:buNone/>
            </a:pPr>
            <a:r>
              <a:rPr lang="en-IN" dirty="0" smtClean="0"/>
              <a:t>	a. </a:t>
            </a:r>
            <a:r>
              <a:rPr lang="en-IN" dirty="0" smtClean="0"/>
              <a:t>Object is created by programmer with data. But it doesn’t represent any table row.</a:t>
            </a:r>
          </a:p>
          <a:p>
            <a:pPr>
              <a:buNone/>
            </a:pPr>
            <a:r>
              <a:rPr lang="en-IN" dirty="0" smtClean="0"/>
              <a:t>	b</a:t>
            </a:r>
            <a:r>
              <a:rPr lang="en-IN" dirty="0" smtClean="0"/>
              <a:t>. This object doesn’t contain primary key value.</a:t>
            </a:r>
          </a:p>
          <a:p>
            <a:pPr>
              <a:buNone/>
            </a:pPr>
            <a:r>
              <a:rPr lang="en-IN" dirty="0" smtClean="0"/>
              <a:t>	c</a:t>
            </a:r>
            <a:r>
              <a:rPr lang="en-IN" dirty="0" smtClean="0"/>
              <a:t>. The object which is created for POJO class and which is not under control of </a:t>
            </a:r>
            <a:r>
              <a:rPr lang="en-IN" dirty="0" smtClean="0"/>
              <a:t>hibernate 	application </a:t>
            </a:r>
            <a:r>
              <a:rPr lang="en-IN" dirty="0" smtClean="0"/>
              <a:t>resides in transient state.</a:t>
            </a:r>
          </a:p>
          <a:p>
            <a:pPr>
              <a:buNone/>
            </a:pPr>
            <a:r>
              <a:rPr lang="en-IN" b="1" dirty="0" smtClean="0"/>
              <a:t>	2</a:t>
            </a:r>
            <a:r>
              <a:rPr lang="en-IN" b="1" dirty="0" smtClean="0"/>
              <a:t>. Persistent state:</a:t>
            </a:r>
          </a:p>
          <a:p>
            <a:pPr>
              <a:buNone/>
            </a:pPr>
            <a:r>
              <a:rPr lang="en-IN" dirty="0" smtClean="0"/>
              <a:t>	a</a:t>
            </a:r>
            <a:r>
              <a:rPr lang="en-IN" dirty="0" smtClean="0"/>
              <a:t>. The object that represents table row with primary key and managed under the control of</a:t>
            </a:r>
          </a:p>
          <a:p>
            <a:pPr>
              <a:buNone/>
            </a:pPr>
            <a:r>
              <a:rPr lang="en-IN" dirty="0" smtClean="0"/>
              <a:t>	hibernate </a:t>
            </a:r>
            <a:r>
              <a:rPr lang="en-IN" dirty="0" smtClean="0"/>
              <a:t>software is called as persistent object.</a:t>
            </a:r>
          </a:p>
          <a:p>
            <a:pPr>
              <a:buNone/>
            </a:pPr>
            <a:r>
              <a:rPr lang="en-IN" dirty="0" smtClean="0"/>
              <a:t>	b</a:t>
            </a:r>
            <a:r>
              <a:rPr lang="en-IN" dirty="0" smtClean="0"/>
              <a:t>. This object will be in synchronization with table row.</a:t>
            </a:r>
          </a:p>
          <a:p>
            <a:pPr>
              <a:buNone/>
            </a:pPr>
            <a:r>
              <a:rPr lang="en-IN" dirty="0" smtClean="0"/>
              <a:t>	c</a:t>
            </a:r>
            <a:r>
              <a:rPr lang="en-IN" dirty="0" smtClean="0"/>
              <a:t>. Hibernate application developer’s uses this kind of object in persistent </a:t>
            </a:r>
            <a:r>
              <a:rPr lang="en-IN" dirty="0" smtClean="0"/>
              <a:t>logic development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b="1" dirty="0" smtClean="0"/>
              <a:t>	3</a:t>
            </a:r>
            <a:r>
              <a:rPr lang="en-IN" b="1" dirty="0" smtClean="0"/>
              <a:t>. Detached state</a:t>
            </a:r>
          </a:p>
          <a:p>
            <a:pPr>
              <a:buNone/>
            </a:pPr>
            <a:r>
              <a:rPr lang="en-IN" dirty="0" smtClean="0"/>
              <a:t>	a</a:t>
            </a:r>
            <a:r>
              <a:rPr lang="en-IN" dirty="0" smtClean="0"/>
              <a:t>. When session is closed automatically persistent context will be destroyed and all </a:t>
            </a:r>
            <a:r>
              <a:rPr lang="en-IN" dirty="0" smtClean="0"/>
              <a:t>the objects </a:t>
            </a:r>
            <a:r>
              <a:rPr lang="en-IN" dirty="0" smtClean="0"/>
              <a:t>which are in persistent state will be thrown to detached state.</a:t>
            </a:r>
          </a:p>
          <a:p>
            <a:pPr>
              <a:buNone/>
            </a:pPr>
            <a:r>
              <a:rPr lang="en-IN" dirty="0" smtClean="0"/>
              <a:t>	b</a:t>
            </a:r>
            <a:r>
              <a:rPr lang="en-IN" dirty="0" smtClean="0"/>
              <a:t>. When table row of persistence state object is deleted then object becomes </a:t>
            </a:r>
            <a:r>
              <a:rPr lang="en-IN" dirty="0" smtClean="0"/>
              <a:t>detached</a:t>
            </a:r>
            <a:r>
              <a:rPr lang="en-IN" dirty="0" smtClean="0"/>
              <a:t> </a:t>
            </a:r>
            <a:r>
              <a:rPr lang="en-IN" dirty="0" smtClean="0"/>
              <a:t>object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aveen\Desktop\object-sta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36967" cy="5832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Hibernate application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It </a:t>
            </a:r>
            <a:r>
              <a:rPr lang="en-IN" dirty="0" smtClean="0"/>
              <a:t>uses hibernate setup to interact with database software and this application is a client </a:t>
            </a:r>
            <a:r>
              <a:rPr lang="en-IN" dirty="0" smtClean="0"/>
              <a:t>to database </a:t>
            </a:r>
            <a:r>
              <a:rPr lang="en-IN" dirty="0" smtClean="0"/>
              <a:t>software.</a:t>
            </a:r>
          </a:p>
          <a:p>
            <a:r>
              <a:rPr lang="en-IN" dirty="0" smtClean="0"/>
              <a:t>It </a:t>
            </a:r>
            <a:r>
              <a:rPr lang="en-IN" dirty="0" smtClean="0"/>
              <a:t>uses two important objects to represent hibernate software. They are: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 1. </a:t>
            </a:r>
            <a:r>
              <a:rPr lang="en-IN" dirty="0" err="1" smtClean="0"/>
              <a:t>SessionFactory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 2. Session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    Note</a:t>
            </a:r>
            <a:r>
              <a:rPr lang="en-IN" b="1" dirty="0" smtClean="0"/>
              <a:t>: Hibernate Session object is no way related with </a:t>
            </a:r>
            <a:r>
              <a:rPr lang="en-IN" b="1" dirty="0" err="1" smtClean="0"/>
              <a:t>HttpSession</a:t>
            </a:r>
            <a:r>
              <a:rPr lang="en-IN" b="1" dirty="0" smtClean="0"/>
              <a:t> object of </a:t>
            </a:r>
            <a:r>
              <a:rPr lang="en-IN" b="1" dirty="0" err="1" smtClean="0"/>
              <a:t>Servlet</a:t>
            </a:r>
            <a:r>
              <a:rPr lang="en-IN" b="1" dirty="0" smtClean="0"/>
              <a:t> </a:t>
            </a:r>
            <a:r>
              <a:rPr lang="en-IN" b="1" dirty="0" smtClean="0"/>
              <a:t>API.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SessionFactory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8229600" cy="4525963"/>
          </a:xfrm>
        </p:spPr>
        <p:txBody>
          <a:bodyPr/>
          <a:lstStyle/>
          <a:p>
            <a:r>
              <a:rPr lang="en-IN" dirty="0" smtClean="0"/>
              <a:t>It’s </a:t>
            </a:r>
            <a:r>
              <a:rPr lang="en-IN" dirty="0" smtClean="0"/>
              <a:t>an object of a class that implements </a:t>
            </a:r>
            <a:r>
              <a:rPr lang="en-IN" dirty="0" err="1" smtClean="0"/>
              <a:t>org.hibernate.SessionFactory</a:t>
            </a:r>
            <a:r>
              <a:rPr lang="en-IN" dirty="0" smtClean="0"/>
              <a:t> interface.</a:t>
            </a:r>
          </a:p>
          <a:p>
            <a:r>
              <a:rPr lang="en-IN" dirty="0" smtClean="0"/>
              <a:t>It </a:t>
            </a:r>
            <a:r>
              <a:rPr lang="en-IN" dirty="0" smtClean="0"/>
              <a:t>represents connection pool.</a:t>
            </a:r>
          </a:p>
          <a:p>
            <a:r>
              <a:rPr lang="en-IN" dirty="0" smtClean="0"/>
              <a:t>Using </a:t>
            </a:r>
            <a:r>
              <a:rPr lang="en-IN" dirty="0" smtClean="0"/>
              <a:t>this we can get session objects.</a:t>
            </a:r>
          </a:p>
          <a:p>
            <a:r>
              <a:rPr lang="en-IN" dirty="0" smtClean="0"/>
              <a:t>Its </a:t>
            </a:r>
            <a:r>
              <a:rPr lang="en-IN" dirty="0" smtClean="0"/>
              <a:t>a thread safe object.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-18256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 smtClean="0"/>
              <a:t>Persistency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24604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The process of storing data to permanent place and retrieving data from permanent place is called </a:t>
            </a:r>
            <a:r>
              <a:rPr lang="en-IN" dirty="0" smtClean="0"/>
              <a:t>as </a:t>
            </a:r>
            <a:r>
              <a:rPr lang="en-IN" b="1" dirty="0" smtClean="0">
                <a:solidFill>
                  <a:srgbClr val="0000FF"/>
                </a:solidFill>
              </a:rPr>
              <a:t>persistence</a:t>
            </a:r>
            <a:r>
              <a:rPr lang="en-IN" b="1" dirty="0" smtClean="0"/>
              <a:t> </a:t>
            </a:r>
            <a:r>
              <a:rPr lang="en-IN" dirty="0"/>
              <a:t>and such data is called </a:t>
            </a:r>
            <a:r>
              <a:rPr lang="en-IN" dirty="0">
                <a:solidFill>
                  <a:srgbClr val="0000FF"/>
                </a:solidFill>
              </a:rPr>
              <a:t>as</a:t>
            </a:r>
            <a:r>
              <a:rPr lang="en-IN" b="1" dirty="0">
                <a:solidFill>
                  <a:srgbClr val="0000FF"/>
                </a:solidFill>
              </a:rPr>
              <a:t> persistent data</a:t>
            </a:r>
            <a:r>
              <a:rPr lang="en-IN" b="1" dirty="0"/>
              <a:t>.</a:t>
            </a:r>
          </a:p>
          <a:p>
            <a:r>
              <a:rPr lang="en-IN" dirty="0"/>
              <a:t>Add, remove, read and modify operations on persistence data are called as </a:t>
            </a:r>
            <a:r>
              <a:rPr lang="en-IN" b="1" dirty="0"/>
              <a:t>persistence operations </a:t>
            </a:r>
            <a:r>
              <a:rPr lang="en-IN" dirty="0" smtClean="0"/>
              <a:t>and the </a:t>
            </a:r>
            <a:r>
              <a:rPr lang="en-IN" dirty="0"/>
              <a:t>logic used for it is called as </a:t>
            </a:r>
            <a:r>
              <a:rPr lang="en-IN" b="1" dirty="0">
                <a:solidFill>
                  <a:srgbClr val="0000FF"/>
                </a:solidFill>
              </a:rPr>
              <a:t>persistent logic</a:t>
            </a:r>
            <a:r>
              <a:rPr lang="en-IN" b="1" dirty="0"/>
              <a:t>.</a:t>
            </a:r>
          </a:p>
          <a:p>
            <a:r>
              <a:rPr lang="en-IN" dirty="0"/>
              <a:t>The place where data will be stored permanently is called as </a:t>
            </a:r>
            <a:r>
              <a:rPr lang="en-IN" b="1" dirty="0">
                <a:solidFill>
                  <a:srgbClr val="0000FF"/>
                </a:solidFill>
              </a:rPr>
              <a:t>persistent store</a:t>
            </a:r>
            <a:r>
              <a:rPr lang="en-IN" b="1" dirty="0" smtClean="0"/>
              <a:t>. </a:t>
            </a:r>
            <a:r>
              <a:rPr lang="en-IN" dirty="0"/>
              <a:t>As the data </a:t>
            </a:r>
            <a:r>
              <a:rPr lang="en-IN" dirty="0" smtClean="0"/>
              <a:t>became</a:t>
            </a:r>
            <a:r>
              <a:rPr lang="en-IN" b="1" dirty="0" smtClean="0"/>
              <a:t> </a:t>
            </a:r>
            <a:r>
              <a:rPr lang="en-IN" dirty="0" smtClean="0"/>
              <a:t>permanent </a:t>
            </a:r>
            <a:r>
              <a:rPr lang="en-IN" dirty="0"/>
              <a:t>we can use it at any moment through programming.</a:t>
            </a:r>
          </a:p>
          <a:p>
            <a:pPr>
              <a:buNone/>
            </a:pPr>
            <a:r>
              <a:rPr lang="fr-FR" dirty="0" smtClean="0"/>
              <a:t>	Ex</a:t>
            </a:r>
            <a:r>
              <a:rPr lang="fr-FR" dirty="0"/>
              <a:t>: - Flat files, </a:t>
            </a:r>
            <a:r>
              <a:rPr lang="fr-FR" dirty="0" err="1"/>
              <a:t>Database</a:t>
            </a:r>
            <a:r>
              <a:rPr lang="fr-FR" dirty="0"/>
              <a:t> soft </a:t>
            </a:r>
            <a:r>
              <a:rPr lang="fr-FR" dirty="0" err="1"/>
              <a:t>wares</a:t>
            </a:r>
            <a:r>
              <a:rPr lang="fr-FR" dirty="0"/>
              <a:t> etc..,</a:t>
            </a:r>
          </a:p>
          <a:p>
            <a:pPr>
              <a:buNone/>
            </a:pPr>
            <a:r>
              <a:rPr lang="en-IN" b="1" dirty="0" smtClean="0"/>
              <a:t>	Flat </a:t>
            </a:r>
            <a:r>
              <a:rPr lang="en-IN" b="1" dirty="0"/>
              <a:t>files</a:t>
            </a:r>
            <a:r>
              <a:rPr lang="en-IN" dirty="0"/>
              <a:t>:-are normal text files where data can be stored and maintained by OS (operating system).</a:t>
            </a:r>
          </a:p>
          <a:p>
            <a:pPr>
              <a:buNone/>
            </a:pPr>
            <a:r>
              <a:rPr lang="en-IN" dirty="0" smtClean="0"/>
              <a:t>	Ex</a:t>
            </a:r>
            <a:r>
              <a:rPr lang="en-IN" dirty="0"/>
              <a:t>: - *.txt files</a:t>
            </a:r>
          </a:p>
          <a:p>
            <a:pPr>
              <a:buNone/>
            </a:pPr>
            <a:r>
              <a:rPr lang="en-IN" dirty="0" smtClean="0"/>
              <a:t>	Note1</a:t>
            </a:r>
            <a:r>
              <a:rPr lang="en-IN" dirty="0"/>
              <a:t>: *.java, *.c and *.cpp files are not flat files.</a:t>
            </a:r>
          </a:p>
          <a:p>
            <a:pPr>
              <a:buNone/>
            </a:pPr>
            <a:r>
              <a:rPr lang="en-IN" dirty="0" smtClean="0"/>
              <a:t>	Note2</a:t>
            </a:r>
            <a:r>
              <a:rPr lang="en-IN" dirty="0"/>
              <a:t>: In java we store data in flat files using IO streams.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Each session object of </a:t>
            </a:r>
            <a:r>
              <a:rPr lang="en-IN" dirty="0" err="1" smtClean="0"/>
              <a:t>SessionFactory</a:t>
            </a:r>
            <a:r>
              <a:rPr lang="en-IN" dirty="0" smtClean="0"/>
              <a:t> pool is constructed by encapsulating JDBC </a:t>
            </a:r>
            <a:r>
              <a:rPr lang="en-IN" dirty="0" smtClean="0"/>
              <a:t>connection and </a:t>
            </a:r>
            <a:r>
              <a:rPr lang="en-IN" dirty="0" smtClean="0"/>
              <a:t>statement objects.</a:t>
            </a:r>
          </a:p>
          <a:p>
            <a:r>
              <a:rPr lang="en-IN" dirty="0" smtClean="0"/>
              <a:t>Programmer </a:t>
            </a:r>
            <a:r>
              <a:rPr lang="en-IN" dirty="0" smtClean="0"/>
              <a:t>uses Session object to interact with database software.</a:t>
            </a:r>
          </a:p>
          <a:p>
            <a:r>
              <a:rPr lang="en-IN" dirty="0" smtClean="0"/>
              <a:t>Session </a:t>
            </a:r>
            <a:r>
              <a:rPr lang="en-IN" dirty="0" smtClean="0"/>
              <a:t>object is not a thread safe object.</a:t>
            </a:r>
          </a:p>
          <a:p>
            <a:r>
              <a:rPr lang="en-IN" dirty="0" smtClean="0"/>
              <a:t>Java </a:t>
            </a:r>
            <a:r>
              <a:rPr lang="en-IN" dirty="0" smtClean="0"/>
              <a:t>Hibernate application can have multiple Hibernate Session objects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Hibernate Session object is an object of a class which implements </a:t>
            </a:r>
            <a:r>
              <a:rPr lang="en-IN" dirty="0" err="1" smtClean="0"/>
              <a:t>org.Hibernate.Session</a:t>
            </a:r>
            <a:r>
              <a:rPr lang="en-IN" dirty="0" smtClean="0"/>
              <a:t> interface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b="1" dirty="0" smtClean="0"/>
              <a:t>Note</a:t>
            </a:r>
            <a:r>
              <a:rPr lang="en-IN" b="1" dirty="0" smtClean="0"/>
              <a:t>: Session objects of </a:t>
            </a:r>
            <a:r>
              <a:rPr lang="en-IN" b="1" dirty="0" err="1" smtClean="0"/>
              <a:t>SessionFactory</a:t>
            </a:r>
            <a:r>
              <a:rPr lang="en-IN" b="1" dirty="0" smtClean="0"/>
              <a:t> pool will be constructed based on Hibernate </a:t>
            </a:r>
            <a:r>
              <a:rPr lang="en-IN" b="1" dirty="0" smtClean="0"/>
              <a:t>configuration </a:t>
            </a:r>
            <a:r>
              <a:rPr lang="en-IN" dirty="0" smtClean="0"/>
              <a:t>file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Limitations of flat </a:t>
            </a:r>
            <a:r>
              <a:rPr lang="en-IN" b="1" dirty="0" smtClean="0"/>
              <a:t>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No security for data.</a:t>
            </a:r>
          </a:p>
          <a:p>
            <a:r>
              <a:rPr lang="en-IN" dirty="0" smtClean="0"/>
              <a:t> </a:t>
            </a:r>
            <a:r>
              <a:rPr lang="en-IN" dirty="0"/>
              <a:t>File may be deleted by mistake.</a:t>
            </a:r>
          </a:p>
          <a:p>
            <a:r>
              <a:rPr lang="en-IN" dirty="0" smtClean="0"/>
              <a:t> </a:t>
            </a:r>
            <a:r>
              <a:rPr lang="en-IN" dirty="0"/>
              <a:t>Do not supports query language like </a:t>
            </a:r>
            <a:r>
              <a:rPr lang="en-IN" dirty="0" err="1"/>
              <a:t>sql</a:t>
            </a:r>
            <a:r>
              <a:rPr lang="en-IN" dirty="0"/>
              <a:t>.</a:t>
            </a:r>
          </a:p>
          <a:p>
            <a:r>
              <a:rPr lang="en-IN" smtClean="0"/>
              <a:t> </a:t>
            </a:r>
            <a:r>
              <a:rPr lang="en-IN" dirty="0"/>
              <a:t>Dealing with huge amount of data is quite complex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OR Mapping (Object Relational Mapping</a:t>
            </a:r>
            <a:r>
              <a:rPr lang="en-IN" sz="3600" b="1" dirty="0" smtClean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process of mapping java class with database table, java class member variables </a:t>
            </a:r>
            <a:r>
              <a:rPr lang="en-IN" dirty="0" smtClean="0"/>
              <a:t>with database </a:t>
            </a:r>
            <a:r>
              <a:rPr lang="en-IN" dirty="0" smtClean="0"/>
              <a:t>table columns and making java objects representing table rows having </a:t>
            </a:r>
            <a:r>
              <a:rPr lang="en-IN" dirty="0" smtClean="0"/>
              <a:t>synchronization between </a:t>
            </a:r>
            <a:r>
              <a:rPr lang="en-IN" dirty="0" smtClean="0"/>
              <a:t>them is called as OR Mapping.</a:t>
            </a:r>
          </a:p>
          <a:p>
            <a:r>
              <a:rPr lang="en-IN" dirty="0" smtClean="0"/>
              <a:t> </a:t>
            </a:r>
            <a:r>
              <a:rPr lang="en-IN" dirty="0" smtClean="0"/>
              <a:t>In OR mapping every table row will be represented by a separate java object.</a:t>
            </a:r>
          </a:p>
          <a:p>
            <a:r>
              <a:rPr lang="en-IN" dirty="0" smtClean="0"/>
              <a:t> </a:t>
            </a:r>
            <a:r>
              <a:rPr lang="en-IN" dirty="0" smtClean="0"/>
              <a:t>Synchronization between java objects and table row means any modification in table </a:t>
            </a:r>
            <a:r>
              <a:rPr lang="en-IN" dirty="0" smtClean="0"/>
              <a:t>row reflects </a:t>
            </a:r>
            <a:r>
              <a:rPr lang="en-IN" dirty="0" smtClean="0"/>
              <a:t>in java object and vice versa.</a:t>
            </a:r>
          </a:p>
          <a:p>
            <a:r>
              <a:rPr lang="en-IN" dirty="0" smtClean="0"/>
              <a:t>To </a:t>
            </a:r>
            <a:r>
              <a:rPr lang="en-IN" dirty="0" smtClean="0"/>
              <a:t>take care of this synchronization and to allow OR Mapping based persistence </a:t>
            </a:r>
            <a:r>
              <a:rPr lang="en-IN" dirty="0" smtClean="0"/>
              <a:t>logic development </a:t>
            </a:r>
            <a:r>
              <a:rPr lang="en-IN" dirty="0" smtClean="0"/>
              <a:t>we need ORM software.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950296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Object Relational Mapping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3" y="1059756"/>
            <a:ext cx="9142509" cy="373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of OR Mapping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We can perform insert, delete, select and update operations on the table using java objects </a:t>
            </a:r>
            <a:r>
              <a:rPr lang="en-IN" dirty="0" smtClean="0"/>
              <a:t>that are </a:t>
            </a:r>
            <a:r>
              <a:rPr lang="en-IN" dirty="0" smtClean="0"/>
              <a:t>representing table rows.</a:t>
            </a:r>
          </a:p>
          <a:p>
            <a:r>
              <a:rPr lang="en-IN" dirty="0" smtClean="0"/>
              <a:t>Here </a:t>
            </a:r>
            <a:r>
              <a:rPr lang="en-IN" dirty="0" smtClean="0"/>
              <a:t>database queries are not required. Hence OR Mapping based persistence logic </a:t>
            </a:r>
            <a:r>
              <a:rPr lang="en-IN" dirty="0" smtClean="0"/>
              <a:t>becomes database </a:t>
            </a:r>
            <a:r>
              <a:rPr lang="en-IN" dirty="0" smtClean="0"/>
              <a:t>independent persistence logic.</a:t>
            </a:r>
          </a:p>
          <a:p>
            <a:r>
              <a:rPr lang="en-IN" dirty="0" smtClean="0"/>
              <a:t>Change </a:t>
            </a:r>
            <a:r>
              <a:rPr lang="en-IN" dirty="0" smtClean="0"/>
              <a:t>of database software from a running project becomes easy because there is no need </a:t>
            </a:r>
            <a:r>
              <a:rPr lang="en-IN" dirty="0" smtClean="0"/>
              <a:t>of modifying </a:t>
            </a:r>
            <a:r>
              <a:rPr lang="en-IN" dirty="0" smtClean="0"/>
              <a:t>persistence logic in OR mapping.</a:t>
            </a:r>
          </a:p>
          <a:p>
            <a:r>
              <a:rPr lang="en-IN" dirty="0" smtClean="0"/>
              <a:t>As </a:t>
            </a:r>
            <a:r>
              <a:rPr lang="en-IN" dirty="0" smtClean="0"/>
              <a:t>programmer developed java class objects are representing table rows we can make </a:t>
            </a:r>
            <a:r>
              <a:rPr lang="en-IN" dirty="0" smtClean="0"/>
              <a:t>these objects </a:t>
            </a:r>
            <a:r>
              <a:rPr lang="en-IN" dirty="0" smtClean="0"/>
              <a:t>as </a:t>
            </a:r>
            <a:r>
              <a:rPr lang="en-IN" dirty="0" err="1" smtClean="0"/>
              <a:t>serializable</a:t>
            </a:r>
            <a:r>
              <a:rPr lang="en-IN" dirty="0" smtClean="0"/>
              <a:t> by making the class to implement </a:t>
            </a:r>
            <a:r>
              <a:rPr lang="en-IN" dirty="0" err="1" smtClean="0"/>
              <a:t>java.io.Serializable</a:t>
            </a:r>
            <a:r>
              <a:rPr lang="en-IN" dirty="0" smtClean="0"/>
              <a:t> interface.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List of ORM software’s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10225136" cy="4525963"/>
          </a:xfrm>
        </p:spPr>
        <p:txBody>
          <a:bodyPr>
            <a:normAutofit/>
          </a:bodyPr>
          <a:lstStyle/>
          <a:p>
            <a:r>
              <a:rPr lang="en-IN" sz="2800" dirty="0" smtClean="0"/>
              <a:t>(1st Rank) Hibernate [Soft Tree]</a:t>
            </a:r>
          </a:p>
          <a:p>
            <a:r>
              <a:rPr lang="en-IN" sz="2800" dirty="0" smtClean="0"/>
              <a:t>(</a:t>
            </a:r>
            <a:r>
              <a:rPr lang="en-IN" sz="2800" dirty="0" smtClean="0"/>
              <a:t>2nd Rank) </a:t>
            </a:r>
            <a:r>
              <a:rPr lang="en-IN" sz="2800" dirty="0" err="1" smtClean="0"/>
              <a:t>iBatis</a:t>
            </a:r>
            <a:r>
              <a:rPr lang="en-IN" sz="2800" dirty="0" smtClean="0"/>
              <a:t> [Apache]</a:t>
            </a:r>
          </a:p>
          <a:p>
            <a:r>
              <a:rPr lang="en-IN" sz="2800" dirty="0" smtClean="0"/>
              <a:t>(</a:t>
            </a:r>
            <a:r>
              <a:rPr lang="en-IN" sz="2800" dirty="0" smtClean="0"/>
              <a:t>3rd Rank) </a:t>
            </a:r>
            <a:r>
              <a:rPr lang="en-IN" sz="2800" dirty="0" err="1" smtClean="0"/>
              <a:t>Toplink</a:t>
            </a:r>
            <a:r>
              <a:rPr lang="en-IN" sz="2800" dirty="0" smtClean="0"/>
              <a:t> [Oracle Corp.]</a:t>
            </a:r>
          </a:p>
          <a:p>
            <a:r>
              <a:rPr lang="en-IN" sz="2800" dirty="0" smtClean="0"/>
              <a:t>(</a:t>
            </a:r>
            <a:r>
              <a:rPr lang="en-IN" sz="2800" dirty="0" smtClean="0"/>
              <a:t>4th Rank) Entity beans of EJB2.x/3.x [Sun Microsystems]</a:t>
            </a:r>
          </a:p>
          <a:p>
            <a:r>
              <a:rPr lang="it-IT" sz="2800" dirty="0" smtClean="0"/>
              <a:t>JPA </a:t>
            </a:r>
            <a:r>
              <a:rPr lang="it-IT" sz="2800" dirty="0" smtClean="0"/>
              <a:t>[Java Persistence Api] [Sun Microsystems]</a:t>
            </a:r>
          </a:p>
          <a:p>
            <a:r>
              <a:rPr lang="en-IN" sz="2800" dirty="0" smtClean="0"/>
              <a:t>OJB </a:t>
            </a:r>
            <a:r>
              <a:rPr lang="en-IN" sz="2800" dirty="0" smtClean="0"/>
              <a:t>[Apache]</a:t>
            </a:r>
          </a:p>
          <a:p>
            <a:r>
              <a:rPr lang="en-IN" sz="2800" dirty="0" smtClean="0"/>
              <a:t>JDO </a:t>
            </a:r>
            <a:r>
              <a:rPr lang="en-IN" sz="2800" dirty="0" smtClean="0"/>
              <a:t>[</a:t>
            </a:r>
            <a:r>
              <a:rPr lang="en-IN" sz="2800" dirty="0" smtClean="0"/>
              <a:t>Adobe]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2800" b="1" dirty="0" smtClean="0"/>
              <a:t>Note</a:t>
            </a:r>
            <a:r>
              <a:rPr lang="en-IN" sz="2800" b="1" dirty="0" smtClean="0"/>
              <a:t>: Ranks are given usage wide.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IN" b="1" dirty="0" smtClean="0"/>
              <a:t>Hibernate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r>
              <a:rPr lang="en-IN" dirty="0" smtClean="0"/>
              <a:t>Hibernate is an open source, light weight ORM tool to develop DB </a:t>
            </a:r>
            <a:r>
              <a:rPr lang="en-IN" dirty="0" smtClean="0"/>
              <a:t>independent persistence </a:t>
            </a:r>
            <a:r>
              <a:rPr lang="en-IN" dirty="0" smtClean="0"/>
              <a:t>logic in java based enterprise applications</a:t>
            </a:r>
            <a:endParaRPr lang="en-IN" dirty="0"/>
          </a:p>
        </p:txBody>
      </p:sp>
      <p:pic>
        <p:nvPicPr>
          <p:cNvPr id="2050" name="Picture 2" descr="C:\Users\Praveen\Desktop\hiberna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01008"/>
            <a:ext cx="6989415" cy="2391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363272" cy="5649491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API dependent means classes and interfaces used in the application development must extend </a:t>
            </a:r>
            <a:r>
              <a:rPr lang="en-IN" dirty="0" smtClean="0"/>
              <a:t>or implement </a:t>
            </a:r>
            <a:r>
              <a:rPr lang="en-IN" dirty="0" smtClean="0"/>
              <a:t>one of the predefined (built in) classes or interfaces.</a:t>
            </a:r>
          </a:p>
          <a:p>
            <a:r>
              <a:rPr lang="en-IN" dirty="0" smtClean="0"/>
              <a:t>Ex: - Our </a:t>
            </a:r>
            <a:r>
              <a:rPr lang="en-IN" dirty="0" err="1" smtClean="0"/>
              <a:t>servlet</a:t>
            </a:r>
            <a:r>
              <a:rPr lang="en-IN" dirty="0" smtClean="0"/>
              <a:t> class is API dependent because it has to extend from predefined </a:t>
            </a:r>
            <a:r>
              <a:rPr lang="en-IN" dirty="0" err="1" smtClean="0"/>
              <a:t>GenericServlet</a:t>
            </a:r>
            <a:r>
              <a:rPr lang="en-IN" dirty="0" smtClean="0"/>
              <a:t> </a:t>
            </a:r>
            <a:r>
              <a:rPr lang="en-IN" dirty="0" smtClean="0"/>
              <a:t>or </a:t>
            </a:r>
            <a:r>
              <a:rPr lang="en-IN" dirty="0" err="1" smtClean="0"/>
              <a:t>HttpServlet</a:t>
            </a:r>
            <a:r>
              <a:rPr lang="en-IN" dirty="0" smtClean="0"/>
              <a:t> </a:t>
            </a:r>
            <a:r>
              <a:rPr lang="en-IN" dirty="0" smtClean="0"/>
              <a:t>class.</a:t>
            </a:r>
          </a:p>
          <a:p>
            <a:r>
              <a:rPr lang="en-IN" dirty="0" smtClean="0"/>
              <a:t>Hibernate applications are called light weight because classes and interfaces are not API dependent.</a:t>
            </a:r>
          </a:p>
          <a:p>
            <a:pPr>
              <a:buNone/>
            </a:pPr>
            <a:r>
              <a:rPr lang="en-IN" dirty="0" smtClean="0"/>
              <a:t>     There </a:t>
            </a:r>
            <a:r>
              <a:rPr lang="en-IN" dirty="0" smtClean="0"/>
              <a:t>is no need of container/web/application servers to manage hibernate applications.</a:t>
            </a:r>
          </a:p>
          <a:p>
            <a:r>
              <a:rPr lang="en-IN" b="1" u="sng" dirty="0" smtClean="0"/>
              <a:t>Specific API: </a:t>
            </a:r>
            <a:r>
              <a:rPr lang="en-IN" dirty="0" smtClean="0"/>
              <a:t>API which is used for development of only a particular kind of application.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is </a:t>
            </a:r>
            <a:r>
              <a:rPr lang="en-IN" dirty="0" smtClean="0"/>
              <a:t>used only for the purpose of web application development.</a:t>
            </a:r>
          </a:p>
          <a:p>
            <a:r>
              <a:rPr lang="en-IN" b="1" u="sng" dirty="0" smtClean="0"/>
              <a:t>POJO Classes: </a:t>
            </a:r>
            <a:r>
              <a:rPr lang="en-IN" dirty="0" smtClean="0"/>
              <a:t>The classes that are not API dependent are called as POJO [Plain Old Java </a:t>
            </a:r>
            <a:r>
              <a:rPr lang="en-IN" dirty="0" smtClean="0"/>
              <a:t>Object] classes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1123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Persistency</vt:lpstr>
      <vt:lpstr>Limitations of flat files</vt:lpstr>
      <vt:lpstr>OR Mapping (Object Relational Mapping)</vt:lpstr>
      <vt:lpstr>Object Relational Mapping</vt:lpstr>
      <vt:lpstr>Advantages of OR Mapping</vt:lpstr>
      <vt:lpstr>List of ORM software’s</vt:lpstr>
      <vt:lpstr>Hibernate</vt:lpstr>
      <vt:lpstr>Slide 9</vt:lpstr>
      <vt:lpstr>Hibernate</vt:lpstr>
      <vt:lpstr>Hibernate Features</vt:lpstr>
      <vt:lpstr>Slide 12</vt:lpstr>
      <vt:lpstr>Hibernate configuration file</vt:lpstr>
      <vt:lpstr>Slide 14</vt:lpstr>
      <vt:lpstr>Properties of Hibernate Configuration file</vt:lpstr>
      <vt:lpstr>States of Persistent class object</vt:lpstr>
      <vt:lpstr>Slide 17</vt:lpstr>
      <vt:lpstr>Hibernate application</vt:lpstr>
      <vt:lpstr>SessionFactory</vt:lpstr>
      <vt:lpstr>Session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Praveen</dc:creator>
  <cp:lastModifiedBy>Praveen</cp:lastModifiedBy>
  <cp:revision>35</cp:revision>
  <dcterms:created xsi:type="dcterms:W3CDTF">2014-03-23T03:05:04Z</dcterms:created>
  <dcterms:modified xsi:type="dcterms:W3CDTF">2014-03-24T03:08:30Z</dcterms:modified>
</cp:coreProperties>
</file>