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27"/>
  </p:notesMasterIdLst>
  <p:sldIdLst>
    <p:sldId id="272" r:id="rId2"/>
    <p:sldId id="286" r:id="rId3"/>
    <p:sldId id="288" r:id="rId4"/>
    <p:sldId id="298" r:id="rId5"/>
    <p:sldId id="299" r:id="rId6"/>
    <p:sldId id="266" r:id="rId7"/>
    <p:sldId id="273" r:id="rId8"/>
    <p:sldId id="301" r:id="rId9"/>
    <p:sldId id="302" r:id="rId10"/>
    <p:sldId id="304" r:id="rId11"/>
    <p:sldId id="280" r:id="rId12"/>
    <p:sldId id="283" r:id="rId13"/>
    <p:sldId id="319" r:id="rId14"/>
    <p:sldId id="305" r:id="rId15"/>
    <p:sldId id="306" r:id="rId16"/>
    <p:sldId id="307" r:id="rId17"/>
    <p:sldId id="308" r:id="rId18"/>
    <p:sldId id="309" r:id="rId19"/>
    <p:sldId id="312" r:id="rId20"/>
    <p:sldId id="313" r:id="rId21"/>
    <p:sldId id="320" r:id="rId22"/>
    <p:sldId id="321" r:id="rId23"/>
    <p:sldId id="314" r:id="rId24"/>
    <p:sldId id="315" r:id="rId25"/>
    <p:sldId id="31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p:cViewPr>
        <p:scale>
          <a:sx n="90" d="100"/>
          <a:sy n="90" d="100"/>
        </p:scale>
        <p:origin x="-1210" y="18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68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68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68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dirty="0"/>
          </a:p>
        </p:txBody>
      </p:sp>
    </p:spTree>
    <p:extLst>
      <p:ext uri="{BB962C8B-B14F-4D97-AF65-F5344CB8AC3E}">
        <p14:creationId xmlns:p14="http://schemas.microsoft.com/office/powerpoint/2010/main" val="3520343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45" name="Google Shape;145;p11: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0E641-649D-49EA-B676-B4255FF35E9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7EFC635-4262-4CEF-A96D-BBE251DB04D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B43200A-ED9E-423E-960D-5771B09EDC20}"/>
              </a:ext>
            </a:extLst>
          </p:cNvPr>
          <p:cNvSpPr>
            <a:spLocks noGrp="1"/>
          </p:cNvSpPr>
          <p:nvPr>
            <p:ph type="dt" sz="half" idx="10"/>
          </p:nvPr>
        </p:nvSpPr>
        <p:spPr/>
        <p:txBody>
          <a:bodyPr/>
          <a:lstStyle/>
          <a:p>
            <a:fld id="{FE04F272-B750-4873-9B2E-E8EC5F23B84A}" type="datetimeFigureOut">
              <a:rPr lang="en-IN" smtClean="0"/>
              <a:t>25-05-2022</a:t>
            </a:fld>
            <a:endParaRPr lang="en-IN" dirty="0"/>
          </a:p>
        </p:txBody>
      </p:sp>
      <p:sp>
        <p:nvSpPr>
          <p:cNvPr id="5" name="Footer Placeholder 4">
            <a:extLst>
              <a:ext uri="{FF2B5EF4-FFF2-40B4-BE49-F238E27FC236}">
                <a16:creationId xmlns:a16="http://schemas.microsoft.com/office/drawing/2014/main" xmlns="" id="{9ACC5DC0-5911-49EF-95DF-7196B91015D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4BF027D-C117-4EE0-A2FA-22BFE9D65007}"/>
              </a:ext>
            </a:extLst>
          </p:cNvPr>
          <p:cNvSpPr>
            <a:spLocks noGrp="1"/>
          </p:cNvSpPr>
          <p:nvPr>
            <p:ph type="sldNum" sz="quarter" idx="12"/>
          </p:nvPr>
        </p:nvSpPr>
        <p:spPr/>
        <p:txBody>
          <a:bodyPr/>
          <a:lstStyle/>
          <a:p>
            <a:fld id="{212934C7-642C-469D-A3F7-5C052B1E0A16}" type="slidenum">
              <a:rPr lang="en-IN" smtClean="0"/>
              <a:t>‹#›</a:t>
            </a:fld>
            <a:endParaRPr lang="en-IN" dirty="0"/>
          </a:p>
        </p:txBody>
      </p:sp>
    </p:spTree>
    <p:extLst>
      <p:ext uri="{BB962C8B-B14F-4D97-AF65-F5344CB8AC3E}">
        <p14:creationId xmlns:p14="http://schemas.microsoft.com/office/powerpoint/2010/main" val="283738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C5B66-72CB-48FB-A0DD-DA1C946145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8EA8D87-81D9-4E8B-99E5-E320495D58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2BEC3B9-1B85-49A0-8AD6-0F0FE42ACE99}"/>
              </a:ext>
            </a:extLst>
          </p:cNvPr>
          <p:cNvSpPr>
            <a:spLocks noGrp="1"/>
          </p:cNvSpPr>
          <p:nvPr>
            <p:ph type="dt" sz="half" idx="10"/>
          </p:nvPr>
        </p:nvSpPr>
        <p:spPr/>
        <p:txBody>
          <a:bodyPr/>
          <a:lstStyle/>
          <a:p>
            <a:fld id="{FE04F272-B750-4873-9B2E-E8EC5F23B84A}" type="datetimeFigureOut">
              <a:rPr lang="en-IN" smtClean="0"/>
              <a:t>25-05-2022</a:t>
            </a:fld>
            <a:endParaRPr lang="en-IN" dirty="0"/>
          </a:p>
        </p:txBody>
      </p:sp>
      <p:sp>
        <p:nvSpPr>
          <p:cNvPr id="5" name="Footer Placeholder 4">
            <a:extLst>
              <a:ext uri="{FF2B5EF4-FFF2-40B4-BE49-F238E27FC236}">
                <a16:creationId xmlns:a16="http://schemas.microsoft.com/office/drawing/2014/main" xmlns="" id="{E2A3F1CD-2CA2-4CD6-B61F-01030718075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F2171356-DC76-4217-B945-EECE18E1BABE}"/>
              </a:ext>
            </a:extLst>
          </p:cNvPr>
          <p:cNvSpPr>
            <a:spLocks noGrp="1"/>
          </p:cNvSpPr>
          <p:nvPr>
            <p:ph type="sldNum" sz="quarter" idx="12"/>
          </p:nvPr>
        </p:nvSpPr>
        <p:spPr/>
        <p:txBody>
          <a:bodyPr/>
          <a:lstStyle/>
          <a:p>
            <a:fld id="{212934C7-642C-469D-A3F7-5C052B1E0A16}" type="slidenum">
              <a:rPr lang="en-IN" smtClean="0"/>
              <a:t>‹#›</a:t>
            </a:fld>
            <a:endParaRPr lang="en-IN" dirty="0"/>
          </a:p>
        </p:txBody>
      </p:sp>
    </p:spTree>
    <p:extLst>
      <p:ext uri="{BB962C8B-B14F-4D97-AF65-F5344CB8AC3E}">
        <p14:creationId xmlns:p14="http://schemas.microsoft.com/office/powerpoint/2010/main" val="50331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47A66F1-92BF-4479-9FE9-EE444522A00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5BF6A95-B6FC-4046-9FEB-8E821FF73BF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ABCD75B-2D7A-4512-B364-8EA54DC703E1}"/>
              </a:ext>
            </a:extLst>
          </p:cNvPr>
          <p:cNvSpPr>
            <a:spLocks noGrp="1"/>
          </p:cNvSpPr>
          <p:nvPr>
            <p:ph type="dt" sz="half" idx="10"/>
          </p:nvPr>
        </p:nvSpPr>
        <p:spPr/>
        <p:txBody>
          <a:bodyPr/>
          <a:lstStyle/>
          <a:p>
            <a:fld id="{FE04F272-B750-4873-9B2E-E8EC5F23B84A}" type="datetimeFigureOut">
              <a:rPr lang="en-IN" smtClean="0"/>
              <a:t>25-05-2022</a:t>
            </a:fld>
            <a:endParaRPr lang="en-IN" dirty="0"/>
          </a:p>
        </p:txBody>
      </p:sp>
      <p:sp>
        <p:nvSpPr>
          <p:cNvPr id="5" name="Footer Placeholder 4">
            <a:extLst>
              <a:ext uri="{FF2B5EF4-FFF2-40B4-BE49-F238E27FC236}">
                <a16:creationId xmlns:a16="http://schemas.microsoft.com/office/drawing/2014/main" xmlns="" id="{08A65EB8-7BB1-4EF5-A21E-8CBC5DF5ACF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1F5AF271-196E-477C-8CFD-0B427A439F7D}"/>
              </a:ext>
            </a:extLst>
          </p:cNvPr>
          <p:cNvSpPr>
            <a:spLocks noGrp="1"/>
          </p:cNvSpPr>
          <p:nvPr>
            <p:ph type="sldNum" sz="quarter" idx="12"/>
          </p:nvPr>
        </p:nvSpPr>
        <p:spPr/>
        <p:txBody>
          <a:bodyPr/>
          <a:lstStyle/>
          <a:p>
            <a:fld id="{212934C7-642C-469D-A3F7-5C052B1E0A16}" type="slidenum">
              <a:rPr lang="en-IN" smtClean="0"/>
              <a:t>‹#›</a:t>
            </a:fld>
            <a:endParaRPr lang="en-IN" dirty="0"/>
          </a:p>
        </p:txBody>
      </p:sp>
    </p:spTree>
    <p:extLst>
      <p:ext uri="{BB962C8B-B14F-4D97-AF65-F5344CB8AC3E}">
        <p14:creationId xmlns:p14="http://schemas.microsoft.com/office/powerpoint/2010/main" val="76310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2423D6-2445-4E50-A450-CEF66C45D6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9F6B712-DEB1-4987-928B-B55331BE35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E4123AE-9498-4EB6-B13D-8FE82617F9D4}"/>
              </a:ext>
            </a:extLst>
          </p:cNvPr>
          <p:cNvSpPr>
            <a:spLocks noGrp="1"/>
          </p:cNvSpPr>
          <p:nvPr>
            <p:ph type="dt" sz="half" idx="10"/>
          </p:nvPr>
        </p:nvSpPr>
        <p:spPr/>
        <p:txBody>
          <a:bodyPr/>
          <a:lstStyle/>
          <a:p>
            <a:fld id="{FE04F272-B750-4873-9B2E-E8EC5F23B84A}" type="datetimeFigureOut">
              <a:rPr lang="en-IN" smtClean="0"/>
              <a:t>25-05-2022</a:t>
            </a:fld>
            <a:endParaRPr lang="en-IN" dirty="0"/>
          </a:p>
        </p:txBody>
      </p:sp>
      <p:sp>
        <p:nvSpPr>
          <p:cNvPr id="5" name="Footer Placeholder 4">
            <a:extLst>
              <a:ext uri="{FF2B5EF4-FFF2-40B4-BE49-F238E27FC236}">
                <a16:creationId xmlns:a16="http://schemas.microsoft.com/office/drawing/2014/main" xmlns="" id="{D09296DF-8538-49FC-9B60-217A171D6D2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2EBC20C4-099E-43CF-99F8-309A67C50EDF}"/>
              </a:ext>
            </a:extLst>
          </p:cNvPr>
          <p:cNvSpPr>
            <a:spLocks noGrp="1"/>
          </p:cNvSpPr>
          <p:nvPr>
            <p:ph type="sldNum" sz="quarter" idx="12"/>
          </p:nvPr>
        </p:nvSpPr>
        <p:spPr/>
        <p:txBody>
          <a:bodyPr/>
          <a:lstStyle/>
          <a:p>
            <a:fld id="{212934C7-642C-469D-A3F7-5C052B1E0A16}" type="slidenum">
              <a:rPr lang="en-IN" smtClean="0"/>
              <a:t>‹#›</a:t>
            </a:fld>
            <a:endParaRPr lang="en-IN" dirty="0"/>
          </a:p>
        </p:txBody>
      </p:sp>
    </p:spTree>
    <p:extLst>
      <p:ext uri="{BB962C8B-B14F-4D97-AF65-F5344CB8AC3E}">
        <p14:creationId xmlns:p14="http://schemas.microsoft.com/office/powerpoint/2010/main" val="261290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22296F-2C6F-4276-9E90-BA5B0E31C8B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CD3E473-3A2F-49BB-9E78-12A41122FB4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6CE6579-46D7-4743-906A-057779578A24}"/>
              </a:ext>
            </a:extLst>
          </p:cNvPr>
          <p:cNvSpPr>
            <a:spLocks noGrp="1"/>
          </p:cNvSpPr>
          <p:nvPr>
            <p:ph type="dt" sz="half" idx="10"/>
          </p:nvPr>
        </p:nvSpPr>
        <p:spPr/>
        <p:txBody>
          <a:bodyPr/>
          <a:lstStyle/>
          <a:p>
            <a:fld id="{FE04F272-B750-4873-9B2E-E8EC5F23B84A}" type="datetimeFigureOut">
              <a:rPr lang="en-IN" smtClean="0"/>
              <a:t>25-05-2022</a:t>
            </a:fld>
            <a:endParaRPr lang="en-IN" dirty="0"/>
          </a:p>
        </p:txBody>
      </p:sp>
      <p:sp>
        <p:nvSpPr>
          <p:cNvPr id="5" name="Footer Placeholder 4">
            <a:extLst>
              <a:ext uri="{FF2B5EF4-FFF2-40B4-BE49-F238E27FC236}">
                <a16:creationId xmlns:a16="http://schemas.microsoft.com/office/drawing/2014/main" xmlns="" id="{7BBB16EF-7022-4CD4-A5C9-960E704185C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F698BE1-2FDD-4E6A-818F-74CF36ABF20A}"/>
              </a:ext>
            </a:extLst>
          </p:cNvPr>
          <p:cNvSpPr>
            <a:spLocks noGrp="1"/>
          </p:cNvSpPr>
          <p:nvPr>
            <p:ph type="sldNum" sz="quarter" idx="12"/>
          </p:nvPr>
        </p:nvSpPr>
        <p:spPr/>
        <p:txBody>
          <a:bodyPr/>
          <a:lstStyle/>
          <a:p>
            <a:fld id="{212934C7-642C-469D-A3F7-5C052B1E0A16}" type="slidenum">
              <a:rPr lang="en-IN" smtClean="0"/>
              <a:t>‹#›</a:t>
            </a:fld>
            <a:endParaRPr lang="en-IN" dirty="0"/>
          </a:p>
        </p:txBody>
      </p:sp>
    </p:spTree>
    <p:extLst>
      <p:ext uri="{BB962C8B-B14F-4D97-AF65-F5344CB8AC3E}">
        <p14:creationId xmlns:p14="http://schemas.microsoft.com/office/powerpoint/2010/main" val="153418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286E84-9261-4265-819F-80FBA440B9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CD2D203-D0A0-41AB-AD57-64C9A0D56B6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870ABB3-7B34-4C07-927F-4AA53B1C016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968AA61-7D6E-4CC9-8CD8-3273D6D4DAF7}"/>
              </a:ext>
            </a:extLst>
          </p:cNvPr>
          <p:cNvSpPr>
            <a:spLocks noGrp="1"/>
          </p:cNvSpPr>
          <p:nvPr>
            <p:ph type="dt" sz="half" idx="10"/>
          </p:nvPr>
        </p:nvSpPr>
        <p:spPr/>
        <p:txBody>
          <a:bodyPr/>
          <a:lstStyle/>
          <a:p>
            <a:fld id="{FE04F272-B750-4873-9B2E-E8EC5F23B84A}" type="datetimeFigureOut">
              <a:rPr lang="en-IN" smtClean="0"/>
              <a:t>25-05-2022</a:t>
            </a:fld>
            <a:endParaRPr lang="en-IN" dirty="0"/>
          </a:p>
        </p:txBody>
      </p:sp>
      <p:sp>
        <p:nvSpPr>
          <p:cNvPr id="6" name="Footer Placeholder 5">
            <a:extLst>
              <a:ext uri="{FF2B5EF4-FFF2-40B4-BE49-F238E27FC236}">
                <a16:creationId xmlns:a16="http://schemas.microsoft.com/office/drawing/2014/main" xmlns="" id="{D9E1D114-D9B1-4DE2-A809-5609CE0CD7E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C0180EF6-B3B9-4435-99F8-C24F1FC4476C}"/>
              </a:ext>
            </a:extLst>
          </p:cNvPr>
          <p:cNvSpPr>
            <a:spLocks noGrp="1"/>
          </p:cNvSpPr>
          <p:nvPr>
            <p:ph type="sldNum" sz="quarter" idx="12"/>
          </p:nvPr>
        </p:nvSpPr>
        <p:spPr/>
        <p:txBody>
          <a:bodyPr/>
          <a:lstStyle/>
          <a:p>
            <a:fld id="{212934C7-642C-469D-A3F7-5C052B1E0A16}" type="slidenum">
              <a:rPr lang="en-IN" smtClean="0"/>
              <a:t>‹#›</a:t>
            </a:fld>
            <a:endParaRPr lang="en-IN" dirty="0"/>
          </a:p>
        </p:txBody>
      </p:sp>
    </p:spTree>
    <p:extLst>
      <p:ext uri="{BB962C8B-B14F-4D97-AF65-F5344CB8AC3E}">
        <p14:creationId xmlns:p14="http://schemas.microsoft.com/office/powerpoint/2010/main" val="240689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1069D5-17AB-4B44-BFF1-096A23EAABE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A2164FB-C6C2-4D04-A89C-7397685C2CC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1471CD6-F9A4-42C8-9944-7F0EFAD30F9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6F8E8FF-8ED3-4963-964D-FD314C00926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953E5EA-25E0-4894-ABAB-2724FB015DC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7515DBF-1E9C-4616-8700-7DB6175A73C6}"/>
              </a:ext>
            </a:extLst>
          </p:cNvPr>
          <p:cNvSpPr>
            <a:spLocks noGrp="1"/>
          </p:cNvSpPr>
          <p:nvPr>
            <p:ph type="dt" sz="half" idx="10"/>
          </p:nvPr>
        </p:nvSpPr>
        <p:spPr/>
        <p:txBody>
          <a:bodyPr/>
          <a:lstStyle/>
          <a:p>
            <a:fld id="{FE04F272-B750-4873-9B2E-E8EC5F23B84A}" type="datetimeFigureOut">
              <a:rPr lang="en-IN" smtClean="0"/>
              <a:t>25-05-2022</a:t>
            </a:fld>
            <a:endParaRPr lang="en-IN" dirty="0"/>
          </a:p>
        </p:txBody>
      </p:sp>
      <p:sp>
        <p:nvSpPr>
          <p:cNvPr id="8" name="Footer Placeholder 7">
            <a:extLst>
              <a:ext uri="{FF2B5EF4-FFF2-40B4-BE49-F238E27FC236}">
                <a16:creationId xmlns:a16="http://schemas.microsoft.com/office/drawing/2014/main" xmlns="" id="{FDDF3424-8A20-458D-B1EF-A06BF0AE772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0082FEDA-0E80-499B-ADBB-AFC02BAE8DE6}"/>
              </a:ext>
            </a:extLst>
          </p:cNvPr>
          <p:cNvSpPr>
            <a:spLocks noGrp="1"/>
          </p:cNvSpPr>
          <p:nvPr>
            <p:ph type="sldNum" sz="quarter" idx="12"/>
          </p:nvPr>
        </p:nvSpPr>
        <p:spPr/>
        <p:txBody>
          <a:bodyPr/>
          <a:lstStyle/>
          <a:p>
            <a:fld id="{212934C7-642C-469D-A3F7-5C052B1E0A16}" type="slidenum">
              <a:rPr lang="en-IN" smtClean="0"/>
              <a:t>‹#›</a:t>
            </a:fld>
            <a:endParaRPr lang="en-IN" dirty="0"/>
          </a:p>
        </p:txBody>
      </p:sp>
    </p:spTree>
    <p:extLst>
      <p:ext uri="{BB962C8B-B14F-4D97-AF65-F5344CB8AC3E}">
        <p14:creationId xmlns:p14="http://schemas.microsoft.com/office/powerpoint/2010/main" val="319868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27230-0C82-4FD7-BF95-B3C0BE6CA8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EE4EAC9-296E-46B2-81C2-7C668B5C0054}"/>
              </a:ext>
            </a:extLst>
          </p:cNvPr>
          <p:cNvSpPr>
            <a:spLocks noGrp="1"/>
          </p:cNvSpPr>
          <p:nvPr>
            <p:ph type="dt" sz="half" idx="10"/>
          </p:nvPr>
        </p:nvSpPr>
        <p:spPr/>
        <p:txBody>
          <a:bodyPr/>
          <a:lstStyle/>
          <a:p>
            <a:fld id="{FE04F272-B750-4873-9B2E-E8EC5F23B84A}" type="datetimeFigureOut">
              <a:rPr lang="en-IN" smtClean="0"/>
              <a:t>25-05-2022</a:t>
            </a:fld>
            <a:endParaRPr lang="en-IN" dirty="0"/>
          </a:p>
        </p:txBody>
      </p:sp>
      <p:sp>
        <p:nvSpPr>
          <p:cNvPr id="4" name="Footer Placeholder 3">
            <a:extLst>
              <a:ext uri="{FF2B5EF4-FFF2-40B4-BE49-F238E27FC236}">
                <a16:creationId xmlns:a16="http://schemas.microsoft.com/office/drawing/2014/main" xmlns="" id="{09793B83-EB95-4AE1-BACA-CFED8200B93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252E6C59-4B1B-450F-926A-3FB844A9DA59}"/>
              </a:ext>
            </a:extLst>
          </p:cNvPr>
          <p:cNvSpPr>
            <a:spLocks noGrp="1"/>
          </p:cNvSpPr>
          <p:nvPr>
            <p:ph type="sldNum" sz="quarter" idx="12"/>
          </p:nvPr>
        </p:nvSpPr>
        <p:spPr/>
        <p:txBody>
          <a:bodyPr/>
          <a:lstStyle/>
          <a:p>
            <a:fld id="{212934C7-642C-469D-A3F7-5C052B1E0A16}" type="slidenum">
              <a:rPr lang="en-IN" smtClean="0"/>
              <a:t>‹#›</a:t>
            </a:fld>
            <a:endParaRPr lang="en-IN" dirty="0"/>
          </a:p>
        </p:txBody>
      </p:sp>
    </p:spTree>
    <p:extLst>
      <p:ext uri="{BB962C8B-B14F-4D97-AF65-F5344CB8AC3E}">
        <p14:creationId xmlns:p14="http://schemas.microsoft.com/office/powerpoint/2010/main" val="233773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EC1E83E-F1AB-4873-BDA6-EC1B87037E7C}"/>
              </a:ext>
            </a:extLst>
          </p:cNvPr>
          <p:cNvSpPr>
            <a:spLocks noGrp="1"/>
          </p:cNvSpPr>
          <p:nvPr>
            <p:ph type="dt" sz="half" idx="10"/>
          </p:nvPr>
        </p:nvSpPr>
        <p:spPr/>
        <p:txBody>
          <a:bodyPr/>
          <a:lstStyle/>
          <a:p>
            <a:fld id="{FE04F272-B750-4873-9B2E-E8EC5F23B84A}" type="datetimeFigureOut">
              <a:rPr lang="en-IN" smtClean="0"/>
              <a:t>25-05-2022</a:t>
            </a:fld>
            <a:endParaRPr lang="en-IN" dirty="0"/>
          </a:p>
        </p:txBody>
      </p:sp>
      <p:sp>
        <p:nvSpPr>
          <p:cNvPr id="3" name="Footer Placeholder 2">
            <a:extLst>
              <a:ext uri="{FF2B5EF4-FFF2-40B4-BE49-F238E27FC236}">
                <a16:creationId xmlns:a16="http://schemas.microsoft.com/office/drawing/2014/main" xmlns="" id="{050B6665-0A7B-4B38-A60D-FA865471DC9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6E5E4CDE-0EE7-487A-8168-5B5A668B4D8A}"/>
              </a:ext>
            </a:extLst>
          </p:cNvPr>
          <p:cNvSpPr>
            <a:spLocks noGrp="1"/>
          </p:cNvSpPr>
          <p:nvPr>
            <p:ph type="sldNum" sz="quarter" idx="12"/>
          </p:nvPr>
        </p:nvSpPr>
        <p:spPr/>
        <p:txBody>
          <a:bodyPr/>
          <a:lstStyle/>
          <a:p>
            <a:fld id="{212934C7-642C-469D-A3F7-5C052B1E0A16}" type="slidenum">
              <a:rPr lang="en-IN" smtClean="0"/>
              <a:t>‹#›</a:t>
            </a:fld>
            <a:endParaRPr lang="en-IN" dirty="0"/>
          </a:p>
        </p:txBody>
      </p:sp>
    </p:spTree>
    <p:extLst>
      <p:ext uri="{BB962C8B-B14F-4D97-AF65-F5344CB8AC3E}">
        <p14:creationId xmlns:p14="http://schemas.microsoft.com/office/powerpoint/2010/main" val="415570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0740ED-483A-4789-BCF6-7EA29F2E96F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23BEE5A-855D-4698-9CDE-93E1F2EAFB7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2B6037A-A916-4395-B91C-70457500ADF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C12ECA44-7A72-4B78-9EAD-51E3B5F7689D}"/>
              </a:ext>
            </a:extLst>
          </p:cNvPr>
          <p:cNvSpPr>
            <a:spLocks noGrp="1"/>
          </p:cNvSpPr>
          <p:nvPr>
            <p:ph type="dt" sz="half" idx="10"/>
          </p:nvPr>
        </p:nvSpPr>
        <p:spPr/>
        <p:txBody>
          <a:bodyPr/>
          <a:lstStyle/>
          <a:p>
            <a:fld id="{FE04F272-B750-4873-9B2E-E8EC5F23B84A}" type="datetimeFigureOut">
              <a:rPr lang="en-IN" smtClean="0"/>
              <a:t>25-05-2022</a:t>
            </a:fld>
            <a:endParaRPr lang="en-IN" dirty="0"/>
          </a:p>
        </p:txBody>
      </p:sp>
      <p:sp>
        <p:nvSpPr>
          <p:cNvPr id="6" name="Footer Placeholder 5">
            <a:extLst>
              <a:ext uri="{FF2B5EF4-FFF2-40B4-BE49-F238E27FC236}">
                <a16:creationId xmlns:a16="http://schemas.microsoft.com/office/drawing/2014/main" xmlns="" id="{0BE70372-4844-468B-8710-87233A9DD64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F3954FE5-5E74-429B-B8A2-ED03E17A8AF4}"/>
              </a:ext>
            </a:extLst>
          </p:cNvPr>
          <p:cNvSpPr>
            <a:spLocks noGrp="1"/>
          </p:cNvSpPr>
          <p:nvPr>
            <p:ph type="sldNum" sz="quarter" idx="12"/>
          </p:nvPr>
        </p:nvSpPr>
        <p:spPr/>
        <p:txBody>
          <a:bodyPr/>
          <a:lstStyle/>
          <a:p>
            <a:fld id="{212934C7-642C-469D-A3F7-5C052B1E0A16}" type="slidenum">
              <a:rPr lang="en-IN" smtClean="0"/>
              <a:t>‹#›</a:t>
            </a:fld>
            <a:endParaRPr lang="en-IN" dirty="0"/>
          </a:p>
        </p:txBody>
      </p:sp>
    </p:spTree>
    <p:extLst>
      <p:ext uri="{BB962C8B-B14F-4D97-AF65-F5344CB8AC3E}">
        <p14:creationId xmlns:p14="http://schemas.microsoft.com/office/powerpoint/2010/main" val="335352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C911CC-3E4D-4695-8928-466A35C37C0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BEC2391-493A-43B7-BC3E-C874504C169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EBE20DFF-1BA2-4349-A293-4334CFABB6F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AF90FA0A-B08D-469D-80A7-6A715E08254D}"/>
              </a:ext>
            </a:extLst>
          </p:cNvPr>
          <p:cNvSpPr>
            <a:spLocks noGrp="1"/>
          </p:cNvSpPr>
          <p:nvPr>
            <p:ph type="dt" sz="half" idx="10"/>
          </p:nvPr>
        </p:nvSpPr>
        <p:spPr/>
        <p:txBody>
          <a:bodyPr/>
          <a:lstStyle/>
          <a:p>
            <a:fld id="{FE04F272-B750-4873-9B2E-E8EC5F23B84A}" type="datetimeFigureOut">
              <a:rPr lang="en-IN" smtClean="0"/>
              <a:t>25-05-2022</a:t>
            </a:fld>
            <a:endParaRPr lang="en-IN" dirty="0"/>
          </a:p>
        </p:txBody>
      </p:sp>
      <p:sp>
        <p:nvSpPr>
          <p:cNvPr id="6" name="Footer Placeholder 5">
            <a:extLst>
              <a:ext uri="{FF2B5EF4-FFF2-40B4-BE49-F238E27FC236}">
                <a16:creationId xmlns:a16="http://schemas.microsoft.com/office/drawing/2014/main" xmlns="" id="{373241CB-465F-452A-BAB8-87FF1325FC8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1045EA95-00DB-4C90-A9B6-95AFA0898075}"/>
              </a:ext>
            </a:extLst>
          </p:cNvPr>
          <p:cNvSpPr>
            <a:spLocks noGrp="1"/>
          </p:cNvSpPr>
          <p:nvPr>
            <p:ph type="sldNum" sz="quarter" idx="12"/>
          </p:nvPr>
        </p:nvSpPr>
        <p:spPr/>
        <p:txBody>
          <a:bodyPr/>
          <a:lstStyle/>
          <a:p>
            <a:fld id="{212934C7-642C-469D-A3F7-5C052B1E0A16}" type="slidenum">
              <a:rPr lang="en-IN" smtClean="0"/>
              <a:t>‹#›</a:t>
            </a:fld>
            <a:endParaRPr lang="en-IN" dirty="0"/>
          </a:p>
        </p:txBody>
      </p:sp>
    </p:spTree>
    <p:extLst>
      <p:ext uri="{BB962C8B-B14F-4D97-AF65-F5344CB8AC3E}">
        <p14:creationId xmlns:p14="http://schemas.microsoft.com/office/powerpoint/2010/main" val="944044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E67C449-09C6-4D72-B58B-A56B93646D6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6935D41-7C6A-4653-AB71-77AB631643D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25D2E55-1508-4380-B87E-74E862E96F2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E04F272-B750-4873-9B2E-E8EC5F23B84A}" type="datetimeFigureOut">
              <a:rPr lang="en-IN" smtClean="0"/>
              <a:t>25-05-2022</a:t>
            </a:fld>
            <a:endParaRPr lang="en-IN" dirty="0"/>
          </a:p>
        </p:txBody>
      </p:sp>
      <p:sp>
        <p:nvSpPr>
          <p:cNvPr id="5" name="Footer Placeholder 4">
            <a:extLst>
              <a:ext uri="{FF2B5EF4-FFF2-40B4-BE49-F238E27FC236}">
                <a16:creationId xmlns:a16="http://schemas.microsoft.com/office/drawing/2014/main" xmlns="" id="{DA33E080-26CD-4CDB-A23B-D18ABE02E25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4549946E-3D78-47F5-BA40-8897B223EA2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2934C7-642C-469D-A3F7-5C052B1E0A16}" type="slidenum">
              <a:rPr lang="en-IN" smtClean="0"/>
              <a:t>‹#›</a:t>
            </a:fld>
            <a:endParaRPr lang="en-IN" dirty="0"/>
          </a:p>
        </p:txBody>
      </p:sp>
    </p:spTree>
    <p:extLst>
      <p:ext uri="{BB962C8B-B14F-4D97-AF65-F5344CB8AC3E}">
        <p14:creationId xmlns:p14="http://schemas.microsoft.com/office/powerpoint/2010/main" val="2755003348"/>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5" y="692696"/>
            <a:ext cx="7416825" cy="5433468"/>
          </a:xfrm>
        </p:spPr>
        <p:txBody>
          <a:bodyPr>
            <a:normAutofit/>
          </a:bodyPr>
          <a:lstStyle/>
          <a:p>
            <a:pPr marL="0" lvl="0" indent="0" algn="ctr" rtl="0">
              <a:spcBef>
                <a:spcPts val="0"/>
              </a:spcBef>
              <a:spcAft>
                <a:spcPts val="0"/>
              </a:spcAft>
              <a:buNone/>
            </a:pPr>
            <a:endParaRPr lang="en-US" sz="4400" b="1" dirty="0">
              <a:latin typeface="Garamond" panose="02020404030301010803" pitchFamily="18" charset="0"/>
            </a:endParaRPr>
          </a:p>
          <a:p>
            <a:pPr marL="0" lvl="0" indent="0" rtl="0">
              <a:spcBef>
                <a:spcPts val="0"/>
              </a:spcBef>
              <a:spcAft>
                <a:spcPts val="0"/>
              </a:spcAft>
              <a:buNone/>
            </a:pPr>
            <a:endParaRPr lang="en-US" sz="2400" b="1" dirty="0">
              <a:latin typeface="Garamond" panose="02020404030301010803" pitchFamily="18" charset="0"/>
            </a:endParaRPr>
          </a:p>
        </p:txBody>
      </p:sp>
      <p:sp>
        <p:nvSpPr>
          <p:cNvPr id="4" name="Google Shape;94;p1"/>
          <p:cNvSpPr/>
          <p:nvPr/>
        </p:nvSpPr>
        <p:spPr>
          <a:xfrm>
            <a:off x="647564" y="1939542"/>
            <a:ext cx="7848872" cy="40006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i="0" u="none" strike="noStrike" cap="none" dirty="0">
                <a:solidFill>
                  <a:schemeClr val="dk1"/>
                </a:solidFill>
                <a:latin typeface="Times New Roman"/>
                <a:ea typeface="Times New Roman"/>
                <a:cs typeface="Times New Roman"/>
                <a:sym typeface="Times New Roman"/>
              </a:rPr>
              <a:t>“</a:t>
            </a:r>
            <a:r>
              <a:rPr lang="en-US" b="1" dirty="0"/>
              <a:t>DISEASE PREDICTION AND MEDICAL CHECK-UP USING DEEP LEARNING</a:t>
            </a:r>
            <a:r>
              <a:rPr lang="en-IN" sz="2000" b="1" i="0" u="none" strike="noStrike" cap="none" dirty="0">
                <a:solidFill>
                  <a:schemeClr val="dk1"/>
                </a:solidFill>
                <a:latin typeface="Times New Roman"/>
                <a:ea typeface="Times New Roman"/>
                <a:cs typeface="Times New Roman"/>
                <a:sym typeface="Times New Roman"/>
              </a:rPr>
              <a:t>”</a:t>
            </a:r>
            <a:endParaRPr sz="2000" b="0" i="0" u="none" strike="noStrike" cap="none" dirty="0">
              <a:solidFill>
                <a:schemeClr val="dk1"/>
              </a:solidFill>
              <a:latin typeface="Calibri"/>
              <a:ea typeface="Calibri"/>
              <a:cs typeface="Calibri"/>
              <a:sym typeface="Calibri"/>
            </a:endParaRPr>
          </a:p>
        </p:txBody>
      </p:sp>
      <p:sp>
        <p:nvSpPr>
          <p:cNvPr id="6" name="Google Shape;96;p1"/>
          <p:cNvSpPr/>
          <p:nvPr/>
        </p:nvSpPr>
        <p:spPr>
          <a:xfrm>
            <a:off x="683568" y="5229200"/>
            <a:ext cx="2843808" cy="73866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IN" sz="1400" b="1">
                <a:solidFill>
                  <a:schemeClr val="dk1"/>
                </a:solidFill>
                <a:latin typeface="Times New Roman"/>
                <a:ea typeface="Times New Roman"/>
                <a:cs typeface="Times New Roman"/>
                <a:sym typeface="Times New Roman"/>
              </a:rPr>
              <a:t>SUPERVISED BY</a:t>
            </a:r>
            <a:endParaRPr/>
          </a:p>
          <a:p>
            <a:pPr marL="0" marR="0" lvl="0" indent="0" algn="l" rtl="0">
              <a:spcBef>
                <a:spcPts val="0"/>
              </a:spcBef>
              <a:spcAft>
                <a:spcPts val="0"/>
              </a:spcAft>
              <a:buNone/>
            </a:pPr>
            <a:endParaRPr sz="1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1400" b="1">
                <a:solidFill>
                  <a:schemeClr val="dk1"/>
                </a:solidFill>
                <a:latin typeface="Times New Roman"/>
                <a:ea typeface="Times New Roman"/>
                <a:cs typeface="Times New Roman"/>
                <a:sym typeface="Times New Roman"/>
              </a:rPr>
              <a:t>Dr./Mr./Ms. FACULTY NAME</a:t>
            </a:r>
            <a:endParaRPr sz="1400">
              <a:solidFill>
                <a:schemeClr val="dk1"/>
              </a:solidFill>
              <a:latin typeface="Calibri"/>
              <a:ea typeface="Calibri"/>
              <a:cs typeface="Calibri"/>
              <a:sym typeface="Calibri"/>
            </a:endParaRPr>
          </a:p>
        </p:txBody>
      </p:sp>
      <p:sp>
        <p:nvSpPr>
          <p:cNvPr id="7" name="Google Shape;95;p1"/>
          <p:cNvSpPr/>
          <p:nvPr/>
        </p:nvSpPr>
        <p:spPr>
          <a:xfrm>
            <a:off x="4860032" y="4831605"/>
            <a:ext cx="3923928" cy="116955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IN" sz="1400" b="1" i="0" u="none" strike="noStrike" cap="none" dirty="0">
                <a:solidFill>
                  <a:schemeClr val="dk1"/>
                </a:solidFill>
                <a:latin typeface="Times New Roman"/>
                <a:ea typeface="Times New Roman"/>
                <a:cs typeface="Times New Roman"/>
                <a:sym typeface="Times New Roman"/>
              </a:rPr>
              <a:t>PRESENTED BY</a:t>
            </a:r>
            <a:endParaRPr dirty="0"/>
          </a:p>
          <a:p>
            <a:pPr marL="0" marR="0" lvl="0" indent="0" algn="ctr" rtl="0">
              <a:spcBef>
                <a:spcPts val="0"/>
              </a:spcBef>
              <a:spcAft>
                <a:spcPts val="0"/>
              </a:spcAft>
              <a:buNone/>
            </a:pPr>
            <a:endParaRPr sz="1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1400" b="1" dirty="0">
                <a:solidFill>
                  <a:schemeClr val="dk1"/>
                </a:solidFill>
                <a:latin typeface="Times New Roman"/>
                <a:ea typeface="Times New Roman"/>
                <a:cs typeface="Times New Roman"/>
                <a:sym typeface="Times New Roman"/>
              </a:rPr>
              <a:t>1. STUDENT  NAME </a:t>
            </a:r>
            <a:r>
              <a:rPr lang="en-IN" b="1" dirty="0">
                <a:solidFill>
                  <a:schemeClr val="dk1"/>
                </a:solidFill>
                <a:latin typeface="Times New Roman"/>
                <a:ea typeface="Times New Roman"/>
                <a:cs typeface="Times New Roman"/>
                <a:sym typeface="Times New Roman"/>
              </a:rPr>
              <a:t>(</a:t>
            </a:r>
            <a:r>
              <a:rPr lang="en-IN" sz="1400" b="1" dirty="0">
                <a:solidFill>
                  <a:schemeClr val="dk1"/>
                </a:solidFill>
                <a:latin typeface="Times New Roman"/>
                <a:ea typeface="Times New Roman"/>
                <a:cs typeface="Times New Roman"/>
                <a:sym typeface="Times New Roman"/>
              </a:rPr>
              <a:t>REG.NO)</a:t>
            </a:r>
            <a:endParaRPr dirty="0"/>
          </a:p>
          <a:p>
            <a:pPr marL="0" marR="0" lvl="0" indent="0" algn="l" rtl="0">
              <a:spcBef>
                <a:spcPts val="0"/>
              </a:spcBef>
              <a:spcAft>
                <a:spcPts val="0"/>
              </a:spcAft>
              <a:buNone/>
            </a:pPr>
            <a:r>
              <a:rPr lang="en-IN" sz="1400" b="1" dirty="0">
                <a:solidFill>
                  <a:schemeClr val="dk1"/>
                </a:solidFill>
                <a:latin typeface="Times New Roman"/>
                <a:ea typeface="Times New Roman"/>
                <a:cs typeface="Times New Roman"/>
                <a:sym typeface="Times New Roman"/>
              </a:rPr>
              <a:t>2. STUDENT  NAME (REG.NO)</a:t>
            </a:r>
            <a:endParaRPr dirty="0"/>
          </a:p>
          <a:p>
            <a:pPr marL="0" marR="0" lvl="0" indent="0" algn="l" rtl="0">
              <a:spcBef>
                <a:spcPts val="0"/>
              </a:spcBef>
              <a:spcAft>
                <a:spcPts val="0"/>
              </a:spcAft>
              <a:buNone/>
            </a:pPr>
            <a:r>
              <a:rPr lang="en-IN" sz="1400" b="1" dirty="0">
                <a:solidFill>
                  <a:schemeClr val="dk1"/>
                </a:solidFill>
                <a:latin typeface="Times New Roman"/>
                <a:ea typeface="Times New Roman"/>
                <a:cs typeface="Times New Roman"/>
                <a:sym typeface="Times New Roman"/>
              </a:rPr>
              <a:t>3. STUDENT  NAME (REG.NO)</a:t>
            </a:r>
            <a:endParaRPr dirty="0"/>
          </a:p>
        </p:txBody>
      </p:sp>
      <p:pic>
        <p:nvPicPr>
          <p:cNvPr id="8" name="Picture 7"/>
          <p:cNvPicPr>
            <a:picLocks noChangeAspect="1"/>
          </p:cNvPicPr>
          <p:nvPr/>
        </p:nvPicPr>
        <p:blipFill>
          <a:blip r:embed="rId2"/>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2154686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3E89C1-4363-46C8-8A5B-5CE7B11E93C0}"/>
              </a:ext>
            </a:extLst>
          </p:cNvPr>
          <p:cNvSpPr>
            <a:spLocks noGrp="1"/>
          </p:cNvSpPr>
          <p:nvPr>
            <p:ph type="title"/>
          </p:nvPr>
        </p:nvSpPr>
        <p:spPr>
          <a:xfrm>
            <a:off x="611560" y="1988840"/>
            <a:ext cx="7886700" cy="687609"/>
          </a:xfrm>
        </p:spPr>
        <p:txBody>
          <a:bodyPr>
            <a:normAutofit/>
          </a:bodyPr>
          <a:lstStyle/>
          <a:p>
            <a:pPr algn="ctr"/>
            <a:r>
              <a:rPr lang="en-US" sz="4000" b="1" dirty="0">
                <a:latin typeface="+mn-lt"/>
              </a:rPr>
              <a:t>System Design</a:t>
            </a:r>
          </a:p>
        </p:txBody>
      </p:sp>
      <p:sp>
        <p:nvSpPr>
          <p:cNvPr id="3" name="Content Placeholder 2">
            <a:extLst>
              <a:ext uri="{FF2B5EF4-FFF2-40B4-BE49-F238E27FC236}">
                <a16:creationId xmlns:a16="http://schemas.microsoft.com/office/drawing/2014/main" xmlns="" id="{786E38DA-B0EC-41FE-A956-C5FD78FE3EBE}"/>
              </a:ext>
            </a:extLst>
          </p:cNvPr>
          <p:cNvSpPr>
            <a:spLocks noGrp="1"/>
          </p:cNvSpPr>
          <p:nvPr>
            <p:ph idx="1"/>
          </p:nvPr>
        </p:nvSpPr>
        <p:spPr>
          <a:xfrm>
            <a:off x="683568" y="2564904"/>
            <a:ext cx="7920880" cy="3816424"/>
          </a:xfrm>
        </p:spPr>
        <p:txBody>
          <a:bodyPr/>
          <a:lstStyle/>
          <a:p>
            <a:pPr marL="0" indent="0">
              <a:buNone/>
            </a:pPr>
            <a:r>
              <a:rPr lang="en-US" b="1" dirty="0"/>
              <a:t>ER Diagram</a:t>
            </a:r>
          </a:p>
          <a:p>
            <a:pPr marL="0" indent="0">
              <a:buNone/>
            </a:pPr>
            <a:endParaRPr lang="en-US" dirty="0"/>
          </a:p>
        </p:txBody>
      </p:sp>
      <p:pic>
        <p:nvPicPr>
          <p:cNvPr id="5" name="image11.png"/>
          <p:cNvPicPr/>
          <p:nvPr/>
        </p:nvPicPr>
        <p:blipFill>
          <a:blip r:embed="rId2"/>
          <a:srcRect/>
          <a:stretch>
            <a:fillRect/>
          </a:stretch>
        </p:blipFill>
        <p:spPr>
          <a:xfrm>
            <a:off x="1475657" y="2924944"/>
            <a:ext cx="5328592" cy="2448272"/>
          </a:xfrm>
          <a:prstGeom prst="rect">
            <a:avLst/>
          </a:prstGeom>
          <a:ln/>
        </p:spPr>
      </p:pic>
      <p:pic>
        <p:nvPicPr>
          <p:cNvPr id="6" name="Picture 5"/>
          <p:cNvPicPr>
            <a:picLocks noChangeAspect="1"/>
          </p:cNvPicPr>
          <p:nvPr/>
        </p:nvPicPr>
        <p:blipFill>
          <a:blip r:embed="rId3"/>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183994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5511C-C87D-43F7-8EAB-7567541C693A}"/>
              </a:ext>
            </a:extLst>
          </p:cNvPr>
          <p:cNvSpPr>
            <a:spLocks noGrp="1"/>
          </p:cNvSpPr>
          <p:nvPr>
            <p:ph type="title"/>
          </p:nvPr>
        </p:nvSpPr>
        <p:spPr>
          <a:xfrm>
            <a:off x="755576" y="1916832"/>
            <a:ext cx="7886700" cy="1241897"/>
          </a:xfrm>
        </p:spPr>
        <p:txBody>
          <a:bodyPr>
            <a:normAutofit/>
          </a:bodyPr>
          <a:lstStyle/>
          <a:p>
            <a:r>
              <a:rPr lang="en-US" sz="4400" b="1" dirty="0">
                <a:latin typeface="+mn-lt"/>
              </a:rPr>
              <a:t>Module Explanation</a:t>
            </a:r>
          </a:p>
        </p:txBody>
      </p:sp>
      <p:sp>
        <p:nvSpPr>
          <p:cNvPr id="3" name="Content Placeholder 2">
            <a:extLst>
              <a:ext uri="{FF2B5EF4-FFF2-40B4-BE49-F238E27FC236}">
                <a16:creationId xmlns:a16="http://schemas.microsoft.com/office/drawing/2014/main" xmlns="" id="{6360AC34-259C-4009-A500-58A28B160F2D}"/>
              </a:ext>
            </a:extLst>
          </p:cNvPr>
          <p:cNvSpPr>
            <a:spLocks noGrp="1"/>
          </p:cNvSpPr>
          <p:nvPr>
            <p:ph idx="1"/>
          </p:nvPr>
        </p:nvSpPr>
        <p:spPr>
          <a:xfrm>
            <a:off x="628650" y="2852935"/>
            <a:ext cx="7886700" cy="3324027"/>
          </a:xfrm>
        </p:spPr>
        <p:txBody>
          <a:bodyPr>
            <a:normAutofit/>
          </a:bodyPr>
          <a:lstStyle/>
          <a:p>
            <a:pPr>
              <a:lnSpc>
                <a:spcPct val="100000"/>
              </a:lnSpc>
            </a:pPr>
            <a:r>
              <a:rPr lang="en-US" sz="3200" dirty="0"/>
              <a:t>Getting the Input</a:t>
            </a:r>
          </a:p>
          <a:p>
            <a:pPr>
              <a:lnSpc>
                <a:spcPct val="100000"/>
              </a:lnSpc>
            </a:pPr>
            <a:r>
              <a:rPr lang="en-US" sz="3200" dirty="0"/>
              <a:t>Cancer, Diabetes Heart Disease Prediction</a:t>
            </a:r>
          </a:p>
          <a:p>
            <a:pPr>
              <a:lnSpc>
                <a:spcPct val="100000"/>
              </a:lnSpc>
            </a:pPr>
            <a:r>
              <a:rPr lang="en-US" sz="3200" dirty="0"/>
              <a:t>CNN for Image Classification</a:t>
            </a:r>
          </a:p>
          <a:p>
            <a:pPr>
              <a:lnSpc>
                <a:spcPct val="100000"/>
              </a:lnSpc>
            </a:pPr>
            <a:r>
              <a:rPr lang="en-US" sz="3200" dirty="0"/>
              <a:t>Logistic Regression for Numeric Input</a:t>
            </a:r>
          </a:p>
          <a:p>
            <a:pPr>
              <a:lnSpc>
                <a:spcPct val="100000"/>
              </a:lnSpc>
            </a:pPr>
            <a:r>
              <a:rPr lang="en-US" sz="3200" dirty="0"/>
              <a:t>End to End Diagnosis</a:t>
            </a:r>
          </a:p>
        </p:txBody>
      </p:sp>
      <p:pic>
        <p:nvPicPr>
          <p:cNvPr id="4" name="Picture 3"/>
          <p:cNvPicPr>
            <a:picLocks noChangeAspect="1"/>
          </p:cNvPicPr>
          <p:nvPr/>
        </p:nvPicPr>
        <p:blipFill>
          <a:blip r:embed="rId2"/>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1520932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667DC-D8F4-4AD5-9FEE-5FDC216522AE}"/>
              </a:ext>
            </a:extLst>
          </p:cNvPr>
          <p:cNvSpPr>
            <a:spLocks noGrp="1"/>
          </p:cNvSpPr>
          <p:nvPr>
            <p:ph type="title"/>
          </p:nvPr>
        </p:nvSpPr>
        <p:spPr>
          <a:xfrm>
            <a:off x="683568" y="2204864"/>
            <a:ext cx="7886700" cy="504057"/>
          </a:xfrm>
        </p:spPr>
        <p:txBody>
          <a:bodyPr>
            <a:normAutofit fontScale="90000"/>
          </a:bodyPr>
          <a:lstStyle/>
          <a:p>
            <a:pPr algn="ctr"/>
            <a:r>
              <a:rPr lang="en-US" sz="3600" b="1" dirty="0"/>
              <a:t>Getting the Input</a:t>
            </a:r>
            <a:r>
              <a:rPr lang="en-US" sz="3600" dirty="0"/>
              <a:t/>
            </a:r>
            <a:br>
              <a:rPr lang="en-US" sz="3600" dirty="0"/>
            </a:br>
            <a:r>
              <a:rPr lang="en-US" sz="3600" dirty="0"/>
              <a:t/>
            </a:r>
            <a:br>
              <a:rPr lang="en-US" sz="3600" dirty="0"/>
            </a:br>
            <a:endParaRPr lang="en-US" dirty="0"/>
          </a:p>
        </p:txBody>
      </p:sp>
      <p:sp>
        <p:nvSpPr>
          <p:cNvPr id="3" name="Content Placeholder 2">
            <a:extLst>
              <a:ext uri="{FF2B5EF4-FFF2-40B4-BE49-F238E27FC236}">
                <a16:creationId xmlns:a16="http://schemas.microsoft.com/office/drawing/2014/main" xmlns="" id="{24260536-25D9-47E0-B1AB-776B325965B7}"/>
              </a:ext>
            </a:extLst>
          </p:cNvPr>
          <p:cNvSpPr>
            <a:spLocks noGrp="1"/>
          </p:cNvSpPr>
          <p:nvPr>
            <p:ph idx="1"/>
          </p:nvPr>
        </p:nvSpPr>
        <p:spPr>
          <a:xfrm>
            <a:off x="611560" y="2204864"/>
            <a:ext cx="8136904" cy="4320480"/>
          </a:xfrm>
        </p:spPr>
        <p:txBody>
          <a:bodyPr>
            <a:normAutofit fontScale="92500" lnSpcReduction="10000"/>
          </a:bodyPr>
          <a:lstStyle/>
          <a:p>
            <a:pPr marL="0" indent="0" algn="just">
              <a:buNone/>
            </a:pPr>
            <a:r>
              <a:rPr lang="en-US" dirty="0"/>
              <a:t>Initially, the disease dataset is taken as an input for the system for Diabetes, heart disease, and cancer datasets. Relevant elements are fed to the neural network by eliminating the irrelevant features using feature selection. The input is given to the network which performs some operations to generate the output. Inputs for various diseases are given as below – </a:t>
            </a:r>
          </a:p>
          <a:p>
            <a:pPr algn="just"/>
            <a:r>
              <a:rPr lang="en-US" dirty="0"/>
              <a:t>Prediction of cancer disease via perimeters such as radius mean perimeter area</a:t>
            </a:r>
          </a:p>
          <a:p>
            <a:pPr algn="just"/>
            <a:r>
              <a:rPr lang="en-US" dirty="0"/>
              <a:t>Prediction of Diabetes via blood glucose, thickness (numeric values)</a:t>
            </a:r>
          </a:p>
          <a:p>
            <a:pPr algn="just"/>
            <a:r>
              <a:rPr lang="en-US" dirty="0"/>
              <a:t>Prediction of Heart disease via - chest pain type, age, gender (numeric)</a:t>
            </a:r>
          </a:p>
          <a:p>
            <a:pPr marL="0" indent="0" algn="just">
              <a:buNone/>
            </a:pPr>
            <a:r>
              <a:rPr lang="en-US" dirty="0"/>
              <a:t>To predict Malaria and Pneumonia we get the Image as input.</a:t>
            </a:r>
          </a:p>
          <a:p>
            <a:pPr marL="0" indent="0" algn="just">
              <a:buNone/>
            </a:pPr>
            <a:r>
              <a:rPr lang="en-US" dirty="0"/>
              <a:t>Prediction of liver diseases - Input </a:t>
            </a:r>
          </a:p>
          <a:p>
            <a:pPr algn="just"/>
            <a:r>
              <a:rPr lang="en-US" dirty="0"/>
              <a:t>Age</a:t>
            </a:r>
          </a:p>
          <a:p>
            <a:pPr algn="just"/>
            <a:r>
              <a:rPr lang="en-US" dirty="0"/>
              <a:t>Gender</a:t>
            </a:r>
          </a:p>
          <a:p>
            <a:pPr algn="just"/>
            <a:r>
              <a:rPr lang="en-US" dirty="0"/>
              <a:t>Alkalinity </a:t>
            </a:r>
          </a:p>
          <a:p>
            <a:pPr algn="just"/>
            <a:r>
              <a:rPr lang="en-US" dirty="0"/>
              <a:t>Phosphate balance</a:t>
            </a:r>
          </a:p>
          <a:p>
            <a:endParaRPr lang="en-US" dirty="0"/>
          </a:p>
        </p:txBody>
      </p:sp>
      <p:pic>
        <p:nvPicPr>
          <p:cNvPr id="4" name="Picture 3"/>
          <p:cNvPicPr>
            <a:picLocks noChangeAspect="1"/>
          </p:cNvPicPr>
          <p:nvPr/>
        </p:nvPicPr>
        <p:blipFill>
          <a:blip r:embed="rId2"/>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695437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667DC-D8F4-4AD5-9FEE-5FDC216522AE}"/>
              </a:ext>
            </a:extLst>
          </p:cNvPr>
          <p:cNvSpPr>
            <a:spLocks noGrp="1"/>
          </p:cNvSpPr>
          <p:nvPr>
            <p:ph type="title"/>
          </p:nvPr>
        </p:nvSpPr>
        <p:spPr>
          <a:xfrm>
            <a:off x="683568" y="2564904"/>
            <a:ext cx="7886700" cy="504057"/>
          </a:xfrm>
        </p:spPr>
        <p:txBody>
          <a:bodyPr>
            <a:normAutofit fontScale="90000"/>
          </a:bodyPr>
          <a:lstStyle/>
          <a:p>
            <a:pPr algn="ctr"/>
            <a:r>
              <a:rPr lang="en-US" sz="3600" b="1" dirty="0"/>
              <a:t>Getting the Input</a:t>
            </a:r>
            <a:r>
              <a:rPr lang="en-US" sz="3600" dirty="0"/>
              <a:t/>
            </a:r>
            <a:br>
              <a:rPr lang="en-US" sz="3600" dirty="0"/>
            </a:br>
            <a:r>
              <a:rPr lang="en-US" sz="3600" dirty="0"/>
              <a:t/>
            </a:r>
            <a:br>
              <a:rPr lang="en-US" sz="3600" dirty="0"/>
            </a:br>
            <a:endParaRPr lang="en-US" dirty="0"/>
          </a:p>
        </p:txBody>
      </p:sp>
      <p:sp>
        <p:nvSpPr>
          <p:cNvPr id="3" name="Content Placeholder 2">
            <a:extLst>
              <a:ext uri="{FF2B5EF4-FFF2-40B4-BE49-F238E27FC236}">
                <a16:creationId xmlns:a16="http://schemas.microsoft.com/office/drawing/2014/main" xmlns="" id="{24260536-25D9-47E0-B1AB-776B325965B7}"/>
              </a:ext>
            </a:extLst>
          </p:cNvPr>
          <p:cNvSpPr>
            <a:spLocks noGrp="1"/>
          </p:cNvSpPr>
          <p:nvPr>
            <p:ph idx="1"/>
          </p:nvPr>
        </p:nvSpPr>
        <p:spPr>
          <a:xfrm>
            <a:off x="611560" y="3501008"/>
            <a:ext cx="8136904" cy="3024336"/>
          </a:xfrm>
        </p:spPr>
        <p:txBody>
          <a:bodyPr>
            <a:normAutofit/>
          </a:bodyPr>
          <a:lstStyle/>
          <a:p>
            <a:pPr marL="0" indent="0" algn="just">
              <a:buNone/>
            </a:pPr>
            <a:r>
              <a:rPr lang="en-US" dirty="0"/>
              <a:t>Prediction of Kidney Diseases - Input </a:t>
            </a:r>
          </a:p>
          <a:p>
            <a:pPr algn="just"/>
            <a:r>
              <a:rPr lang="en-US" dirty="0"/>
              <a:t>Input is obtained by fetching machine-oriented data from the dataset that is used to analyze the condition of the kidneys.</a:t>
            </a:r>
          </a:p>
          <a:p>
            <a:pPr marL="0" indent="0" algn="just">
              <a:buNone/>
            </a:pPr>
            <a:r>
              <a:rPr lang="en-US" dirty="0"/>
              <a:t>Prediction of Pneumonia – Input</a:t>
            </a:r>
          </a:p>
          <a:p>
            <a:pPr algn="just"/>
            <a:r>
              <a:rPr lang="en-US" dirty="0"/>
              <a:t>Image is used as an input, image processing is leveraged.</a:t>
            </a:r>
          </a:p>
          <a:p>
            <a:pPr marL="0" indent="0" algn="just">
              <a:buNone/>
            </a:pPr>
            <a:r>
              <a:rPr lang="en-US" dirty="0"/>
              <a:t>Prediction of Malaria – Input </a:t>
            </a:r>
          </a:p>
          <a:p>
            <a:pPr algn="just"/>
            <a:r>
              <a:rPr lang="en-US" dirty="0"/>
              <a:t>Image is used as an input, image processing is leveraged.</a:t>
            </a:r>
          </a:p>
          <a:p>
            <a:endParaRPr lang="en-US" dirty="0"/>
          </a:p>
        </p:txBody>
      </p:sp>
      <p:pic>
        <p:nvPicPr>
          <p:cNvPr id="4" name="Picture 3"/>
          <p:cNvPicPr>
            <a:picLocks noChangeAspect="1"/>
          </p:cNvPicPr>
          <p:nvPr/>
        </p:nvPicPr>
        <p:blipFill>
          <a:blip r:embed="rId2"/>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1157915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667DC-D8F4-4AD5-9FEE-5FDC216522AE}"/>
              </a:ext>
            </a:extLst>
          </p:cNvPr>
          <p:cNvSpPr>
            <a:spLocks noGrp="1"/>
          </p:cNvSpPr>
          <p:nvPr>
            <p:ph type="title"/>
          </p:nvPr>
        </p:nvSpPr>
        <p:spPr>
          <a:xfrm>
            <a:off x="683568" y="2348880"/>
            <a:ext cx="7886700" cy="504057"/>
          </a:xfrm>
        </p:spPr>
        <p:txBody>
          <a:bodyPr>
            <a:normAutofit fontScale="90000"/>
          </a:bodyPr>
          <a:lstStyle/>
          <a:p>
            <a:pPr algn="ctr"/>
            <a:r>
              <a:rPr lang="en-US" sz="3200" b="1" dirty="0"/>
              <a:t>Cancer, Diabetes Heart Disease Prediction</a:t>
            </a:r>
            <a:r>
              <a:rPr lang="en-US" sz="3600" dirty="0"/>
              <a:t/>
            </a:r>
            <a:br>
              <a:rPr lang="en-US" sz="3600" dirty="0"/>
            </a:br>
            <a:r>
              <a:rPr lang="en-US" sz="3600" dirty="0"/>
              <a:t/>
            </a:r>
            <a:br>
              <a:rPr lang="en-US" sz="3600" dirty="0"/>
            </a:br>
            <a:endParaRPr lang="en-US" dirty="0"/>
          </a:p>
        </p:txBody>
      </p:sp>
      <p:sp>
        <p:nvSpPr>
          <p:cNvPr id="3" name="Content Placeholder 2">
            <a:extLst>
              <a:ext uri="{FF2B5EF4-FFF2-40B4-BE49-F238E27FC236}">
                <a16:creationId xmlns:a16="http://schemas.microsoft.com/office/drawing/2014/main" xmlns="" id="{24260536-25D9-47E0-B1AB-776B325965B7}"/>
              </a:ext>
            </a:extLst>
          </p:cNvPr>
          <p:cNvSpPr>
            <a:spLocks noGrp="1"/>
          </p:cNvSpPr>
          <p:nvPr>
            <p:ph idx="1"/>
          </p:nvPr>
        </p:nvSpPr>
        <p:spPr>
          <a:xfrm>
            <a:off x="611560" y="2564904"/>
            <a:ext cx="8136904" cy="3960440"/>
          </a:xfrm>
        </p:spPr>
        <p:txBody>
          <a:bodyPr>
            <a:normAutofit fontScale="62500" lnSpcReduction="20000"/>
          </a:bodyPr>
          <a:lstStyle/>
          <a:p>
            <a:pPr marL="0" indent="0" algn="just">
              <a:buNone/>
            </a:pPr>
            <a:r>
              <a:rPr lang="en-US" dirty="0"/>
              <a:t>The diagnosis of heart disease depends on the detailed and precise analysis of the patient's clinical test data and an individual's health history.</a:t>
            </a:r>
          </a:p>
          <a:p>
            <a:pPr marL="0" indent="0" algn="just">
              <a:buNone/>
            </a:pPr>
            <a:r>
              <a:rPr lang="en-US" dirty="0"/>
              <a:t>Here, we’re using the Deep Neural Network, DNN algorithm to diagnose heart diseases, diabetes, and cancer-related ailments. </a:t>
            </a:r>
          </a:p>
          <a:p>
            <a:pPr marL="0" indent="0" algn="just">
              <a:buNone/>
            </a:pPr>
            <a:r>
              <a:rPr lang="en-US" dirty="0"/>
              <a:t>The DNN with multiple hidden layers is used hence the proposed model has high performance than ANN.</a:t>
            </a:r>
          </a:p>
          <a:p>
            <a:pPr algn="just"/>
            <a:r>
              <a:rPr lang="en-US" dirty="0"/>
              <a:t>Input for Diabetes(Numeric Values)</a:t>
            </a:r>
          </a:p>
          <a:p>
            <a:pPr algn="just"/>
            <a:r>
              <a:rPr lang="en-US" dirty="0"/>
              <a:t>Glucose: the concentration test in glucose</a:t>
            </a:r>
          </a:p>
          <a:p>
            <a:pPr algn="just"/>
            <a:r>
              <a:rPr lang="en-US" dirty="0"/>
              <a:t>Skin thickness: the thickness of the skin in the triceps fold (mm)</a:t>
            </a:r>
          </a:p>
          <a:p>
            <a:pPr algn="just"/>
            <a:r>
              <a:rPr lang="en-US" dirty="0"/>
              <a:t>Insulin: insulin serum for 2-h (mu U/ml)</a:t>
            </a:r>
          </a:p>
          <a:p>
            <a:pPr algn="just"/>
            <a:r>
              <a:rPr lang="en-US" dirty="0"/>
              <a:t>Input for Heart Diseases </a:t>
            </a:r>
          </a:p>
          <a:p>
            <a:pPr algn="just"/>
            <a:r>
              <a:rPr lang="en-US" dirty="0"/>
              <a:t>Age: current age of the patient</a:t>
            </a:r>
          </a:p>
          <a:p>
            <a:pPr algn="just"/>
            <a:r>
              <a:rPr lang="en-US" dirty="0"/>
              <a:t>Gender</a:t>
            </a:r>
          </a:p>
          <a:p>
            <a:pPr algn="just"/>
            <a:r>
              <a:rPr lang="en-US" dirty="0"/>
              <a:t>Chest Pain Type</a:t>
            </a:r>
          </a:p>
          <a:p>
            <a:pPr algn="just"/>
            <a:r>
              <a:rPr lang="en-US" dirty="0"/>
              <a:t>Input For Cancer-related Ailments</a:t>
            </a:r>
          </a:p>
          <a:p>
            <a:pPr algn="just"/>
            <a:r>
              <a:rPr lang="en-US" dirty="0"/>
              <a:t>Radius</a:t>
            </a:r>
          </a:p>
          <a:p>
            <a:pPr algn="just"/>
            <a:r>
              <a:rPr lang="en-US" dirty="0"/>
              <a:t>Mean Perimeter Area</a:t>
            </a:r>
          </a:p>
          <a:p>
            <a:endParaRPr lang="en-US" dirty="0"/>
          </a:p>
        </p:txBody>
      </p:sp>
      <p:pic>
        <p:nvPicPr>
          <p:cNvPr id="4" name="Picture 3"/>
          <p:cNvPicPr>
            <a:picLocks noChangeAspect="1"/>
          </p:cNvPicPr>
          <p:nvPr/>
        </p:nvPicPr>
        <p:blipFill>
          <a:blip r:embed="rId2"/>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163657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667DC-D8F4-4AD5-9FEE-5FDC216522AE}"/>
              </a:ext>
            </a:extLst>
          </p:cNvPr>
          <p:cNvSpPr>
            <a:spLocks noGrp="1"/>
          </p:cNvSpPr>
          <p:nvPr>
            <p:ph type="title"/>
          </p:nvPr>
        </p:nvSpPr>
        <p:spPr>
          <a:xfrm>
            <a:off x="755576" y="2492896"/>
            <a:ext cx="7886700" cy="504057"/>
          </a:xfrm>
        </p:spPr>
        <p:txBody>
          <a:bodyPr>
            <a:normAutofit fontScale="90000"/>
          </a:bodyPr>
          <a:lstStyle/>
          <a:p>
            <a:pPr algn="ctr"/>
            <a:r>
              <a:rPr lang="en-US" sz="3200" b="1" dirty="0"/>
              <a:t>CNN for Image Classification</a:t>
            </a:r>
            <a:r>
              <a:rPr lang="en-US" sz="3600" dirty="0"/>
              <a:t/>
            </a:r>
            <a:br>
              <a:rPr lang="en-US" sz="3600" dirty="0"/>
            </a:br>
            <a:r>
              <a:rPr lang="en-US" sz="3600" dirty="0"/>
              <a:t/>
            </a:r>
            <a:br>
              <a:rPr lang="en-US" sz="3600" dirty="0"/>
            </a:br>
            <a:endParaRPr lang="en-US" dirty="0"/>
          </a:p>
        </p:txBody>
      </p:sp>
      <p:sp>
        <p:nvSpPr>
          <p:cNvPr id="3" name="Content Placeholder 2">
            <a:extLst>
              <a:ext uri="{FF2B5EF4-FFF2-40B4-BE49-F238E27FC236}">
                <a16:creationId xmlns:a16="http://schemas.microsoft.com/office/drawing/2014/main" xmlns="" id="{24260536-25D9-47E0-B1AB-776B325965B7}"/>
              </a:ext>
            </a:extLst>
          </p:cNvPr>
          <p:cNvSpPr>
            <a:spLocks noGrp="1"/>
          </p:cNvSpPr>
          <p:nvPr>
            <p:ph idx="1"/>
          </p:nvPr>
        </p:nvSpPr>
        <p:spPr>
          <a:xfrm>
            <a:off x="611560" y="2420888"/>
            <a:ext cx="8136904" cy="4104456"/>
          </a:xfrm>
        </p:spPr>
        <p:txBody>
          <a:bodyPr>
            <a:normAutofit fontScale="77500" lnSpcReduction="20000"/>
          </a:bodyPr>
          <a:lstStyle/>
          <a:p>
            <a:pPr marL="0" indent="0" algn="just">
              <a:lnSpc>
                <a:spcPct val="150000"/>
              </a:lnSpc>
              <a:buNone/>
            </a:pPr>
            <a:r>
              <a:rPr lang="en-US" dirty="0"/>
              <a:t>In deep learning, a convolutional neural network (CNN) is a class of deep neural networks, most commonly applied to analyze visual imagery. It is a type of artificial neural network used primarily for image recognition and processing, due to its ability to recognize patterns in images. While CNNs are designed to solve problems with visual imagery, they also have many applications outside of image recognition and analysis, including image classification, natural language processing, drug discovery, and health risk assessments. CNNs also help provide depth estimation for self-driving cars. A CNN is a powerful tool but requires millions of labeled data points for training. Convolutional neural networks are composed of multiple layers of artificial neurons. Artificial neurons, a rough imitation of their biological counterparts, are mathematical functions that calculate the weighted sum of multiple inputs and output an activation value. </a:t>
            </a:r>
          </a:p>
          <a:p>
            <a:endParaRPr lang="en-US" dirty="0"/>
          </a:p>
        </p:txBody>
      </p:sp>
      <p:pic>
        <p:nvPicPr>
          <p:cNvPr id="4" name="Picture 3"/>
          <p:cNvPicPr>
            <a:picLocks noChangeAspect="1"/>
          </p:cNvPicPr>
          <p:nvPr/>
        </p:nvPicPr>
        <p:blipFill>
          <a:blip r:embed="rId2"/>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1636578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667DC-D8F4-4AD5-9FEE-5FDC216522AE}"/>
              </a:ext>
            </a:extLst>
          </p:cNvPr>
          <p:cNvSpPr>
            <a:spLocks noGrp="1"/>
          </p:cNvSpPr>
          <p:nvPr>
            <p:ph type="title"/>
          </p:nvPr>
        </p:nvSpPr>
        <p:spPr>
          <a:xfrm>
            <a:off x="755576" y="2348880"/>
            <a:ext cx="7886700" cy="504057"/>
          </a:xfrm>
        </p:spPr>
        <p:txBody>
          <a:bodyPr>
            <a:normAutofit fontScale="90000"/>
          </a:bodyPr>
          <a:lstStyle/>
          <a:p>
            <a:pPr algn="ctr"/>
            <a:r>
              <a:rPr lang="en-US" sz="3200" b="1" dirty="0"/>
              <a:t>Logistic Regression for Numeric Input</a:t>
            </a:r>
            <a:r>
              <a:rPr lang="en-US" sz="3600" dirty="0"/>
              <a:t/>
            </a:r>
            <a:br>
              <a:rPr lang="en-US" sz="3600" dirty="0"/>
            </a:br>
            <a:r>
              <a:rPr lang="en-US" sz="3600" dirty="0"/>
              <a:t/>
            </a:r>
            <a:br>
              <a:rPr lang="en-US" sz="3600" dirty="0"/>
            </a:br>
            <a:endParaRPr lang="en-US" dirty="0"/>
          </a:p>
        </p:txBody>
      </p:sp>
      <p:sp>
        <p:nvSpPr>
          <p:cNvPr id="3" name="Content Placeholder 2">
            <a:extLst>
              <a:ext uri="{FF2B5EF4-FFF2-40B4-BE49-F238E27FC236}">
                <a16:creationId xmlns:a16="http://schemas.microsoft.com/office/drawing/2014/main" xmlns="" id="{24260536-25D9-47E0-B1AB-776B325965B7}"/>
              </a:ext>
            </a:extLst>
          </p:cNvPr>
          <p:cNvSpPr>
            <a:spLocks noGrp="1"/>
          </p:cNvSpPr>
          <p:nvPr>
            <p:ph idx="1"/>
          </p:nvPr>
        </p:nvSpPr>
        <p:spPr>
          <a:xfrm>
            <a:off x="755576" y="2708920"/>
            <a:ext cx="7920880" cy="3672408"/>
          </a:xfrm>
        </p:spPr>
        <p:txBody>
          <a:bodyPr>
            <a:normAutofit fontScale="77500" lnSpcReduction="20000"/>
          </a:bodyPr>
          <a:lstStyle/>
          <a:p>
            <a:pPr marL="0" indent="0" algn="just">
              <a:buNone/>
            </a:pPr>
            <a:r>
              <a:rPr lang="en-US" dirty="0"/>
              <a:t>Logistic regression is an algorithm used to predict the probability of categorical dependent variables. The dataset imported will be divided into two parts, namely training data and testing data. Training data is used as a basis for building models. This type of analysis is used to understand the relationship between the dependent variable and one or more independent variables by estimating probabilities using a logistic regression equation. In this way, you can predict how likely it is that an event will happen or a choice will be made. In order to predict the output of a categorical dependent variable, logistic regression must first determine the category or class of the dependent variable. This can be accomplished through a simple calculation, which returns an estimate of how likely it is that any given value within that category(s) will occur. The probabilistic values returned by this equation are then used to generate a prediction for how different combinations of independent variables would produce this particular output. Meanwhile, testing data is used as a basis for testing or validating the model. The data should contain different variables like age, gender, sex, chest pain, glucose levels, insulin levels, etc. In logistic regression, the dependent variable is always binary. Prediction using the logistic regression method will produce several data that can be used as a basis for concluding to make predictions. We have used a sigmoid function which helps in the graphical representation of the classified data. By using logistic regression, the accuracy is increased. </a:t>
            </a:r>
          </a:p>
        </p:txBody>
      </p:sp>
      <p:pic>
        <p:nvPicPr>
          <p:cNvPr id="4" name="Picture 3"/>
          <p:cNvPicPr>
            <a:picLocks noChangeAspect="1"/>
          </p:cNvPicPr>
          <p:nvPr/>
        </p:nvPicPr>
        <p:blipFill>
          <a:blip r:embed="rId2"/>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163657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667DC-D8F4-4AD5-9FEE-5FDC216522AE}"/>
              </a:ext>
            </a:extLst>
          </p:cNvPr>
          <p:cNvSpPr>
            <a:spLocks noGrp="1"/>
          </p:cNvSpPr>
          <p:nvPr>
            <p:ph type="title"/>
          </p:nvPr>
        </p:nvSpPr>
        <p:spPr>
          <a:xfrm>
            <a:off x="755576" y="2564904"/>
            <a:ext cx="7886700" cy="504057"/>
          </a:xfrm>
        </p:spPr>
        <p:txBody>
          <a:bodyPr>
            <a:normAutofit fontScale="90000"/>
          </a:bodyPr>
          <a:lstStyle/>
          <a:p>
            <a:pPr algn="ctr"/>
            <a:r>
              <a:rPr lang="en-US" sz="3200" b="1" dirty="0"/>
              <a:t>End to End Diagnosis</a:t>
            </a:r>
            <a:r>
              <a:rPr lang="en-US" sz="3600" dirty="0"/>
              <a:t/>
            </a:r>
            <a:br>
              <a:rPr lang="en-US" sz="3600" dirty="0"/>
            </a:br>
            <a:r>
              <a:rPr lang="en-US" sz="3600" dirty="0"/>
              <a:t/>
            </a:r>
            <a:br>
              <a:rPr lang="en-US" sz="3600" dirty="0"/>
            </a:br>
            <a:endParaRPr lang="en-US" dirty="0"/>
          </a:p>
        </p:txBody>
      </p:sp>
      <p:sp>
        <p:nvSpPr>
          <p:cNvPr id="3" name="Content Placeholder 2">
            <a:extLst>
              <a:ext uri="{FF2B5EF4-FFF2-40B4-BE49-F238E27FC236}">
                <a16:creationId xmlns:a16="http://schemas.microsoft.com/office/drawing/2014/main" xmlns="" id="{24260536-25D9-47E0-B1AB-776B325965B7}"/>
              </a:ext>
            </a:extLst>
          </p:cNvPr>
          <p:cNvSpPr>
            <a:spLocks noGrp="1"/>
          </p:cNvSpPr>
          <p:nvPr>
            <p:ph idx="1"/>
          </p:nvPr>
        </p:nvSpPr>
        <p:spPr>
          <a:xfrm>
            <a:off x="611560" y="2636912"/>
            <a:ext cx="8064896" cy="3600400"/>
          </a:xfrm>
        </p:spPr>
        <p:txBody>
          <a:bodyPr>
            <a:normAutofit fontScale="77500" lnSpcReduction="20000"/>
          </a:bodyPr>
          <a:lstStyle/>
          <a:p>
            <a:pPr marL="0" indent="0" algn="just">
              <a:buNone/>
            </a:pPr>
            <a:r>
              <a:rPr lang="en-US" dirty="0"/>
              <a:t>For the analysis of all these diseases, we will create an end-to-end application that is able to analyze all of the input data for the diseases, process the data using distinct techniques, and then accurately predict the most likely disease which is given as output.  The application will contain distinct sections for analysis of liver diseases, cardiovascular diseases, kidney-related ailments, cancer, pneumonia, and malaria. Not only just the disease, but the application would also predict the most likely disease based on the given input data. The application will be designed to predict the disease, mention the aftermath of the same, how can it be treated and also the factors or changes that caused the disease. The application will act as a virtual assistant in major clinical laboratories, healthcare centers and medical clinics. The proposed model is a dynamic web application for an end to end disease prediction and diagnosis.</a:t>
            </a:r>
          </a:p>
          <a:p>
            <a:pPr marL="0" indent="0" algn="just">
              <a:buNone/>
            </a:pPr>
            <a:r>
              <a:rPr lang="en-US" dirty="0"/>
              <a:t>The application has been designed using the Flask interface that would effectively display the output and brief out the symptoms. The complete check-up would be performed using all the parameters and images as a data set. In future, with a little improvement, It would fetch data from the cloud and can be retrieved whenever </a:t>
            </a:r>
            <a:r>
              <a:rPr lang="en-US" dirty="0" err="1"/>
              <a:t>needed.Our</a:t>
            </a:r>
            <a:r>
              <a:rPr lang="en-US" dirty="0"/>
              <a:t> proposed methodology helps to improve the accuracy of diagnosis and is greatly helpful for further treatment. This work will be useful for identifying the patients who suffer from heart disease. When a patient is predicted with a positive result their reports and data can be closely analyzed. </a:t>
            </a:r>
          </a:p>
          <a:p>
            <a:endParaRPr lang="en-US" dirty="0"/>
          </a:p>
        </p:txBody>
      </p:sp>
      <p:pic>
        <p:nvPicPr>
          <p:cNvPr id="4" name="Picture 3"/>
          <p:cNvPicPr>
            <a:picLocks noChangeAspect="1"/>
          </p:cNvPicPr>
          <p:nvPr/>
        </p:nvPicPr>
        <p:blipFill>
          <a:blip r:embed="rId2"/>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1636578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667DC-D8F4-4AD5-9FEE-5FDC216522AE}"/>
              </a:ext>
            </a:extLst>
          </p:cNvPr>
          <p:cNvSpPr>
            <a:spLocks noGrp="1"/>
          </p:cNvSpPr>
          <p:nvPr>
            <p:ph type="title"/>
          </p:nvPr>
        </p:nvSpPr>
        <p:spPr>
          <a:xfrm>
            <a:off x="611560" y="2204864"/>
            <a:ext cx="7886700" cy="504057"/>
          </a:xfrm>
        </p:spPr>
        <p:txBody>
          <a:bodyPr>
            <a:normAutofit fontScale="90000"/>
          </a:bodyPr>
          <a:lstStyle/>
          <a:p>
            <a:pPr algn="ctr"/>
            <a:r>
              <a:rPr lang="en-US" sz="3200" b="1" dirty="0"/>
              <a:t>TESTING</a:t>
            </a:r>
            <a:r>
              <a:rPr lang="en-US" sz="3600" dirty="0"/>
              <a:t/>
            </a:r>
            <a:br>
              <a:rPr lang="en-US" sz="3600" dirty="0"/>
            </a:br>
            <a:r>
              <a:rPr lang="en-US" sz="3600" dirty="0"/>
              <a:t/>
            </a:r>
            <a:br>
              <a:rPr lang="en-US" sz="3600"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8331244"/>
              </p:ext>
            </p:extLst>
          </p:nvPr>
        </p:nvGraphicFramePr>
        <p:xfrm>
          <a:off x="899593" y="2461412"/>
          <a:ext cx="6912767" cy="3487868"/>
        </p:xfrm>
        <a:graphic>
          <a:graphicData uri="http://schemas.openxmlformats.org/drawingml/2006/table">
            <a:tbl>
              <a:tblPr firstRow="1" firstCol="1" bandRow="1">
                <a:tableStyleId>{5C22544A-7EE6-4342-B048-85BDC9FD1C3A}</a:tableStyleId>
              </a:tblPr>
              <a:tblGrid>
                <a:gridCol w="616054">
                  <a:extLst>
                    <a:ext uri="{9D8B030D-6E8A-4147-A177-3AD203B41FA5}">
                      <a16:colId xmlns:a16="http://schemas.microsoft.com/office/drawing/2014/main" xmlns="" val="20000"/>
                    </a:ext>
                  </a:extLst>
                </a:gridCol>
                <a:gridCol w="2009822">
                  <a:extLst>
                    <a:ext uri="{9D8B030D-6E8A-4147-A177-3AD203B41FA5}">
                      <a16:colId xmlns:a16="http://schemas.microsoft.com/office/drawing/2014/main" xmlns="" val="20001"/>
                    </a:ext>
                  </a:extLst>
                </a:gridCol>
                <a:gridCol w="1312937">
                  <a:extLst>
                    <a:ext uri="{9D8B030D-6E8A-4147-A177-3AD203B41FA5}">
                      <a16:colId xmlns:a16="http://schemas.microsoft.com/office/drawing/2014/main" xmlns="" val="20002"/>
                    </a:ext>
                  </a:extLst>
                </a:gridCol>
                <a:gridCol w="1631888">
                  <a:extLst>
                    <a:ext uri="{9D8B030D-6E8A-4147-A177-3AD203B41FA5}">
                      <a16:colId xmlns:a16="http://schemas.microsoft.com/office/drawing/2014/main" xmlns="" val="20003"/>
                    </a:ext>
                  </a:extLst>
                </a:gridCol>
                <a:gridCol w="1342066">
                  <a:extLst>
                    <a:ext uri="{9D8B030D-6E8A-4147-A177-3AD203B41FA5}">
                      <a16:colId xmlns:a16="http://schemas.microsoft.com/office/drawing/2014/main" xmlns="" val="20004"/>
                    </a:ext>
                  </a:extLst>
                </a:gridCol>
              </a:tblGrid>
              <a:tr h="345594">
                <a:tc>
                  <a:txBody>
                    <a:bodyPr/>
                    <a:lstStyle/>
                    <a:p>
                      <a:pPr marL="0" marR="0">
                        <a:lnSpc>
                          <a:spcPct val="115000"/>
                        </a:lnSpc>
                        <a:spcBef>
                          <a:spcPts val="0"/>
                        </a:spcBef>
                        <a:spcAft>
                          <a:spcPts val="0"/>
                        </a:spcAft>
                      </a:pPr>
                      <a:r>
                        <a:rPr lang="en-US" sz="1100" dirty="0">
                          <a:effectLst/>
                        </a:rPr>
                        <a:t>TEST NO. </a:t>
                      </a:r>
                      <a:endParaRPr lang="en-US" sz="1100" dirty="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100">
                          <a:effectLst/>
                        </a:rPr>
                        <a:t>INPUT </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EXPECTED BEHAVIOUR </a:t>
                      </a:r>
                      <a:endParaRPr lang="en-US" sz="1100" dirty="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100">
                          <a:effectLst/>
                        </a:rPr>
                        <a:t>TESTING </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100">
                          <a:effectLst/>
                        </a:rPr>
                        <a:t>STATUS</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xmlns="" val="10000"/>
                  </a:ext>
                </a:extLst>
              </a:tr>
              <a:tr h="666915">
                <a:tc>
                  <a:txBody>
                    <a:bodyPr/>
                    <a:lstStyle/>
                    <a:p>
                      <a:pPr marL="0" marR="0">
                        <a:lnSpc>
                          <a:spcPct val="115000"/>
                        </a:lnSpc>
                        <a:spcBef>
                          <a:spcPts val="0"/>
                        </a:spcBef>
                        <a:spcAft>
                          <a:spcPts val="0"/>
                        </a:spcAft>
                      </a:pPr>
                      <a:r>
                        <a:rPr lang="en-US" sz="1400">
                          <a:effectLst/>
                        </a:rPr>
                        <a:t>1</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User uploading proper input values</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Data updated to the trained model</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Unit Testing</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Pass</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xmlns="" val="10001"/>
                  </a:ext>
                </a:extLst>
              </a:tr>
              <a:tr h="894020">
                <a:tc>
                  <a:txBody>
                    <a:bodyPr/>
                    <a:lstStyle/>
                    <a:p>
                      <a:pPr marL="0" marR="0">
                        <a:lnSpc>
                          <a:spcPct val="115000"/>
                        </a:lnSpc>
                        <a:spcBef>
                          <a:spcPts val="0"/>
                        </a:spcBef>
                        <a:spcAft>
                          <a:spcPts val="0"/>
                        </a:spcAft>
                      </a:pPr>
                      <a:r>
                        <a:rPr lang="en-US" sz="1400">
                          <a:effectLst/>
                        </a:rPr>
                        <a:t>2</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User uploading invalid input data</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Data not updated to the trained model</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Unit Testing</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Fail</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xmlns="" val="10002"/>
                  </a:ext>
                </a:extLst>
              </a:tr>
              <a:tr h="439811">
                <a:tc>
                  <a:txBody>
                    <a:bodyPr/>
                    <a:lstStyle/>
                    <a:p>
                      <a:pPr marL="0" marR="0">
                        <a:lnSpc>
                          <a:spcPct val="115000"/>
                        </a:lnSpc>
                        <a:spcBef>
                          <a:spcPts val="0"/>
                        </a:spcBef>
                        <a:spcAft>
                          <a:spcPts val="0"/>
                        </a:spcAft>
                      </a:pPr>
                      <a:r>
                        <a:rPr lang="en-US" sz="1400">
                          <a:effectLst/>
                        </a:rPr>
                        <a:t>3</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User uploading proper image</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Disease predicted</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Output Testing</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Pass</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xmlns="" val="10003"/>
                  </a:ext>
                </a:extLst>
              </a:tr>
              <a:tr h="894020">
                <a:tc>
                  <a:txBody>
                    <a:bodyPr/>
                    <a:lstStyle/>
                    <a:p>
                      <a:pPr marL="0" marR="0">
                        <a:lnSpc>
                          <a:spcPct val="115000"/>
                        </a:lnSpc>
                        <a:spcBef>
                          <a:spcPts val="0"/>
                        </a:spcBef>
                        <a:spcAft>
                          <a:spcPts val="0"/>
                        </a:spcAft>
                      </a:pPr>
                      <a:r>
                        <a:rPr lang="en-US" sz="1400">
                          <a:effectLst/>
                        </a:rPr>
                        <a:t>4</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User uploading invalid image</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Disease prediction model not loaded </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a:effectLst/>
                        </a:rPr>
                        <a:t>Output Testing</a:t>
                      </a:r>
                      <a:endParaRPr lang="en-US" sz="1100">
                        <a:effectLst/>
                        <a:latin typeface="Times New Roman"/>
                        <a:ea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Fail</a:t>
                      </a:r>
                      <a:endParaRPr lang="en-US" sz="1100" dirty="0">
                        <a:effectLst/>
                        <a:latin typeface="Times New Roman"/>
                        <a:ea typeface="Times New Roman"/>
                      </a:endParaRPr>
                    </a:p>
                  </a:txBody>
                  <a:tcPr marL="68580" marR="68580" marT="0" marB="0"/>
                </a:tc>
                <a:extLst>
                  <a:ext uri="{0D108BD9-81ED-4DB2-BD59-A6C34878D82A}">
                    <a16:rowId xmlns:a16="http://schemas.microsoft.com/office/drawing/2014/main" xmlns="" val="10004"/>
                  </a:ext>
                </a:extLst>
              </a:tr>
            </a:tbl>
          </a:graphicData>
        </a:graphic>
      </p:graphicFrame>
      <p:pic>
        <p:nvPicPr>
          <p:cNvPr id="4" name="Picture 3"/>
          <p:cNvPicPr>
            <a:picLocks noChangeAspect="1"/>
          </p:cNvPicPr>
          <p:nvPr/>
        </p:nvPicPr>
        <p:blipFill>
          <a:blip r:embed="rId2"/>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2348631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132856"/>
            <a:ext cx="7886700" cy="687610"/>
          </a:xfrm>
        </p:spPr>
        <p:txBody>
          <a:bodyPr/>
          <a:lstStyle/>
          <a:p>
            <a:pPr algn="ctr"/>
            <a:r>
              <a:rPr lang="en-US" b="1" dirty="0"/>
              <a:t>SCREENSHOTS</a:t>
            </a:r>
          </a:p>
        </p:txBody>
      </p:sp>
      <p:sp>
        <p:nvSpPr>
          <p:cNvPr id="3" name="Content Placeholder 2"/>
          <p:cNvSpPr>
            <a:spLocks noGrp="1"/>
          </p:cNvSpPr>
          <p:nvPr>
            <p:ph idx="1"/>
          </p:nvPr>
        </p:nvSpPr>
        <p:spPr>
          <a:xfrm>
            <a:off x="628650" y="2708919"/>
            <a:ext cx="7886700" cy="3468043"/>
          </a:xfrm>
        </p:spPr>
        <p:txBody>
          <a:bodyPr/>
          <a:lstStyle/>
          <a:p>
            <a:r>
              <a:rPr lang="en-US" b="1" dirty="0"/>
              <a:t>Diabetes – input</a:t>
            </a:r>
          </a:p>
          <a:p>
            <a:endParaRPr lang="en-US" dirty="0"/>
          </a:p>
        </p:txBody>
      </p:sp>
      <p:pic>
        <p:nvPicPr>
          <p:cNvPr id="4" name="image7.jpg"/>
          <p:cNvPicPr/>
          <p:nvPr/>
        </p:nvPicPr>
        <p:blipFill>
          <a:blip r:embed="rId2"/>
          <a:srcRect t="5022" b="-5022"/>
          <a:stretch>
            <a:fillRect/>
          </a:stretch>
        </p:blipFill>
        <p:spPr>
          <a:xfrm>
            <a:off x="1706562" y="3140968"/>
            <a:ext cx="5313710" cy="2592288"/>
          </a:xfrm>
          <a:prstGeom prst="rect">
            <a:avLst/>
          </a:prstGeom>
          <a:ln/>
        </p:spPr>
      </p:pic>
      <p:pic>
        <p:nvPicPr>
          <p:cNvPr id="5" name="Picture 4"/>
          <p:cNvPicPr>
            <a:picLocks noChangeAspect="1"/>
          </p:cNvPicPr>
          <p:nvPr/>
        </p:nvPicPr>
        <p:blipFill>
          <a:blip r:embed="rId3"/>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103991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599298"/>
            <a:ext cx="7886700" cy="615601"/>
          </a:xfrm>
        </p:spPr>
        <p:txBody>
          <a:bodyPr/>
          <a:lstStyle/>
          <a:p>
            <a:pPr algn="ctr"/>
            <a:r>
              <a:rPr lang="en-US" b="1" dirty="0"/>
              <a:t>INTRODUCTION</a:t>
            </a:r>
          </a:p>
        </p:txBody>
      </p:sp>
      <p:sp>
        <p:nvSpPr>
          <p:cNvPr id="3" name="Content Placeholder 2"/>
          <p:cNvSpPr>
            <a:spLocks noGrp="1"/>
          </p:cNvSpPr>
          <p:nvPr>
            <p:ph idx="1"/>
          </p:nvPr>
        </p:nvSpPr>
        <p:spPr>
          <a:xfrm>
            <a:off x="539552" y="2204864"/>
            <a:ext cx="8280925" cy="4248472"/>
          </a:xfrm>
        </p:spPr>
        <p:txBody>
          <a:bodyPr>
            <a:normAutofit fontScale="92500" lnSpcReduction="20000"/>
          </a:bodyPr>
          <a:lstStyle/>
          <a:p>
            <a:pPr marL="0" indent="0" algn="just">
              <a:lnSpc>
                <a:spcPct val="150000"/>
              </a:lnSpc>
              <a:buNone/>
            </a:pPr>
            <a:r>
              <a:rPr lang="en-US" dirty="0"/>
              <a:t>Early diseases prediction plays an important role in improving healthcare quality and can help individuals avoid dangerous health situations before it is too </a:t>
            </a:r>
            <a:r>
              <a:rPr lang="en-US" dirty="0" err="1"/>
              <a:t>late.The</a:t>
            </a:r>
            <a:r>
              <a:rPr lang="en-US" dirty="0"/>
              <a:t> deep learning field has shown greater potential in applications such as disease prediction and drug response </a:t>
            </a:r>
            <a:r>
              <a:rPr lang="en-US" dirty="0" err="1"/>
              <a:t>prediction.Deep</a:t>
            </a:r>
            <a:r>
              <a:rPr lang="en-US" dirty="0"/>
              <a:t> learning techniques have continuously improved the accuracy of medical disease prediction as well as helped shape overall </a:t>
            </a:r>
            <a:r>
              <a:rPr lang="en-US" dirty="0" err="1"/>
              <a:t>healthcare.Input</a:t>
            </a:r>
            <a:r>
              <a:rPr lang="en-US" dirty="0"/>
              <a:t> is obtained in the form of numeric values for diseases such as cancer, diabetes, and cardiovascular conditions. To predict diseases such as Pneumonia, malaria, or kidney diseases, an image is used as an </a:t>
            </a:r>
            <a:r>
              <a:rPr lang="en-US" dirty="0" err="1"/>
              <a:t>input.Output</a:t>
            </a:r>
            <a:r>
              <a:rPr lang="en-US" dirty="0"/>
              <a:t> results are acquired instantly in real-time in the form of a probable disease, its causes, and the </a:t>
            </a:r>
            <a:r>
              <a:rPr lang="en-US" dirty="0" err="1"/>
              <a:t>aftermath.We</a:t>
            </a:r>
            <a:r>
              <a:rPr lang="en-US" dirty="0"/>
              <a:t> will be using Deep Learning algorithms, mainly CNN and DNN, and Image Processing.</a:t>
            </a:r>
          </a:p>
          <a:p>
            <a:endParaRPr lang="en-US" dirty="0"/>
          </a:p>
        </p:txBody>
      </p:sp>
      <p:pic>
        <p:nvPicPr>
          <p:cNvPr id="4" name="Picture 3"/>
          <p:cNvPicPr>
            <a:picLocks noChangeAspect="1"/>
          </p:cNvPicPr>
          <p:nvPr/>
        </p:nvPicPr>
        <p:blipFill>
          <a:blip r:embed="rId2"/>
          <a:srcRect t="-2200" b="-3300"/>
          <a:stretch>
            <a:fillRect/>
          </a:stretch>
        </p:blipFill>
        <p:spPr>
          <a:xfrm>
            <a:off x="251520" y="15119"/>
            <a:ext cx="8712970" cy="1584179"/>
          </a:xfrm>
          <a:prstGeom prst="rect">
            <a:avLst/>
          </a:prstGeom>
          <a:noFill/>
          <a:ln>
            <a:noFill/>
          </a:ln>
        </p:spPr>
      </p:pic>
    </p:spTree>
    <p:extLst>
      <p:ext uri="{BB962C8B-B14F-4D97-AF65-F5344CB8AC3E}">
        <p14:creationId xmlns:p14="http://schemas.microsoft.com/office/powerpoint/2010/main" val="2768568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060848"/>
            <a:ext cx="7886700" cy="687610"/>
          </a:xfrm>
        </p:spPr>
        <p:txBody>
          <a:bodyPr/>
          <a:lstStyle/>
          <a:p>
            <a:pPr algn="ctr"/>
            <a:r>
              <a:rPr lang="en-US" b="1" dirty="0"/>
              <a:t>SCREENSHOTS</a:t>
            </a:r>
          </a:p>
        </p:txBody>
      </p:sp>
      <p:sp>
        <p:nvSpPr>
          <p:cNvPr id="3" name="Content Placeholder 2"/>
          <p:cNvSpPr>
            <a:spLocks noGrp="1"/>
          </p:cNvSpPr>
          <p:nvPr>
            <p:ph idx="1"/>
          </p:nvPr>
        </p:nvSpPr>
        <p:spPr>
          <a:xfrm>
            <a:off x="628650" y="2708919"/>
            <a:ext cx="7886700" cy="3468043"/>
          </a:xfrm>
        </p:spPr>
        <p:txBody>
          <a:bodyPr/>
          <a:lstStyle/>
          <a:p>
            <a:r>
              <a:rPr lang="en-US" b="1" dirty="0"/>
              <a:t>Disease predicted</a:t>
            </a:r>
          </a:p>
          <a:p>
            <a:endParaRPr lang="en-US" dirty="0"/>
          </a:p>
        </p:txBody>
      </p:sp>
      <p:pic>
        <p:nvPicPr>
          <p:cNvPr id="5" name="image3.jpg"/>
          <p:cNvPicPr/>
          <p:nvPr/>
        </p:nvPicPr>
        <p:blipFill>
          <a:blip r:embed="rId2"/>
          <a:srcRect/>
          <a:stretch>
            <a:fillRect/>
          </a:stretch>
        </p:blipFill>
        <p:spPr>
          <a:xfrm>
            <a:off x="1706563" y="3140968"/>
            <a:ext cx="5169694" cy="2232248"/>
          </a:xfrm>
          <a:prstGeom prst="rect">
            <a:avLst/>
          </a:prstGeom>
          <a:ln/>
        </p:spPr>
      </p:pic>
      <p:pic>
        <p:nvPicPr>
          <p:cNvPr id="6" name="Picture 5"/>
          <p:cNvPicPr>
            <a:picLocks noChangeAspect="1"/>
          </p:cNvPicPr>
          <p:nvPr/>
        </p:nvPicPr>
        <p:blipFill>
          <a:blip r:embed="rId3"/>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1735292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204864"/>
            <a:ext cx="7886700" cy="687610"/>
          </a:xfrm>
        </p:spPr>
        <p:txBody>
          <a:bodyPr/>
          <a:lstStyle/>
          <a:p>
            <a:pPr algn="ctr"/>
            <a:r>
              <a:rPr lang="en-US" b="1" dirty="0"/>
              <a:t>SCREENSHOTS</a:t>
            </a:r>
          </a:p>
        </p:txBody>
      </p:sp>
      <p:sp>
        <p:nvSpPr>
          <p:cNvPr id="3" name="Content Placeholder 2"/>
          <p:cNvSpPr>
            <a:spLocks noGrp="1"/>
          </p:cNvSpPr>
          <p:nvPr>
            <p:ph idx="1"/>
          </p:nvPr>
        </p:nvSpPr>
        <p:spPr>
          <a:xfrm>
            <a:off x="628650" y="2852935"/>
            <a:ext cx="7886700" cy="3324027"/>
          </a:xfrm>
        </p:spPr>
        <p:txBody>
          <a:bodyPr/>
          <a:lstStyle/>
          <a:p>
            <a:r>
              <a:rPr lang="en-US" b="1" dirty="0"/>
              <a:t>Parasitic malaria predicted</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835696" y="3284984"/>
            <a:ext cx="4968552" cy="2468761"/>
          </a:xfrm>
          <a:prstGeom prst="rect">
            <a:avLst/>
          </a:prstGeom>
        </p:spPr>
      </p:pic>
      <p:pic>
        <p:nvPicPr>
          <p:cNvPr id="6" name="Picture 5"/>
          <p:cNvPicPr>
            <a:picLocks noChangeAspect="1"/>
          </p:cNvPicPr>
          <p:nvPr/>
        </p:nvPicPr>
        <p:blipFill>
          <a:blip r:embed="rId3"/>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2458953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348880"/>
            <a:ext cx="7886700" cy="687610"/>
          </a:xfrm>
        </p:spPr>
        <p:txBody>
          <a:bodyPr/>
          <a:lstStyle/>
          <a:p>
            <a:pPr algn="ctr"/>
            <a:r>
              <a:rPr lang="en-US" b="1" dirty="0"/>
              <a:t>SCREENSHOTS</a:t>
            </a:r>
          </a:p>
        </p:txBody>
      </p:sp>
      <p:sp>
        <p:nvSpPr>
          <p:cNvPr id="3" name="Content Placeholder 2"/>
          <p:cNvSpPr>
            <a:spLocks noGrp="1"/>
          </p:cNvSpPr>
          <p:nvPr>
            <p:ph idx="1"/>
          </p:nvPr>
        </p:nvSpPr>
        <p:spPr>
          <a:xfrm>
            <a:off x="628650" y="2996951"/>
            <a:ext cx="7886700" cy="3180011"/>
          </a:xfrm>
        </p:spPr>
        <p:txBody>
          <a:bodyPr/>
          <a:lstStyle/>
          <a:p>
            <a:r>
              <a:rPr lang="en-US" b="1" dirty="0"/>
              <a:t>Normal lungs Predicted</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763688" y="3501008"/>
            <a:ext cx="4968552" cy="1418853"/>
          </a:xfrm>
          <a:prstGeom prst="rect">
            <a:avLst/>
          </a:prstGeom>
        </p:spPr>
      </p:pic>
      <p:pic>
        <p:nvPicPr>
          <p:cNvPr id="6" name="Picture 5"/>
          <p:cNvPicPr>
            <a:picLocks noChangeAspect="1"/>
          </p:cNvPicPr>
          <p:nvPr/>
        </p:nvPicPr>
        <p:blipFill>
          <a:blip r:embed="rId3"/>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2458953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667DC-D8F4-4AD5-9FEE-5FDC216522AE}"/>
              </a:ext>
            </a:extLst>
          </p:cNvPr>
          <p:cNvSpPr>
            <a:spLocks noGrp="1"/>
          </p:cNvSpPr>
          <p:nvPr>
            <p:ph type="title"/>
          </p:nvPr>
        </p:nvSpPr>
        <p:spPr>
          <a:xfrm>
            <a:off x="827584" y="2420888"/>
            <a:ext cx="7886700" cy="504057"/>
          </a:xfrm>
        </p:spPr>
        <p:txBody>
          <a:bodyPr>
            <a:normAutofit fontScale="90000"/>
          </a:bodyPr>
          <a:lstStyle/>
          <a:p>
            <a:pPr algn="ctr"/>
            <a:r>
              <a:rPr lang="en-US" sz="3200" b="1" dirty="0"/>
              <a:t>CONCLUSION</a:t>
            </a:r>
            <a:r>
              <a:rPr lang="en-US" sz="3600" dirty="0"/>
              <a:t/>
            </a:r>
            <a:br>
              <a:rPr lang="en-US" sz="3600" dirty="0"/>
            </a:br>
            <a:r>
              <a:rPr lang="en-US" sz="3600" dirty="0"/>
              <a:t/>
            </a:r>
            <a:br>
              <a:rPr lang="en-US" sz="3600" dirty="0"/>
            </a:br>
            <a:endParaRPr lang="en-US" dirty="0"/>
          </a:p>
        </p:txBody>
      </p:sp>
      <p:sp>
        <p:nvSpPr>
          <p:cNvPr id="3" name="Content Placeholder 2">
            <a:extLst>
              <a:ext uri="{FF2B5EF4-FFF2-40B4-BE49-F238E27FC236}">
                <a16:creationId xmlns:a16="http://schemas.microsoft.com/office/drawing/2014/main" xmlns="" id="{24260536-25D9-47E0-B1AB-776B325965B7}"/>
              </a:ext>
            </a:extLst>
          </p:cNvPr>
          <p:cNvSpPr>
            <a:spLocks noGrp="1"/>
          </p:cNvSpPr>
          <p:nvPr>
            <p:ph idx="1"/>
          </p:nvPr>
        </p:nvSpPr>
        <p:spPr>
          <a:xfrm>
            <a:off x="611560" y="2564904"/>
            <a:ext cx="8064896" cy="3672408"/>
          </a:xfrm>
        </p:spPr>
        <p:txBody>
          <a:bodyPr>
            <a:normAutofit fontScale="77500" lnSpcReduction="20000"/>
          </a:bodyPr>
          <a:lstStyle/>
          <a:p>
            <a:pPr marL="0" indent="0" algn="just">
              <a:lnSpc>
                <a:spcPct val="150000"/>
              </a:lnSpc>
              <a:buNone/>
            </a:pPr>
            <a:r>
              <a:rPr lang="en-US" dirty="0"/>
              <a:t>The results thus justify the effectiveness of the proposed method in disease </a:t>
            </a:r>
            <a:r>
              <a:rPr lang="en-US" dirty="0" err="1"/>
              <a:t>prediction.Although</a:t>
            </a:r>
            <a:r>
              <a:rPr lang="en-US" dirty="0"/>
              <a:t> the results are promising, the datasets being used are relatively smaller in comparison to the big data culture predominant in the present day and </a:t>
            </a:r>
            <a:r>
              <a:rPr lang="en-US" dirty="0" err="1"/>
              <a:t>age.Thus</a:t>
            </a:r>
            <a:r>
              <a:rPr lang="en-US" dirty="0"/>
              <a:t>, the research’s future path will be to test the proposed model on large-high-quality datasets to check the effectiveness and reliability of the proposed </a:t>
            </a:r>
            <a:r>
              <a:rPr lang="en-US" dirty="0" err="1"/>
              <a:t>model.Our</a:t>
            </a:r>
            <a:r>
              <a:rPr lang="en-US" dirty="0"/>
              <a:t> proposed methodology helps to improve the accuracy of diagnosis and is greatly helpful for further </a:t>
            </a:r>
            <a:r>
              <a:rPr lang="en-US" dirty="0" err="1"/>
              <a:t>treatment.This</a:t>
            </a:r>
            <a:r>
              <a:rPr lang="en-US" dirty="0"/>
              <a:t> work will be useful for identifying the patients who suffer from heart disease. When a patient is predicted with a positive result their reports and data can be closely </a:t>
            </a:r>
            <a:r>
              <a:rPr lang="en-US" dirty="0" err="1"/>
              <a:t>analyzed.In</a:t>
            </a:r>
            <a:r>
              <a:rPr lang="en-US" dirty="0"/>
              <a:t> future enhancements, the accuracy has to be tested with different datasets and to apply other AI algorithms to check the accuracy estimation.</a:t>
            </a:r>
          </a:p>
          <a:p>
            <a:pPr marL="0" indent="0">
              <a:buNone/>
            </a:pPr>
            <a:endParaRPr lang="en-US" b="1" dirty="0"/>
          </a:p>
        </p:txBody>
      </p:sp>
      <p:pic>
        <p:nvPicPr>
          <p:cNvPr id="4" name="Picture 3"/>
          <p:cNvPicPr>
            <a:picLocks noChangeAspect="1"/>
          </p:cNvPicPr>
          <p:nvPr/>
        </p:nvPicPr>
        <p:blipFill>
          <a:blip r:embed="rId2"/>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3450313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667DC-D8F4-4AD5-9FEE-5FDC216522AE}"/>
              </a:ext>
            </a:extLst>
          </p:cNvPr>
          <p:cNvSpPr>
            <a:spLocks noGrp="1"/>
          </p:cNvSpPr>
          <p:nvPr>
            <p:ph type="title"/>
          </p:nvPr>
        </p:nvSpPr>
        <p:spPr>
          <a:xfrm>
            <a:off x="683568" y="2276872"/>
            <a:ext cx="7886700" cy="504057"/>
          </a:xfrm>
        </p:spPr>
        <p:txBody>
          <a:bodyPr>
            <a:normAutofit fontScale="90000"/>
          </a:bodyPr>
          <a:lstStyle/>
          <a:p>
            <a:pPr algn="ctr"/>
            <a:r>
              <a:rPr lang="en-US" sz="2800" b="1" dirty="0"/>
              <a:t>REFERENCES</a:t>
            </a:r>
            <a:r>
              <a:rPr lang="en-US" sz="2800" dirty="0"/>
              <a:t/>
            </a:r>
            <a:br>
              <a:rPr lang="en-US" sz="2800" dirty="0"/>
            </a:br>
            <a:r>
              <a:rPr lang="en-US" sz="3600" dirty="0"/>
              <a:t/>
            </a:r>
            <a:br>
              <a:rPr lang="en-US" sz="3600" dirty="0"/>
            </a:br>
            <a:endParaRPr lang="en-US" dirty="0"/>
          </a:p>
        </p:txBody>
      </p:sp>
      <p:sp>
        <p:nvSpPr>
          <p:cNvPr id="3" name="Content Placeholder 2">
            <a:extLst>
              <a:ext uri="{FF2B5EF4-FFF2-40B4-BE49-F238E27FC236}">
                <a16:creationId xmlns:a16="http://schemas.microsoft.com/office/drawing/2014/main" xmlns="" id="{24260536-25D9-47E0-B1AB-776B325965B7}"/>
              </a:ext>
            </a:extLst>
          </p:cNvPr>
          <p:cNvSpPr>
            <a:spLocks noGrp="1"/>
          </p:cNvSpPr>
          <p:nvPr>
            <p:ph idx="1"/>
          </p:nvPr>
        </p:nvSpPr>
        <p:spPr>
          <a:xfrm>
            <a:off x="611560" y="2420888"/>
            <a:ext cx="8064896" cy="3816424"/>
          </a:xfrm>
        </p:spPr>
        <p:txBody>
          <a:bodyPr>
            <a:noAutofit/>
          </a:bodyPr>
          <a:lstStyle/>
          <a:p>
            <a:pPr marL="0" indent="0" algn="just">
              <a:lnSpc>
                <a:spcPct val="100000"/>
              </a:lnSpc>
              <a:buNone/>
            </a:pPr>
            <a:r>
              <a:rPr lang="en-US" sz="1000" dirty="0"/>
              <a:t>[1] </a:t>
            </a:r>
            <a:r>
              <a:rPr lang="en-US" sz="1000" dirty="0" err="1"/>
              <a:t>Liva</a:t>
            </a:r>
            <a:r>
              <a:rPr lang="en-US" sz="1000" dirty="0"/>
              <a:t> </a:t>
            </a:r>
            <a:r>
              <a:rPr lang="en-US" sz="1000" dirty="0" err="1"/>
              <a:t>Faes</a:t>
            </a:r>
            <a:r>
              <a:rPr lang="en-US" sz="1000" dirty="0"/>
              <a:t>; </a:t>
            </a:r>
            <a:r>
              <a:rPr lang="en-US" sz="1000" dirty="0" err="1"/>
              <a:t>Xiaoxuan</a:t>
            </a:r>
            <a:r>
              <a:rPr lang="en-US" sz="1000" dirty="0"/>
              <a:t> Liu; </a:t>
            </a:r>
            <a:r>
              <a:rPr lang="en-US" sz="1000" dirty="0" err="1"/>
              <a:t>Pearse</a:t>
            </a:r>
            <a:r>
              <a:rPr lang="en-US" sz="1000" dirty="0"/>
              <a:t> A Kean, “A comparison of deep learning performance against health-care professionals in detecting diseases from medical imaging: a systematic review and meta-analysis”, The Lancet Digital Health, Volume 1, Issue 6, October 2019</a:t>
            </a:r>
          </a:p>
          <a:p>
            <a:pPr marL="0" indent="0" algn="just">
              <a:lnSpc>
                <a:spcPct val="100000"/>
              </a:lnSpc>
              <a:buNone/>
            </a:pPr>
            <a:r>
              <a:rPr lang="en-US" sz="1000" dirty="0"/>
              <a:t>[2] M. Chen, Y. </a:t>
            </a:r>
            <a:r>
              <a:rPr lang="en-US" sz="1000" dirty="0" err="1"/>
              <a:t>Hao</a:t>
            </a:r>
            <a:r>
              <a:rPr lang="en-US" sz="1000" dirty="0"/>
              <a:t>, K. Hwang, L. Wang and L. Wang, "Disease prediction by machine learning over big data from healthcare communities", IEEE Access, vol. 5, no. 1, pp. 8869-8879, 2017</a:t>
            </a:r>
          </a:p>
          <a:p>
            <a:pPr marL="0" indent="0" algn="just">
              <a:lnSpc>
                <a:spcPct val="100000"/>
              </a:lnSpc>
              <a:buNone/>
            </a:pPr>
            <a:r>
              <a:rPr lang="en-US" sz="1000" dirty="0"/>
              <a:t>[3] </a:t>
            </a:r>
            <a:r>
              <a:rPr lang="en-US" sz="1000" dirty="0" err="1"/>
              <a:t>Puhpa</a:t>
            </a:r>
            <a:r>
              <a:rPr lang="en-US" sz="1000" dirty="0"/>
              <a:t> Singh; </a:t>
            </a:r>
            <a:r>
              <a:rPr lang="en-US" sz="1000" dirty="0" err="1"/>
              <a:t>Narendra</a:t>
            </a:r>
            <a:r>
              <a:rPr lang="en-US" sz="1000" dirty="0"/>
              <a:t> Singh; Krishna Kant Singh; </a:t>
            </a:r>
            <a:r>
              <a:rPr lang="en-US" sz="1000" dirty="0" err="1"/>
              <a:t>Akansha</a:t>
            </a:r>
            <a:r>
              <a:rPr lang="en-US" sz="1000" dirty="0"/>
              <a:t> Singh,” Diagnosing of disease using machine learning”,</a:t>
            </a:r>
          </a:p>
          <a:p>
            <a:pPr marL="0" indent="0" algn="just">
              <a:lnSpc>
                <a:spcPct val="100000"/>
              </a:lnSpc>
              <a:buNone/>
            </a:pPr>
            <a:r>
              <a:rPr lang="en-US" sz="1000" dirty="0"/>
              <a:t>2021, Machine Learning and the Internet of Medical Things in Healthcare Pages 89-111, 2021</a:t>
            </a:r>
          </a:p>
          <a:p>
            <a:pPr marL="0" indent="0" algn="just">
              <a:lnSpc>
                <a:spcPct val="100000"/>
              </a:lnSpc>
              <a:buNone/>
            </a:pPr>
            <a:r>
              <a:rPr lang="en-US" sz="1000" dirty="0"/>
              <a:t>[4] Alexander </a:t>
            </a:r>
            <a:r>
              <a:rPr lang="en-US" sz="1000" dirty="0" err="1"/>
              <a:t>Selvikvag</a:t>
            </a:r>
            <a:r>
              <a:rPr lang="en-US" sz="1000" dirty="0"/>
              <a:t>; </a:t>
            </a:r>
            <a:r>
              <a:rPr lang="en-US" sz="1000" dirty="0" err="1"/>
              <a:t>Lundervold</a:t>
            </a:r>
            <a:r>
              <a:rPr lang="en-US" sz="1000" dirty="0"/>
              <a:t>; </a:t>
            </a:r>
            <a:r>
              <a:rPr lang="en-US" sz="1000" dirty="0" err="1"/>
              <a:t>Arvid</a:t>
            </a:r>
            <a:r>
              <a:rPr lang="en-US" sz="1000" dirty="0"/>
              <a:t>  </a:t>
            </a:r>
            <a:r>
              <a:rPr lang="en-US" sz="1000" dirty="0" err="1"/>
              <a:t>Lundervold</a:t>
            </a:r>
            <a:r>
              <a:rPr lang="en-US" sz="1000" dirty="0"/>
              <a:t>; </a:t>
            </a:r>
            <a:r>
              <a:rPr lang="en-US" sz="1000" dirty="0" err="1"/>
              <a:t>Katarzyna</a:t>
            </a:r>
            <a:r>
              <a:rPr lang="en-US" sz="1000" dirty="0"/>
              <a:t> </a:t>
            </a:r>
            <a:r>
              <a:rPr lang="en-US" sz="1000" dirty="0" err="1"/>
              <a:t>Węgrzyn-Wolska</a:t>
            </a:r>
            <a:r>
              <a:rPr lang="en-US" sz="1000" dirty="0"/>
              <a:t>, “An overview of deep learning in medical imaging focusing on MRI”, </a:t>
            </a:r>
            <a:r>
              <a:rPr lang="en-US" sz="1000" dirty="0" err="1"/>
              <a:t>Zeitschrift</a:t>
            </a:r>
            <a:r>
              <a:rPr lang="en-US" sz="1000" dirty="0"/>
              <a:t> </a:t>
            </a:r>
            <a:r>
              <a:rPr lang="en-US" sz="1000" dirty="0" err="1"/>
              <a:t>für</a:t>
            </a:r>
            <a:r>
              <a:rPr lang="en-US" sz="1000" dirty="0"/>
              <a:t> </a:t>
            </a:r>
            <a:r>
              <a:rPr lang="en-US" sz="1000" dirty="0" err="1"/>
              <a:t>Medizinische</a:t>
            </a:r>
            <a:r>
              <a:rPr lang="en-US" sz="1000" dirty="0"/>
              <a:t> </a:t>
            </a:r>
            <a:r>
              <a:rPr lang="en-US" sz="1000" dirty="0" err="1"/>
              <a:t>Physik</a:t>
            </a:r>
            <a:r>
              <a:rPr lang="en-US" sz="1000" dirty="0"/>
              <a:t>, Volume 29, Issue 2, Pages 102-127, May 2019,</a:t>
            </a:r>
          </a:p>
          <a:p>
            <a:pPr marL="0" indent="0" algn="just">
              <a:lnSpc>
                <a:spcPct val="100000"/>
              </a:lnSpc>
              <a:buNone/>
            </a:pPr>
            <a:r>
              <a:rPr lang="en-US" sz="1000" dirty="0"/>
              <a:t>[5] </a:t>
            </a:r>
            <a:r>
              <a:rPr lang="en-US" sz="1000" dirty="0" err="1"/>
              <a:t>Yuanyuan</a:t>
            </a:r>
            <a:r>
              <a:rPr lang="en-US" sz="1000" dirty="0"/>
              <a:t> Pan; </a:t>
            </a:r>
            <a:r>
              <a:rPr lang="en-US" sz="1000" dirty="0" err="1"/>
              <a:t>Minghuan</a:t>
            </a:r>
            <a:r>
              <a:rPr lang="en-US" sz="1000" dirty="0"/>
              <a:t> Fu; Biao Cheng;  </a:t>
            </a:r>
            <a:r>
              <a:rPr lang="en-US" sz="1000" dirty="0" err="1"/>
              <a:t>Xuefei</a:t>
            </a:r>
            <a:r>
              <a:rPr lang="en-US" sz="1000" dirty="0"/>
              <a:t> Tao; Jing </a:t>
            </a:r>
            <a:r>
              <a:rPr lang="en-US" sz="1000" dirty="0" err="1"/>
              <a:t>Guo</a:t>
            </a:r>
            <a:r>
              <a:rPr lang="en-US" sz="1000" dirty="0"/>
              <a:t>,“Enhanced Deep Learning Assisted Convolutional Neural Network for Heart Disease Prediction on the Internet of Medical Things Platform, IEEE Access ( Volume: 8), May 2020,</a:t>
            </a:r>
          </a:p>
          <a:p>
            <a:pPr marL="0" indent="0" algn="just">
              <a:lnSpc>
                <a:spcPct val="100000"/>
              </a:lnSpc>
              <a:buNone/>
            </a:pPr>
            <a:r>
              <a:rPr lang="en-US" sz="1000" dirty="0"/>
              <a:t>[6] </a:t>
            </a:r>
            <a:r>
              <a:rPr lang="en-US" sz="1000" dirty="0" err="1"/>
              <a:t>hiraj</a:t>
            </a:r>
            <a:r>
              <a:rPr lang="en-US" sz="1000" dirty="0"/>
              <a:t> </a:t>
            </a:r>
            <a:r>
              <a:rPr lang="en-US" sz="1000" dirty="0" err="1"/>
              <a:t>Dahiwade</a:t>
            </a:r>
            <a:r>
              <a:rPr lang="en-US" sz="1000" dirty="0"/>
              <a:t>;  </a:t>
            </a:r>
            <a:r>
              <a:rPr lang="en-US" sz="1000" dirty="0" err="1"/>
              <a:t>Gajanan</a:t>
            </a:r>
            <a:r>
              <a:rPr lang="en-US" sz="1000" dirty="0"/>
              <a:t> </a:t>
            </a:r>
            <a:r>
              <a:rPr lang="en-US" sz="1000" dirty="0" err="1"/>
              <a:t>Patle</a:t>
            </a:r>
            <a:r>
              <a:rPr lang="en-US" sz="1000" dirty="0"/>
              <a:t>; </a:t>
            </a:r>
            <a:r>
              <a:rPr lang="en-US" sz="1000" dirty="0" err="1"/>
              <a:t>Ektaa</a:t>
            </a:r>
            <a:r>
              <a:rPr lang="en-US" sz="1000" dirty="0"/>
              <a:t> </a:t>
            </a:r>
            <a:r>
              <a:rPr lang="en-US" sz="1000" dirty="0" err="1"/>
              <a:t>Meshram</a:t>
            </a:r>
            <a:r>
              <a:rPr lang="en-US" sz="1000" dirty="0"/>
              <a:t>,”Designing Disease Prediction Model Using Machine Learning Approach”,2019 3rd International Conference on Computing Methodologies and Communication (ICCMC), 2019</a:t>
            </a:r>
          </a:p>
          <a:p>
            <a:pPr marL="0" indent="0" algn="just">
              <a:lnSpc>
                <a:spcPct val="100000"/>
              </a:lnSpc>
              <a:buNone/>
            </a:pPr>
            <a:r>
              <a:rPr lang="en-US" sz="1000" dirty="0"/>
              <a:t>[7] </a:t>
            </a:r>
            <a:r>
              <a:rPr lang="en-US" sz="1000" dirty="0" err="1"/>
              <a:t>Durr</a:t>
            </a:r>
            <a:r>
              <a:rPr lang="en-US" sz="1000" dirty="0"/>
              <a:t>-e-</a:t>
            </a:r>
            <a:r>
              <a:rPr lang="en-US" sz="1000" dirty="0" err="1"/>
              <a:t>maknoon</a:t>
            </a:r>
            <a:r>
              <a:rPr lang="en-US" sz="1000" dirty="0"/>
              <a:t> </a:t>
            </a:r>
            <a:r>
              <a:rPr lang="en-US" sz="1000" dirty="0" err="1"/>
              <a:t>Nisar</a:t>
            </a:r>
            <a:r>
              <a:rPr lang="en-US" sz="1000" dirty="0"/>
              <a:t>; </a:t>
            </a:r>
            <a:r>
              <a:rPr lang="en-US" sz="1000" dirty="0" err="1"/>
              <a:t>Meshrif</a:t>
            </a:r>
            <a:r>
              <a:rPr lang="en-US" sz="1000" dirty="0"/>
              <a:t> </a:t>
            </a:r>
            <a:r>
              <a:rPr lang="en-US" sz="1000" dirty="0" err="1"/>
              <a:t>Alruily</a:t>
            </a:r>
            <a:r>
              <a:rPr lang="en-US" sz="1000" dirty="0"/>
              <a:t> ; Sultan H. Al Motor; Rashid </a:t>
            </a:r>
            <a:r>
              <a:rPr lang="en-US" sz="1000" dirty="0" err="1"/>
              <a:t>Amin,“Healthcare</a:t>
            </a:r>
            <a:r>
              <a:rPr lang="en-US" sz="1000" dirty="0"/>
              <a:t> Techniques Through Deep </a:t>
            </a:r>
            <a:r>
              <a:rPr lang="en-US" sz="1000" dirty="0" err="1"/>
              <a:t>Learning:Issues</a:t>
            </a:r>
            <a:r>
              <a:rPr lang="en-US" sz="1000" dirty="0"/>
              <a:t>, Challenges and Opportunities”, 2019</a:t>
            </a:r>
          </a:p>
          <a:p>
            <a:pPr marL="0" indent="0" algn="just">
              <a:lnSpc>
                <a:spcPct val="100000"/>
              </a:lnSpc>
              <a:buNone/>
            </a:pPr>
            <a:r>
              <a:rPr lang="en-US" sz="1000" dirty="0"/>
              <a:t>[8] Jerome </a:t>
            </a:r>
            <a:r>
              <a:rPr lang="en-US" sz="1000" dirty="0" err="1"/>
              <a:t>Thevenot</a:t>
            </a:r>
            <a:r>
              <a:rPr lang="en-US" sz="1000" dirty="0"/>
              <a:t>; Miguel </a:t>
            </a:r>
            <a:r>
              <a:rPr lang="en-US" sz="1000" dirty="0" err="1"/>
              <a:t>Bordallo</a:t>
            </a:r>
            <a:r>
              <a:rPr lang="en-US" sz="1000" dirty="0"/>
              <a:t> Lopez; </a:t>
            </a:r>
            <a:r>
              <a:rPr lang="en-US" sz="1000" dirty="0" err="1"/>
              <a:t>Abdenour</a:t>
            </a:r>
            <a:r>
              <a:rPr lang="en-US" sz="1000" dirty="0"/>
              <a:t> </a:t>
            </a:r>
            <a:r>
              <a:rPr lang="en-US" sz="1000" dirty="0" err="1"/>
              <a:t>Hadid</a:t>
            </a:r>
            <a:r>
              <a:rPr lang="en-US" sz="1000" dirty="0"/>
              <a:t>,“A Survey On Computer Vision For </a:t>
            </a:r>
            <a:r>
              <a:rPr lang="en-US" sz="1000" dirty="0" err="1"/>
              <a:t>AssistiveMedical</a:t>
            </a:r>
            <a:r>
              <a:rPr lang="en-US" sz="1000" dirty="0"/>
              <a:t> Diagnosis From Faces”, IEEE JOURNAL OF BIOMEDICAL AND HEALTH INFORMATICS, VOL. 22, No. 5, 2018</a:t>
            </a:r>
          </a:p>
          <a:p>
            <a:pPr marL="0" indent="0" algn="just">
              <a:lnSpc>
                <a:spcPct val="100000"/>
              </a:lnSpc>
              <a:buNone/>
            </a:pPr>
            <a:r>
              <a:rPr lang="en-US" sz="1000" dirty="0"/>
              <a:t>[9) </a:t>
            </a:r>
            <a:r>
              <a:rPr lang="en-US" sz="1000" dirty="0" err="1"/>
              <a:t>Rahatara</a:t>
            </a:r>
            <a:r>
              <a:rPr lang="en-US" sz="1000" dirty="0"/>
              <a:t> </a:t>
            </a:r>
            <a:r>
              <a:rPr lang="en-US" sz="1000" dirty="0" err="1"/>
              <a:t>Ferdousi</a:t>
            </a:r>
            <a:r>
              <a:rPr lang="en-US" sz="1000" dirty="0"/>
              <a:t>; M. Anwar </a:t>
            </a:r>
            <a:r>
              <a:rPr lang="en-US" sz="1000" dirty="0" err="1"/>
              <a:t>Hossain</a:t>
            </a:r>
            <a:r>
              <a:rPr lang="en-US" sz="1000" dirty="0"/>
              <a:t>; </a:t>
            </a:r>
            <a:r>
              <a:rPr lang="en-US" sz="1000" dirty="0" err="1"/>
              <a:t>Abdulmotaleb</a:t>
            </a:r>
            <a:r>
              <a:rPr lang="en-US" sz="1000" dirty="0"/>
              <a:t> El </a:t>
            </a:r>
            <a:r>
              <a:rPr lang="en-US" sz="1000" dirty="0" err="1"/>
              <a:t>Saddik</a:t>
            </a:r>
            <a:r>
              <a:rPr lang="en-US" sz="1000" dirty="0"/>
              <a:t>, “Early-Stage Risk Prediction of Non-Communicable Disease Using Machine Learning in Health CPS”, IEEE Special Section On AI And </a:t>
            </a:r>
            <a:r>
              <a:rPr lang="en-US" sz="1000" dirty="0" err="1"/>
              <a:t>IoT</a:t>
            </a:r>
            <a:r>
              <a:rPr lang="en-US" sz="1000" dirty="0"/>
              <a:t> Convergence For Smart Health, July 2021</a:t>
            </a:r>
          </a:p>
          <a:p>
            <a:pPr marL="0" indent="0" algn="just">
              <a:lnSpc>
                <a:spcPct val="100000"/>
              </a:lnSpc>
              <a:buNone/>
            </a:pPr>
            <a:r>
              <a:rPr lang="en-US" sz="1000" dirty="0"/>
              <a:t>[10] Alice </a:t>
            </a:r>
            <a:r>
              <a:rPr lang="en-US" sz="1000" dirty="0" err="1"/>
              <a:t>Othmania</a:t>
            </a:r>
            <a:r>
              <a:rPr lang="en-US" sz="1000" dirty="0"/>
              <a:t>; Abdul </a:t>
            </a:r>
            <a:r>
              <a:rPr lang="en-US" sz="1000" dirty="0" err="1"/>
              <a:t>Rahman</a:t>
            </a:r>
            <a:r>
              <a:rPr lang="en-US" sz="1000" dirty="0"/>
              <a:t> </a:t>
            </a:r>
            <a:r>
              <a:rPr lang="en-US" sz="1000" dirty="0" err="1"/>
              <a:t>Taleb</a:t>
            </a:r>
            <a:r>
              <a:rPr lang="en-US" sz="1000" dirty="0"/>
              <a:t>; </a:t>
            </a:r>
            <a:r>
              <a:rPr lang="en-US" sz="1000" dirty="0" err="1"/>
              <a:t>Hazem</a:t>
            </a:r>
            <a:r>
              <a:rPr lang="en-US" sz="1000" dirty="0"/>
              <a:t> </a:t>
            </a:r>
            <a:r>
              <a:rPr lang="en-US" sz="1000" dirty="0" err="1"/>
              <a:t>Abdelkawy</a:t>
            </a:r>
            <a:r>
              <a:rPr lang="en-US" sz="1000" dirty="0"/>
              <a:t>; </a:t>
            </a:r>
            <a:r>
              <a:rPr lang="en-US" sz="1000" dirty="0" err="1"/>
              <a:t>Abdenour</a:t>
            </a:r>
            <a:r>
              <a:rPr lang="en-US" sz="1000" dirty="0"/>
              <a:t> </a:t>
            </a:r>
            <a:r>
              <a:rPr lang="en-US" sz="1000" dirty="0" err="1"/>
              <a:t>Hadid</a:t>
            </a:r>
            <a:r>
              <a:rPr lang="en-US" sz="1000" dirty="0"/>
              <a:t>, “Age estimation from faces using deep learning: a comparative analysis”, Computer Vision and Image Understanding, Volume 196,  102961, July 2020</a:t>
            </a:r>
          </a:p>
          <a:p>
            <a:pPr marL="0" indent="0" algn="just">
              <a:lnSpc>
                <a:spcPct val="100000"/>
              </a:lnSpc>
              <a:buNone/>
            </a:pPr>
            <a:endParaRPr lang="en-US" sz="1700" dirty="0"/>
          </a:p>
          <a:p>
            <a:pPr marL="0" indent="0" algn="just">
              <a:lnSpc>
                <a:spcPct val="100000"/>
              </a:lnSpc>
              <a:buNone/>
            </a:pPr>
            <a:r>
              <a:rPr lang="en-US" sz="1700" dirty="0"/>
              <a:t> </a:t>
            </a:r>
          </a:p>
        </p:txBody>
      </p:sp>
      <p:pic>
        <p:nvPicPr>
          <p:cNvPr id="4" name="Picture 3"/>
          <p:cNvPicPr>
            <a:picLocks noChangeAspect="1"/>
          </p:cNvPicPr>
          <p:nvPr/>
        </p:nvPicPr>
        <p:blipFill>
          <a:blip r:embed="rId2"/>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4073879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667DC-D8F4-4AD5-9FEE-5FDC216522AE}"/>
              </a:ext>
            </a:extLst>
          </p:cNvPr>
          <p:cNvSpPr>
            <a:spLocks noGrp="1"/>
          </p:cNvSpPr>
          <p:nvPr>
            <p:ph type="title"/>
          </p:nvPr>
        </p:nvSpPr>
        <p:spPr>
          <a:xfrm>
            <a:off x="592650" y="2258844"/>
            <a:ext cx="7886700" cy="504057"/>
          </a:xfrm>
        </p:spPr>
        <p:txBody>
          <a:bodyPr>
            <a:normAutofit fontScale="90000"/>
          </a:bodyPr>
          <a:lstStyle/>
          <a:p>
            <a:pPr algn="ctr"/>
            <a:r>
              <a:rPr lang="en-US" sz="2800" b="1" dirty="0"/>
              <a:t>PLAGIARISM REPORT</a:t>
            </a:r>
            <a:r>
              <a:rPr lang="en-US" sz="2800" dirty="0"/>
              <a:t/>
            </a:r>
            <a:br>
              <a:rPr lang="en-US" sz="2800" dirty="0"/>
            </a:br>
            <a:r>
              <a:rPr lang="en-US" sz="3600" dirty="0"/>
              <a:t/>
            </a:r>
            <a:br>
              <a:rPr lang="en-US" sz="3600" dirty="0"/>
            </a:br>
            <a:endParaRPr lang="en-US" dirty="0"/>
          </a:p>
        </p:txBody>
      </p:sp>
      <p:sp>
        <p:nvSpPr>
          <p:cNvPr id="3" name="Content Placeholder 2">
            <a:extLst>
              <a:ext uri="{FF2B5EF4-FFF2-40B4-BE49-F238E27FC236}">
                <a16:creationId xmlns:a16="http://schemas.microsoft.com/office/drawing/2014/main" xmlns="" id="{24260536-25D9-47E0-B1AB-776B325965B7}"/>
              </a:ext>
            </a:extLst>
          </p:cNvPr>
          <p:cNvSpPr>
            <a:spLocks noGrp="1"/>
          </p:cNvSpPr>
          <p:nvPr>
            <p:ph idx="1"/>
          </p:nvPr>
        </p:nvSpPr>
        <p:spPr>
          <a:xfrm>
            <a:off x="611560" y="908720"/>
            <a:ext cx="8064896" cy="5328592"/>
          </a:xfrm>
        </p:spPr>
        <p:txBody>
          <a:bodyPr>
            <a:noAutofit/>
          </a:bodyPr>
          <a:lstStyle/>
          <a:p>
            <a:pPr marL="0" indent="0" algn="just">
              <a:lnSpc>
                <a:spcPct val="100000"/>
              </a:lnSpc>
              <a:buNone/>
            </a:pPr>
            <a:r>
              <a:rPr lang="en-US" sz="1700" dirty="0"/>
              <a:t> </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5" y="2258844"/>
            <a:ext cx="4608512" cy="4437600"/>
          </a:xfrm>
          <a:prstGeom prst="rect">
            <a:avLst/>
          </a:prstGeom>
        </p:spPr>
      </p:pic>
      <p:pic>
        <p:nvPicPr>
          <p:cNvPr id="5" name="Picture 4"/>
          <p:cNvPicPr>
            <a:picLocks noChangeAspect="1"/>
          </p:cNvPicPr>
          <p:nvPr/>
        </p:nvPicPr>
        <p:blipFill>
          <a:blip r:embed="rId3"/>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147725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44824"/>
            <a:ext cx="7886700" cy="565945"/>
          </a:xfrm>
        </p:spPr>
        <p:txBody>
          <a:bodyPr/>
          <a:lstStyle/>
          <a:p>
            <a:pPr algn="ctr"/>
            <a:r>
              <a:rPr lang="en-US" b="1" dirty="0"/>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6480715"/>
              </p:ext>
            </p:extLst>
          </p:nvPr>
        </p:nvGraphicFramePr>
        <p:xfrm>
          <a:off x="611560" y="2420888"/>
          <a:ext cx="7560839" cy="4297680"/>
        </p:xfrm>
        <a:graphic>
          <a:graphicData uri="http://schemas.openxmlformats.org/drawingml/2006/table">
            <a:tbl>
              <a:tblPr firstRow="1" bandRow="1">
                <a:tableStyleId>{5C22544A-7EE6-4342-B048-85BDC9FD1C3A}</a:tableStyleId>
              </a:tblPr>
              <a:tblGrid>
                <a:gridCol w="1088421">
                  <a:extLst>
                    <a:ext uri="{9D8B030D-6E8A-4147-A177-3AD203B41FA5}">
                      <a16:colId xmlns:a16="http://schemas.microsoft.com/office/drawing/2014/main" xmlns="" val="1574738000"/>
                    </a:ext>
                  </a:extLst>
                </a:gridCol>
                <a:gridCol w="2292315">
                  <a:extLst>
                    <a:ext uri="{9D8B030D-6E8A-4147-A177-3AD203B41FA5}">
                      <a16:colId xmlns:a16="http://schemas.microsoft.com/office/drawing/2014/main" xmlns="" val="1607230008"/>
                    </a:ext>
                  </a:extLst>
                </a:gridCol>
                <a:gridCol w="1415841">
                  <a:extLst>
                    <a:ext uri="{9D8B030D-6E8A-4147-A177-3AD203B41FA5}">
                      <a16:colId xmlns:a16="http://schemas.microsoft.com/office/drawing/2014/main" xmlns="" val="1814034669"/>
                    </a:ext>
                  </a:extLst>
                </a:gridCol>
                <a:gridCol w="2764262">
                  <a:extLst>
                    <a:ext uri="{9D8B030D-6E8A-4147-A177-3AD203B41FA5}">
                      <a16:colId xmlns:a16="http://schemas.microsoft.com/office/drawing/2014/main" xmlns="" val="798615842"/>
                    </a:ext>
                  </a:extLst>
                </a:gridCol>
              </a:tblGrid>
              <a:tr h="263831">
                <a:tc>
                  <a:txBody>
                    <a:bodyPr/>
                    <a:lstStyle/>
                    <a:p>
                      <a:r>
                        <a:rPr lang="en-US" dirty="0"/>
                        <a:t>S.NO</a:t>
                      </a:r>
                    </a:p>
                  </a:txBody>
                  <a:tcPr/>
                </a:tc>
                <a:tc>
                  <a:txBody>
                    <a:bodyPr/>
                    <a:lstStyle/>
                    <a:p>
                      <a:r>
                        <a:rPr lang="en-US" b="0" dirty="0"/>
                        <a:t>TITLE</a:t>
                      </a:r>
                    </a:p>
                  </a:txBody>
                  <a:tcPr/>
                </a:tc>
                <a:tc>
                  <a:txBody>
                    <a:bodyPr/>
                    <a:lstStyle/>
                    <a:p>
                      <a:r>
                        <a:rPr lang="en-US" dirty="0"/>
                        <a:t>AUTHORS</a:t>
                      </a:r>
                    </a:p>
                  </a:txBody>
                  <a:tcPr/>
                </a:tc>
                <a:tc>
                  <a:txBody>
                    <a:bodyPr/>
                    <a:lstStyle/>
                    <a:p>
                      <a:r>
                        <a:rPr lang="en-US" dirty="0"/>
                        <a:t>DESCRIPTION</a:t>
                      </a:r>
                    </a:p>
                  </a:txBody>
                  <a:tcPr/>
                </a:tc>
                <a:extLst>
                  <a:ext uri="{0D108BD9-81ED-4DB2-BD59-A6C34878D82A}">
                    <a16:rowId xmlns:a16="http://schemas.microsoft.com/office/drawing/2014/main" xmlns="" val="3506971534"/>
                  </a:ext>
                </a:extLst>
              </a:tr>
              <a:tr h="3735268">
                <a:tc>
                  <a:txBody>
                    <a:bodyPr/>
                    <a:lstStyle/>
                    <a:p>
                      <a:r>
                        <a:rPr lang="en-US" sz="1200" dirty="0"/>
                        <a:t>1.</a:t>
                      </a:r>
                    </a:p>
                  </a:txBody>
                  <a:tcPr/>
                </a:tc>
                <a:tc>
                  <a:txBody>
                    <a:bodyPr/>
                    <a:lstStyle/>
                    <a:p>
                      <a:r>
                        <a:rPr lang="en-US" sz="1350" b="0" kern="1200" dirty="0">
                          <a:solidFill>
                            <a:schemeClr val="dk1"/>
                          </a:solidFill>
                          <a:effectLst/>
                          <a:latin typeface="+mn-lt"/>
                          <a:ea typeface="+mn-ea"/>
                          <a:cs typeface="+mn-cs"/>
                        </a:rPr>
                        <a:t>A comparison of deep learning performance against health-care professionals in detecting diseases from medical imaging</a:t>
                      </a:r>
                      <a:endParaRPr lang="en-US" sz="1800" b="0" u="none" dirty="0"/>
                    </a:p>
                  </a:txBody>
                  <a:tcPr/>
                </a:tc>
                <a:tc>
                  <a:txBody>
                    <a:bodyPr/>
                    <a:lstStyle/>
                    <a:p>
                      <a:r>
                        <a:rPr lang="en-US" sz="1350" kern="1200" dirty="0" err="1">
                          <a:solidFill>
                            <a:schemeClr val="dk1"/>
                          </a:solidFill>
                          <a:effectLst/>
                          <a:latin typeface="+mn-lt"/>
                          <a:ea typeface="+mn-ea"/>
                          <a:cs typeface="+mn-cs"/>
                        </a:rPr>
                        <a:t>Liva</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Faes</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Xiaoxuan</a:t>
                      </a:r>
                      <a:r>
                        <a:rPr lang="en-US" sz="1350" kern="1200" dirty="0">
                          <a:solidFill>
                            <a:schemeClr val="dk1"/>
                          </a:solidFill>
                          <a:effectLst/>
                          <a:latin typeface="+mn-lt"/>
                          <a:ea typeface="+mn-ea"/>
                          <a:cs typeface="+mn-cs"/>
                        </a:rPr>
                        <a:t> Liu </a:t>
                      </a:r>
                      <a:r>
                        <a:rPr lang="en-US" sz="1350" kern="1200" dirty="0" err="1">
                          <a:solidFill>
                            <a:schemeClr val="dk1"/>
                          </a:solidFill>
                          <a:effectLst/>
                          <a:latin typeface="+mn-lt"/>
                          <a:ea typeface="+mn-ea"/>
                          <a:cs typeface="+mn-cs"/>
                        </a:rPr>
                        <a:t>Pearse</a:t>
                      </a:r>
                      <a:r>
                        <a:rPr lang="en-US" sz="1350" kern="1200" dirty="0">
                          <a:solidFill>
                            <a:schemeClr val="dk1"/>
                          </a:solidFill>
                          <a:effectLst/>
                          <a:latin typeface="+mn-lt"/>
                          <a:ea typeface="+mn-ea"/>
                          <a:cs typeface="+mn-cs"/>
                        </a:rPr>
                        <a:t> A Kean</a:t>
                      </a:r>
                    </a:p>
                  </a:txBody>
                  <a:tcPr/>
                </a:tc>
                <a:tc>
                  <a:txBody>
                    <a:bodyPr/>
                    <a:lstStyle/>
                    <a:p>
                      <a:r>
                        <a:rPr lang="en-US" sz="1350" kern="1200" dirty="0">
                          <a:solidFill>
                            <a:schemeClr val="dk1"/>
                          </a:solidFill>
                          <a:effectLst/>
                          <a:latin typeface="+mn-lt"/>
                          <a:ea typeface="+mn-ea"/>
                          <a:cs typeface="+mn-cs"/>
                        </a:rPr>
                        <a:t>Diagnosis of disease using deep learning algorithms holds enormous potential. The accuracy of deep learning algorithms is equivalent to health-care professionals, while acknowledging that more studies considering the integration of such algorithms in real-world settings are needed. The more important finding around methodology and reporting means the credibility and path to impact of such diagnostic algorithms might be undermined by an excessive claim from a poorly designed or inadequately reported study. In this review, we have highlighted key issues of design and reporting that investigators should consider. </a:t>
                      </a:r>
                    </a:p>
                  </a:txBody>
                  <a:tcPr/>
                </a:tc>
                <a:extLst>
                  <a:ext uri="{0D108BD9-81ED-4DB2-BD59-A6C34878D82A}">
                    <a16:rowId xmlns:a16="http://schemas.microsoft.com/office/drawing/2014/main" xmlns="" val="3026440632"/>
                  </a:ext>
                </a:extLst>
              </a:tr>
            </a:tbl>
          </a:graphicData>
        </a:graphic>
      </p:graphicFrame>
      <p:pic>
        <p:nvPicPr>
          <p:cNvPr id="5" name="Picture 4"/>
          <p:cNvPicPr>
            <a:picLocks noChangeAspect="1"/>
          </p:cNvPicPr>
          <p:nvPr/>
        </p:nvPicPr>
        <p:blipFill>
          <a:blip r:embed="rId2"/>
          <a:srcRect t="-2200" b="-3300"/>
          <a:stretch>
            <a:fillRect/>
          </a:stretch>
        </p:blipFill>
        <p:spPr>
          <a:xfrm>
            <a:off x="431030" y="332656"/>
            <a:ext cx="8712970" cy="1584179"/>
          </a:xfrm>
          <a:prstGeom prst="rect">
            <a:avLst/>
          </a:prstGeom>
          <a:noFill/>
          <a:ln>
            <a:noFill/>
          </a:ln>
        </p:spPr>
      </p:pic>
    </p:spTree>
    <p:extLst>
      <p:ext uri="{BB962C8B-B14F-4D97-AF65-F5344CB8AC3E}">
        <p14:creationId xmlns:p14="http://schemas.microsoft.com/office/powerpoint/2010/main" val="3186717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132856"/>
            <a:ext cx="7886700" cy="615601"/>
          </a:xfrm>
        </p:spPr>
        <p:txBody>
          <a:bodyPr/>
          <a:lstStyle/>
          <a:p>
            <a:pPr algn="ctr"/>
            <a:r>
              <a:rPr lang="en-US" b="1" dirty="0"/>
              <a:t>PROBLEM STATEMENT</a:t>
            </a:r>
          </a:p>
        </p:txBody>
      </p:sp>
      <p:sp>
        <p:nvSpPr>
          <p:cNvPr id="3" name="Content Placeholder 2"/>
          <p:cNvSpPr>
            <a:spLocks noGrp="1"/>
          </p:cNvSpPr>
          <p:nvPr>
            <p:ph idx="1"/>
          </p:nvPr>
        </p:nvSpPr>
        <p:spPr>
          <a:xfrm>
            <a:off x="611560" y="2996952"/>
            <a:ext cx="8136904" cy="3528392"/>
          </a:xfrm>
        </p:spPr>
        <p:txBody>
          <a:bodyPr>
            <a:normAutofit/>
          </a:bodyPr>
          <a:lstStyle/>
          <a:p>
            <a:pPr marL="0" indent="0" algn="just">
              <a:lnSpc>
                <a:spcPct val="150000"/>
              </a:lnSpc>
              <a:buNone/>
            </a:pPr>
            <a:r>
              <a:rPr lang="en-US" dirty="0"/>
              <a:t>Health is one of the important part in human life and even though there are many disease prediction systems, none of them having multiple disease prediction system implementation and thus our proposed system will help lot of people</a:t>
            </a:r>
          </a:p>
        </p:txBody>
      </p:sp>
      <p:pic>
        <p:nvPicPr>
          <p:cNvPr id="4" name="Picture 3"/>
          <p:cNvPicPr>
            <a:picLocks noChangeAspect="1"/>
          </p:cNvPicPr>
          <p:nvPr/>
        </p:nvPicPr>
        <p:blipFill>
          <a:blip r:embed="rId2"/>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89292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628800"/>
            <a:ext cx="7886700" cy="615601"/>
          </a:xfrm>
        </p:spPr>
        <p:txBody>
          <a:bodyPr/>
          <a:lstStyle/>
          <a:p>
            <a:pPr algn="ctr"/>
            <a:r>
              <a:rPr lang="en-US" b="1" dirty="0"/>
              <a:t>DEVELOPMENT ENVIRONMENT</a:t>
            </a:r>
          </a:p>
        </p:txBody>
      </p:sp>
      <p:sp>
        <p:nvSpPr>
          <p:cNvPr id="3" name="Content Placeholder 2"/>
          <p:cNvSpPr>
            <a:spLocks noGrp="1"/>
          </p:cNvSpPr>
          <p:nvPr>
            <p:ph idx="1"/>
          </p:nvPr>
        </p:nvSpPr>
        <p:spPr>
          <a:xfrm>
            <a:off x="611560" y="2348880"/>
            <a:ext cx="8136904" cy="4176464"/>
          </a:xfrm>
        </p:spPr>
        <p:txBody>
          <a:bodyPr>
            <a:normAutofit/>
          </a:bodyPr>
          <a:lstStyle/>
          <a:p>
            <a:pPr marL="0" indent="0">
              <a:buNone/>
            </a:pPr>
            <a:r>
              <a:rPr lang="en-US" b="1" dirty="0"/>
              <a:t>HARDWARE REQUIREMENTS</a:t>
            </a:r>
            <a:endParaRPr lang="en-US" dirty="0"/>
          </a:p>
          <a:p>
            <a:pPr marL="0" indent="0">
              <a:buNone/>
            </a:pPr>
            <a:r>
              <a:rPr lang="en-US" dirty="0"/>
              <a:t>Processor			: Pentium Dual Core 2.00GHZ</a:t>
            </a:r>
          </a:p>
          <a:p>
            <a:pPr marL="0" indent="0">
              <a:buNone/>
            </a:pPr>
            <a:r>
              <a:rPr lang="en-US" dirty="0"/>
              <a:t>Hard disk			: 120 GB</a:t>
            </a:r>
          </a:p>
          <a:p>
            <a:pPr marL="0" indent="0">
              <a:buNone/>
            </a:pPr>
            <a:r>
              <a:rPr lang="en-US" dirty="0"/>
              <a:t>RAM			           : 2GB (minimum)</a:t>
            </a:r>
          </a:p>
          <a:p>
            <a:pPr marL="0" indent="0">
              <a:buNone/>
            </a:pPr>
            <a:r>
              <a:rPr lang="en-US" dirty="0"/>
              <a:t>Keyboard			: 110 keys enhanced</a:t>
            </a:r>
          </a:p>
          <a:p>
            <a:pPr marL="0" indent="0">
              <a:buNone/>
            </a:pPr>
            <a:r>
              <a:rPr lang="en-US" b="1" dirty="0"/>
              <a:t> </a:t>
            </a:r>
            <a:endParaRPr lang="en-US" dirty="0"/>
          </a:p>
          <a:p>
            <a:pPr marL="0" indent="0">
              <a:buNone/>
            </a:pPr>
            <a:r>
              <a:rPr lang="en-US" b="1" dirty="0"/>
              <a:t>SOFTWARE REQUIREMENTS</a:t>
            </a:r>
            <a:endParaRPr lang="en-US" dirty="0"/>
          </a:p>
          <a:p>
            <a:pPr marL="0" indent="0">
              <a:buNone/>
            </a:pPr>
            <a:r>
              <a:rPr lang="en-US" dirty="0"/>
              <a:t>Operating system 		:  Windows7 (with service pack 1), 8, 8.1,10</a:t>
            </a:r>
          </a:p>
          <a:p>
            <a:pPr marL="0" indent="0">
              <a:buNone/>
            </a:pPr>
            <a:r>
              <a:rPr lang="en-US" dirty="0"/>
              <a:t>IDE		                       :  Anaconda</a:t>
            </a:r>
          </a:p>
          <a:p>
            <a:pPr marL="0" indent="0">
              <a:buNone/>
            </a:pPr>
            <a:r>
              <a:rPr lang="en-US" dirty="0"/>
              <a:t>Language			:  Python</a:t>
            </a:r>
          </a:p>
          <a:p>
            <a:pPr marL="0" indent="0">
              <a:buNone/>
            </a:pPr>
            <a:endParaRPr lang="en-US" dirty="0"/>
          </a:p>
        </p:txBody>
      </p:sp>
      <p:pic>
        <p:nvPicPr>
          <p:cNvPr id="4" name="Picture 3"/>
          <p:cNvPicPr>
            <a:picLocks noChangeAspect="1"/>
          </p:cNvPicPr>
          <p:nvPr/>
        </p:nvPicPr>
        <p:blipFill>
          <a:blip r:embed="rId2"/>
          <a:srcRect t="-2200" b="-3300"/>
          <a:stretch>
            <a:fillRect/>
          </a:stretch>
        </p:blipFill>
        <p:spPr>
          <a:xfrm>
            <a:off x="179515" y="116632"/>
            <a:ext cx="8712970" cy="1584179"/>
          </a:xfrm>
          <a:prstGeom prst="rect">
            <a:avLst/>
          </a:prstGeom>
          <a:noFill/>
          <a:ln>
            <a:noFill/>
          </a:ln>
        </p:spPr>
      </p:pic>
    </p:spTree>
    <p:extLst>
      <p:ext uri="{BB962C8B-B14F-4D97-AF65-F5344CB8AC3E}">
        <p14:creationId xmlns:p14="http://schemas.microsoft.com/office/powerpoint/2010/main" val="89292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827584" y="1628800"/>
            <a:ext cx="7471742" cy="83162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dirty="0">
                <a:latin typeface="+mn-lt"/>
                <a:cs typeface="Times New Roman" panose="02020603050405020304" pitchFamily="18" charset="0"/>
              </a:rPr>
              <a:t>System architecture</a:t>
            </a:r>
            <a:endParaRPr b="1" dirty="0">
              <a:latin typeface="+mn-lt"/>
              <a:cs typeface="Times New Roman" panose="02020603050405020304" pitchFamily="18" charset="0"/>
            </a:endParaRPr>
          </a:p>
        </p:txBody>
      </p:sp>
      <p:pic>
        <p:nvPicPr>
          <p:cNvPr id="7" name="image2.png"/>
          <p:cNvPicPr>
            <a:picLocks noGrp="1"/>
          </p:cNvPicPr>
          <p:nvPr>
            <p:ph idx="1"/>
          </p:nvPr>
        </p:nvPicPr>
        <p:blipFill>
          <a:blip r:embed="rId3"/>
          <a:srcRect/>
          <a:stretch>
            <a:fillRect/>
          </a:stretch>
        </p:blipFill>
        <p:spPr>
          <a:xfrm>
            <a:off x="971600" y="2276872"/>
            <a:ext cx="7416824" cy="4464496"/>
          </a:xfrm>
          <a:prstGeom prst="rect">
            <a:avLst/>
          </a:prstGeom>
          <a:ln/>
        </p:spPr>
      </p:pic>
      <p:pic>
        <p:nvPicPr>
          <p:cNvPr id="4" name="Picture 3"/>
          <p:cNvPicPr>
            <a:picLocks noChangeAspect="1"/>
          </p:cNvPicPr>
          <p:nvPr/>
        </p:nvPicPr>
        <p:blipFill>
          <a:blip r:embed="rId4"/>
          <a:srcRect t="-2200" b="-3300"/>
          <a:stretch>
            <a:fillRect/>
          </a:stretch>
        </p:blipFill>
        <p:spPr>
          <a:xfrm>
            <a:off x="251520" y="116632"/>
            <a:ext cx="8712970" cy="15841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3E89C1-4363-46C8-8A5B-5CE7B11E93C0}"/>
              </a:ext>
            </a:extLst>
          </p:cNvPr>
          <p:cNvSpPr>
            <a:spLocks noGrp="1"/>
          </p:cNvSpPr>
          <p:nvPr>
            <p:ph type="title"/>
          </p:nvPr>
        </p:nvSpPr>
        <p:spPr>
          <a:xfrm>
            <a:off x="611560" y="1916832"/>
            <a:ext cx="7886700" cy="687609"/>
          </a:xfrm>
        </p:spPr>
        <p:txBody>
          <a:bodyPr>
            <a:normAutofit/>
          </a:bodyPr>
          <a:lstStyle/>
          <a:p>
            <a:pPr algn="ctr"/>
            <a:r>
              <a:rPr lang="en-US" sz="3000" b="1" dirty="0">
                <a:latin typeface="+mn-lt"/>
              </a:rPr>
              <a:t>System Design</a:t>
            </a:r>
          </a:p>
        </p:txBody>
      </p:sp>
      <p:sp>
        <p:nvSpPr>
          <p:cNvPr id="3" name="Content Placeholder 2">
            <a:extLst>
              <a:ext uri="{FF2B5EF4-FFF2-40B4-BE49-F238E27FC236}">
                <a16:creationId xmlns:a16="http://schemas.microsoft.com/office/drawing/2014/main" xmlns="" id="{786E38DA-B0EC-41FE-A956-C5FD78FE3EBE}"/>
              </a:ext>
            </a:extLst>
          </p:cNvPr>
          <p:cNvSpPr>
            <a:spLocks noGrp="1"/>
          </p:cNvSpPr>
          <p:nvPr>
            <p:ph idx="1"/>
          </p:nvPr>
        </p:nvSpPr>
        <p:spPr>
          <a:xfrm>
            <a:off x="683568" y="2564904"/>
            <a:ext cx="7920880" cy="3816424"/>
          </a:xfrm>
        </p:spPr>
        <p:txBody>
          <a:bodyPr/>
          <a:lstStyle/>
          <a:p>
            <a:pPr marL="0" indent="0">
              <a:buNone/>
            </a:pPr>
            <a:r>
              <a:rPr lang="en-US" b="1" dirty="0"/>
              <a:t>Use-Case Diagram                                               Activity Diagram</a:t>
            </a:r>
          </a:p>
          <a:p>
            <a:pPr marL="0" indent="0">
              <a:buNone/>
            </a:pPr>
            <a:endParaRPr lang="en-US" b="1" dirty="0"/>
          </a:p>
          <a:p>
            <a:pPr marL="0" indent="0">
              <a:buNone/>
            </a:pPr>
            <a:endParaRPr lang="en-US" dirty="0"/>
          </a:p>
        </p:txBody>
      </p:sp>
      <p:pic>
        <p:nvPicPr>
          <p:cNvPr id="4" name="image8.png" descr="https://lh4.googleusercontent.com/pUIEbb9p21091TRlaXZ_bzRswflqwo3VaYpZoUNC3OBdncVyRpYqX8kwi1hTLBzkdGHsY3tI_Y-HqtX75njMASEdBiuEm1O7nOiiddr0KKL_2ia_4x1VD3rqkFQ3FWxrON-cpmOp"/>
          <p:cNvPicPr/>
          <p:nvPr/>
        </p:nvPicPr>
        <p:blipFill>
          <a:blip r:embed="rId2"/>
          <a:srcRect/>
          <a:stretch>
            <a:fillRect/>
          </a:stretch>
        </p:blipFill>
        <p:spPr>
          <a:xfrm>
            <a:off x="395537" y="3081799"/>
            <a:ext cx="4392488" cy="3776201"/>
          </a:xfrm>
          <a:prstGeom prst="rect">
            <a:avLst/>
          </a:prstGeom>
          <a:ln/>
        </p:spPr>
      </p:pic>
      <p:pic>
        <p:nvPicPr>
          <p:cNvPr id="5" name="image6.png" descr="https://lh3.googleusercontent.com/ME_7-tHb6IebghAEkjQJCFaPi_awF7zKj0kNcdpDbpMjV10PtB2dD0HUDknCIxf_E8M_CyeAtkrxIJtDGx1-L3e2Zmbq_S9oSd9-w8RSgHSfwNUUvilY2YhmdUdvBKSm1lKW8nuy"/>
          <p:cNvPicPr/>
          <p:nvPr/>
        </p:nvPicPr>
        <p:blipFill>
          <a:blip r:embed="rId3"/>
          <a:srcRect/>
          <a:stretch>
            <a:fillRect/>
          </a:stretch>
        </p:blipFill>
        <p:spPr>
          <a:xfrm>
            <a:off x="5724127" y="2996952"/>
            <a:ext cx="2596481" cy="3672408"/>
          </a:xfrm>
          <a:prstGeom prst="rect">
            <a:avLst/>
          </a:prstGeom>
          <a:ln/>
        </p:spPr>
      </p:pic>
      <p:pic>
        <p:nvPicPr>
          <p:cNvPr id="6" name="Picture 5"/>
          <p:cNvPicPr>
            <a:picLocks noChangeAspect="1"/>
          </p:cNvPicPr>
          <p:nvPr/>
        </p:nvPicPr>
        <p:blipFill>
          <a:blip r:embed="rId4"/>
          <a:srcRect t="-2200" b="-3300"/>
          <a:stretch>
            <a:fillRect/>
          </a:stretch>
        </p:blipFill>
        <p:spPr>
          <a:xfrm>
            <a:off x="357562" y="404664"/>
            <a:ext cx="8712970" cy="1584179"/>
          </a:xfrm>
          <a:prstGeom prst="rect">
            <a:avLst/>
          </a:prstGeom>
          <a:noFill/>
          <a:ln>
            <a:noFill/>
          </a:ln>
        </p:spPr>
      </p:pic>
    </p:spTree>
    <p:extLst>
      <p:ext uri="{BB962C8B-B14F-4D97-AF65-F5344CB8AC3E}">
        <p14:creationId xmlns:p14="http://schemas.microsoft.com/office/powerpoint/2010/main" val="311730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3E89C1-4363-46C8-8A5B-5CE7B11E93C0}"/>
              </a:ext>
            </a:extLst>
          </p:cNvPr>
          <p:cNvSpPr>
            <a:spLocks noGrp="1"/>
          </p:cNvSpPr>
          <p:nvPr>
            <p:ph type="title"/>
          </p:nvPr>
        </p:nvSpPr>
        <p:spPr>
          <a:xfrm>
            <a:off x="683568" y="1772816"/>
            <a:ext cx="7886700" cy="687609"/>
          </a:xfrm>
        </p:spPr>
        <p:txBody>
          <a:bodyPr>
            <a:normAutofit/>
          </a:bodyPr>
          <a:lstStyle/>
          <a:p>
            <a:pPr algn="ctr"/>
            <a:r>
              <a:rPr lang="en-US" sz="4000" b="1" dirty="0">
                <a:latin typeface="+mn-lt"/>
              </a:rPr>
              <a:t>System Design</a:t>
            </a:r>
          </a:p>
        </p:txBody>
      </p:sp>
      <p:sp>
        <p:nvSpPr>
          <p:cNvPr id="3" name="Content Placeholder 2">
            <a:extLst>
              <a:ext uri="{FF2B5EF4-FFF2-40B4-BE49-F238E27FC236}">
                <a16:creationId xmlns:a16="http://schemas.microsoft.com/office/drawing/2014/main" xmlns="" id="{786E38DA-B0EC-41FE-A956-C5FD78FE3EBE}"/>
              </a:ext>
            </a:extLst>
          </p:cNvPr>
          <p:cNvSpPr>
            <a:spLocks noGrp="1"/>
          </p:cNvSpPr>
          <p:nvPr>
            <p:ph idx="1"/>
          </p:nvPr>
        </p:nvSpPr>
        <p:spPr>
          <a:xfrm>
            <a:off x="683568" y="2348880"/>
            <a:ext cx="7920880" cy="4032448"/>
          </a:xfrm>
        </p:spPr>
        <p:txBody>
          <a:bodyPr/>
          <a:lstStyle/>
          <a:p>
            <a:pPr marL="0" indent="0">
              <a:buNone/>
            </a:pPr>
            <a:r>
              <a:rPr lang="en-US" b="1" dirty="0"/>
              <a:t>Sequence Diagram</a:t>
            </a:r>
          </a:p>
          <a:p>
            <a:pPr marL="0" indent="0">
              <a:buNone/>
            </a:pPr>
            <a:endParaRPr lang="en-US" dirty="0"/>
          </a:p>
        </p:txBody>
      </p:sp>
      <p:pic>
        <p:nvPicPr>
          <p:cNvPr id="5" name="image12.png" descr="https://lh4.googleusercontent.com/xMNFX1PBRAZn7aydaWJpKyExRKNBDAEb798BoCSoNL8MSRr7Ym7JK4rQnLT6J_zj_uBFlzATWaCft3-9nWpZ15tj7LUyBDeeZDqJd2wn-GaywoZChPfHp6eJ1211aqh7O1v4mpxT"/>
          <p:cNvPicPr/>
          <p:nvPr/>
        </p:nvPicPr>
        <p:blipFill>
          <a:blip r:embed="rId2"/>
          <a:srcRect/>
          <a:stretch>
            <a:fillRect/>
          </a:stretch>
        </p:blipFill>
        <p:spPr>
          <a:xfrm>
            <a:off x="2144440" y="2780928"/>
            <a:ext cx="5163864" cy="3888432"/>
          </a:xfrm>
          <a:prstGeom prst="rect">
            <a:avLst/>
          </a:prstGeom>
          <a:ln/>
        </p:spPr>
      </p:pic>
      <p:pic>
        <p:nvPicPr>
          <p:cNvPr id="6" name="Picture 5"/>
          <p:cNvPicPr>
            <a:picLocks noChangeAspect="1"/>
          </p:cNvPicPr>
          <p:nvPr/>
        </p:nvPicPr>
        <p:blipFill>
          <a:blip r:embed="rId3"/>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183994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3E89C1-4363-46C8-8A5B-5CE7B11E93C0}"/>
              </a:ext>
            </a:extLst>
          </p:cNvPr>
          <p:cNvSpPr>
            <a:spLocks noGrp="1"/>
          </p:cNvSpPr>
          <p:nvPr>
            <p:ph type="title"/>
          </p:nvPr>
        </p:nvSpPr>
        <p:spPr>
          <a:xfrm>
            <a:off x="683568" y="1916832"/>
            <a:ext cx="7886700" cy="687609"/>
          </a:xfrm>
        </p:spPr>
        <p:txBody>
          <a:bodyPr>
            <a:normAutofit/>
          </a:bodyPr>
          <a:lstStyle/>
          <a:p>
            <a:pPr algn="ctr"/>
            <a:r>
              <a:rPr lang="en-US" sz="2000" b="1" dirty="0">
                <a:latin typeface="+mn-lt"/>
              </a:rPr>
              <a:t>System Design</a:t>
            </a:r>
          </a:p>
        </p:txBody>
      </p:sp>
      <p:sp>
        <p:nvSpPr>
          <p:cNvPr id="3" name="Content Placeholder 2">
            <a:extLst>
              <a:ext uri="{FF2B5EF4-FFF2-40B4-BE49-F238E27FC236}">
                <a16:creationId xmlns:a16="http://schemas.microsoft.com/office/drawing/2014/main" xmlns="" id="{786E38DA-B0EC-41FE-A956-C5FD78FE3EBE}"/>
              </a:ext>
            </a:extLst>
          </p:cNvPr>
          <p:cNvSpPr>
            <a:spLocks noGrp="1"/>
          </p:cNvSpPr>
          <p:nvPr>
            <p:ph idx="1"/>
          </p:nvPr>
        </p:nvSpPr>
        <p:spPr>
          <a:xfrm>
            <a:off x="683568" y="2420888"/>
            <a:ext cx="7920880" cy="3960440"/>
          </a:xfrm>
        </p:spPr>
        <p:txBody>
          <a:bodyPr/>
          <a:lstStyle/>
          <a:p>
            <a:pPr marL="0" indent="0">
              <a:buNone/>
            </a:pPr>
            <a:r>
              <a:rPr lang="en-US" b="1" dirty="0"/>
              <a:t>Data Flow Diagram 0</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Data Flow Diagram 1</a:t>
            </a:r>
          </a:p>
          <a:p>
            <a:pPr marL="0" indent="0">
              <a:buNone/>
            </a:pPr>
            <a:endParaRPr lang="en-US" b="1" dirty="0"/>
          </a:p>
          <a:p>
            <a:pPr marL="0" indent="0">
              <a:buNone/>
            </a:pPr>
            <a:endParaRPr lang="en-US" b="1" dirty="0"/>
          </a:p>
          <a:p>
            <a:pPr marL="0" indent="0">
              <a:buNone/>
            </a:pPr>
            <a:endParaRPr lang="en-US" dirty="0"/>
          </a:p>
        </p:txBody>
      </p:sp>
      <p:pic>
        <p:nvPicPr>
          <p:cNvPr id="5" name="image4.jpg" descr="https://lh5.googleusercontent.com/NcM38Hx-beOx3NFA3tEg2WJrmF2CHhfiUDuaKPaH34ZQElr8h_FhKo9w_nh86Ge4eAQAhfV9rm3XTTpH_rWJT_GFswRBoDcPkgf3naqHcxOZZjqJhGOA0DzULObGzTHhbTo6THUK"/>
          <p:cNvPicPr/>
          <p:nvPr/>
        </p:nvPicPr>
        <p:blipFill>
          <a:blip r:embed="rId2"/>
          <a:srcRect/>
          <a:stretch>
            <a:fillRect/>
          </a:stretch>
        </p:blipFill>
        <p:spPr>
          <a:xfrm>
            <a:off x="1619672" y="2924944"/>
            <a:ext cx="5559395" cy="1207577"/>
          </a:xfrm>
          <a:prstGeom prst="rect">
            <a:avLst/>
          </a:prstGeom>
          <a:ln/>
        </p:spPr>
      </p:pic>
      <p:pic>
        <p:nvPicPr>
          <p:cNvPr id="6" name="image1.jpg" descr="https://lh3.googleusercontent.com/u1LoukksKb7AiBByCUMUgUAHOAJR2p_UqdjYV806N6epwU45HnRb1h9gfdmtgRQHy_yVPKefxgwaZpC_zSAoXLZsCMknpMwrQZhz1YNjnAFD14bXrJI6VQEoZCBEMOc_PWkMJy0W"/>
          <p:cNvPicPr/>
          <p:nvPr/>
        </p:nvPicPr>
        <p:blipFill>
          <a:blip r:embed="rId3"/>
          <a:srcRect/>
          <a:stretch>
            <a:fillRect/>
          </a:stretch>
        </p:blipFill>
        <p:spPr>
          <a:xfrm>
            <a:off x="1783429" y="4725144"/>
            <a:ext cx="4889627" cy="1931640"/>
          </a:xfrm>
          <a:prstGeom prst="rect">
            <a:avLst/>
          </a:prstGeom>
          <a:ln/>
        </p:spPr>
      </p:pic>
      <p:pic>
        <p:nvPicPr>
          <p:cNvPr id="7" name="Picture 6"/>
          <p:cNvPicPr>
            <a:picLocks noChangeAspect="1"/>
          </p:cNvPicPr>
          <p:nvPr/>
        </p:nvPicPr>
        <p:blipFill>
          <a:blip r:embed="rId4"/>
          <a:srcRect t="-2200" b="-3300"/>
          <a:stretch>
            <a:fillRect/>
          </a:stretch>
        </p:blipFill>
        <p:spPr>
          <a:xfrm>
            <a:off x="179515" y="188640"/>
            <a:ext cx="8712970" cy="1584179"/>
          </a:xfrm>
          <a:prstGeom prst="rect">
            <a:avLst/>
          </a:prstGeom>
          <a:noFill/>
          <a:ln>
            <a:noFill/>
          </a:ln>
        </p:spPr>
      </p:pic>
    </p:spTree>
    <p:extLst>
      <p:ext uri="{BB962C8B-B14F-4D97-AF65-F5344CB8AC3E}">
        <p14:creationId xmlns:p14="http://schemas.microsoft.com/office/powerpoint/2010/main" val="1839942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TM04033927[[fn=Main Event]]</Template>
  <TotalTime>2659</TotalTime>
  <Words>1814</Words>
  <Application>Microsoft Office PowerPoint</Application>
  <PresentationFormat>On-screen Show (4:3)</PresentationFormat>
  <Paragraphs>146</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INTRODUCTION</vt:lpstr>
      <vt:lpstr>Literature survey</vt:lpstr>
      <vt:lpstr>PROBLEM STATEMENT</vt:lpstr>
      <vt:lpstr>DEVELOPMENT ENVIRONMENT</vt:lpstr>
      <vt:lpstr>System architecture</vt:lpstr>
      <vt:lpstr>System Design</vt:lpstr>
      <vt:lpstr>System Design</vt:lpstr>
      <vt:lpstr>System Design</vt:lpstr>
      <vt:lpstr>System Design</vt:lpstr>
      <vt:lpstr>Module Explanation</vt:lpstr>
      <vt:lpstr>Getting the Input  </vt:lpstr>
      <vt:lpstr>Getting the Input  </vt:lpstr>
      <vt:lpstr>Cancer, Diabetes Heart Disease Prediction  </vt:lpstr>
      <vt:lpstr>CNN for Image Classification  </vt:lpstr>
      <vt:lpstr>Logistic Regression for Numeric Input  </vt:lpstr>
      <vt:lpstr>End to End Diagnosis  </vt:lpstr>
      <vt:lpstr>TESTING  </vt:lpstr>
      <vt:lpstr>SCREENSHOTS</vt:lpstr>
      <vt:lpstr>SCREENSHOTS</vt:lpstr>
      <vt:lpstr>SCREENSHOTS</vt:lpstr>
      <vt:lpstr>SCREENSHOTS</vt:lpstr>
      <vt:lpstr>CONCLUSION  </vt:lpstr>
      <vt:lpstr>REFERENCES  </vt:lpstr>
      <vt:lpstr>PLAGIARISM REPORT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Tech Final Year Project – First Review</dc:title>
  <dc:creator>Sharmila N</dc:creator>
  <cp:lastModifiedBy>Windows User</cp:lastModifiedBy>
  <cp:revision>209</cp:revision>
  <dcterms:created xsi:type="dcterms:W3CDTF">2017-12-03T23:33:27Z</dcterms:created>
  <dcterms:modified xsi:type="dcterms:W3CDTF">2022-05-25T14:55:33Z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74b70c67aed847d4845d084acf083c04</vt:lpwstr>
  </property>
</Properties>
</file>