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73" r:id="rId4"/>
    <p:sldId id="257" r:id="rId5"/>
    <p:sldId id="280" r:id="rId6"/>
    <p:sldId id="282" r:id="rId7"/>
    <p:sldId id="283" r:id="rId8"/>
    <p:sldId id="301" r:id="rId9"/>
    <p:sldId id="300" r:id="rId10"/>
    <p:sldId id="284" r:id="rId11"/>
    <p:sldId id="285" r:id="rId12"/>
    <p:sldId id="286" r:id="rId13"/>
    <p:sldId id="296" r:id="rId14"/>
    <p:sldId id="297" r:id="rId15"/>
    <p:sldId id="287" r:id="rId16"/>
    <p:sldId id="298" r:id="rId17"/>
    <p:sldId id="288" r:id="rId18"/>
    <p:sldId id="289" r:id="rId19"/>
    <p:sldId id="290" r:id="rId20"/>
    <p:sldId id="291" r:id="rId21"/>
    <p:sldId id="292" r:id="rId22"/>
    <p:sldId id="318" r:id="rId23"/>
    <p:sldId id="278"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2308"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224G5A3214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Vamsi Krishna</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224G5A3214</a:t>
            </a:r>
            <a:endParaRPr 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28861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sp>
        <p:nvSpPr>
          <p:cNvPr id="3" name="Content Placeholder 2"/>
          <p:cNvSpPr>
            <a:spLocks noGrp="1"/>
          </p:cNvSpPr>
          <p:nvPr>
            <p:ph idx="1"/>
          </p:nvPr>
        </p:nvSpPr>
        <p:spPr/>
        <p:txBody>
          <a:bodyPr>
            <a:normAutofit fontScale="87500" lnSpcReduction="10000"/>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Implementation of Process Mining:</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Identify the process</a:t>
            </a:r>
            <a:r>
              <a:rPr lang="en-IN" altLang="en-US" dirty="0">
                <a:solidFill>
                  <a:srgbClr val="000000"/>
                </a:solidFill>
                <a:effectLst/>
                <a:latin typeface="Times New Roman" panose="02020603050405020304" pitchFamily="18" charset="0"/>
                <a:ea typeface="Times New Roman" panose="02020603050405020304" pitchFamily="18" charset="0"/>
              </a:rPr>
              <a:t>es </a:t>
            </a:r>
            <a:r>
              <a:rPr lang="en-US" dirty="0">
                <a:solidFill>
                  <a:srgbClr val="000000"/>
                </a:solidFill>
                <a:effectLst/>
                <a:latin typeface="Times New Roman" panose="02020603050405020304" pitchFamily="18" charset="0"/>
                <a:ea typeface="Times New Roman" panose="02020603050405020304" pitchFamily="18" charset="0"/>
              </a:rPr>
              <a:t>to be analyzed</a:t>
            </a:r>
            <a:endParaRPr lang="en-US" dirty="0">
              <a:solidFill>
                <a:srgbClr val="000000"/>
              </a:solidFill>
              <a:effectLst/>
              <a:latin typeface="Times New Roman" panose="02020603050405020304" pitchFamily="18" charset="0"/>
              <a:ea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Collect or integrate data</a:t>
            </a:r>
            <a:endParaRPr lang="en-US" dirty="0">
              <a:solidFill>
                <a:srgbClr val="000000"/>
              </a:solidFill>
              <a:effectLst/>
              <a:latin typeface="Times New Roman" panose="02020603050405020304" pitchFamily="18" charset="0"/>
              <a:ea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Verify data quality</a:t>
            </a:r>
            <a:endParaRPr lang="en-US" dirty="0">
              <a:solidFill>
                <a:srgbClr val="000000"/>
              </a:solidFill>
              <a:effectLst/>
              <a:latin typeface="Times New Roman" panose="02020603050405020304" pitchFamily="18" charset="0"/>
              <a:ea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 Analyze the data</a:t>
            </a:r>
            <a:endParaRPr lang="en-US" dirty="0">
              <a:solidFill>
                <a:srgbClr val="000000"/>
              </a:solidFill>
              <a:effectLst/>
              <a:latin typeface="Times New Roman" panose="02020603050405020304" pitchFamily="18" charset="0"/>
              <a:ea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Interpret the results and implement changes</a:t>
            </a:r>
            <a:endParaRPr lang="en-US" dirty="0">
              <a:solidFill>
                <a:srgbClr val="000000"/>
              </a:solidFill>
              <a:effectLst/>
              <a:latin typeface="Times New Roman" panose="02020603050405020304" pitchFamily="18" charset="0"/>
              <a:ea typeface="Times New Roman" panose="02020603050405020304" pitchFamily="18" charset="0"/>
            </a:endParaRPr>
          </a:p>
          <a:p>
            <a:pPr lvl="1" algn="just">
              <a:lnSpc>
                <a:spcPct val="250000"/>
              </a:lnSpc>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Monitor and adjust</a:t>
            </a:r>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pic>
        <p:nvPicPr>
          <p:cNvPr id="4" name="Content Placeholder 3"/>
          <p:cNvPicPr>
            <a:picLocks noGrp="1" noChangeAspect="1"/>
          </p:cNvPicPr>
          <p:nvPr>
            <p:ph idx="1"/>
          </p:nvPr>
        </p:nvPicPr>
        <p:blipFill>
          <a:blip r:embed="rId1" cstate="print"/>
          <a:stretch>
            <a:fillRect/>
          </a:stretch>
        </p:blipFill>
        <p:spPr>
          <a:xfrm>
            <a:off x="656088" y="1315456"/>
            <a:ext cx="7013675" cy="2113544"/>
          </a:xfrm>
          <a:prstGeom prst="rect">
            <a:avLst/>
          </a:prstGeom>
        </p:spPr>
      </p:pic>
      <p:pic>
        <p:nvPicPr>
          <p:cNvPr id="5" name="Picture 4"/>
          <p:cNvPicPr>
            <a:picLocks noChangeAspect="1"/>
          </p:cNvPicPr>
          <p:nvPr/>
        </p:nvPicPr>
        <p:blipFill>
          <a:blip r:embed="rId2" cstate="print"/>
          <a:stretch>
            <a:fillRect/>
          </a:stretch>
        </p:blipFill>
        <p:spPr>
          <a:xfrm>
            <a:off x="3760237" y="3796133"/>
            <a:ext cx="6811347" cy="25206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endParaRPr lang="en-IN" altLang="en-US"/>
          </a:p>
        </p:txBody>
      </p:sp>
      <p:sp>
        <p:nvSpPr>
          <p:cNvPr id="3" name="Content Placeholder 2"/>
          <p:cNvSpPr>
            <a:spLocks noGrp="1"/>
          </p:cNvSpPr>
          <p:nvPr>
            <p:ph idx="1"/>
          </p:nvPr>
        </p:nvSpPr>
        <p:spPr/>
        <p:txBody>
          <a:bodyPr/>
          <a:lstStyle/>
          <a:p>
            <a:r>
              <a:rPr lang="en-IN" altLang="en-US" b="1"/>
              <a:t>Module 2 : Fundamentals of Process Mining</a:t>
            </a:r>
            <a:endParaRPr lang="en-IN" altLang="en-US" b="1"/>
          </a:p>
          <a:p>
            <a:pPr lvl="1">
              <a:lnSpc>
                <a:spcPct val="120000"/>
              </a:lnSpc>
              <a:buFont typeface="Arial" panose="020B0604020202020204" pitchFamily="34" charset="0"/>
              <a:buChar char="•"/>
            </a:pPr>
            <a:r>
              <a:rPr lang="en-IN" altLang="en-US" sz="2400" dirty="0">
                <a:sym typeface="+mn-ea"/>
              </a:rPr>
              <a:t>The key Fundamentals of process mining refer to the core concepts and principles that underlie the analysis and improvement of business processes using process mining techniques. It involves extracting insights from event data to understand how processes function, identifying bottlenecks, inefficiencies, and opportunities for optimization. </a:t>
            </a:r>
            <a:endParaRPr lang="en-IN" altLang="en-US" sz="2400" dirty="0"/>
          </a:p>
          <a:p>
            <a:pPr marL="457200" lvl="1" indent="0">
              <a:lnSpc>
                <a:spcPct val="100000"/>
              </a:lnSpc>
              <a:buFont typeface="Arial" panose="020B0604020202020204" pitchFamily="34" charset="0"/>
              <a:buNone/>
            </a:pPr>
            <a:r>
              <a:rPr lang="en-IN" altLang="en-US" sz="2400" dirty="0">
                <a:sym typeface="+mn-ea"/>
              </a:rPr>
              <a:t>   The process mining fundamentals are :</a:t>
            </a:r>
            <a:endParaRPr lang="en-IN" altLang="en-US" sz="2400" dirty="0"/>
          </a:p>
          <a:p>
            <a:pPr lvl="2">
              <a:lnSpc>
                <a:spcPct val="120000"/>
              </a:lnSpc>
              <a:buFont typeface="Arial" panose="020B0604020202020204" pitchFamily="34" charset="0"/>
              <a:buChar char="•"/>
            </a:pPr>
            <a:r>
              <a:rPr lang="en-IN" altLang="en-US" sz="2400" dirty="0">
                <a:sym typeface="+mn-ea"/>
              </a:rPr>
              <a:t>Variant explorer</a:t>
            </a:r>
            <a:endParaRPr lang="en-IN" altLang="en-US" sz="2400" dirty="0"/>
          </a:p>
          <a:p>
            <a:pPr lvl="2">
              <a:lnSpc>
                <a:spcPct val="120000"/>
              </a:lnSpc>
              <a:buFont typeface="Arial" panose="020B0604020202020204" pitchFamily="34" charset="0"/>
              <a:buChar char="•"/>
            </a:pPr>
            <a:r>
              <a:rPr lang="en-IN" altLang="en-US" sz="2400" dirty="0">
                <a:sym typeface="+mn-ea"/>
              </a:rPr>
              <a:t>Process Explorer</a:t>
            </a:r>
            <a:endParaRPr lang="en-IN" altLang="en-US" sz="2400" dirty="0"/>
          </a:p>
          <a:p>
            <a:pPr lvl="2">
              <a:lnSpc>
                <a:spcPct val="120000"/>
              </a:lnSpc>
              <a:buFont typeface="Arial" panose="020B0604020202020204" pitchFamily="34" charset="0"/>
              <a:buChar char="•"/>
            </a:pPr>
            <a:r>
              <a:rPr lang="en-IN" altLang="en-US" sz="2400" dirty="0">
                <a:sym typeface="+mn-ea"/>
              </a:rPr>
              <a:t>Charts</a:t>
            </a:r>
            <a:endParaRPr lang="en-IN" altLang="en-US" sz="2400" dirty="0"/>
          </a:p>
          <a:p>
            <a:pPr lvl="1">
              <a:buFont typeface="Arial" panose="020B0604020202020204" pitchFamily="34" charset="0"/>
              <a:buChar char="•"/>
            </a:pPr>
            <a:endParaRPr lang="en-I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endParaRPr lang="en-IN" altLang="en-US"/>
          </a:p>
        </p:txBody>
      </p:sp>
      <p:sp>
        <p:nvSpPr>
          <p:cNvPr id="3" name="Content Placeholder 2"/>
          <p:cNvSpPr>
            <a:spLocks noGrp="1"/>
          </p:cNvSpPr>
          <p:nvPr>
            <p:ph idx="1"/>
          </p:nvPr>
        </p:nvSpPr>
        <p:spPr/>
        <p:txBody>
          <a:bodyPr>
            <a:noAutofit/>
          </a:bodyPr>
          <a:lstStyle/>
          <a:p>
            <a:pPr lvl="1">
              <a:lnSpc>
                <a:spcPct val="110000"/>
              </a:lnSpc>
              <a:buFont typeface="Arial" panose="020B0604020202020204" pitchFamily="34" charset="0"/>
              <a:buChar char="•"/>
            </a:pPr>
            <a:r>
              <a:rPr lang="en-US" b="1" dirty="0">
                <a:sym typeface="+mn-ea"/>
              </a:rPr>
              <a:t>Variant Explorer</a:t>
            </a:r>
            <a:r>
              <a:rPr lang="en-IN" altLang="en-US" b="1" dirty="0">
                <a:sym typeface="+mn-ea"/>
              </a:rPr>
              <a:t>:</a:t>
            </a:r>
            <a:r>
              <a:rPr lang="en-IN" altLang="en-US" dirty="0">
                <a:sym typeface="+mn-ea"/>
              </a:rPr>
              <a:t> It</a:t>
            </a:r>
            <a:r>
              <a:rPr lang="en-US" dirty="0">
                <a:sym typeface="+mn-ea"/>
              </a:rPr>
              <a:t> is a Celonis EMS Analysis tool that helps you explore how a specific process flows through your organization.</a:t>
            </a:r>
            <a:endParaRPr lang="en-US" sz="2400" dirty="0"/>
          </a:p>
          <a:p>
            <a:pPr lvl="1">
              <a:lnSpc>
                <a:spcPct val="110000"/>
              </a:lnSpc>
              <a:buFont typeface="Arial" panose="020B0604020202020204" pitchFamily="34" charset="0"/>
              <a:buChar char="•"/>
            </a:pPr>
            <a:r>
              <a:rPr lang="en-IN" altLang="en-US" b="1" dirty="0">
                <a:sym typeface="+mn-ea"/>
              </a:rPr>
              <a:t>Process Explorer: </a:t>
            </a:r>
            <a:r>
              <a:rPr lang="en-US" dirty="0">
                <a:effectLst/>
                <a:ea typeface="Times New Roman" panose="02020603050405020304" pitchFamily="18" charset="0"/>
                <a:sym typeface="+mn-ea"/>
              </a:rPr>
              <a:t>The Process Explorer is another analysis tool to use when taking an exploratory approach. It also allows you to narrow your focus on a single activity. It's especially useful for quickly revealing activities beyond the most common ones.</a:t>
            </a:r>
            <a:endParaRPr lang="en-US" sz="2400" dirty="0"/>
          </a:p>
          <a:p>
            <a:pPr lvl="1">
              <a:lnSpc>
                <a:spcPct val="110000"/>
              </a:lnSpc>
              <a:buFont typeface="Arial" panose="020B0604020202020204" pitchFamily="34" charset="0"/>
              <a:buChar char="•"/>
            </a:pPr>
            <a:r>
              <a:rPr lang="en-IN" altLang="en-US" b="1" dirty="0">
                <a:sym typeface="+mn-ea"/>
              </a:rPr>
              <a:t>Charts: </a:t>
            </a:r>
            <a:r>
              <a:rPr lang="en-IN" altLang="en-US" dirty="0">
                <a:sym typeface="+mn-ea"/>
              </a:rPr>
              <a:t>Data can be visualized through charts. There are multiple charts that help in data visualization.</a:t>
            </a:r>
            <a:endParaRPr lang="en-IN" altLang="en-US" dirty="0"/>
          </a:p>
          <a:p>
            <a:pPr lvl="2">
              <a:lnSpc>
                <a:spcPct val="110000"/>
              </a:lnSpc>
              <a:buFont typeface="Arial" panose="020B0604020202020204" pitchFamily="34" charset="0"/>
              <a:buChar char="•"/>
            </a:pPr>
            <a:r>
              <a:rPr lang="en-IN" altLang="en-US" sz="2400" dirty="0">
                <a:sym typeface="+mn-ea"/>
              </a:rPr>
              <a:t>Area</a:t>
            </a:r>
            <a:endParaRPr lang="en-IN" altLang="en-US" sz="2400" dirty="0"/>
          </a:p>
          <a:p>
            <a:pPr lvl="2">
              <a:lnSpc>
                <a:spcPct val="110000"/>
              </a:lnSpc>
              <a:buFont typeface="Arial" panose="020B0604020202020204" pitchFamily="34" charset="0"/>
              <a:buChar char="•"/>
            </a:pPr>
            <a:r>
              <a:rPr lang="en-IN" altLang="en-US" sz="2400" dirty="0">
                <a:sym typeface="+mn-ea"/>
              </a:rPr>
              <a:t>Bar</a:t>
            </a:r>
            <a:endParaRPr lang="en-IN" altLang="en-US" sz="2400" dirty="0"/>
          </a:p>
          <a:p>
            <a:pPr lvl="2">
              <a:lnSpc>
                <a:spcPct val="110000"/>
              </a:lnSpc>
              <a:buFont typeface="Arial" panose="020B0604020202020204" pitchFamily="34" charset="0"/>
              <a:buChar char="•"/>
            </a:pPr>
            <a:r>
              <a:rPr lang="en-IN" altLang="en-US" sz="2400" dirty="0">
                <a:sym typeface="+mn-ea"/>
              </a:rPr>
              <a:t>Line</a:t>
            </a:r>
            <a:endParaRPr lang="en-IN" altLang="en-US" sz="2400" dirty="0"/>
          </a:p>
          <a:p>
            <a:pPr lvl="2">
              <a:lnSpc>
                <a:spcPct val="110000"/>
              </a:lnSpc>
              <a:buFont typeface="Arial" panose="020B0604020202020204" pitchFamily="34" charset="0"/>
              <a:buChar char="•"/>
            </a:pPr>
            <a:r>
              <a:rPr lang="en-IN" altLang="en-US" sz="2400" dirty="0">
                <a:sym typeface="+mn-ea"/>
              </a:rPr>
              <a:t>Lollipop</a:t>
            </a:r>
            <a:endParaRPr lang="en-IN" altLang="en-US" sz="2400" dirty="0"/>
          </a:p>
          <a:p>
            <a:pPr lvl="2">
              <a:lnSpc>
                <a:spcPct val="110000"/>
              </a:lnSpc>
              <a:buFont typeface="Arial" panose="020B0604020202020204" pitchFamily="34" charset="0"/>
              <a:buChar char="•"/>
            </a:pPr>
            <a:r>
              <a:rPr lang="en-IN" altLang="en-US" sz="2400" dirty="0">
                <a:sym typeface="+mn-ea"/>
              </a:rPr>
              <a:t>Scatterplot</a:t>
            </a:r>
            <a:endParaRPr lang="en-IN" altLang="en-US" sz="2400" dirty="0"/>
          </a:p>
          <a:p>
            <a:pPr lvl="1">
              <a:buFont typeface="Arial" panose="020B0604020202020204" pitchFamily="34" charset="0"/>
              <a:buChar char="•"/>
            </a:pP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sp>
        <p:nvSpPr>
          <p:cNvPr id="3" name="Content Placeholder 2"/>
          <p:cNvSpPr>
            <a:spLocks noGrp="1"/>
          </p:cNvSpPr>
          <p:nvPr>
            <p:ph idx="1"/>
          </p:nvPr>
        </p:nvSpPr>
        <p:spPr/>
        <p:txBody>
          <a:bodyPr>
            <a:normAutofit lnSpcReduction="10000"/>
          </a:bodyPr>
          <a:lstStyle/>
          <a:p>
            <a:pPr marL="0" marR="0" algn="just">
              <a:lnSpc>
                <a:spcPct val="150000"/>
              </a:lnSpc>
              <a:spcBef>
                <a:spcPts val="0"/>
              </a:spcBef>
              <a:spcAft>
                <a:spcPts val="1000"/>
              </a:spcAft>
            </a:pPr>
            <a:r>
              <a:rPr lang="en-IN" altLang="en-US" sz="2400" b="1" dirty="0">
                <a:effectLst/>
                <a:latin typeface="Times New Roman" panose="02020603050405020304" pitchFamily="18" charset="0"/>
                <a:ea typeface="Calibri" panose="020F0502020204030204" pitchFamily="34" charset="0"/>
                <a:cs typeface="Times New Roman" panose="02020603050405020304" pitchFamily="18" charset="0"/>
              </a:rPr>
              <a:t>Module 3 : Rising Star Technical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topic we will study about two types they are Set up a data pipeline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1000"/>
              </a:spcAft>
              <a:buFont typeface="Arial" panose="020B0604020202020204" pitchFamily="34" charset="0"/>
              <a:buChar char="•"/>
            </a:pPr>
            <a:r>
              <a:rPr lang="en-IN" alt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Refine your Data Pipeline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1000"/>
              </a:spcAft>
              <a:buFont typeface="Arial" panose="020B0604020202020204" pitchFamily="34" charset="0"/>
              <a:buChar char="•"/>
            </a:pPr>
            <a:r>
              <a:rPr lang="en-IN" alt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 the set up a data pipeline again divide into sub parts they are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Integration basics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Connect to Systems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Extract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Transform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just">
              <a:lnSpc>
                <a:spcPct val="150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Load a Data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Contd..</a:t>
            </a:r>
            <a:endParaRPr lang="en-IN" altLang="en-US"/>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
            </a:pPr>
            <a:r>
              <a:rPr lang="en-IN" altLang="en-US" sz="2400" b="1" dirty="0">
                <a:sym typeface="+mn-ea"/>
              </a:rPr>
              <a:t>Data Integration: </a:t>
            </a:r>
            <a:r>
              <a:rPr lang="en-IN" altLang="en-US" sz="2400" dirty="0">
                <a:sym typeface="+mn-ea"/>
              </a:rPr>
              <a:t>Data integration is the process of bringing data from disparate sources   together to provide users with a unified view. The premise of data integration is to make data more freely available and easier to consume and process by systems and users.</a:t>
            </a:r>
            <a:endParaRPr lang="en-IN" altLang="en-US" sz="2400" dirty="0"/>
          </a:p>
          <a:p>
            <a:pPr>
              <a:lnSpc>
                <a:spcPct val="110000"/>
              </a:lnSpc>
              <a:buFont typeface="Wingdings" panose="05000000000000000000" pitchFamily="2" charset="2"/>
              <a:buChar char="§"/>
            </a:pPr>
            <a:r>
              <a:rPr lang="en-IN" altLang="en-US" sz="2400" b="1" dirty="0">
                <a:sym typeface="+mn-ea"/>
              </a:rPr>
              <a:t>Extract Data: </a:t>
            </a:r>
            <a:r>
              <a:rPr lang="en-IN" altLang="en-US" sz="2400" dirty="0">
                <a:sym typeface="+mn-ea"/>
              </a:rPr>
              <a:t>Data extraction is the process of obtaining raw data from a source and replicating that data somewhere else. The raw data can come from various sources, such as a database, Excel spreadsheet, an SaaS platform, web scraping, or others. This can include unstructured data, disparate types of data, or simply data that is poorly organized</a:t>
            </a:r>
            <a:endParaRPr lang="en-IN" altLang="en-US" sz="2400" dirty="0"/>
          </a:p>
          <a:p>
            <a:pPr>
              <a:lnSpc>
                <a:spcPct val="110000"/>
              </a:lnSpc>
              <a:buFont typeface="Wingdings" panose="05000000000000000000" pitchFamily="2" charset="2"/>
              <a:buChar char="§"/>
            </a:pPr>
            <a:r>
              <a:rPr lang="en-IN" altLang="en-US" sz="2400" b="1" dirty="0">
                <a:sym typeface="+mn-ea"/>
              </a:rPr>
              <a:t>Transform data: </a:t>
            </a:r>
            <a:r>
              <a:rPr lang="en-IN" altLang="en-US" sz="2400" dirty="0">
                <a:sym typeface="+mn-ea"/>
              </a:rPr>
              <a:t>Data transformation is used when data needs to be converted to match that of the destination system.</a:t>
            </a:r>
            <a:endParaRPr lang="en-IN" altLang="en-US" sz="2400" dirty="0"/>
          </a:p>
          <a:p>
            <a:pPr>
              <a:lnSpc>
                <a:spcPct val="110000"/>
              </a:lnSpc>
              <a:buFont typeface="Wingdings" panose="05000000000000000000" pitchFamily="2" charset="2"/>
              <a:buChar char="§"/>
            </a:pPr>
            <a:r>
              <a:rPr lang="en-IN" altLang="en-US" sz="2400" b="1" dirty="0">
                <a:sym typeface="+mn-ea"/>
              </a:rPr>
              <a:t>Data Loading: </a:t>
            </a:r>
            <a:r>
              <a:rPr lang="en-IN" altLang="en-US" sz="2400" dirty="0">
                <a:sym typeface="+mn-ea"/>
              </a:rPr>
              <a:t>Data Loading deals with data getting loaded into a storage system, such as a cloud data warehouse. It the process of packing up your data and moving it to a designated data warehouse</a:t>
            </a:r>
            <a:endParaRPr lang="en-IN" altLang="en-US" sz="2400" dirty="0"/>
          </a:p>
          <a:p>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751"/>
            <a:ext cx="12192000" cy="714892"/>
          </a:xfrm>
        </p:spPr>
        <p:txBody>
          <a:bodyPr/>
          <a:lstStyle/>
          <a:p>
            <a:r>
              <a:rPr lang="en-IN" dirty="0"/>
              <a:t>Contd…</a:t>
            </a:r>
            <a:endParaRPr lang="en-IN" dirty="0"/>
          </a:p>
        </p:txBody>
      </p:sp>
      <p:sp>
        <p:nvSpPr>
          <p:cNvPr id="3" name="Content Placeholder 2"/>
          <p:cNvSpPr>
            <a:spLocks noGrp="1"/>
          </p:cNvSpPr>
          <p:nvPr>
            <p:ph idx="1"/>
          </p:nvPr>
        </p:nvSpPr>
        <p:spPr/>
        <p:txBody>
          <a:bodyPr>
            <a:normAutofit lnSpcReduction="10000"/>
          </a:bodyPr>
          <a:lstStyle/>
          <a:p>
            <a:r>
              <a:rPr lang="en-IN" altLang="en-US" sz="2400" b="1" dirty="0">
                <a:effectLst/>
                <a:ea typeface="Calibri" panose="020F0502020204030204" pitchFamily="34" charset="0"/>
              </a:rPr>
              <a:t> </a:t>
            </a:r>
            <a:r>
              <a:rPr lang="en-US" sz="2400" b="1" dirty="0">
                <a:effectLst/>
                <a:ea typeface="Calibri" panose="020F0502020204030204" pitchFamily="34" charset="0"/>
              </a:rPr>
              <a:t>Celonis Process Mining</a:t>
            </a:r>
            <a:endParaRPr lang="en-IN" sz="2400" dirty="0">
              <a:effectLst/>
              <a:ea typeface="Calibri" panose="020F0502020204030204" pitchFamily="34" charset="0"/>
            </a:endParaRPr>
          </a:p>
          <a:p>
            <a:pPr marL="514350" marR="0" lvl="1" indent="-285750" algn="just">
              <a:lnSpc>
                <a:spcPct val="150000"/>
              </a:lnSpc>
              <a:spcBef>
                <a:spcPts val="0"/>
              </a:spcBef>
              <a:spcAft>
                <a:spcPts val="1000"/>
              </a:spcAft>
              <a:buFont typeface="Arial" panose="020B0604020202020204" pitchFamily="34" charset="0"/>
              <a:buChar char="•"/>
            </a:pPr>
            <a:r>
              <a:rPr lang="en-US" dirty="0">
                <a:effectLst/>
                <a:ea typeface="Calibri" panose="020F0502020204030204" pitchFamily="34" charset="0"/>
              </a:rPr>
              <a:t>The Celonis process mining platform is called the Execution Management System (EMS). In addition to traditional process mining functionality, the EMS offers a cloud-based solution for real-time data extraction and analysis, as well as task mining functionality. Celonis EMS also includes process modeling and process simulation functionality.</a:t>
            </a:r>
            <a:endParaRPr lang="en-IN" dirty="0">
              <a:effectLst/>
              <a:ea typeface="Calibri" panose="020F0502020204030204" pitchFamily="34" charset="0"/>
            </a:endParaRPr>
          </a:p>
          <a:p>
            <a:pPr marR="0" lvl="1" algn="just">
              <a:lnSpc>
                <a:spcPct val="150000"/>
              </a:lnSpc>
              <a:spcBef>
                <a:spcPts val="0"/>
              </a:spcBef>
              <a:spcAft>
                <a:spcPts val="1000"/>
              </a:spcAft>
              <a:buFont typeface="Arial" panose="020B0604020202020204" pitchFamily="34" charset="0"/>
              <a:buChar char="•"/>
            </a:pPr>
            <a:r>
              <a:rPr lang="en-US" b="1" dirty="0">
                <a:solidFill>
                  <a:srgbClr val="000000"/>
                </a:solidFill>
                <a:effectLst/>
                <a:ea typeface="Calibri" panose="020F0502020204030204" pitchFamily="34" charset="0"/>
              </a:rPr>
              <a:t>Top features:</a:t>
            </a:r>
            <a:endParaRPr lang="en-IN" dirty="0">
              <a:effectLst/>
              <a:ea typeface="Calibri" panose="020F0502020204030204" pitchFamily="34" charset="0"/>
            </a:endParaRPr>
          </a:p>
          <a:p>
            <a:pPr marR="0" lvl="2" algn="just">
              <a:lnSpc>
                <a:spcPct val="150000"/>
              </a:lnSpc>
              <a:spcBef>
                <a:spcPts val="0"/>
              </a:spcBef>
              <a:spcAft>
                <a:spcPts val="0"/>
              </a:spcAft>
              <a:buFont typeface="Wingdings" panose="05000000000000000000" charset="0"/>
              <a:buChar char="§"/>
            </a:pPr>
            <a:r>
              <a:rPr lang="en-US" sz="2400" dirty="0">
                <a:effectLst/>
                <a:ea typeface="Calibri" panose="020F0502020204030204" pitchFamily="34" charset="0"/>
              </a:rPr>
              <a:t>Wide adoption</a:t>
            </a:r>
            <a:endParaRPr lang="en-IN" sz="2400" dirty="0">
              <a:effectLst/>
              <a:ea typeface="Calibri" panose="020F0502020204030204" pitchFamily="34" charset="0"/>
            </a:endParaRPr>
          </a:p>
          <a:p>
            <a:pPr marR="0" lvl="2" algn="just">
              <a:lnSpc>
                <a:spcPct val="150000"/>
              </a:lnSpc>
              <a:spcBef>
                <a:spcPts val="0"/>
              </a:spcBef>
              <a:spcAft>
                <a:spcPts val="0"/>
              </a:spcAft>
              <a:buFont typeface="Wingdings" panose="05000000000000000000" charset="0"/>
              <a:buChar char="§"/>
            </a:pPr>
            <a:r>
              <a:rPr lang="en-US" sz="2400" dirty="0">
                <a:effectLst/>
                <a:ea typeface="Calibri" panose="020F0502020204030204" pitchFamily="34" charset="0"/>
              </a:rPr>
              <a:t>Integrations</a:t>
            </a:r>
            <a:endParaRPr lang="en-IN" sz="2400" dirty="0">
              <a:effectLst/>
              <a:ea typeface="Calibri" panose="020F0502020204030204" pitchFamily="34" charset="0"/>
            </a:endParaRPr>
          </a:p>
          <a:p>
            <a:pPr marR="0" lvl="2" algn="just">
              <a:lnSpc>
                <a:spcPct val="150000"/>
              </a:lnSpc>
              <a:spcBef>
                <a:spcPts val="0"/>
              </a:spcBef>
              <a:spcAft>
                <a:spcPts val="0"/>
              </a:spcAft>
              <a:buFont typeface="Wingdings" panose="05000000000000000000" charset="0"/>
              <a:buChar char="§"/>
            </a:pPr>
            <a:r>
              <a:rPr lang="en-US" sz="2400" dirty="0">
                <a:effectLst/>
                <a:ea typeface="Calibri" panose="020F0502020204030204" pitchFamily="34" charset="0"/>
              </a:rPr>
              <a:t>Customization</a:t>
            </a:r>
            <a:endParaRPr lang="en-IN" sz="2400" dirty="0">
              <a:effectLst/>
              <a:ea typeface="Calibri" panose="020F0502020204030204" pitchFamily="34" charset="0"/>
            </a:endParaRPr>
          </a:p>
          <a:p>
            <a:pPr marR="0" lvl="2" algn="just">
              <a:lnSpc>
                <a:spcPct val="150000"/>
              </a:lnSpc>
              <a:spcBef>
                <a:spcPts val="0"/>
              </a:spcBef>
              <a:spcAft>
                <a:spcPts val="1000"/>
              </a:spcAft>
              <a:buFont typeface="Wingdings" panose="05000000000000000000" charset="0"/>
              <a:buChar char="§"/>
            </a:pPr>
            <a:r>
              <a:rPr lang="en-US" sz="2400" dirty="0">
                <a:effectLst/>
                <a:ea typeface="Calibri" panose="020F0502020204030204" pitchFamily="34" charset="0"/>
              </a:rPr>
              <a:t>Broad user community</a:t>
            </a:r>
            <a:endParaRPr lang="en-IN" sz="2400" dirty="0">
              <a:effectLst/>
              <a:ea typeface="Calibri" panose="020F0502020204030204" pitchFamily="34" charset="0"/>
            </a:endParaRPr>
          </a:p>
          <a:p>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sp>
        <p:nvSpPr>
          <p:cNvPr id="3" name="Content Placeholder 2"/>
          <p:cNvSpPr>
            <a:spLocks noGrp="1"/>
          </p:cNvSpPr>
          <p:nvPr>
            <p:ph idx="1"/>
          </p:nvPr>
        </p:nvSpPr>
        <p:spPr>
          <a:xfrm>
            <a:off x="144145" y="1229995"/>
            <a:ext cx="11635105" cy="5334000"/>
          </a:xfrm>
        </p:spPr>
        <p:txBody>
          <a:bodyPr>
            <a:normAutofit fontScale="25000" lnSpcReduction="20000"/>
          </a:bodyPr>
          <a:lstStyle/>
          <a:p>
            <a:pPr marL="0" indent="0" algn="just">
              <a:lnSpc>
                <a:spcPct val="177000"/>
              </a:lnSpc>
              <a:spcAft>
                <a:spcPts val="800"/>
              </a:spcAft>
              <a:buNone/>
            </a:pPr>
            <a:r>
              <a:rPr lang="en-US" sz="9600" b="1" dirty="0">
                <a:effectLst/>
                <a:latin typeface="Times New Roman" panose="02020603050405020304" pitchFamily="18" charset="0"/>
                <a:ea typeface="Times New Roman" panose="02020603050405020304" pitchFamily="18" charset="0"/>
              </a:rPr>
              <a:t>Celonis PQL </a:t>
            </a:r>
            <a:r>
              <a:rPr lang="en-US" sz="9600" dirty="0">
                <a:effectLst/>
                <a:latin typeface="Times New Roman" panose="02020603050405020304" pitchFamily="18" charset="0"/>
                <a:ea typeface="Times New Roman" panose="02020603050405020304" pitchFamily="18" charset="0"/>
              </a:rPr>
              <a:t>provides a wide range of different operators which can be combined to answer complex business questions. </a:t>
            </a:r>
            <a:r>
              <a:rPr lang="en-US" sz="9600" dirty="0">
                <a:effectLst/>
                <a:ea typeface="Times New Roman" panose="02020603050405020304" pitchFamily="18" charset="0"/>
                <a:sym typeface="+mn-ea"/>
              </a:rPr>
              <a:t>Even though Celonis PQL is inspired by SQL, there are major differences between the two query languages. On a high level, Celonis PQL varies along four key dimensions: </a:t>
            </a:r>
            <a:endParaRPr lang="en-IN" sz="9600" dirty="0">
              <a:effectLst/>
              <a:latin typeface="Times New Roman" panose="02020603050405020304" pitchFamily="18" charset="0"/>
              <a:ea typeface="Times New Roman" panose="02020603050405020304" pitchFamily="18" charset="0"/>
            </a:endParaRPr>
          </a:p>
          <a:p>
            <a:pPr marL="0" marR="60960" lvl="0" indent="0" algn="just" fontAlgn="base">
              <a:lnSpc>
                <a:spcPct val="177000"/>
              </a:lnSpc>
              <a:spcBef>
                <a:spcPts val="600"/>
              </a:spcBef>
              <a:spcAft>
                <a:spcPts val="600"/>
              </a:spcAft>
              <a:buClr>
                <a:srgbClr val="000000"/>
              </a:buClr>
              <a:buSzPts val="1200"/>
              <a:buNone/>
            </a:pPr>
            <a:r>
              <a:rPr lang="en-IN" altLang="en-US" sz="9600" dirty="0">
                <a:effectLst/>
                <a:uFill>
                  <a:solidFill>
                    <a:srgbClr val="000000"/>
                  </a:solidFill>
                </a:uFill>
                <a:ea typeface="Times New Roman" panose="02020603050405020304" pitchFamily="18" charset="0"/>
                <a:sym typeface="+mn-ea"/>
              </a:rPr>
              <a:t>1. </a:t>
            </a:r>
            <a:r>
              <a:rPr lang="en-US" sz="9600" dirty="0">
                <a:effectLst/>
                <a:uFill>
                  <a:solidFill>
                    <a:srgbClr val="000000"/>
                  </a:solidFill>
                </a:uFill>
                <a:ea typeface="Times New Roman" panose="02020603050405020304" pitchFamily="18" charset="0"/>
                <a:sym typeface="+mn-ea"/>
              </a:rPr>
              <a:t>Language Scope </a:t>
            </a:r>
            <a:endParaRPr lang="en-IN" sz="9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60960" lvl="0" indent="0" algn="just" fontAlgn="base">
              <a:lnSpc>
                <a:spcPct val="177000"/>
              </a:lnSpc>
              <a:spcBef>
                <a:spcPts val="600"/>
              </a:spcBef>
              <a:spcAft>
                <a:spcPts val="600"/>
              </a:spcAft>
              <a:buClr>
                <a:srgbClr val="000000"/>
              </a:buClr>
              <a:buSzPts val="1200"/>
              <a:buNone/>
            </a:pPr>
            <a:r>
              <a:rPr lang="en-IN" altLang="en-US" sz="9600" dirty="0">
                <a:effectLst/>
                <a:uFill>
                  <a:solidFill>
                    <a:srgbClr val="000000"/>
                  </a:solidFill>
                </a:uFill>
                <a:ea typeface="Times New Roman" panose="02020603050405020304" pitchFamily="18" charset="0"/>
                <a:sym typeface="+mn-ea"/>
              </a:rPr>
              <a:t>2. </a:t>
            </a:r>
            <a:r>
              <a:rPr lang="en-US" sz="9600" dirty="0">
                <a:effectLst/>
                <a:uFill>
                  <a:solidFill>
                    <a:srgbClr val="000000"/>
                  </a:solidFill>
                </a:uFill>
                <a:ea typeface="Times New Roman" panose="02020603050405020304" pitchFamily="18" charset="0"/>
                <a:sym typeface="+mn-ea"/>
              </a:rPr>
              <a:t>Data Manipulation Language </a:t>
            </a:r>
            <a:endParaRPr lang="en-IN" sz="9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60960" lvl="0" indent="0" algn="just" fontAlgn="base">
              <a:lnSpc>
                <a:spcPct val="177000"/>
              </a:lnSpc>
              <a:spcBef>
                <a:spcPts val="600"/>
              </a:spcBef>
              <a:spcAft>
                <a:spcPts val="600"/>
              </a:spcAft>
              <a:buClr>
                <a:srgbClr val="000000"/>
              </a:buClr>
              <a:buSzPts val="1200"/>
              <a:buNone/>
            </a:pPr>
            <a:r>
              <a:rPr lang="en-IN" altLang="en-US" sz="9600" dirty="0">
                <a:effectLst/>
                <a:uFill>
                  <a:solidFill>
                    <a:srgbClr val="000000"/>
                  </a:solidFill>
                </a:uFill>
                <a:ea typeface="Times New Roman" panose="02020603050405020304" pitchFamily="18" charset="0"/>
                <a:sym typeface="+mn-ea"/>
              </a:rPr>
              <a:t>3. </a:t>
            </a:r>
            <a:r>
              <a:rPr lang="en-US" sz="9600" dirty="0">
                <a:effectLst/>
                <a:uFill>
                  <a:solidFill>
                    <a:srgbClr val="000000"/>
                  </a:solidFill>
                </a:uFill>
                <a:ea typeface="Times New Roman" panose="02020603050405020304" pitchFamily="18" charset="0"/>
                <a:sym typeface="+mn-ea"/>
              </a:rPr>
              <a:t>Data Definition language </a:t>
            </a:r>
            <a:endParaRPr lang="en-IN" sz="9600" dirty="0">
              <a:uFill>
                <a:solidFill>
                  <a:srgbClr val="000000"/>
                </a:solidFill>
              </a:uFill>
              <a:ea typeface="Times New Roman" panose="02020603050405020304" pitchFamily="18" charset="0"/>
            </a:endParaRPr>
          </a:p>
          <a:p>
            <a:pPr marL="0" marR="60960" lvl="0" indent="0" algn="just" fontAlgn="base">
              <a:lnSpc>
                <a:spcPct val="177000"/>
              </a:lnSpc>
              <a:spcBef>
                <a:spcPts val="600"/>
              </a:spcBef>
              <a:spcAft>
                <a:spcPts val="600"/>
              </a:spcAft>
              <a:buClr>
                <a:srgbClr val="000000"/>
              </a:buClr>
              <a:buSzPts val="1200"/>
              <a:buNone/>
            </a:pPr>
            <a:r>
              <a:rPr lang="en-IN" altLang="en-US" sz="9600" dirty="0">
                <a:effectLst/>
                <a:uFill>
                  <a:solidFill>
                    <a:srgbClr val="000000"/>
                  </a:solidFill>
                </a:uFill>
                <a:ea typeface="Times New Roman" panose="02020603050405020304" pitchFamily="18" charset="0"/>
                <a:sym typeface="+mn-ea"/>
              </a:rPr>
              <a:t>4. </a:t>
            </a:r>
            <a:r>
              <a:rPr lang="en-US" sz="9600" dirty="0">
                <a:effectLst/>
                <a:uFill>
                  <a:solidFill>
                    <a:srgbClr val="000000"/>
                  </a:solidFill>
                </a:uFill>
                <a:ea typeface="Times New Roman" panose="02020603050405020304" pitchFamily="18" charset="0"/>
                <a:sym typeface="+mn-ea"/>
              </a:rPr>
              <a:t>Domain-Specific </a:t>
            </a:r>
            <a:endParaRPr lang="en-IN" sz="9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Comparison</a:t>
            </a:r>
            <a:r>
              <a:rPr lang="en-US" sz="18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SQL</a:t>
            </a:r>
            <a:r>
              <a:rPr lang="en-US" sz="18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5.jpeg"/>
          <p:cNvPicPr>
            <a:picLocks noChangeAspect="1"/>
          </p:cNvPicPr>
          <p:nvPr/>
        </p:nvPicPr>
        <p:blipFill>
          <a:blip r:embed="rId1" cstate="print"/>
          <a:stretch>
            <a:fillRect/>
          </a:stretch>
        </p:blipFill>
        <p:spPr>
          <a:xfrm>
            <a:off x="4429776" y="3013891"/>
            <a:ext cx="7182184" cy="2901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Applications</a:t>
            </a:r>
            <a:endParaRPr lang="en-IN" dirty="0"/>
          </a:p>
        </p:txBody>
      </p:sp>
      <p:sp>
        <p:nvSpPr>
          <p:cNvPr id="3" name="Content Placeholder 2"/>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Retail: Inventory Management and Fulfillment</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Healthcare: Patient Journey Analysis</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Finance: Invoice Processing</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Manufacturing: Production Line Efficiency</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Customer Support: Helpdesk Operations</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IT Service Management: Incident Handling</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Logistics: Order Processing</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Insurance: Claims Processing</a:t>
            </a:r>
            <a:endParaRPr lang="en-IN" sz="2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rPr>
              <a:t> Energy: Maintenance and Repairs</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IN" dirty="0"/>
          </a:p>
        </p:txBody>
      </p:sp>
      <p:pic>
        <p:nvPicPr>
          <p:cNvPr id="4098" name="Picture 2" descr="What is Process Mining? All You Need to Know | Quixy"/>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13459" y="1380931"/>
            <a:ext cx="9752381" cy="4447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a:t>
            </a:r>
            <a:endParaRPr lang="en-IN" dirty="0"/>
          </a:p>
        </p:txBody>
      </p:sp>
      <p:sp>
        <p:nvSpPr>
          <p:cNvPr id="3" name="Content Placeholder 2"/>
          <p:cNvSpPr>
            <a:spLocks noGrp="1"/>
          </p:cNvSpPr>
          <p:nvPr>
            <p:ph idx="1"/>
          </p:nvPr>
        </p:nvSpPr>
        <p:spPr/>
        <p:txBody>
          <a:bodyPr/>
          <a:lstStyle/>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Perform the basic tasks necessary to build Celonis analyses.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Become familiar with Analysis Settings and Permissions.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Publish analyses using best practices in version control.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Put your knowledge about the theoretical foundations of Process Mining into practice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Bef>
                <a:spcPts val="0"/>
              </a:spcBef>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Save an analysis selection for future reference and share it with your team; export visualizations and process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Github Link</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indent="-457200">
              <a:lnSpc>
                <a:spcPct val="140000"/>
              </a:lnSpc>
            </a:pPr>
            <a:r>
              <a:rPr lang="en-US" b="0" i="0" dirty="0">
                <a:effectLst/>
              </a:rPr>
              <a:t>The main objectives of </a:t>
            </a:r>
            <a:r>
              <a:rPr lang="en-IN" altLang="en-US" b="0" i="0" dirty="0">
                <a:effectLst/>
              </a:rPr>
              <a:t>Process Mining</a:t>
            </a:r>
            <a:r>
              <a:rPr lang="en-US" b="0" i="0" dirty="0">
                <a:effectLst/>
              </a:rPr>
              <a:t> are to identify patterns, discover relationships, and uncover insights that can be used to improve decision-making.</a:t>
            </a:r>
            <a:endParaRPr lang="en-US" sz="3200" b="1" dirty="0"/>
          </a:p>
          <a:p>
            <a:pPr marL="457200" indent="-457200">
              <a:lnSpc>
                <a:spcPct val="110000"/>
              </a:lnSpc>
            </a:pPr>
            <a:r>
              <a:rPr lang="en-GB" altLang="en-US" dirty="0">
                <a:sym typeface="+mn-ea"/>
              </a:rPr>
              <a:t>Process Mining is the technology at the heart of the Celonis Execution Management System(EMS). enabling enterprises to fully understand how their core business processes run and find the hidden value opportunities, before taking intelligent, automated action to improve performance and unlock hundreds of millions across the enterprises.</a:t>
            </a:r>
            <a:endParaRPr lang="en-US" sz="3200" b="1"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pPr algn="l"/>
            <a:r>
              <a:rPr lang="en-US" b="1" i="0" dirty="0">
                <a:effectLst/>
              </a:rPr>
              <a:t>W</a:t>
            </a:r>
            <a:r>
              <a:rPr lang="en-IN" altLang="en-US" b="1" i="0" dirty="0">
                <a:effectLst/>
              </a:rPr>
              <a:t>hat is </a:t>
            </a:r>
            <a:r>
              <a:rPr lang="en-US" b="1" i="0" dirty="0">
                <a:effectLst/>
              </a:rPr>
              <a:t> </a:t>
            </a:r>
            <a:r>
              <a:rPr lang="en-IN" altLang="en-US" b="1" i="0" dirty="0">
                <a:effectLst/>
              </a:rPr>
              <a:t>P</a:t>
            </a:r>
            <a:r>
              <a:rPr lang="en-US" b="1" i="0" dirty="0">
                <a:effectLst/>
              </a:rPr>
              <a:t>rocess </a:t>
            </a:r>
            <a:r>
              <a:rPr lang="en-IN" altLang="en-US" b="1" i="0" dirty="0">
                <a:effectLst/>
              </a:rPr>
              <a:t>M</a:t>
            </a:r>
            <a:r>
              <a:rPr lang="en-US" b="1" i="0" dirty="0">
                <a:effectLst/>
              </a:rPr>
              <a:t>ining?</a:t>
            </a:r>
            <a:endParaRPr lang="en-US" b="1" i="0" dirty="0">
              <a:effectLst/>
            </a:endParaRPr>
          </a:p>
          <a:p>
            <a:pPr marL="457200" lvl="2" algn="just">
              <a:lnSpc>
                <a:spcPct val="110000"/>
              </a:lnSpc>
              <a:buFont typeface="Arial" panose="020B0604020202020204" pitchFamily="34" charset="0"/>
              <a:buChar char="•"/>
            </a:pPr>
            <a:r>
              <a:rPr lang="en-US" sz="2400" dirty="0">
                <a:sym typeface="+mn-ea"/>
              </a:rPr>
              <a:t>Process Mining is the combination of two disciplines: Data Science and Business Process Management. Process Mining essentially uses Data Science techniques, such as Big Data and AI, to address Process Science problems such as process improvement and automation.</a:t>
            </a:r>
            <a:endParaRPr lang="en-US" sz="2400" dirty="0">
              <a:sym typeface="+mn-ea"/>
            </a:endParaRPr>
          </a:p>
          <a:p>
            <a:pPr marL="457200" lvl="2" algn="just">
              <a:lnSpc>
                <a:spcPct val="110000"/>
              </a:lnSpc>
              <a:buFont typeface="Arial" panose="020B0604020202020204" pitchFamily="34" charset="0"/>
              <a:buChar char="•"/>
            </a:pPr>
            <a:r>
              <a:rPr lang="en-GB" altLang="en-US" sz="2400" dirty="0">
                <a:sym typeface="+mn-ea"/>
              </a:rPr>
              <a:t>It</a:t>
            </a:r>
            <a:r>
              <a:rPr lang="en-US" sz="2400" dirty="0">
                <a:sym typeface="+mn-ea"/>
              </a:rPr>
              <a:t> encompasses several techniques that help organizations analyze event data and gain insights into their business processes. These techniques enable organizations to discover, understand, and improve their processes.</a:t>
            </a:r>
            <a:endParaRPr lang="en-US" sz="2400" dirty="0">
              <a:sym typeface="+mn-ea"/>
            </a:endParaRPr>
          </a:p>
          <a:p>
            <a:pPr marL="457200" lvl="2" algn="just">
              <a:lnSpc>
                <a:spcPct val="110000"/>
              </a:lnSpc>
              <a:buFont typeface="Arial" panose="020B0604020202020204" pitchFamily="34" charset="0"/>
              <a:buChar char="•"/>
            </a:pPr>
            <a:r>
              <a:rPr lang="en-IN" altLang="en-US" sz="2400" dirty="0">
                <a:sym typeface="+mn-ea"/>
              </a:rPr>
              <a:t>Process Mining is</a:t>
            </a:r>
            <a:r>
              <a:rPr lang="en-US" sz="2400" dirty="0">
                <a:sym typeface="+mn-ea"/>
              </a:rPr>
              <a:t> an analytical discipline for discovering, monitoring, and improving processes as they are Process Mining works by extracting knowledge from event logs (also called digital footprints) readily available in today’s information systems, to visualize    business    processes </a:t>
            </a:r>
            <a:r>
              <a:rPr lang="en-GB" altLang="en-US" sz="2400" dirty="0">
                <a:sym typeface="+mn-ea"/>
              </a:rPr>
              <a:t>and their variations.</a:t>
            </a:r>
            <a:endParaRPr lang="en-US" sz="2400" b="1" i="0" dirty="0">
              <a:effectLst/>
            </a:endParaRPr>
          </a:p>
          <a:p>
            <a:pPr marL="0" indent="0" algn="l">
              <a:buNone/>
            </a:pPr>
            <a:endParaRPr lang="en-US" b="0" i="0" dirty="0">
              <a:effectLst/>
            </a:endParaRPr>
          </a:p>
          <a:p>
            <a:pPr marL="0" indent="0" algn="l">
              <a:buNone/>
            </a:pPr>
            <a:endParaRPr lang="en-US" b="0" i="0" dirty="0">
              <a:effectLst/>
            </a:endParaRPr>
          </a:p>
          <a:p>
            <a:pPr algn="l">
              <a:buFont typeface="Wingdings" panose="05000000000000000000" pitchFamily="2" charset="2"/>
              <a:buChar char="ü"/>
            </a:pPr>
            <a:endParaRPr lang="en-US" b="0" i="0" dirty="0">
              <a:effectLst/>
              <a:latin typeface="Arial" panose="020B060402020202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42597"/>
            <a:ext cx="12192000" cy="727788"/>
          </a:xfrm>
        </p:spPr>
        <p:txBody>
          <a:bodyPr/>
          <a:lstStyle/>
          <a:p>
            <a:r>
              <a:rPr lang="en-IN" dirty="0"/>
              <a:t>Technology</a:t>
            </a:r>
            <a:endParaRPr lang="en-IN" dirty="0"/>
          </a:p>
        </p:txBody>
      </p:sp>
      <p:sp>
        <p:nvSpPr>
          <p:cNvPr id="3" name="Content Placeholder 2"/>
          <p:cNvSpPr>
            <a:spLocks noGrp="1"/>
          </p:cNvSpPr>
          <p:nvPr>
            <p:ph idx="1"/>
          </p:nvPr>
        </p:nvSpPr>
        <p:spPr/>
        <p:txBody>
          <a:bodyPr/>
          <a:lstStyle/>
          <a:p>
            <a:pPr>
              <a:lnSpc>
                <a:spcPct val="110000"/>
              </a:lnSpc>
              <a:buFont typeface="Arial" panose="020B0604020202020204" pitchFamily="34" charset="0"/>
              <a:buChar char="•"/>
            </a:pPr>
            <a:r>
              <a:rPr lang="en-IN" sz="2400" dirty="0"/>
              <a:t>To analyze the track processes</a:t>
            </a:r>
            <a:endParaRPr lang="en-IN" sz="2400" dirty="0"/>
          </a:p>
          <a:p>
            <a:pPr>
              <a:lnSpc>
                <a:spcPct val="110000"/>
              </a:lnSpc>
              <a:buFont typeface="Arial" panose="020B0604020202020204" pitchFamily="34" charset="0"/>
              <a:buChar char="•"/>
            </a:pPr>
            <a:r>
              <a:rPr lang="en-US" sz="2400" b="0" i="0" dirty="0">
                <a:effectLst/>
              </a:rPr>
              <a:t>Process mining applies data science to discover, validate and improve workflows.</a:t>
            </a:r>
            <a:endParaRPr lang="en-US" sz="2400" b="0" i="0" dirty="0">
              <a:effectLst/>
            </a:endParaRPr>
          </a:p>
          <a:p>
            <a:pPr>
              <a:lnSpc>
                <a:spcPct val="110000"/>
              </a:lnSpc>
              <a:buFont typeface="Arial" panose="020B0604020202020204" pitchFamily="34" charset="0"/>
              <a:buChar char="•"/>
            </a:pPr>
            <a:r>
              <a:rPr lang="en-US" sz="2400" dirty="0"/>
              <a:t>T</a:t>
            </a:r>
            <a:r>
              <a:rPr lang="en-US" sz="2400" b="0" i="0" dirty="0">
                <a:effectLst/>
              </a:rPr>
              <a:t>ool that quickly analyzes all of your process data from various systems like an ERP, CRM or MES</a:t>
            </a:r>
            <a:endParaRPr lang="en-US" sz="2400" b="0" i="0" dirty="0">
              <a:effectLst/>
            </a:endParaRPr>
          </a:p>
          <a:p>
            <a:pPr>
              <a:lnSpc>
                <a:spcPct val="110000"/>
              </a:lnSpc>
              <a:buFont typeface="Arial" panose="020B0604020202020204" pitchFamily="34" charset="0"/>
              <a:buChar char="•"/>
            </a:pPr>
            <a:r>
              <a:rPr lang="en-US" sz="2400" b="0" i="0" dirty="0">
                <a:effectLst/>
              </a:rPr>
              <a:t>Process mining, like any other data-driven analysis approach, needs to deal with data quality problems. A data source may be a simple flat file, an Excel spreadsheet, a transaction log, or a database table</a:t>
            </a:r>
            <a:endParaRPr lang="en-US" sz="2400" b="0" i="0" dirty="0">
              <a:effectLst/>
            </a:endParaRPr>
          </a:p>
          <a:p>
            <a:pPr>
              <a:lnSpc>
                <a:spcPct val="110000"/>
              </a:lnSpc>
              <a:buFont typeface="Arial" panose="020B0604020202020204" pitchFamily="34" charset="0"/>
              <a:buChar char="•"/>
            </a:pPr>
            <a:r>
              <a:rPr lang="en-IN" sz="2400" dirty="0">
                <a:sym typeface="+mn-ea"/>
              </a:rPr>
              <a:t>Database systems are used for storing and managing event logs, which are converted into process models</a:t>
            </a:r>
            <a:r>
              <a:rPr lang="en-GB" altLang="en-IN" sz="2400" dirty="0">
                <a:sym typeface="+mn-ea"/>
              </a:rPr>
              <a:t>.</a:t>
            </a:r>
            <a:endParaRPr lang="en-GB" altLang="en-IN" sz="2400" dirty="0">
              <a:sym typeface="+mn-ea"/>
            </a:endParaRPr>
          </a:p>
          <a:p>
            <a:pPr>
              <a:lnSpc>
                <a:spcPct val="110000"/>
              </a:lnSpc>
              <a:buFont typeface="Arial" panose="020B0604020202020204" pitchFamily="34" charset="0"/>
              <a:buChar char="•"/>
            </a:pPr>
            <a:r>
              <a:rPr lang="en-IN" sz="2400" dirty="0">
                <a:sym typeface="+mn-ea"/>
              </a:rPr>
              <a:t>Technologies to extract, transform, and load event data from various IT systems within an organization.</a:t>
            </a:r>
            <a:endParaRPr lang="en-IN" altLang="en-US" sz="2400" b="0" i="0" dirty="0">
              <a:solidFill>
                <a:srgbClr val="BDC1C6"/>
              </a:solidFill>
              <a:effectLst/>
            </a:endParaRPr>
          </a:p>
          <a:p>
            <a:pPr>
              <a:lnSpc>
                <a:spcPct val="110000"/>
              </a:lnSpc>
              <a:buFont typeface="Arial" panose="020B0604020202020204" pitchFamily="34" charset="0"/>
              <a:buChar char="•"/>
            </a:pPr>
            <a:endParaRPr lang="en-US" b="0" i="0" dirty="0">
              <a:effectLst/>
              <a:latin typeface="Google Sans"/>
            </a:endParaRPr>
          </a:p>
          <a:p>
            <a:pPr marL="0" indent="0">
              <a:lnSpc>
                <a:spcPct val="110000"/>
              </a:lnSpc>
              <a:buNone/>
            </a:pPr>
            <a:endParaRPr lang="en-US" dirty="0">
              <a:latin typeface="Google Sans"/>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pPr algn="just" rtl="0">
              <a:lnSpc>
                <a:spcPct val="110000"/>
              </a:lnSpc>
            </a:pPr>
            <a:r>
              <a:rPr lang="en-IN" altLang="en-US" sz="2400" i="0" dirty="0">
                <a:solidFill>
                  <a:srgbClr val="000000"/>
                </a:solidFill>
                <a:effectLst/>
              </a:rPr>
              <a:t>F</a:t>
            </a:r>
            <a:r>
              <a:rPr lang="en-US" sz="2400" i="0" dirty="0">
                <a:solidFill>
                  <a:srgbClr val="000000"/>
                </a:solidFill>
                <a:effectLst/>
              </a:rPr>
              <a:t>inancial services, telecommunications, healthcare, and retail are just a few examples of industries where process mining can be used for business process management and process improvement. These sectors have a wealth of data that can be used as a starting point, and process deviations from their intended behavior can have expensive repercussions.</a:t>
            </a:r>
            <a:endParaRPr lang="en-US" i="0" dirty="0">
              <a:solidFill>
                <a:srgbClr val="000000"/>
              </a:solidFill>
              <a:effectLst/>
            </a:endParaRPr>
          </a:p>
          <a:p>
            <a:pPr algn="l" rtl="0"/>
            <a:endParaRPr lang="en-US" i="0" dirty="0">
              <a:solidFill>
                <a:srgbClr val="000000"/>
              </a:solidFill>
              <a:effectLst/>
              <a:latin typeface="roboto" panose="02000000000000000000" pitchFamily="2" charset="0"/>
            </a:endParaRPr>
          </a:p>
          <a:p>
            <a:pPr marL="0" indent="0">
              <a:buNone/>
            </a:pPr>
            <a:endParaRPr lang="en-I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3177" y="3027679"/>
            <a:ext cx="7143750" cy="3196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301" y="1238249"/>
            <a:ext cx="11864340" cy="5253989"/>
          </a:xfrm>
        </p:spPr>
        <p:txBody>
          <a:bodyPr>
            <a:normAutofit fontScale="47500" lnSpcReduction="20000"/>
          </a:bodyPr>
          <a:lstStyle/>
          <a:p>
            <a:pPr algn="l" rtl="0">
              <a:buFont typeface="+mj-lt"/>
              <a:buAutoNum type="arabicPeriod"/>
            </a:pPr>
            <a:r>
              <a:rPr lang="en-GB" sz="4400" b="1" i="0" dirty="0">
                <a:solidFill>
                  <a:srgbClr val="000000"/>
                </a:solidFill>
                <a:effectLst/>
              </a:rPr>
              <a:t>Financial Services: </a:t>
            </a:r>
            <a:endParaRPr lang="en-GB" sz="4400" b="0" i="0" dirty="0">
              <a:solidFill>
                <a:srgbClr val="000000"/>
              </a:solidFill>
              <a:effectLst/>
            </a:endParaRPr>
          </a:p>
          <a:p>
            <a:pPr marL="0" indent="0" algn="l">
              <a:buNone/>
            </a:pPr>
            <a:r>
              <a:rPr lang="en-GB" sz="4400" b="0" i="0" dirty="0">
                <a:solidFill>
                  <a:srgbClr val="000000"/>
                </a:solidFill>
                <a:effectLst/>
              </a:rPr>
              <a:t>Because of the rise in transaction volume and the digitization of more industries, aberrant activity is harder to detect using manual methods. Companies in the financial services sector have the chance to continually and thoroughly identify issues within high-volume processes thanks to process mining, which is a solution to the increased regulatory and audit requirements.</a:t>
            </a:r>
            <a:endParaRPr lang="en-GB" sz="4400" b="0" i="0" dirty="0">
              <a:solidFill>
                <a:srgbClr val="000000"/>
              </a:solidFill>
              <a:effectLst/>
            </a:endParaRPr>
          </a:p>
          <a:p>
            <a:pPr marL="0" indent="0" algn="l">
              <a:buNone/>
            </a:pPr>
            <a:endParaRPr lang="en-GB" sz="4400" b="0" i="0" dirty="0">
              <a:solidFill>
                <a:srgbClr val="000000"/>
              </a:solidFill>
              <a:effectLst/>
            </a:endParaRPr>
          </a:p>
          <a:p>
            <a:pPr algn="l" rtl="0">
              <a:buFont typeface="+mj-lt"/>
              <a:buAutoNum type="arabicPeriod" startAt="2"/>
            </a:pPr>
            <a:r>
              <a:rPr lang="en-GB" sz="4400" b="1" i="0" dirty="0">
                <a:solidFill>
                  <a:srgbClr val="000000"/>
                </a:solidFill>
                <a:effectLst/>
              </a:rPr>
              <a:t>Telecommunications: </a:t>
            </a:r>
            <a:endParaRPr lang="en-GB" sz="4400" b="0" i="0" dirty="0">
              <a:solidFill>
                <a:srgbClr val="000000"/>
              </a:solidFill>
              <a:effectLst/>
            </a:endParaRPr>
          </a:p>
          <a:p>
            <a:pPr marL="0" indent="0" algn="l" rtl="0">
              <a:buNone/>
            </a:pPr>
            <a:r>
              <a:rPr lang="en-GB" sz="4400" b="0" i="0" dirty="0">
                <a:solidFill>
                  <a:srgbClr val="000000"/>
                </a:solidFill>
                <a:effectLst/>
              </a:rPr>
              <a:t>As subscriber quantities increase and activations become more and more automated, there is a greater danger of unsuccessful activations. When telecom companies get more orders, process mining gives them the chance to identify pricey issues and client blowback in their Order-to-Activation processes.</a:t>
            </a:r>
            <a:endParaRPr lang="en-GB" sz="4400" b="0" i="0" dirty="0">
              <a:solidFill>
                <a:srgbClr val="000000"/>
              </a:solidFill>
              <a:effectLst/>
            </a:endParaRPr>
          </a:p>
          <a:p>
            <a:pPr marL="0" indent="0" algn="l">
              <a:buNone/>
            </a:pPr>
            <a:endParaRPr lang="en-GB" sz="4400" b="0" i="0" dirty="0">
              <a:solidFill>
                <a:srgbClr val="000000"/>
              </a:solidFill>
              <a:effectLst/>
            </a:endParaRPr>
          </a:p>
          <a:p>
            <a:pPr algn="l" rtl="0">
              <a:buFont typeface="+mj-lt"/>
              <a:buAutoNum type="arabicPeriod" startAt="3"/>
            </a:pPr>
            <a:r>
              <a:rPr lang="en-GB" sz="4400" b="1" i="0" dirty="0">
                <a:solidFill>
                  <a:srgbClr val="000000"/>
                </a:solidFill>
                <a:effectLst/>
              </a:rPr>
              <a:t>Healthcare: </a:t>
            </a:r>
            <a:endParaRPr lang="en-GB" sz="4400" b="0" i="0" dirty="0">
              <a:solidFill>
                <a:srgbClr val="000000"/>
              </a:solidFill>
              <a:effectLst/>
            </a:endParaRPr>
          </a:p>
          <a:p>
            <a:pPr marL="0" indent="0" algn="l">
              <a:buNone/>
            </a:pPr>
            <a:r>
              <a:rPr lang="en-GB" sz="4400" b="0" i="0" dirty="0">
                <a:solidFill>
                  <a:srgbClr val="000000"/>
                </a:solidFill>
                <a:effectLst/>
              </a:rPr>
              <a:t> The risks associated with preserving population health and achieving individual patient journey objectives rise as data about patient experiences and results keep growing. Process mining supports the delivery of effective and high-quality end-to-end patient journeys for healthcare organizations dealing with the exponential growth of data, from before a first doctor appointment through treatment regimens to closed treatment cases.</a:t>
            </a:r>
            <a:endParaRPr lang="en-GB" sz="4400" b="0" i="0" dirty="0">
              <a:solidFill>
                <a:srgbClr val="000000"/>
              </a:solidFill>
              <a:effectLst/>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Modules</a:t>
            </a:r>
            <a:endParaRPr lang="en-IN" altLang="en-US"/>
          </a:p>
        </p:txBody>
      </p:sp>
      <p:sp>
        <p:nvSpPr>
          <p:cNvPr id="3" name="Content Placeholder 2"/>
          <p:cNvSpPr>
            <a:spLocks noGrp="1"/>
          </p:cNvSpPr>
          <p:nvPr>
            <p:ph idx="1"/>
          </p:nvPr>
        </p:nvSpPr>
        <p:spPr/>
        <p:txBody>
          <a:bodyPr/>
          <a:lstStyle/>
          <a:p>
            <a:pPr>
              <a:lnSpc>
                <a:spcPct val="120000"/>
              </a:lnSpc>
            </a:pPr>
            <a:r>
              <a:rPr lang="en-IN" altLang="en-US" sz="2400" b="1"/>
              <a:t>Module 1</a:t>
            </a:r>
            <a:r>
              <a:rPr lang="en-IN" altLang="en-US" sz="2400"/>
              <a:t> : Introduction to Process Mining</a:t>
            </a:r>
            <a:endParaRPr lang="en-IN" altLang="en-US" sz="2400"/>
          </a:p>
          <a:p>
            <a:pPr>
              <a:lnSpc>
                <a:spcPct val="120000"/>
              </a:lnSpc>
            </a:pPr>
            <a:r>
              <a:rPr lang="en-IN" altLang="en-US" sz="2400" b="1"/>
              <a:t>Module 2</a:t>
            </a:r>
            <a:r>
              <a:rPr lang="en-IN" altLang="en-US" sz="2400"/>
              <a:t>: Fundamentals of Process Mining</a:t>
            </a:r>
            <a:endParaRPr lang="en-IN" altLang="en-US" sz="2400"/>
          </a:p>
          <a:p>
            <a:pPr>
              <a:lnSpc>
                <a:spcPct val="120000"/>
              </a:lnSpc>
            </a:pPr>
            <a:r>
              <a:rPr lang="en-IN" altLang="en-US" sz="2400" b="1"/>
              <a:t>Module 3</a:t>
            </a:r>
            <a:r>
              <a:rPr lang="en-IN" altLang="en-US" sz="2400"/>
              <a:t>: Rising Star Technical</a:t>
            </a:r>
            <a:endParaRPr lang="en-IN" altLang="en-US" sz="2400"/>
          </a:p>
          <a:p>
            <a:pPr lvl="4">
              <a:lnSpc>
                <a:spcPct val="120000"/>
              </a:lnSpc>
              <a:buFont typeface="Wingdings" panose="05000000000000000000" charset="0"/>
              <a:buChar char="§"/>
            </a:pPr>
            <a:r>
              <a:rPr lang="en-IN" altLang="en-US" sz="2400"/>
              <a:t>PQL Queries</a:t>
            </a:r>
            <a:endParaRPr lang="en-IN" altLang="en-US" sz="2400"/>
          </a:p>
          <a:p>
            <a:pPr lvl="4">
              <a:lnSpc>
                <a:spcPct val="120000"/>
              </a:lnSpc>
              <a:buFont typeface="Wingdings" panose="05000000000000000000" charset="0"/>
              <a:buChar char="§"/>
            </a:pPr>
            <a:r>
              <a:rPr lang="en-IN" altLang="en-US" sz="2400"/>
              <a:t>Get Data into EMS</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IN" dirty="0" err="1"/>
              <a:t>ontd</a:t>
            </a:r>
            <a:r>
              <a:rPr lang="en-IN" dirty="0"/>
              <a:t>..</a:t>
            </a:r>
            <a:endParaRPr lang="en-IN" dirty="0"/>
          </a:p>
        </p:txBody>
      </p:sp>
      <p:sp>
        <p:nvSpPr>
          <p:cNvPr id="4" name="Content Placeholder 3"/>
          <p:cNvSpPr>
            <a:spLocks noGrp="1"/>
          </p:cNvSpPr>
          <p:nvPr>
            <p:ph idx="1"/>
          </p:nvPr>
        </p:nvSpPr>
        <p:spPr/>
        <p:txBody>
          <a:bodyPr/>
          <a:lstStyle/>
          <a:p>
            <a:r>
              <a:rPr lang="en-IN" b="1" i="0" dirty="0">
                <a:solidFill>
                  <a:srgbClr val="313537"/>
                </a:solidFill>
                <a:effectLst/>
              </a:rPr>
              <a:t>Module 1 : Introduction to Process Mining</a:t>
            </a:r>
            <a:endParaRPr lang="en-IN" b="1" i="0" dirty="0">
              <a:solidFill>
                <a:srgbClr val="313537"/>
              </a:solidFill>
              <a:effectLst/>
            </a:endParaRPr>
          </a:p>
          <a:p>
            <a:pPr lvl="1">
              <a:lnSpc>
                <a:spcPct val="11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process is a systematic series of actions, tasks, or steps that are executed in a specific sequence to achieve a desired outcome or goal. Processes are fundamental to various fields, including business operations, manufacturing, software development, and more. They provide structure and organization to activities, ensuring that tasks are performed in an orderly and efficient manner.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Process mining has a wide range of uses across different industries and sectors. Its applications span from improving operational efficiency to ensuring compliance and driving digital transformation</a:t>
            </a:r>
            <a:endParaRPr lang="en-US" dirty="0">
              <a:effectLst/>
              <a:latin typeface="Times New Roman" panose="02020603050405020304" pitchFamily="18" charset="0"/>
              <a:ea typeface="Calibri" panose="020F0502020204030204" pitchFamily="34" charset="0"/>
            </a:endParaRPr>
          </a:p>
          <a:p>
            <a:pPr lvl="1">
              <a:lnSpc>
                <a:spcPct val="110000"/>
              </a:lnSpc>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Process mining uncovers opportunities to streamline or automate processes, for example, with robotic process automation (RPA).‍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9038</Words>
  <Application>WPS Presentation</Application>
  <PresentationFormat>Widescreen</PresentationFormat>
  <Paragraphs>210</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Times New Roman</vt:lpstr>
      <vt:lpstr>Courier New</vt:lpstr>
      <vt:lpstr>Calibri</vt:lpstr>
      <vt:lpstr>Google Sans</vt:lpstr>
      <vt:lpstr>roboto</vt:lpstr>
      <vt:lpstr>Wingdings</vt:lpstr>
      <vt:lpstr>Microsoft YaHei</vt:lpstr>
      <vt:lpstr>Arial Unicode MS</vt:lpstr>
      <vt:lpstr>Symbol</vt:lpstr>
      <vt:lpstr>AMGDT</vt:lpstr>
      <vt:lpstr>Wide Latin</vt:lpstr>
      <vt:lpstr>Custom Design</vt:lpstr>
      <vt:lpstr>PowerPoint 演示文稿</vt:lpstr>
      <vt:lpstr>Contents</vt:lpstr>
      <vt:lpstr>Course Objective</vt:lpstr>
      <vt:lpstr>Introduction</vt:lpstr>
      <vt:lpstr>Technology</vt:lpstr>
      <vt:lpstr>Applications</vt:lpstr>
      <vt:lpstr>PowerPoint 演示文稿</vt:lpstr>
      <vt:lpstr>Modules</vt:lpstr>
      <vt:lpstr>Contd..</vt:lpstr>
      <vt:lpstr>Contd…</vt:lpstr>
      <vt:lpstr>Contd…</vt:lpstr>
      <vt:lpstr>Contd..</vt:lpstr>
      <vt:lpstr>Contd..</vt:lpstr>
      <vt:lpstr>Contd…</vt:lpstr>
      <vt:lpstr>Contd..</vt:lpstr>
      <vt:lpstr>Contd…</vt:lpstr>
      <vt:lpstr>Contd…</vt:lpstr>
      <vt:lpstr>Real Time Applications</vt:lpstr>
      <vt:lpstr>Contd…</vt:lpstr>
      <vt:lpstr>Learning outcomes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harig</cp:lastModifiedBy>
  <cp:revision>131</cp:revision>
  <dcterms:created xsi:type="dcterms:W3CDTF">2019-06-11T05:35:00Z</dcterms:created>
  <dcterms:modified xsi:type="dcterms:W3CDTF">2023-08-31T04:29:24Z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F2D9BD4250CA47E9A3AA9C163981074B</vt:lpwstr>
  </property>
  <property fmtid="{D5CDD505-2E9C-101B-9397-08002B2CF9AE}" pid="3" name="KSOProductBuildVer">
    <vt:lpwstr>1033-11.2.0.11440</vt:lpwstr>
  </property>
</Properties>
</file>