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E5508-A269-4FA4-A26A-8DC0F501C037}">
  <a:tblStyle styleId="{551E5508-A269-4FA4-A26A-8DC0F501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Vang will present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fb84edf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fb84edf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fb84edf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fb84ed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fb84ed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fb84ed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fb84ed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fb84ed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ffb84edf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ffb84edf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ddc95c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ddc95c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fb84edf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fb84edf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ffb84edf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ffb84edf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fb84edf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fb84edf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ffb84edf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ffb84edf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9fe94a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9fe94a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Melissa Vang </a:t>
            </a:r>
            <a:r>
              <a:rPr lang="en"/>
              <a:t>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fb84edf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fb84edf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ffb84edf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ffb84edf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fb84edf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fb84edf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fb84edf7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fb84edf7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ffb84edf7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ffb84edf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fb84edf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fb84edf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ffb84edf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ffb84edf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fb84edf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fb84edf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ffb84edf7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ffb84edf7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fb84edf7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fb84edf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9fe94a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9fe94a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Sreni Sureneni will present:</a:t>
            </a:r>
            <a:br>
              <a:rPr lang="en" sz="1000">
                <a:latin typeface="Raleway"/>
                <a:ea typeface="Raleway"/>
                <a:cs typeface="Raleway"/>
                <a:sym typeface="Raleway"/>
              </a:rPr>
            </a:b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COVID-19 vaccine is the most discussed topic on Twitter in recent times. The high quality data was collected from Twitter.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goal of our project was to study the Twitter messages related to COVID-19 vaccine and analyze the people’s attitude and reaction towards the vaccine and also analyze how it has affected and continues to affect the economy and people’s life.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We analyzed Twitter messages collected during the month of September 2020.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fb84edf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fb84edf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fb84edf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fb84edf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ffb84edf7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ffb84edf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ffb84edf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ffb84edf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fb84edf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fb84edf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fb84edf7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fb84edf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b9fe94ab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b9fe94a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 </a:t>
            </a:r>
            <a:r>
              <a:rPr lang="en"/>
              <a:t>will present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03fc60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03fc60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Shivani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 </a:t>
            </a:r>
            <a:r>
              <a:rPr lang="en"/>
              <a:t>will present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f752c37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f752c37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Shivani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 </a:t>
            </a:r>
            <a:r>
              <a:rPr lang="en"/>
              <a:t>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b9fe94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b9fe94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Shivani 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 </a:t>
            </a:r>
            <a:r>
              <a:rPr lang="en"/>
              <a:t>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752c37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752c37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Sreni Sureneni</a:t>
            </a:r>
            <a:r>
              <a:rPr lang="en">
                <a:solidFill>
                  <a:schemeClr val="dk1"/>
                </a:solidFill>
              </a:rPr>
              <a:t> will present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Read of the research question and 4 approaches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f752c37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f752c37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f752c37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f752c37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752c37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752c37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b9fe94a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b9fe94a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Shivani 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Garlapati </a:t>
            </a:r>
            <a:r>
              <a:rPr lang="en"/>
              <a:t>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9fe94ab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9fe94ab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d1296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d1296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fb84ed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ffb84ed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fb84edf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fb84edf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fb84edf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fb84edf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Raheyma Khan will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ncbi.nlm.nih.gov/pmc/articles/PMC7175788/" TargetMode="External"/><Relationship Id="rId4" Type="http://schemas.openxmlformats.org/officeDocument/2006/relationships/hyperlink" Target="https://towardsdatascience.com/creating-the-twitter-sentiment-analysis-program-in-python-with-naive-bayes-classification-672e5589a7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vamel19/Group-3-covid-vaccine" TargetMode="External"/><Relationship Id="rId4" Type="http://schemas.openxmlformats.org/officeDocument/2006/relationships/hyperlink" Target="https://github.com/raheymakhan/Term-Project-Code/blob/main/Sentiment%20Analysis%20of%20Covid%20Vaccine%20Tweets%20-%20with%20Neik%20Sanders'%20Annotated%20Data.ipynb" TargetMode="External"/><Relationship Id="rId5" Type="http://schemas.openxmlformats.org/officeDocument/2006/relationships/hyperlink" Target="https://github.com/raheymakhan/Term-Project-Code/blob/main/Sentiment%20Analysis%20of%20Covid%20Vaccine%20Tweets%20-%20with%20PlayStore%20Reviews%20%20Annotated%20Data.ipynb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raheymakhan/Term-Project-Code/blob/main/Analysis%2001%20-%20Topic%20Modeling%20on%20Positive%2C%20Negative%20and%20Neutral%20Tweets.ipynb" TargetMode="External"/><Relationship Id="rId4" Type="http://schemas.openxmlformats.org/officeDocument/2006/relationships/hyperlink" Target="https://github.com/raheymakhan/Term-Project-Code/blob/main/Analysis%2002%20-%20Comparing%20Sentiments%20in%20Different%20Cities%20and%20Countries.ipynb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raheymakhan/Term-Project-Code/blob/main/Analysis%2003%20-%20Comparing%20Sentiments%20of%20Famous%20People%20with%20their%20Followers.ipynb" TargetMode="External"/><Relationship Id="rId4" Type="http://schemas.openxmlformats.org/officeDocument/2006/relationships/hyperlink" Target="https://github.com/raheymakhan/Term-Project-Code/blob/main/Analysis%2004%20-%20Count%20Statistics%20Analysis%20on%20Hashtags.ipynb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</a:rPr>
              <a:t>Discussions and attitudes about COVID-19 vaccine on Twitter: A text mining analysis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2102" y="4117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By: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Melissa Vang, Raheyma Khan, Shivani Garlapati, Sreni Sureneni, Deeksha Poornashri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01: </a:t>
            </a:r>
            <a:r>
              <a:rPr b="0" lang="en"/>
              <a:t>Results on Covid-19 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64900" y="1973770"/>
            <a:ext cx="33105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Almost all Covid-19 Vaccine Tweets classified as Neutral.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 a good result!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25" y="1853850"/>
            <a:ext cx="4639875" cy="28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02: </a:t>
            </a:r>
            <a:r>
              <a:rPr b="0" lang="en"/>
              <a:t>Training Dataset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64900" y="1973779"/>
            <a:ext cx="3310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Training Dataset: Google Play App Reviews dataset with over 15000 annotated reviews 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Equal Distribution of Sentiment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25" y="1973775"/>
            <a:ext cx="4164875" cy="28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02: </a:t>
            </a:r>
            <a:r>
              <a:rPr b="0" lang="en"/>
              <a:t>Training Dataset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64900" y="1973775"/>
            <a:ext cx="76158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Cleaned Training Dataset - lower casing, removing links, punctuation and stop words, and lemmatizing.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63" y="2694250"/>
            <a:ext cx="71151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02: </a:t>
            </a:r>
            <a:r>
              <a:rPr b="0" lang="en"/>
              <a:t>Training SVM Model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64900" y="1973775"/>
            <a:ext cx="76158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Split the training dataset into 80% train and 20% test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Fit TF-IDF Based SVM model on train data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Predict test data using trained SVM model 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12443" l="0" r="0" t="10792"/>
          <a:stretch/>
        </p:blipFill>
        <p:spPr>
          <a:xfrm>
            <a:off x="695400" y="3201200"/>
            <a:ext cx="7912999" cy="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02: </a:t>
            </a:r>
            <a:r>
              <a:rPr b="0" lang="en"/>
              <a:t>Results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64900" y="1973779"/>
            <a:ext cx="33105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Approximately equal quantity of Positive and Negative sentiments.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Very few Neutral sentiment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25" y="1973775"/>
            <a:ext cx="4292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Analyses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7650" y="1911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Separate positive, negative, and neutral tweets and find main topics in the tweets.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Conduct sentiment analysis based on location.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Compare sentiments of famous people about covid-19 vaccine with their followers.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Conduct statistics analysis on covid-19 vaccine related hashtags..</a:t>
            </a:r>
            <a:b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01: Topic Modeling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64900" y="1973775"/>
            <a:ext cx="74358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Remove top 10 frequent words from covid-19 data to get better topics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Separate positive, negative and neutral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Construct a dictionary (id2word) and a document-term matrix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(corpus) for all three types of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Find optimal number of topics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Apply LDA and LSA topic models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Modeling: </a:t>
            </a:r>
            <a:r>
              <a:rPr b="0" lang="en"/>
              <a:t>LDA Model</a:t>
            </a:r>
            <a:endParaRPr b="0"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437075" y="2386676"/>
            <a:ext cx="2765325" cy="1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8382"/>
          <a:stretch/>
        </p:blipFill>
        <p:spPr>
          <a:xfrm>
            <a:off x="3202400" y="2386676"/>
            <a:ext cx="2739200" cy="1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 b="0" l="0" r="0" t="8792"/>
          <a:stretch/>
        </p:blipFill>
        <p:spPr>
          <a:xfrm>
            <a:off x="5941600" y="2386675"/>
            <a:ext cx="2765325" cy="18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7649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5117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13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2585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17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64900" y="1954963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Positive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511700" y="1954963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Negative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258500" y="195497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Neutral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Model</a:t>
            </a:r>
            <a:r>
              <a:rPr lang="en"/>
              <a:t>: </a:t>
            </a:r>
            <a:r>
              <a:rPr b="0" lang="en"/>
              <a:t>Positive Topics</a:t>
            </a:r>
            <a:endParaRPr b="0"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38" y="2571750"/>
            <a:ext cx="5252225" cy="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Model</a:t>
            </a:r>
            <a:r>
              <a:rPr lang="en"/>
              <a:t>: </a:t>
            </a:r>
            <a:r>
              <a:rPr b="0" lang="en"/>
              <a:t>Negative</a:t>
            </a:r>
            <a:r>
              <a:rPr b="0" lang="en"/>
              <a:t> Topics</a:t>
            </a:r>
            <a:endParaRPr b="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00" y="2571750"/>
            <a:ext cx="5185600" cy="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75575" y="1947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Methods/Approaches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Discussion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Future Work/ Limitation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975" y="1853838"/>
            <a:ext cx="2696625" cy="2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Model</a:t>
            </a:r>
            <a:r>
              <a:rPr lang="en"/>
              <a:t>: </a:t>
            </a:r>
            <a:r>
              <a:rPr b="0" lang="en"/>
              <a:t>Neutral</a:t>
            </a:r>
            <a:r>
              <a:rPr b="0" lang="en"/>
              <a:t> Topics</a:t>
            </a:r>
            <a:endParaRPr b="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100" y="2521800"/>
            <a:ext cx="5261800" cy="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Modeling: </a:t>
            </a:r>
            <a:r>
              <a:rPr b="0" lang="en"/>
              <a:t>LSA Model</a:t>
            </a:r>
            <a:endParaRPr b="0"/>
          </a:p>
        </p:txBody>
      </p:sp>
      <p:sp>
        <p:nvSpPr>
          <p:cNvPr id="226" name="Google Shape;226;p33"/>
          <p:cNvSpPr txBox="1"/>
          <p:nvPr/>
        </p:nvSpPr>
        <p:spPr>
          <a:xfrm>
            <a:off x="7649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35117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258500" y="419632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Optimal Topics =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764900" y="1954963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Positive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3511700" y="1954963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Negative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258500" y="1954975"/>
            <a:ext cx="234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Neutral Tweets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9722"/>
          <a:stretch/>
        </p:blipFill>
        <p:spPr>
          <a:xfrm>
            <a:off x="499400" y="2386675"/>
            <a:ext cx="2703000" cy="1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9853"/>
          <a:stretch/>
        </p:blipFill>
        <p:spPr>
          <a:xfrm>
            <a:off x="3238600" y="2386675"/>
            <a:ext cx="2703000" cy="18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5">
            <a:alphaModFix/>
          </a:blip>
          <a:srcRect b="0" l="0" r="0" t="10442"/>
          <a:stretch/>
        </p:blipFill>
        <p:spPr>
          <a:xfrm>
            <a:off x="5977800" y="2386675"/>
            <a:ext cx="2630600" cy="1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Model: </a:t>
            </a:r>
            <a:r>
              <a:rPr b="0" lang="en"/>
              <a:t>Positive Topics</a:t>
            </a:r>
            <a:endParaRPr b="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00" y="2165575"/>
            <a:ext cx="7843500" cy="202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Model: </a:t>
            </a:r>
            <a:r>
              <a:rPr b="0" lang="en"/>
              <a:t>Negative</a:t>
            </a:r>
            <a:r>
              <a:rPr b="0" lang="en"/>
              <a:t> Topics</a:t>
            </a:r>
            <a:endParaRPr b="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0" y="1853850"/>
            <a:ext cx="7591800" cy="29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Model: </a:t>
            </a:r>
            <a:r>
              <a:rPr b="0" lang="en"/>
              <a:t>Neutral Topics</a:t>
            </a:r>
            <a:endParaRPr b="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2030200"/>
            <a:ext cx="7121775" cy="201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02: Sentiments in Different Countries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764900" y="2093675"/>
            <a:ext cx="73881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Get the country of each tweet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Keep tweets of countries with more than 100 tweets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Create a grouped bar plot with positive, negative and neutral tweets from each country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64900" y="1318650"/>
            <a:ext cx="308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 in Different Countries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4489" l="0" r="15959" t="0"/>
          <a:stretch/>
        </p:blipFill>
        <p:spPr>
          <a:xfrm>
            <a:off x="3476950" y="647425"/>
            <a:ext cx="5159500" cy="42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02: Sentiments in Different Cities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64900" y="2093675"/>
            <a:ext cx="73881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Get the city, latitude and longitude of each tweet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Count number of positive and negative tweets from each city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Assign a sentiment to each city based on number of positive and negative tweets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Plot a world map with sentiments of cities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764900" y="1318650"/>
            <a:ext cx="735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 in Different Cities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38" y="1853850"/>
            <a:ext cx="55789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19075" y="1295725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03: Sentiments of Famous People and their Followers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719075" y="2405400"/>
            <a:ext cx="73881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Look at covid-19 vaccine tweets from famous people -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Donald Trump and Joe Biden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Use TF-IDF Based SVM Model to predict sentiments of the followers of Trump and Biden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Compare sentiments of famous people and their followers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14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5275" y="1682025"/>
            <a:ext cx="76887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COVID-19 vaccine is the most discussed topic on Twitter in recent times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was collected from Twitter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goal of our project was to study the Twitter messages related to COVID-19 vaccine and analyze the people’s attitude and reaction towards the vaccine and also analyze how it has affected and continues to affect the economy and people’s life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Analyzed tweets during the month of September 2020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19075" y="1295725"/>
            <a:ext cx="78435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Person</a:t>
            </a:r>
            <a:r>
              <a:rPr lang="en"/>
              <a:t>: Donald Trump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/>
              <a:t>“</a:t>
            </a:r>
            <a:r>
              <a:rPr b="0" i="1" lang="en" sz="1600"/>
              <a:t>STOCK MARKET UP BIG, VACCINE COMING SOON. REPORT 90% EFFECTIVE. SUCH GREAT NEWS!</a:t>
            </a:r>
            <a:r>
              <a:rPr b="0" i="1" lang="en" sz="1800"/>
              <a:t>”</a:t>
            </a:r>
            <a:endParaRPr b="0" i="1" sz="1800"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650250" y="2381400"/>
            <a:ext cx="78435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Extract screen names of Donald Trump’s followers - 17065 followers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Separate covid-19 tweets of Trump’s followers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Use the SVM Model to predict sentiments of Trump’s followers’ tweets.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Plot a bar graph for the result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719075" y="1295725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Person: Donald Trump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719075" y="1937800"/>
            <a:ext cx="37071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There is a high number of positive tweets from Trump’s followers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Trump’s followers have sentiments similar to him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575" y="198332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719075" y="1295725"/>
            <a:ext cx="78435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Person: Joe Biden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/>
              <a:t>“</a:t>
            </a:r>
            <a:r>
              <a:rPr b="0" i="1" lang="en" sz="1600"/>
              <a:t>Today's news of a second vaccine is further reason to feel hopeful. What was true with the first vaccine remains true with the second: we are still months away. Until then, Americans need to continue to practice social-distancing and mask-wearing to get the virus under control.</a:t>
            </a:r>
            <a:r>
              <a:rPr b="0" i="1" lang="en" sz="1800"/>
              <a:t>”</a:t>
            </a:r>
            <a:endParaRPr b="0" i="1" sz="1800"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735150" y="2796200"/>
            <a:ext cx="76737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Extract screen names of Joe Biden’s followers - 12396 followers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Separate covid-19 tweets of Biden’s followers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Use the SVM Model to predict sentiments of Biden’s followers’ tweets.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Plot a bar graph for the result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719075" y="1295725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Person: Joe Biden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719075" y="1937800"/>
            <a:ext cx="37071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There is an equal proportion of positive and negative sentiments in Biden’s followers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Though Biden has a moderately positive sentiment, his followers have mixed opinions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575" y="1983325"/>
            <a:ext cx="37719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611175" y="1295725"/>
            <a:ext cx="814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04: Count Statistics Analysis on Hashtags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719075" y="2093675"/>
            <a:ext cx="73881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Extract hashtags from all the covid-19 vaccine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Count the number of occurrences of each hashtag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671125" y="1319725"/>
            <a:ext cx="814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Hashtags</a:t>
            </a:r>
            <a:endParaRPr/>
          </a:p>
        </p:txBody>
      </p:sp>
      <p:graphicFrame>
        <p:nvGraphicFramePr>
          <p:cNvPr id="320" name="Google Shape;320;p47"/>
          <p:cNvGraphicFramePr/>
          <p:nvPr/>
        </p:nvGraphicFramePr>
        <p:xfrm>
          <a:off x="563250" y="20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{551E5508-A269-4FA4-A26A-8DC0F501C037}</a:tableStyleId>
              </a:tblPr>
              <a:tblGrid>
                <a:gridCol w="2010200"/>
                <a:gridCol w="6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#coronavirusvaccine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27423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#covidvaccine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#coronavirus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#covid19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17516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#coronavaccine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p47"/>
          <p:cNvGraphicFramePr/>
          <p:nvPr/>
        </p:nvGraphicFramePr>
        <p:xfrm>
          <a:off x="3375538" y="20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{551E5508-A269-4FA4-A26A-8DC0F501C037}</a:tableStyleId>
              </a:tblPr>
              <a:tblGrid>
                <a:gridCol w="1849975"/>
                <a:gridCol w="64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#astrazeneca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#russia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#sputnikv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#who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#china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47"/>
          <p:cNvGraphicFramePr/>
          <p:nvPr/>
        </p:nvGraphicFramePr>
        <p:xfrm>
          <a:off x="5972000" y="20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{551E5508-A269-4FA4-A26A-8DC0F501C037}</a:tableStyleId>
              </a:tblPr>
              <a:tblGrid>
                <a:gridCol w="2010200"/>
                <a:gridCol w="69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#oxfordvaccine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#russianvaccine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#donaldtrump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#trump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#seruminstitute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Based on our data, people have approximately equal proportion of positive and negative sentiments to the covid-19 vaccine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LSA Model gives us topics with very high coherence scores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India has a more positive outlook to the vaccine, while USA has a more negative outlook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hashtags most commonly used with covid-19 vaccine hashtags are #astrazeneca, #donaldtrump, #who,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#sputnikv,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#russianvaccine, etc.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Evaluate people's attitudes towards the COVID-19 vaccine in other social media applications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Analyzed Twitter messages and collected data for the month of September 2020, small dataset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More “covid19” related hashtags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Abd-Alrazaq, A., Alhuwail, D., Househ, M., Hamdi, M., &amp; Shah, Z. (2020, April 21). Top Concerns of Tweeters During the COVID-19 Pandemic: Infoveillance Study. Retrieved from </a:t>
            </a:r>
            <a:r>
              <a:rPr lang="en" sz="14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https://www.ncbi.nlm.nih.gov/pmc/articles/PMC7175788/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Al-Masri, A. (2019, February 13). Creating The Twitter Sentiment Analysis Program in Python with Naive Bayes Classification. Retrieved from </a:t>
            </a:r>
            <a:r>
              <a:rPr lang="en" sz="14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https://towardsdatascience.com/creating-the-twitter-sentiment-analysis-program-in-python-with-naive-bayes-classification-672e5589a7ed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Johnson, A. F., Pollock, W., &amp; Rauhaus, B. (2020). Mass casualty event scenarios and political shifts: 2020 election outcomes and the U.S. COVID-19 pandemic.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Administrative Theory &amp; Praxis, 42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(2), 249-264. https://doi.org/10.1080/10841806.2020.1752978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Ned Temko Correspondent. (2020, August 11). The COVID “vaccine war” that everybody loses.                                                 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Christian Science Monitor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N.PAG.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Research question / 4 approaches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What are people's attitudes towards the COVID-19 vaccine? How have COVID-19 affected people’s lives?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Explore the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positive, negative, and neutral tweets and do a topic modeling.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 the tweet locations.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Locate famous people on Twitter and create an analysis from the individuals’ tweets and the general users.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Extract covid19vaccine hashtag and use count statistics analysis.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824725" y="1188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3D3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GitHub R</a:t>
            </a:r>
            <a:r>
              <a:rPr b="1" lang="en" sz="1800">
                <a:solidFill>
                  <a:srgbClr val="3D3D3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epository: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https://github.com/vamel19/Group-3-covid-vaccine</a:t>
            </a:r>
            <a:endParaRPr sz="1800" u="sng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Sentiment Analysis of Covid-19 Vaccine Tweets with Niek Sanders’ Annotated Data: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https://github.com/raheymakhan/Term-Project-Code/blob/main/Sentiment%20Analysis%20of%20Covid%20Vaccine%20Tweets%20-%20with%20Neik%20Sanders'%20Annotated%20Data.ipynb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Sentiment Analysis of Covid-19 Vaccine Tweets with Google Play Reviews Annotated Data: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https://github.com/raheymakhan/Term-Project-Code/blob/main/Sentiment%20Analysis%20of%20Covid%20Vaccine%20Tweets%20-%20with%20PlayStore%20Reviews%20%20Annotated%20Data.ipynb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3D3D3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727650" y="2009575"/>
            <a:ext cx="7688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Analysis 01 - Topic Modeling on Positive, Negative and Neutral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https://github.com/raheymakhan/Term-Project-Code/blob/main/Analysis%2001%20-%20Topic%20Modeling%20on%20Positive%2C%20Negative%20and%20Neutral%20Tweets.ipynb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Analysis 02 - Comparing Sentiments in Different Cities and Countries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https://github.com/raheymakhan/Term-Project-Code/blob/main/Analysis%2002%20-%20Comparing%20Sentiments%20in%20Different%20Cities%20and%20Countries.ipynb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3"/>
          <p:cNvSpPr txBox="1"/>
          <p:nvPr/>
        </p:nvSpPr>
        <p:spPr>
          <a:xfrm>
            <a:off x="727650" y="1414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Coding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729450" y="1954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Analysis 03 - Comparing Sentiments of Famous People with their Followers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https://github.com/raheymakhan/Term-Project-Code/blob/main/Analysis%2003%20-%20Comparing%20Sentiments%20of%20Famous%20People%20with%20their%20Followers.ipynb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Analysis 04 - Count Statistics Analysis on Hashtags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https://github.com/raheymakhan/Term-Project-Code/blob/main/Analysis%2004%20-%20Count%20Statistics%20Analysis%20on%20Hashtags.ipynb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255600" y="1430475"/>
            <a:ext cx="85392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br>
              <a:rPr lang="en"/>
            </a:b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Research Question </a:t>
            </a:r>
            <a:endParaRPr u="sng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What are people's attitudes towards the Covid-19 vaccine? How has Covid-19 affected people’s lives?</a:t>
            </a:r>
            <a:b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Extracted tweets with covid-19 vaccine related hashtags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Conducted a Sentiment Analysis using Support Vector Machine (SVM) trained on Google Play Reviews data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64900" y="1919800"/>
            <a:ext cx="33105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Training Dataset: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Neik Sanders’ Corpus of over 5000 Hand-Classified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Uneven Distribution - High Quantity of Neutral Tweets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475" y="1853850"/>
            <a:ext cx="4532925" cy="2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01: </a:t>
            </a:r>
            <a:r>
              <a:rPr b="0" lang="en"/>
              <a:t>Training SVM Model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64900" y="1973775"/>
            <a:ext cx="76158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Split the training dataset into 80% train and 20% test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Fit TF-IDF Based SVM model on train data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Predict test data using trained SVM model 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25" y="3093300"/>
            <a:ext cx="7409250" cy="6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01: </a:t>
            </a:r>
            <a:r>
              <a:rPr b="0" lang="en"/>
              <a:t>Covid-19 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64900" y="1973775"/>
            <a:ext cx="761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Snscrape - extracted covid-19 vaccine tweet ids using hashtags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75" y="2508975"/>
            <a:ext cx="7385526" cy="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64088" y="3660825"/>
            <a:ext cx="761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Tweepy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- extracted text and location of tweets using tweet ids extracted by snscrape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64900" y="1318650"/>
            <a:ext cx="78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01: </a:t>
            </a:r>
            <a:r>
              <a:rPr b="0" lang="en"/>
              <a:t>Covid-19 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64900" y="1973775"/>
            <a:ext cx="76158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Cleaned Covid-19 Dataset - lower casing, removing links, punctuation and stop words, and lemmatizing.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50" y="2814150"/>
            <a:ext cx="7529451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