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07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7DCF3F-3BBC-4304-ADF7-DFE533A2BA26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D5D5DF8-2062-45D5-A2B7-9095BD9C4195}">
      <dgm:prSet/>
      <dgm:spPr/>
      <dgm:t>
        <a:bodyPr/>
        <a:lstStyle/>
        <a:p>
          <a:r>
            <a:rPr lang="ru-RU" b="0" i="0" baseline="0"/>
            <a:t>Используется </a:t>
          </a:r>
          <a:r>
            <a:rPr lang="ru-RU" b="1" i="0" baseline="0"/>
            <a:t>ленивый расчет</a:t>
          </a:r>
          <a:r>
            <a:rPr lang="ru-RU" b="0" i="0" baseline="0"/>
            <a:t> – расчет выполняется только по нажатию кнопки.</a:t>
          </a:r>
          <a:endParaRPr lang="en-US"/>
        </a:p>
      </dgm:t>
    </dgm:pt>
    <dgm:pt modelId="{5D12F554-B53F-4C85-A7CE-6495E8598B5F}" type="parTrans" cxnId="{C6875804-CD0F-41D1-9571-221BE96EF2B7}">
      <dgm:prSet/>
      <dgm:spPr/>
      <dgm:t>
        <a:bodyPr/>
        <a:lstStyle/>
        <a:p>
          <a:endParaRPr lang="en-US"/>
        </a:p>
      </dgm:t>
    </dgm:pt>
    <dgm:pt modelId="{C58C3071-4613-4066-BA26-B21BF5491641}" type="sibTrans" cxnId="{C6875804-CD0F-41D1-9571-221BE96EF2B7}">
      <dgm:prSet/>
      <dgm:spPr/>
      <dgm:t>
        <a:bodyPr/>
        <a:lstStyle/>
        <a:p>
          <a:endParaRPr lang="en-US"/>
        </a:p>
      </dgm:t>
    </dgm:pt>
    <dgm:pt modelId="{91A1A365-823A-4533-961F-2E3317E15E85}">
      <dgm:prSet/>
      <dgm:spPr/>
      <dgm:t>
        <a:bodyPr/>
        <a:lstStyle/>
        <a:p>
          <a:r>
            <a:rPr lang="ru-RU" b="0" i="0" baseline="0"/>
            <a:t>Минимизировано количество запросов в SharedPreferences.</a:t>
          </a:r>
          <a:endParaRPr lang="en-US"/>
        </a:p>
      </dgm:t>
    </dgm:pt>
    <dgm:pt modelId="{91125B58-5B16-4479-B241-69BA0138646E}" type="parTrans" cxnId="{2891B6D7-F453-4030-BBB9-C8435362C91E}">
      <dgm:prSet/>
      <dgm:spPr/>
      <dgm:t>
        <a:bodyPr/>
        <a:lstStyle/>
        <a:p>
          <a:endParaRPr lang="en-US"/>
        </a:p>
      </dgm:t>
    </dgm:pt>
    <dgm:pt modelId="{5AEB9741-DC18-43E3-AB3D-6EA5EEB62AB0}" type="sibTrans" cxnId="{2891B6D7-F453-4030-BBB9-C8435362C91E}">
      <dgm:prSet/>
      <dgm:spPr/>
      <dgm:t>
        <a:bodyPr/>
        <a:lstStyle/>
        <a:p>
          <a:endParaRPr lang="en-US"/>
        </a:p>
      </dgm:t>
    </dgm:pt>
    <dgm:pt modelId="{6F456B11-0423-4F3D-A861-B0A7BFD5663A}">
      <dgm:prSet/>
      <dgm:spPr/>
      <dgm:t>
        <a:bodyPr/>
        <a:lstStyle/>
        <a:p>
          <a:r>
            <a:rPr lang="ru-RU" b="0" i="0" baseline="0"/>
            <a:t>Логика расчета оптимизирована через when, избегая вложенных if.</a:t>
          </a:r>
          <a:endParaRPr lang="en-US"/>
        </a:p>
      </dgm:t>
    </dgm:pt>
    <dgm:pt modelId="{AB1CFBE8-B28F-4B8D-A145-0259611397F0}" type="parTrans" cxnId="{26FEA894-ABAC-4F43-812D-3F72A33ADACA}">
      <dgm:prSet/>
      <dgm:spPr/>
      <dgm:t>
        <a:bodyPr/>
        <a:lstStyle/>
        <a:p>
          <a:endParaRPr lang="en-US"/>
        </a:p>
      </dgm:t>
    </dgm:pt>
    <dgm:pt modelId="{72B31C44-079A-4525-A579-5D87EA82D0BB}" type="sibTrans" cxnId="{26FEA894-ABAC-4F43-812D-3F72A33ADACA}">
      <dgm:prSet/>
      <dgm:spPr/>
      <dgm:t>
        <a:bodyPr/>
        <a:lstStyle/>
        <a:p>
          <a:endParaRPr lang="en-US"/>
        </a:p>
      </dgm:t>
    </dgm:pt>
    <dgm:pt modelId="{B900EFD2-AE20-49D2-922B-B75278E5D7D4}">
      <dgm:prSet/>
      <dgm:spPr/>
      <dgm:t>
        <a:bodyPr/>
        <a:lstStyle/>
        <a:p>
          <a:r>
            <a:rPr lang="ru-RU" b="0" i="0" baseline="0"/>
            <a:t>Передача данных через Intent – стандартный способ, не требующий дополнительных ресурсов.</a:t>
          </a:r>
          <a:endParaRPr lang="en-US"/>
        </a:p>
      </dgm:t>
    </dgm:pt>
    <dgm:pt modelId="{B1597103-12B6-44E7-89CB-1A7C06CDC2C1}" type="parTrans" cxnId="{4C8B8336-43CA-44AA-85C5-D08E463D160B}">
      <dgm:prSet/>
      <dgm:spPr/>
      <dgm:t>
        <a:bodyPr/>
        <a:lstStyle/>
        <a:p>
          <a:endParaRPr lang="en-US"/>
        </a:p>
      </dgm:t>
    </dgm:pt>
    <dgm:pt modelId="{D3281649-0A0E-479C-B230-4B7F7BB48C77}" type="sibTrans" cxnId="{4C8B8336-43CA-44AA-85C5-D08E463D160B}">
      <dgm:prSet/>
      <dgm:spPr/>
      <dgm:t>
        <a:bodyPr/>
        <a:lstStyle/>
        <a:p>
          <a:endParaRPr lang="en-US"/>
        </a:p>
      </dgm:t>
    </dgm:pt>
    <dgm:pt modelId="{2F589809-D02A-4545-B2A7-4FFA8AA41829}" type="pres">
      <dgm:prSet presAssocID="{D07DCF3F-3BBC-4304-ADF7-DFE533A2BA26}" presName="outerComposite" presStyleCnt="0">
        <dgm:presLayoutVars>
          <dgm:chMax val="5"/>
          <dgm:dir/>
          <dgm:resizeHandles val="exact"/>
        </dgm:presLayoutVars>
      </dgm:prSet>
      <dgm:spPr/>
    </dgm:pt>
    <dgm:pt modelId="{6E127E24-1249-4915-8881-23D592955C8A}" type="pres">
      <dgm:prSet presAssocID="{D07DCF3F-3BBC-4304-ADF7-DFE533A2BA26}" presName="dummyMaxCanvas" presStyleCnt="0">
        <dgm:presLayoutVars/>
      </dgm:prSet>
      <dgm:spPr/>
    </dgm:pt>
    <dgm:pt modelId="{52133D77-AF75-4B6B-8378-A422836DD9A4}" type="pres">
      <dgm:prSet presAssocID="{D07DCF3F-3BBC-4304-ADF7-DFE533A2BA26}" presName="FourNodes_1" presStyleLbl="node1" presStyleIdx="0" presStyleCnt="4">
        <dgm:presLayoutVars>
          <dgm:bulletEnabled val="1"/>
        </dgm:presLayoutVars>
      </dgm:prSet>
      <dgm:spPr/>
    </dgm:pt>
    <dgm:pt modelId="{2C44C723-3831-43F1-A6BE-790B9703B0BD}" type="pres">
      <dgm:prSet presAssocID="{D07DCF3F-3BBC-4304-ADF7-DFE533A2BA26}" presName="FourNodes_2" presStyleLbl="node1" presStyleIdx="1" presStyleCnt="4">
        <dgm:presLayoutVars>
          <dgm:bulletEnabled val="1"/>
        </dgm:presLayoutVars>
      </dgm:prSet>
      <dgm:spPr/>
    </dgm:pt>
    <dgm:pt modelId="{0AACCD66-B0E4-4FC5-91EB-B0FE9A7DCBFC}" type="pres">
      <dgm:prSet presAssocID="{D07DCF3F-3BBC-4304-ADF7-DFE533A2BA26}" presName="FourNodes_3" presStyleLbl="node1" presStyleIdx="2" presStyleCnt="4">
        <dgm:presLayoutVars>
          <dgm:bulletEnabled val="1"/>
        </dgm:presLayoutVars>
      </dgm:prSet>
      <dgm:spPr/>
    </dgm:pt>
    <dgm:pt modelId="{88FF5A32-0159-4961-B612-71504D821DEE}" type="pres">
      <dgm:prSet presAssocID="{D07DCF3F-3BBC-4304-ADF7-DFE533A2BA26}" presName="FourNodes_4" presStyleLbl="node1" presStyleIdx="3" presStyleCnt="4">
        <dgm:presLayoutVars>
          <dgm:bulletEnabled val="1"/>
        </dgm:presLayoutVars>
      </dgm:prSet>
      <dgm:spPr/>
    </dgm:pt>
    <dgm:pt modelId="{275E8288-BF20-4142-9610-55CB46FF6325}" type="pres">
      <dgm:prSet presAssocID="{D07DCF3F-3BBC-4304-ADF7-DFE533A2BA26}" presName="FourConn_1-2" presStyleLbl="fgAccFollowNode1" presStyleIdx="0" presStyleCnt="3">
        <dgm:presLayoutVars>
          <dgm:bulletEnabled val="1"/>
        </dgm:presLayoutVars>
      </dgm:prSet>
      <dgm:spPr/>
    </dgm:pt>
    <dgm:pt modelId="{06BFD828-F3B2-41CF-8874-3D2402222835}" type="pres">
      <dgm:prSet presAssocID="{D07DCF3F-3BBC-4304-ADF7-DFE533A2BA26}" presName="FourConn_2-3" presStyleLbl="fgAccFollowNode1" presStyleIdx="1" presStyleCnt="3">
        <dgm:presLayoutVars>
          <dgm:bulletEnabled val="1"/>
        </dgm:presLayoutVars>
      </dgm:prSet>
      <dgm:spPr/>
    </dgm:pt>
    <dgm:pt modelId="{CB75B011-E13E-4FD0-ADD0-AF5D116ED3A3}" type="pres">
      <dgm:prSet presAssocID="{D07DCF3F-3BBC-4304-ADF7-DFE533A2BA26}" presName="FourConn_3-4" presStyleLbl="fgAccFollowNode1" presStyleIdx="2" presStyleCnt="3">
        <dgm:presLayoutVars>
          <dgm:bulletEnabled val="1"/>
        </dgm:presLayoutVars>
      </dgm:prSet>
      <dgm:spPr/>
    </dgm:pt>
    <dgm:pt modelId="{50C37A5B-B6AD-468E-8370-090F3AF07F6E}" type="pres">
      <dgm:prSet presAssocID="{D07DCF3F-3BBC-4304-ADF7-DFE533A2BA26}" presName="FourNodes_1_text" presStyleLbl="node1" presStyleIdx="3" presStyleCnt="4">
        <dgm:presLayoutVars>
          <dgm:bulletEnabled val="1"/>
        </dgm:presLayoutVars>
      </dgm:prSet>
      <dgm:spPr/>
    </dgm:pt>
    <dgm:pt modelId="{7D461B25-2046-4337-BED1-70D19C4D5383}" type="pres">
      <dgm:prSet presAssocID="{D07DCF3F-3BBC-4304-ADF7-DFE533A2BA26}" presName="FourNodes_2_text" presStyleLbl="node1" presStyleIdx="3" presStyleCnt="4">
        <dgm:presLayoutVars>
          <dgm:bulletEnabled val="1"/>
        </dgm:presLayoutVars>
      </dgm:prSet>
      <dgm:spPr/>
    </dgm:pt>
    <dgm:pt modelId="{5CCD9597-C502-4E3A-A4EC-18D275637BC2}" type="pres">
      <dgm:prSet presAssocID="{D07DCF3F-3BBC-4304-ADF7-DFE533A2BA26}" presName="FourNodes_3_text" presStyleLbl="node1" presStyleIdx="3" presStyleCnt="4">
        <dgm:presLayoutVars>
          <dgm:bulletEnabled val="1"/>
        </dgm:presLayoutVars>
      </dgm:prSet>
      <dgm:spPr/>
    </dgm:pt>
    <dgm:pt modelId="{1C832F0B-EA8F-4496-9B5A-566EC5A0A760}" type="pres">
      <dgm:prSet presAssocID="{D07DCF3F-3BBC-4304-ADF7-DFE533A2BA2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CCE0C01-D34A-4CEA-92CF-C70A280B5A84}" type="presOf" srcId="{D07DCF3F-3BBC-4304-ADF7-DFE533A2BA26}" destId="{2F589809-D02A-4545-B2A7-4FFA8AA41829}" srcOrd="0" destOrd="0" presId="urn:microsoft.com/office/officeart/2005/8/layout/vProcess5"/>
    <dgm:cxn modelId="{C6875804-CD0F-41D1-9571-221BE96EF2B7}" srcId="{D07DCF3F-3BBC-4304-ADF7-DFE533A2BA26}" destId="{ED5D5DF8-2062-45D5-A2B7-9095BD9C4195}" srcOrd="0" destOrd="0" parTransId="{5D12F554-B53F-4C85-A7CE-6495E8598B5F}" sibTransId="{C58C3071-4613-4066-BA26-B21BF5491641}"/>
    <dgm:cxn modelId="{BD85710D-E96F-4CA8-BA18-294E32B7935D}" type="presOf" srcId="{5AEB9741-DC18-43E3-AB3D-6EA5EEB62AB0}" destId="{06BFD828-F3B2-41CF-8874-3D2402222835}" srcOrd="0" destOrd="0" presId="urn:microsoft.com/office/officeart/2005/8/layout/vProcess5"/>
    <dgm:cxn modelId="{C08E7723-BF53-4D35-8E59-9BC1E5BFDE66}" type="presOf" srcId="{ED5D5DF8-2062-45D5-A2B7-9095BD9C4195}" destId="{52133D77-AF75-4B6B-8378-A422836DD9A4}" srcOrd="0" destOrd="0" presId="urn:microsoft.com/office/officeart/2005/8/layout/vProcess5"/>
    <dgm:cxn modelId="{E26C6B24-271B-44E1-AAF3-96523D373046}" type="presOf" srcId="{72B31C44-079A-4525-A579-5D87EA82D0BB}" destId="{CB75B011-E13E-4FD0-ADD0-AF5D116ED3A3}" srcOrd="0" destOrd="0" presId="urn:microsoft.com/office/officeart/2005/8/layout/vProcess5"/>
    <dgm:cxn modelId="{4C8B8336-43CA-44AA-85C5-D08E463D160B}" srcId="{D07DCF3F-3BBC-4304-ADF7-DFE533A2BA26}" destId="{B900EFD2-AE20-49D2-922B-B75278E5D7D4}" srcOrd="3" destOrd="0" parTransId="{B1597103-12B6-44E7-89CB-1A7C06CDC2C1}" sibTransId="{D3281649-0A0E-479C-B230-4B7F7BB48C77}"/>
    <dgm:cxn modelId="{34E0DB68-516B-4E3C-8467-637B3BA0DB1B}" type="presOf" srcId="{91A1A365-823A-4533-961F-2E3317E15E85}" destId="{7D461B25-2046-4337-BED1-70D19C4D5383}" srcOrd="1" destOrd="0" presId="urn:microsoft.com/office/officeart/2005/8/layout/vProcess5"/>
    <dgm:cxn modelId="{DD6C6C4D-8EFC-4E54-A556-929B00096027}" type="presOf" srcId="{ED5D5DF8-2062-45D5-A2B7-9095BD9C4195}" destId="{50C37A5B-B6AD-468E-8370-090F3AF07F6E}" srcOrd="1" destOrd="0" presId="urn:microsoft.com/office/officeart/2005/8/layout/vProcess5"/>
    <dgm:cxn modelId="{07672871-B66D-4836-8CA4-53A1860B826C}" type="presOf" srcId="{6F456B11-0423-4F3D-A861-B0A7BFD5663A}" destId="{5CCD9597-C502-4E3A-A4EC-18D275637BC2}" srcOrd="1" destOrd="0" presId="urn:microsoft.com/office/officeart/2005/8/layout/vProcess5"/>
    <dgm:cxn modelId="{2B20568B-14F5-439E-B826-22BA6E88A4BF}" type="presOf" srcId="{B900EFD2-AE20-49D2-922B-B75278E5D7D4}" destId="{1C832F0B-EA8F-4496-9B5A-566EC5A0A760}" srcOrd="1" destOrd="0" presId="urn:microsoft.com/office/officeart/2005/8/layout/vProcess5"/>
    <dgm:cxn modelId="{09B69590-48A4-4430-8B13-52AEDE207A81}" type="presOf" srcId="{C58C3071-4613-4066-BA26-B21BF5491641}" destId="{275E8288-BF20-4142-9610-55CB46FF6325}" srcOrd="0" destOrd="0" presId="urn:microsoft.com/office/officeart/2005/8/layout/vProcess5"/>
    <dgm:cxn modelId="{26FEA894-ABAC-4F43-812D-3F72A33ADACA}" srcId="{D07DCF3F-3BBC-4304-ADF7-DFE533A2BA26}" destId="{6F456B11-0423-4F3D-A861-B0A7BFD5663A}" srcOrd="2" destOrd="0" parTransId="{AB1CFBE8-B28F-4B8D-A145-0259611397F0}" sibTransId="{72B31C44-079A-4525-A579-5D87EA82D0BB}"/>
    <dgm:cxn modelId="{2602D39E-9853-4471-81F6-4D4052CA7225}" type="presOf" srcId="{B900EFD2-AE20-49D2-922B-B75278E5D7D4}" destId="{88FF5A32-0159-4961-B612-71504D821DEE}" srcOrd="0" destOrd="0" presId="urn:microsoft.com/office/officeart/2005/8/layout/vProcess5"/>
    <dgm:cxn modelId="{8043FE9E-F56A-458E-92ED-BCF549FE806A}" type="presOf" srcId="{91A1A365-823A-4533-961F-2E3317E15E85}" destId="{2C44C723-3831-43F1-A6BE-790B9703B0BD}" srcOrd="0" destOrd="0" presId="urn:microsoft.com/office/officeart/2005/8/layout/vProcess5"/>
    <dgm:cxn modelId="{4B9502A9-A8B8-46A2-B297-6C5AEE332968}" type="presOf" srcId="{6F456B11-0423-4F3D-A861-B0A7BFD5663A}" destId="{0AACCD66-B0E4-4FC5-91EB-B0FE9A7DCBFC}" srcOrd="0" destOrd="0" presId="urn:microsoft.com/office/officeart/2005/8/layout/vProcess5"/>
    <dgm:cxn modelId="{2891B6D7-F453-4030-BBB9-C8435362C91E}" srcId="{D07DCF3F-3BBC-4304-ADF7-DFE533A2BA26}" destId="{91A1A365-823A-4533-961F-2E3317E15E85}" srcOrd="1" destOrd="0" parTransId="{91125B58-5B16-4479-B241-69BA0138646E}" sibTransId="{5AEB9741-DC18-43E3-AB3D-6EA5EEB62AB0}"/>
    <dgm:cxn modelId="{C12B7FDC-EB7D-4BA1-A5D0-683A3B8D355B}" type="presParOf" srcId="{2F589809-D02A-4545-B2A7-4FFA8AA41829}" destId="{6E127E24-1249-4915-8881-23D592955C8A}" srcOrd="0" destOrd="0" presId="urn:microsoft.com/office/officeart/2005/8/layout/vProcess5"/>
    <dgm:cxn modelId="{98F61599-D44E-4F8B-9C6A-8B61C4839129}" type="presParOf" srcId="{2F589809-D02A-4545-B2A7-4FFA8AA41829}" destId="{52133D77-AF75-4B6B-8378-A422836DD9A4}" srcOrd="1" destOrd="0" presId="urn:microsoft.com/office/officeart/2005/8/layout/vProcess5"/>
    <dgm:cxn modelId="{91B58E8F-83A5-48D6-939E-4A7878F331CC}" type="presParOf" srcId="{2F589809-D02A-4545-B2A7-4FFA8AA41829}" destId="{2C44C723-3831-43F1-A6BE-790B9703B0BD}" srcOrd="2" destOrd="0" presId="urn:microsoft.com/office/officeart/2005/8/layout/vProcess5"/>
    <dgm:cxn modelId="{5646F5F1-C254-4A8C-9F55-460E50E36F6B}" type="presParOf" srcId="{2F589809-D02A-4545-B2A7-4FFA8AA41829}" destId="{0AACCD66-B0E4-4FC5-91EB-B0FE9A7DCBFC}" srcOrd="3" destOrd="0" presId="urn:microsoft.com/office/officeart/2005/8/layout/vProcess5"/>
    <dgm:cxn modelId="{85CB9B05-AEAA-4014-8D9A-5F975F4B22A2}" type="presParOf" srcId="{2F589809-D02A-4545-B2A7-4FFA8AA41829}" destId="{88FF5A32-0159-4961-B612-71504D821DEE}" srcOrd="4" destOrd="0" presId="urn:microsoft.com/office/officeart/2005/8/layout/vProcess5"/>
    <dgm:cxn modelId="{5B19A107-81AB-4F8E-A576-10E451D3F490}" type="presParOf" srcId="{2F589809-D02A-4545-B2A7-4FFA8AA41829}" destId="{275E8288-BF20-4142-9610-55CB46FF6325}" srcOrd="5" destOrd="0" presId="urn:microsoft.com/office/officeart/2005/8/layout/vProcess5"/>
    <dgm:cxn modelId="{4A5E9D81-3BA5-4A57-83D1-8FCBDE8B28EB}" type="presParOf" srcId="{2F589809-D02A-4545-B2A7-4FFA8AA41829}" destId="{06BFD828-F3B2-41CF-8874-3D2402222835}" srcOrd="6" destOrd="0" presId="urn:microsoft.com/office/officeart/2005/8/layout/vProcess5"/>
    <dgm:cxn modelId="{11D9F4E8-476A-43A2-88CD-87E8D9651371}" type="presParOf" srcId="{2F589809-D02A-4545-B2A7-4FFA8AA41829}" destId="{CB75B011-E13E-4FD0-ADD0-AF5D116ED3A3}" srcOrd="7" destOrd="0" presId="urn:microsoft.com/office/officeart/2005/8/layout/vProcess5"/>
    <dgm:cxn modelId="{88451D4B-9207-4C83-AC85-35C5472B1B68}" type="presParOf" srcId="{2F589809-D02A-4545-B2A7-4FFA8AA41829}" destId="{50C37A5B-B6AD-468E-8370-090F3AF07F6E}" srcOrd="8" destOrd="0" presId="urn:microsoft.com/office/officeart/2005/8/layout/vProcess5"/>
    <dgm:cxn modelId="{73FA585F-31BF-48BD-A75E-ED0DF8B02AF4}" type="presParOf" srcId="{2F589809-D02A-4545-B2A7-4FFA8AA41829}" destId="{7D461B25-2046-4337-BED1-70D19C4D5383}" srcOrd="9" destOrd="0" presId="urn:microsoft.com/office/officeart/2005/8/layout/vProcess5"/>
    <dgm:cxn modelId="{BD37A7D5-ED7B-48E9-8333-9515369D5060}" type="presParOf" srcId="{2F589809-D02A-4545-B2A7-4FFA8AA41829}" destId="{5CCD9597-C502-4E3A-A4EC-18D275637BC2}" srcOrd="10" destOrd="0" presId="urn:microsoft.com/office/officeart/2005/8/layout/vProcess5"/>
    <dgm:cxn modelId="{634D98E9-4DAF-4E68-BB94-A5FFD0ADD35B}" type="presParOf" srcId="{2F589809-D02A-4545-B2A7-4FFA8AA41829}" destId="{1C832F0B-EA8F-4496-9B5A-566EC5A0A76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33D77-AF75-4B6B-8378-A422836DD9A4}">
      <dsp:nvSpPr>
        <dsp:cNvPr id="0" name=""/>
        <dsp:cNvSpPr/>
      </dsp:nvSpPr>
      <dsp:spPr>
        <a:xfrm>
          <a:off x="0" y="0"/>
          <a:ext cx="7683500" cy="7313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b="0" i="0" kern="1200" baseline="0"/>
            <a:t>Используется </a:t>
          </a:r>
          <a:r>
            <a:rPr lang="ru-RU" sz="1900" b="1" i="0" kern="1200" baseline="0"/>
            <a:t>ленивый расчет</a:t>
          </a:r>
          <a:r>
            <a:rPr lang="ru-RU" sz="1900" b="0" i="0" kern="1200" baseline="0"/>
            <a:t> – расчет выполняется только по нажатию кнопки.</a:t>
          </a:r>
          <a:endParaRPr lang="en-US" sz="1900" kern="1200"/>
        </a:p>
      </dsp:txBody>
      <dsp:txXfrm>
        <a:off x="21422" y="21422"/>
        <a:ext cx="6832471" cy="688544"/>
      </dsp:txXfrm>
    </dsp:sp>
    <dsp:sp modelId="{2C44C723-3831-43F1-A6BE-790B9703B0BD}">
      <dsp:nvSpPr>
        <dsp:cNvPr id="0" name=""/>
        <dsp:cNvSpPr/>
      </dsp:nvSpPr>
      <dsp:spPr>
        <a:xfrm>
          <a:off x="643493" y="864368"/>
          <a:ext cx="7683500" cy="7313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b="0" i="0" kern="1200" baseline="0"/>
            <a:t>Минимизировано количество запросов в SharedPreferences.</a:t>
          </a:r>
          <a:endParaRPr lang="en-US" sz="1900" kern="1200"/>
        </a:p>
      </dsp:txBody>
      <dsp:txXfrm>
        <a:off x="664915" y="885790"/>
        <a:ext cx="6521760" cy="688544"/>
      </dsp:txXfrm>
    </dsp:sp>
    <dsp:sp modelId="{0AACCD66-B0E4-4FC5-91EB-B0FE9A7DCBFC}">
      <dsp:nvSpPr>
        <dsp:cNvPr id="0" name=""/>
        <dsp:cNvSpPr/>
      </dsp:nvSpPr>
      <dsp:spPr>
        <a:xfrm>
          <a:off x="1277381" y="1728736"/>
          <a:ext cx="7683500" cy="7313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b="0" i="0" kern="1200" baseline="0"/>
            <a:t>Логика расчета оптимизирована через when, избегая вложенных if.</a:t>
          </a:r>
          <a:endParaRPr lang="en-US" sz="1900" kern="1200"/>
        </a:p>
      </dsp:txBody>
      <dsp:txXfrm>
        <a:off x="1298803" y="1750158"/>
        <a:ext cx="6531364" cy="688544"/>
      </dsp:txXfrm>
    </dsp:sp>
    <dsp:sp modelId="{88FF5A32-0159-4961-B612-71504D821DEE}">
      <dsp:nvSpPr>
        <dsp:cNvPr id="0" name=""/>
        <dsp:cNvSpPr/>
      </dsp:nvSpPr>
      <dsp:spPr>
        <a:xfrm>
          <a:off x="1920875" y="2593105"/>
          <a:ext cx="7683500" cy="7313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b="0" i="0" kern="1200" baseline="0"/>
            <a:t>Передача данных через Intent – стандартный способ, не требующий дополнительных ресурсов.</a:t>
          </a:r>
          <a:endParaRPr lang="en-US" sz="1900" kern="1200"/>
        </a:p>
      </dsp:txBody>
      <dsp:txXfrm>
        <a:off x="1942297" y="2614527"/>
        <a:ext cx="6521760" cy="688544"/>
      </dsp:txXfrm>
    </dsp:sp>
    <dsp:sp modelId="{275E8288-BF20-4142-9610-55CB46FF6325}">
      <dsp:nvSpPr>
        <dsp:cNvPr id="0" name=""/>
        <dsp:cNvSpPr/>
      </dsp:nvSpPr>
      <dsp:spPr>
        <a:xfrm>
          <a:off x="7208097" y="560177"/>
          <a:ext cx="475402" cy="4754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315062" y="560177"/>
        <a:ext cx="261472" cy="357740"/>
      </dsp:txXfrm>
    </dsp:sp>
    <dsp:sp modelId="{06BFD828-F3B2-41CF-8874-3D2402222835}">
      <dsp:nvSpPr>
        <dsp:cNvPr id="0" name=""/>
        <dsp:cNvSpPr/>
      </dsp:nvSpPr>
      <dsp:spPr>
        <a:xfrm>
          <a:off x="7851590" y="1424545"/>
          <a:ext cx="475402" cy="47540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958555" y="1424545"/>
        <a:ext cx="261472" cy="357740"/>
      </dsp:txXfrm>
    </dsp:sp>
    <dsp:sp modelId="{CB75B011-E13E-4FD0-ADD0-AF5D116ED3A3}">
      <dsp:nvSpPr>
        <dsp:cNvPr id="0" name=""/>
        <dsp:cNvSpPr/>
      </dsp:nvSpPr>
      <dsp:spPr>
        <a:xfrm>
          <a:off x="8485479" y="2288914"/>
          <a:ext cx="475402" cy="47540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592444" y="2288914"/>
        <a:ext cx="261472" cy="357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AB17F6-592B-45CB-96F6-705C9825A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A8ACB-30C4-4921-B33E-AA06FDF47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9068" y="802298"/>
            <a:ext cx="6015784" cy="5116985"/>
          </a:xfrm>
        </p:spPr>
        <p:txBody>
          <a:bodyPr anchor="ctr">
            <a:normAutofit/>
          </a:bodyPr>
          <a:lstStyle/>
          <a:p>
            <a:r>
              <a:rPr lang="ru-RU"/>
              <a:t>Реализация кредитного калькулятора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D315FE-3132-4B32-9E38-F2E028128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352" y="802298"/>
            <a:ext cx="3401174" cy="5116985"/>
          </a:xfrm>
        </p:spPr>
        <p:txBody>
          <a:bodyPr anchor="ctr">
            <a:normAutofit/>
          </a:bodyPr>
          <a:lstStyle/>
          <a:p>
            <a:pPr algn="r"/>
            <a:r>
              <a:rPr lang="ru-RU" sz="1600" dirty="0"/>
              <a:t>Название проекта: Кредитный калькулятор на </a:t>
            </a:r>
            <a:r>
              <a:rPr lang="ru-RU" sz="1600" dirty="0" err="1"/>
              <a:t>Android</a:t>
            </a:r>
            <a:br>
              <a:rPr lang="ru-RU" sz="1600" dirty="0"/>
            </a:br>
            <a:r>
              <a:rPr lang="ru-RU" sz="1600" dirty="0"/>
              <a:t>Цель: Реализация </a:t>
            </a:r>
            <a:r>
              <a:rPr lang="ru-RU" sz="1600" dirty="0" err="1"/>
              <a:t>Android</a:t>
            </a:r>
            <a:r>
              <a:rPr lang="ru-RU" sz="1600" dirty="0"/>
              <a:t>-приложения для расчета ежемесячного платежа по кредиту с возможностью передачи данных между экранами.</a:t>
            </a:r>
          </a:p>
          <a:p>
            <a:pPr algn="r"/>
            <a:endParaRPr lang="ru-RU" sz="1600" dirty="0"/>
          </a:p>
        </p:txBody>
      </p:sp>
      <p:cxnSp>
        <p:nvCxnSpPr>
          <p:cNvPr id="20" name="Straight Connector 9">
            <a:extLst>
              <a:ext uri="{FF2B5EF4-FFF2-40B4-BE49-F238E27FC236}">
                <a16:creationId xmlns:a16="http://schemas.microsoft.com/office/drawing/2014/main" id="{5A9284E7-0823-472D-9963-18D89DFEB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60590"/>
            <a:ext cx="0" cy="32004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300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15A48-0C02-4232-B2E5-93F5270C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РЕАЛИЗАЦИЯ приложения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328DC7-0409-4041-82EC-24A524511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79" y="2057398"/>
            <a:ext cx="4390421" cy="340894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80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Авторизация пользователя (</a:t>
            </a:r>
            <a:r>
              <a:rPr lang="ru-RU" sz="8000" b="1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MainActivity</a:t>
            </a:r>
            <a:r>
              <a:rPr lang="ru-RU" sz="80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8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8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Ввод логина и пароля.</a:t>
            </a:r>
            <a:endParaRPr lang="ru-RU" sz="8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8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Проверка и сохранение данных с использованием </a:t>
            </a:r>
            <a:r>
              <a:rPr lang="ru-RU" sz="8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SharedPreferences</a:t>
            </a:r>
            <a:r>
              <a:rPr lang="ru-RU" sz="8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8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8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Переход к </a:t>
            </a:r>
            <a:r>
              <a:rPr lang="ru-RU" sz="8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CreditCalculator</a:t>
            </a:r>
            <a:r>
              <a:rPr lang="ru-RU" sz="8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после успешного входа.</a:t>
            </a:r>
            <a:endParaRPr lang="ru-RU" sz="8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4D7DCFF-E4E9-4808-9894-A60A99511117}"/>
              </a:ext>
            </a:extLst>
          </p:cNvPr>
          <p:cNvSpPr txBox="1">
            <a:spLocks/>
          </p:cNvSpPr>
          <p:nvPr/>
        </p:nvSpPr>
        <p:spPr>
          <a:xfrm>
            <a:off x="4635501" y="2057398"/>
            <a:ext cx="3822700" cy="34089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Калькулятор кредита (</a:t>
            </a:r>
            <a:r>
              <a:rPr lang="en-US" b="1" dirty="0" err="1"/>
              <a:t>CreditCalculator</a:t>
            </a:r>
            <a:r>
              <a:rPr lang="en-US" b="1" dirty="0"/>
              <a:t>)</a:t>
            </a:r>
          </a:p>
          <a:p>
            <a:r>
              <a:rPr lang="en-US" dirty="0" err="1"/>
              <a:t>SeekBar</a:t>
            </a:r>
            <a:r>
              <a:rPr lang="en-US" dirty="0"/>
              <a:t> </a:t>
            </a:r>
            <a:r>
              <a:rPr lang="ru-RU" dirty="0"/>
              <a:t>для выбора суммы</a:t>
            </a:r>
          </a:p>
          <a:p>
            <a:r>
              <a:rPr lang="en-US" dirty="0" err="1"/>
              <a:t>EditText</a:t>
            </a:r>
            <a:r>
              <a:rPr lang="en-US" dirty="0"/>
              <a:t> </a:t>
            </a:r>
            <a:r>
              <a:rPr lang="ru-RU" dirty="0"/>
              <a:t>для ввода срока кредита</a:t>
            </a:r>
          </a:p>
          <a:p>
            <a:r>
              <a:rPr lang="en-US" dirty="0" err="1"/>
              <a:t>AppCompatButton</a:t>
            </a:r>
            <a:r>
              <a:rPr lang="en-US" dirty="0"/>
              <a:t> </a:t>
            </a:r>
            <a:r>
              <a:rPr lang="ru-RU" dirty="0"/>
              <a:t>для запуска расчётов</a:t>
            </a:r>
          </a:p>
          <a:p>
            <a:r>
              <a:rPr lang="ru-RU" dirty="0"/>
              <a:t>Передача данных при помощи </a:t>
            </a:r>
            <a:r>
              <a:rPr lang="en-US" dirty="0"/>
              <a:t>Intent </a:t>
            </a:r>
            <a:r>
              <a:rPr lang="ru-RU" dirty="0"/>
              <a:t>и </a:t>
            </a:r>
            <a:r>
              <a:rPr lang="en-US" dirty="0"/>
              <a:t>Shared Preferences</a:t>
            </a:r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407727BB-41E4-4235-AA96-3B97F000F68B}"/>
              </a:ext>
            </a:extLst>
          </p:cNvPr>
          <p:cNvSpPr txBox="1">
            <a:spLocks/>
          </p:cNvSpPr>
          <p:nvPr/>
        </p:nvSpPr>
        <p:spPr>
          <a:xfrm>
            <a:off x="8296879" y="2146742"/>
            <a:ext cx="3650042" cy="34089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80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Отображение результатов (</a:t>
            </a:r>
            <a:r>
              <a:rPr lang="en-US" sz="8000" b="1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RachetActivity</a:t>
            </a:r>
            <a:r>
              <a:rPr lang="en-US" sz="80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8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8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Получение данных</a:t>
            </a:r>
            <a:endParaRPr lang="ru-RU" sz="8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8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Заполнение полей с рассчитанными платежом.</a:t>
            </a:r>
            <a:endParaRPr lang="ru-RU" sz="8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8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Кнопка возврата в </a:t>
            </a:r>
            <a:r>
              <a:rPr lang="en-US" sz="8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MainActivity</a:t>
            </a:r>
            <a:r>
              <a:rPr lang="en-US" sz="8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с очисткой данных авторизации.</a:t>
            </a:r>
            <a:endParaRPr lang="ru-RU" sz="8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Picture 11" descr="Женщина просмотр окна">
            <a:extLst>
              <a:ext uri="{FF2B5EF4-FFF2-40B4-BE49-F238E27FC236}">
                <a16:creationId xmlns:a16="http://schemas.microsoft.com/office/drawing/2014/main" id="{6A06C693-271E-5A3E-753B-59B30DBC63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728" r="-1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3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0419CA0-BFB4-4390-AB8F-5DBFCA45D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CF4C623-16D7-4722-8EFB-A5B0E3BC0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84AB35-1676-4FFE-9DD7-FA7ADFC3E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5550355" cy="1049235"/>
          </a:xfrm>
        </p:spPr>
        <p:txBody>
          <a:bodyPr>
            <a:normAutofit/>
          </a:bodyPr>
          <a:lstStyle/>
          <a:p>
            <a:r>
              <a:rPr lang="ru-RU"/>
              <a:t>СХЕМА КЛАССОВ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6E9C81-ACBE-459E-A7D5-2BB824B68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04F9C7-6B10-4CF9-939D-C4D16B230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550355" cy="3450613"/>
          </a:xfrm>
        </p:spPr>
        <p:txBody>
          <a:bodyPr>
            <a:normAutofit/>
          </a:bodyPr>
          <a:lstStyle/>
          <a:p>
            <a:r>
              <a:rPr lang="en-US" dirty="0" err="1"/>
              <a:t>MainActivity</a:t>
            </a:r>
            <a:r>
              <a:rPr lang="en-US" dirty="0"/>
              <a:t> – </a:t>
            </a:r>
            <a:r>
              <a:rPr lang="ru-RU" dirty="0"/>
              <a:t>экран регистрации</a:t>
            </a:r>
            <a:br>
              <a:rPr lang="ru-RU" dirty="0"/>
            </a:br>
            <a:r>
              <a:rPr lang="en-US" dirty="0" err="1"/>
              <a:t>RachetActivity</a:t>
            </a:r>
            <a:r>
              <a:rPr lang="en-US" dirty="0"/>
              <a:t> – </a:t>
            </a:r>
            <a:r>
              <a:rPr lang="ru-RU" dirty="0"/>
              <a:t>экран расчета</a:t>
            </a:r>
            <a:br>
              <a:rPr lang="ru-RU" dirty="0"/>
            </a:br>
            <a:r>
              <a:rPr lang="en-US" dirty="0" err="1"/>
              <a:t>CreditCalculator</a:t>
            </a:r>
            <a:r>
              <a:rPr lang="en-US" dirty="0"/>
              <a:t> – </a:t>
            </a:r>
            <a:r>
              <a:rPr lang="ru-RU" dirty="0"/>
              <a:t>экран калькулятора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EBDCB18-ABE5-43B0-8B68-89FEDAECB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63259" y="583365"/>
            <a:chExt cx="4074533" cy="518192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83C65C6-7268-490D-B4A8-927D45FAB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133D4A5-82E5-43A0-9FF0-81B7AC16C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F3DD01-D86E-44E2-92FB-E88380D24D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927" b="-4"/>
          <a:stretch/>
        </p:blipFill>
        <p:spPr>
          <a:xfrm>
            <a:off x="8116373" y="1116345"/>
            <a:ext cx="2799103" cy="386617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8EC5C75-E28F-4899-9C2E-39431B82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6AAE0A1-60AD-4190-B85D-2DD814836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85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0B6FC-D4C5-4B3F-BCF8-E4530848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ru-RU"/>
              <a:t>Производительность</a:t>
            </a:r>
            <a:br>
              <a:rPr lang="ru-RU" b="1"/>
            </a:br>
            <a:endParaRPr lang="ru-RU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37762A3-5BF2-CE49-30CA-DBF60033C2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565144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050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Женщина просмотр окна">
            <a:extLst>
              <a:ext uri="{FF2B5EF4-FFF2-40B4-BE49-F238E27FC236}">
                <a16:creationId xmlns:a16="http://schemas.microsoft.com/office/drawing/2014/main" id="{C3D3D94F-8A5F-F212-A03B-876E4CC37F2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728" r="-1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4AF416-C940-436C-A0D8-593299D5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ru-RU"/>
              <a:t>Используемые технологии и решения</a:t>
            </a:r>
            <a:br>
              <a:rPr lang="ru-RU" b="1"/>
            </a:br>
            <a:endParaRPr lang="ru-RU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7B199-A7EA-4832-8C3F-F4BEEFAA0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1700" b="1"/>
              <a:t>Язык:</a:t>
            </a:r>
            <a:r>
              <a:rPr lang="ru-RU" sz="1700"/>
              <a:t> Kotlin</a:t>
            </a:r>
            <a:br>
              <a:rPr lang="ru-RU" sz="1700"/>
            </a:br>
            <a:r>
              <a:rPr lang="ru-RU" sz="1700" b="1"/>
              <a:t>Среда разработки:</a:t>
            </a:r>
            <a:r>
              <a:rPr lang="ru-RU" sz="1700"/>
              <a:t> Android Studio</a:t>
            </a:r>
            <a:br>
              <a:rPr lang="ru-RU" sz="1700"/>
            </a:br>
            <a:r>
              <a:rPr lang="ru-RU" sz="1700" b="1"/>
              <a:t>Архитектурный подход:</a:t>
            </a:r>
            <a:r>
              <a:rPr lang="ru-RU" sz="1700"/>
              <a:t> MVC</a:t>
            </a:r>
            <a:br>
              <a:rPr lang="ru-RU" sz="1700"/>
            </a:br>
            <a:r>
              <a:rPr lang="ru-RU" sz="1700" b="1"/>
              <a:t>Методы хранения данных:</a:t>
            </a:r>
            <a:r>
              <a:rPr lang="ru-RU" sz="1700"/>
              <a:t> SharedPreferences</a:t>
            </a:r>
            <a:br>
              <a:rPr lang="ru-RU" sz="1700"/>
            </a:br>
            <a:r>
              <a:rPr lang="ru-RU" sz="1700" b="1"/>
              <a:t>UI-компоненты:</a:t>
            </a:r>
            <a:r>
              <a:rPr lang="ru-RU" sz="1700"/>
              <a:t> SeekBar, EditText, AppCompatButton, Toast, Snackbar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700" b="1"/>
              <a:t>Почему не использовались сторонние библиотеки?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1700"/>
              <a:t>Для простых расчетов и передачи данных </a:t>
            </a:r>
            <a:r>
              <a:rPr lang="ru-RU" sz="1700" b="1"/>
              <a:t>нет необходимости</a:t>
            </a:r>
            <a:r>
              <a:rPr lang="ru-RU" sz="1700"/>
              <a:t> в DI (Dagger/Hilt) или LiveData.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1700"/>
              <a:t>SQLite/Room не используется, так как данные пользователя хранятся временно.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1700"/>
              <a:t>ViewModel не применен, так как логика расчета проста и не требует сохранения состояния.</a:t>
            </a:r>
          </a:p>
          <a:p>
            <a:pPr>
              <a:lnSpc>
                <a:spcPct val="110000"/>
              </a:lnSpc>
            </a:pPr>
            <a:endParaRPr lang="ru-RU" sz="1700"/>
          </a:p>
        </p:txBody>
      </p:sp>
      <p:sp>
        <p:nvSpPr>
          <p:cNvPr id="26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160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Рабочий стол">
            <a:extLst>
              <a:ext uri="{FF2B5EF4-FFF2-40B4-BE49-F238E27FC236}">
                <a16:creationId xmlns:a16="http://schemas.microsoft.com/office/drawing/2014/main" id="{8FE38545-3A77-9363-ECBD-44AD592D9E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-1" b="1572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3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3FA860-90F2-4C69-9916-C07D452EB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ru-RU" dirty="0"/>
              <a:t>ВЫВОД</a:t>
            </a:r>
          </a:p>
        </p:txBody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E5FE65-B13F-4379-857F-7F7410284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/>
              <a:t>Приложение реализует кредитный калькулятор с простым и понятным интерфейсом. Архитектура MVC позволяет легко масштабировать приложение. Выбранные решения обеспечивают </a:t>
            </a:r>
            <a:r>
              <a:rPr lang="ru-RU" b="1" dirty="0"/>
              <a:t>простоту</a:t>
            </a:r>
            <a:r>
              <a:rPr lang="ru-RU" dirty="0"/>
              <a:t>, </a:t>
            </a:r>
            <a:r>
              <a:rPr lang="ru-RU" b="1" dirty="0"/>
              <a:t>эффективность</a:t>
            </a:r>
            <a:r>
              <a:rPr lang="ru-RU" dirty="0"/>
              <a:t> и </a:t>
            </a:r>
            <a:r>
              <a:rPr lang="ru-RU" b="1" dirty="0"/>
              <a:t>производительность</a:t>
            </a:r>
            <a:r>
              <a:rPr lang="ru-RU" dirty="0"/>
              <a:t>. В будущем можно добавить </a:t>
            </a:r>
            <a:r>
              <a:rPr lang="ru-RU" b="1" dirty="0"/>
              <a:t>графики платежей</a:t>
            </a:r>
            <a:r>
              <a:rPr lang="ru-RU" dirty="0"/>
              <a:t>, </a:t>
            </a:r>
            <a:r>
              <a:rPr lang="ru-RU" b="1" dirty="0"/>
              <a:t>API для получения актуальных процентных ставок</a:t>
            </a:r>
            <a:r>
              <a:rPr lang="ru-RU" dirty="0"/>
              <a:t> и </a:t>
            </a:r>
            <a:r>
              <a:rPr lang="ru-RU" b="1" dirty="0"/>
              <a:t>поддержку базы данных для сохранения истории расчетов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812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60</TotalTime>
  <Words>300</Words>
  <Application>Microsoft Office PowerPoint</Application>
  <PresentationFormat>Широкоэкранный</PresentationFormat>
  <Paragraphs>31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Symbol</vt:lpstr>
      <vt:lpstr>Галерея</vt:lpstr>
      <vt:lpstr>Реализация кредитного калькулятора</vt:lpstr>
      <vt:lpstr>РЕАЛИЗАЦИЯ приложения </vt:lpstr>
      <vt:lpstr>СХЕМА КЛАССОВ</vt:lpstr>
      <vt:lpstr>Производительность </vt:lpstr>
      <vt:lpstr>Используемые технологии и решения 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кредитного калькулятора</dc:title>
  <dc:creator>Vadim Gorowoy</dc:creator>
  <cp:lastModifiedBy>Александр Лазаренко</cp:lastModifiedBy>
  <cp:revision>5</cp:revision>
  <dcterms:created xsi:type="dcterms:W3CDTF">2025-03-15T06:19:48Z</dcterms:created>
  <dcterms:modified xsi:type="dcterms:W3CDTF">2025-03-15T07:37:55Z</dcterms:modified>
</cp:coreProperties>
</file>