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9" r:id="rId8"/>
    <p:sldId id="265" r:id="rId9"/>
    <p:sldId id="267" r:id="rId10"/>
    <p:sldId id="268" r:id="rId11"/>
    <p:sldId id="270" r:id="rId12"/>
    <p:sldId id="271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266B6E1F-C787-4FD9-A475-984BBA7F56F0}" type="datetimeFigureOut">
              <a:rPr lang="ru-RU" smtClean="0"/>
              <a:pPr/>
              <a:t>06.12.2016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B11C989-B140-4046-AC0C-889FF98E54E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B6E1F-C787-4FD9-A475-984BBA7F56F0}" type="datetimeFigureOut">
              <a:rPr lang="ru-RU" smtClean="0"/>
              <a:pPr/>
              <a:t>06.12.2016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1C989-B140-4046-AC0C-889FF98E54E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B6E1F-C787-4FD9-A475-984BBA7F56F0}" type="datetimeFigureOut">
              <a:rPr lang="ru-RU" smtClean="0"/>
              <a:pPr/>
              <a:t>06.12.2016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1C989-B140-4046-AC0C-889FF98E54E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B6E1F-C787-4FD9-A475-984BBA7F56F0}" type="datetimeFigureOut">
              <a:rPr lang="ru-RU" smtClean="0"/>
              <a:pPr/>
              <a:t>06.12.2016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1C989-B140-4046-AC0C-889FF98E54E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B6E1F-C787-4FD9-A475-984BBA7F56F0}" type="datetimeFigureOut">
              <a:rPr lang="ru-RU" smtClean="0"/>
              <a:pPr/>
              <a:t>06.12.2016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1C989-B140-4046-AC0C-889FF98E54E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B6E1F-C787-4FD9-A475-984BBA7F56F0}" type="datetimeFigureOut">
              <a:rPr lang="ru-RU" smtClean="0"/>
              <a:pPr/>
              <a:t>06.12.2016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1C989-B140-4046-AC0C-889FF98E54E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66B6E1F-C787-4FD9-A475-984BBA7F56F0}" type="datetimeFigureOut">
              <a:rPr lang="ru-RU" smtClean="0"/>
              <a:pPr/>
              <a:t>06.12.2016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B11C989-B140-4046-AC0C-889FF98E54E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266B6E1F-C787-4FD9-A475-984BBA7F56F0}" type="datetimeFigureOut">
              <a:rPr lang="ru-RU" smtClean="0"/>
              <a:pPr/>
              <a:t>06.12.2016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6B11C989-B140-4046-AC0C-889FF98E54E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B6E1F-C787-4FD9-A475-984BBA7F56F0}" type="datetimeFigureOut">
              <a:rPr lang="ru-RU" smtClean="0"/>
              <a:pPr/>
              <a:t>06.12.2016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1C989-B140-4046-AC0C-889FF98E54E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B6E1F-C787-4FD9-A475-984BBA7F56F0}" type="datetimeFigureOut">
              <a:rPr lang="ru-RU" smtClean="0"/>
              <a:pPr/>
              <a:t>06.12.2016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1C989-B140-4046-AC0C-889FF98E54E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B6E1F-C787-4FD9-A475-984BBA7F56F0}" type="datetimeFigureOut">
              <a:rPr lang="ru-RU" smtClean="0"/>
              <a:pPr/>
              <a:t>06.12.2016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1C989-B140-4046-AC0C-889FF98E54E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66B6E1F-C787-4FD9-A475-984BBA7F56F0}" type="datetimeFigureOut">
              <a:rPr lang="ru-RU" smtClean="0"/>
              <a:pPr/>
              <a:t>06.12.2016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6B11C989-B140-4046-AC0C-889FF98E54E1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404664"/>
            <a:ext cx="7772400" cy="2475706"/>
          </a:xfrm>
        </p:spPr>
        <p:txBody>
          <a:bodyPr>
            <a:normAutofit/>
          </a:bodyPr>
          <a:lstStyle/>
          <a:p>
            <a:r>
              <a:rPr lang="en-US" dirty="0" smtClean="0"/>
              <a:t>Mastering the Game of Go with Deep Neural Networks and Tree Search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3528" y="3886200"/>
            <a:ext cx="8352928" cy="2711152"/>
          </a:xfrm>
        </p:spPr>
        <p:txBody>
          <a:bodyPr>
            <a:normAutofit/>
          </a:bodyPr>
          <a:lstStyle/>
          <a:p>
            <a:pPr algn="r"/>
            <a:r>
              <a:rPr lang="ru-RU" dirty="0" smtClean="0"/>
              <a:t>Выполнил:</a:t>
            </a:r>
          </a:p>
          <a:p>
            <a:pPr algn="r"/>
            <a:r>
              <a:rPr lang="ru-RU" dirty="0" smtClean="0"/>
              <a:t>Мищенко В.А.</a:t>
            </a:r>
          </a:p>
          <a:p>
            <a:pPr algn="r"/>
            <a:endParaRPr lang="ru-RU" dirty="0" smtClean="0"/>
          </a:p>
          <a:p>
            <a:pPr algn="r"/>
            <a:endParaRPr lang="ru-RU" dirty="0"/>
          </a:p>
          <a:p>
            <a:r>
              <a:rPr lang="ru-RU" dirty="0" smtClean="0"/>
              <a:t>2016 г.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algn="ctr"/>
            <a:r>
              <a:rPr lang="ru-RU" dirty="0" smtClean="0"/>
              <a:t>Спасибо за внимание!</a:t>
            </a:r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at each step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Learning of Policy </a:t>
            </a:r>
            <a:r>
              <a:rPr lang="en-US" dirty="0" smtClean="0"/>
              <a:t>Networks</a:t>
            </a:r>
          </a:p>
          <a:p>
            <a:endParaRPr lang="ru-RU" dirty="0" smtClean="0"/>
          </a:p>
          <a:p>
            <a:endParaRPr lang="en-US" dirty="0"/>
          </a:p>
          <a:p>
            <a:r>
              <a:rPr lang="en-US" dirty="0"/>
              <a:t>Reinforcement Learning of Policy </a:t>
            </a:r>
            <a:r>
              <a:rPr lang="en-US" dirty="0" smtClean="0"/>
              <a:t>Networks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en-US" dirty="0" smtClean="0"/>
              <a:t>Reinforcement </a:t>
            </a:r>
            <a:r>
              <a:rPr lang="en-US" dirty="0"/>
              <a:t>Learning of Value </a:t>
            </a:r>
            <a:r>
              <a:rPr lang="en-US" dirty="0" smtClean="0"/>
              <a:t>Networks</a:t>
            </a:r>
          </a:p>
          <a:p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708920"/>
            <a:ext cx="196215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4149080"/>
            <a:ext cx="21717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5805264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55976" y="5733256"/>
            <a:ext cx="24669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Monte-Carlo tree search in </a:t>
            </a:r>
            <a:r>
              <a:rPr lang="en-US" dirty="0" err="1" smtClean="0"/>
              <a:t>AlphaGo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edge (s; a) of the search tree stores an </a:t>
            </a:r>
            <a:r>
              <a:rPr lang="en-US" dirty="0" smtClean="0"/>
              <a:t>action </a:t>
            </a:r>
            <a:r>
              <a:rPr lang="en-US" dirty="0"/>
              <a:t>value Q(s; a), </a:t>
            </a:r>
            <a:r>
              <a:rPr lang="en-US" dirty="0" smtClean="0"/>
              <a:t>visit </a:t>
            </a:r>
            <a:r>
              <a:rPr lang="en-US" dirty="0"/>
              <a:t>count N(s; a), and prior probability P(s; a</a:t>
            </a:r>
            <a:r>
              <a:rPr lang="en-US" dirty="0" smtClean="0"/>
              <a:t>).</a:t>
            </a:r>
          </a:p>
          <a:p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3573016"/>
            <a:ext cx="32575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3933056"/>
            <a:ext cx="23622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5013176"/>
            <a:ext cx="28765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99992" y="4581128"/>
            <a:ext cx="3629025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Авторы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David Silver, </a:t>
            </a:r>
            <a:r>
              <a:rPr lang="en-US" dirty="0" err="1" smtClean="0"/>
              <a:t>Aja</a:t>
            </a:r>
            <a:r>
              <a:rPr lang="en-US" dirty="0" smtClean="0"/>
              <a:t> Huang, Chris J. </a:t>
            </a:r>
            <a:r>
              <a:rPr lang="en-US" dirty="0" err="1" smtClean="0"/>
              <a:t>Maddison</a:t>
            </a:r>
            <a:r>
              <a:rPr lang="en-US" dirty="0" smtClean="0"/>
              <a:t>, Arthur </a:t>
            </a:r>
            <a:r>
              <a:rPr lang="en-US" dirty="0" err="1" smtClean="0"/>
              <a:t>Guez</a:t>
            </a:r>
            <a:r>
              <a:rPr lang="en-US" dirty="0" smtClean="0"/>
              <a:t>, Laurent </a:t>
            </a:r>
            <a:r>
              <a:rPr lang="en-US" dirty="0" err="1" smtClean="0"/>
              <a:t>Sifre</a:t>
            </a:r>
            <a:r>
              <a:rPr lang="en-US" dirty="0" smtClean="0"/>
              <a:t>, George van den </a:t>
            </a:r>
            <a:r>
              <a:rPr lang="en-US" dirty="0" err="1" smtClean="0"/>
              <a:t>Driessche</a:t>
            </a:r>
            <a:r>
              <a:rPr lang="en-US" dirty="0" smtClean="0"/>
              <a:t>, Julian </a:t>
            </a:r>
            <a:r>
              <a:rPr lang="en-US" dirty="0" err="1" smtClean="0"/>
              <a:t>Schrittwieser</a:t>
            </a:r>
            <a:r>
              <a:rPr lang="en-US" dirty="0" smtClean="0"/>
              <a:t>, </a:t>
            </a:r>
            <a:r>
              <a:rPr lang="en-US" dirty="0" err="1" smtClean="0"/>
              <a:t>Ioannis</a:t>
            </a:r>
            <a:r>
              <a:rPr lang="en-US" dirty="0" smtClean="0"/>
              <a:t> </a:t>
            </a:r>
            <a:r>
              <a:rPr lang="en-US" dirty="0" err="1" smtClean="0"/>
              <a:t>Antonoglou</a:t>
            </a:r>
            <a:r>
              <a:rPr lang="en-US" dirty="0" smtClean="0"/>
              <a:t>, Veda </a:t>
            </a:r>
            <a:r>
              <a:rPr lang="en-US" dirty="0" err="1" smtClean="0"/>
              <a:t>Panneershelvam</a:t>
            </a:r>
            <a:r>
              <a:rPr lang="en-US" dirty="0" smtClean="0"/>
              <a:t>, Marc </a:t>
            </a:r>
            <a:r>
              <a:rPr lang="en-US" dirty="0" err="1" smtClean="0"/>
              <a:t>Lanctot</a:t>
            </a:r>
            <a:r>
              <a:rPr lang="en-US" dirty="0" smtClean="0"/>
              <a:t>, Sander </a:t>
            </a:r>
            <a:r>
              <a:rPr lang="en-US" dirty="0" err="1" smtClean="0"/>
              <a:t>Dieleman</a:t>
            </a:r>
            <a:r>
              <a:rPr lang="en-US" dirty="0" smtClean="0"/>
              <a:t>, </a:t>
            </a:r>
            <a:r>
              <a:rPr lang="en-US" dirty="0" err="1" smtClean="0"/>
              <a:t>Dominik</a:t>
            </a:r>
            <a:r>
              <a:rPr lang="en-US" dirty="0" smtClean="0"/>
              <a:t> </a:t>
            </a:r>
            <a:r>
              <a:rPr lang="en-US" dirty="0" err="1" smtClean="0"/>
              <a:t>Grewe</a:t>
            </a:r>
            <a:r>
              <a:rPr lang="en-US" dirty="0" smtClean="0"/>
              <a:t>, </a:t>
            </a:r>
            <a:r>
              <a:rPr lang="en-US" dirty="0" err="1" smtClean="0"/>
              <a:t>Nal</a:t>
            </a:r>
            <a:r>
              <a:rPr lang="en-US" dirty="0" smtClean="0"/>
              <a:t> </a:t>
            </a:r>
            <a:r>
              <a:rPr lang="en-US" dirty="0" err="1" smtClean="0"/>
              <a:t>Kalchbrenner</a:t>
            </a:r>
            <a:r>
              <a:rPr lang="en-US" dirty="0" smtClean="0"/>
              <a:t>, Timothy </a:t>
            </a:r>
            <a:r>
              <a:rPr lang="en-US" dirty="0" err="1" smtClean="0"/>
              <a:t>Lillicrap</a:t>
            </a:r>
            <a:r>
              <a:rPr lang="en-US" dirty="0" smtClean="0"/>
              <a:t>, Madeleine Leach, </a:t>
            </a:r>
            <a:r>
              <a:rPr lang="en-US" dirty="0" err="1" smtClean="0"/>
              <a:t>Koray</a:t>
            </a:r>
            <a:r>
              <a:rPr lang="en-US" dirty="0" smtClean="0"/>
              <a:t> </a:t>
            </a:r>
            <a:r>
              <a:rPr lang="en-US" dirty="0" err="1" smtClean="0"/>
              <a:t>Kavukcuoglu</a:t>
            </a:r>
            <a:r>
              <a:rPr lang="en-US" dirty="0" smtClean="0"/>
              <a:t>, </a:t>
            </a:r>
            <a:r>
              <a:rPr lang="en-US" dirty="0" err="1" smtClean="0"/>
              <a:t>Thore</a:t>
            </a:r>
            <a:r>
              <a:rPr lang="en-US" dirty="0" smtClean="0"/>
              <a:t> </a:t>
            </a:r>
            <a:r>
              <a:rPr lang="en-US" dirty="0" err="1" smtClean="0"/>
              <a:t>Graepel</a:t>
            </a:r>
            <a:r>
              <a:rPr lang="en-US" dirty="0" smtClean="0"/>
              <a:t>, </a:t>
            </a:r>
            <a:r>
              <a:rPr lang="en-US" dirty="0" err="1" smtClean="0"/>
              <a:t>Demis</a:t>
            </a:r>
            <a:r>
              <a:rPr lang="en-US" dirty="0" smtClean="0"/>
              <a:t> </a:t>
            </a:r>
            <a:r>
              <a:rPr lang="en-US" dirty="0" err="1" smtClean="0"/>
              <a:t>Hassabis</a:t>
            </a:r>
            <a:r>
              <a:rPr lang="ru-RU" dirty="0"/>
              <a:t> </a:t>
            </a:r>
            <a:r>
              <a:rPr lang="ru-RU" dirty="0" smtClean="0"/>
              <a:t>– </a:t>
            </a:r>
            <a:r>
              <a:rPr lang="en-US" dirty="0" smtClean="0"/>
              <a:t>Google </a:t>
            </a:r>
            <a:r>
              <a:rPr lang="en-US" dirty="0" err="1" smtClean="0"/>
              <a:t>DeepMind</a:t>
            </a:r>
            <a:r>
              <a:rPr lang="en-US" dirty="0" smtClean="0"/>
              <a:t>.</a:t>
            </a:r>
          </a:p>
          <a:p>
            <a:r>
              <a:rPr lang="en-US" dirty="0" smtClean="0"/>
              <a:t>John </a:t>
            </a:r>
            <a:r>
              <a:rPr lang="en-US" dirty="0" err="1" smtClean="0"/>
              <a:t>Nham</a:t>
            </a:r>
            <a:r>
              <a:rPr lang="en-US" dirty="0" smtClean="0"/>
              <a:t>, </a:t>
            </a:r>
            <a:r>
              <a:rPr lang="en-US" dirty="0" err="1" smtClean="0"/>
              <a:t>Ilya</a:t>
            </a:r>
            <a:r>
              <a:rPr lang="en-US" dirty="0" smtClean="0"/>
              <a:t> </a:t>
            </a:r>
            <a:r>
              <a:rPr lang="en-US" dirty="0" err="1" smtClean="0"/>
              <a:t>Sutskever</a:t>
            </a:r>
            <a:r>
              <a:rPr lang="en-US" dirty="0" smtClean="0"/>
              <a:t> – Google.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Methods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new approach to computer Go that uses value networks to evaluate board positions and policy networks to select moves.</a:t>
            </a:r>
          </a:p>
          <a:p>
            <a:r>
              <a:rPr lang="en-US" dirty="0" smtClean="0"/>
              <a:t>A new search algorithm that combines Monte-Carlo simulation with value and policy networks.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Deep </a:t>
            </a:r>
            <a:r>
              <a:rPr lang="en-US" dirty="0" err="1"/>
              <a:t>convolutional</a:t>
            </a:r>
            <a:r>
              <a:rPr lang="en-US" dirty="0"/>
              <a:t> neural networks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They </a:t>
            </a:r>
            <a:r>
              <a:rPr lang="en-US" dirty="0"/>
              <a:t>employ a similar architecture </a:t>
            </a:r>
            <a:r>
              <a:rPr lang="en-US" dirty="0" smtClean="0"/>
              <a:t>for the </a:t>
            </a:r>
            <a:r>
              <a:rPr lang="en-US" dirty="0"/>
              <a:t>game of Go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en-US" dirty="0" smtClean="0"/>
              <a:t>Monte-Carlo tree search (MCTS) uses Monte-Carlo rollouts to estimate the value of each state in a search tree.</a:t>
            </a:r>
          </a:p>
          <a:p>
            <a:r>
              <a:rPr lang="en-US" dirty="0" smtClean="0"/>
              <a:t>They </a:t>
            </a:r>
            <a:r>
              <a:rPr lang="en-US" dirty="0"/>
              <a:t>use these neural networks to reduce the </a:t>
            </a:r>
            <a:r>
              <a:rPr lang="en-US" dirty="0" smtClean="0"/>
              <a:t>effective depth </a:t>
            </a:r>
            <a:r>
              <a:rPr lang="en-US" dirty="0"/>
              <a:t>and breadth of the search tree: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evaluating </a:t>
            </a:r>
            <a:r>
              <a:rPr lang="en-US" dirty="0"/>
              <a:t>positions using a value network,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sampling actions </a:t>
            </a:r>
            <a:r>
              <a:rPr lang="en-US" dirty="0"/>
              <a:t>using a policy network.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neural networks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57200" y="3021013"/>
            <a:ext cx="8229600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Searching with Policy and Value Networks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AlphaGo</a:t>
            </a:r>
            <a:r>
              <a:rPr lang="en-US" dirty="0"/>
              <a:t> combines the policy and value networks in an MCTS algorithm </a:t>
            </a:r>
            <a:r>
              <a:rPr lang="en-US" dirty="0" smtClean="0"/>
              <a:t>that selects actions </a:t>
            </a:r>
            <a:r>
              <a:rPr lang="en-US" dirty="0"/>
              <a:t>by </a:t>
            </a:r>
            <a:r>
              <a:rPr lang="en-US" dirty="0" err="1"/>
              <a:t>lookahead</a:t>
            </a:r>
            <a:r>
              <a:rPr lang="en-US" dirty="0"/>
              <a:t> search</a:t>
            </a:r>
            <a:r>
              <a:rPr lang="en-US" dirty="0" smtClean="0"/>
              <a:t>.</a:t>
            </a:r>
          </a:p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820714"/>
            <a:ext cx="7776863" cy="277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n-US" dirty="0"/>
              <a:t>Discussion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0405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They </a:t>
            </a:r>
            <a:r>
              <a:rPr lang="en-US" dirty="0"/>
              <a:t>have </a:t>
            </a:r>
            <a:r>
              <a:rPr lang="en-US" dirty="0" smtClean="0"/>
              <a:t>developed effective </a:t>
            </a:r>
            <a:r>
              <a:rPr lang="en-US" dirty="0"/>
              <a:t>move </a:t>
            </a:r>
            <a:r>
              <a:rPr lang="en-US" dirty="0" smtClean="0"/>
              <a:t>selection and </a:t>
            </a:r>
            <a:r>
              <a:rPr lang="en-US" dirty="0"/>
              <a:t>position evaluation functions for Go, based on deep neural networks that are trained </a:t>
            </a:r>
            <a:r>
              <a:rPr lang="en-US" dirty="0" smtClean="0"/>
              <a:t>by a </a:t>
            </a:r>
            <a:r>
              <a:rPr lang="en-US" dirty="0"/>
              <a:t>novel combination of supervised and reinforcement </a:t>
            </a:r>
            <a:r>
              <a:rPr lang="en-US" dirty="0" smtClean="0"/>
              <a:t>learning.</a:t>
            </a:r>
          </a:p>
          <a:p>
            <a:r>
              <a:rPr lang="en-US" dirty="0" smtClean="0"/>
              <a:t>They </a:t>
            </a:r>
            <a:r>
              <a:rPr lang="en-US" dirty="0"/>
              <a:t>have introduced a new </a:t>
            </a:r>
            <a:r>
              <a:rPr lang="en-US" dirty="0" smtClean="0"/>
              <a:t>search algorithm </a:t>
            </a:r>
            <a:r>
              <a:rPr lang="en-US" dirty="0"/>
              <a:t>that successfully combines neural network evaluations with Monte-Carlo </a:t>
            </a:r>
            <a:r>
              <a:rPr lang="en-US" dirty="0" smtClean="0"/>
              <a:t>rollouts</a:t>
            </a:r>
          </a:p>
          <a:p>
            <a:r>
              <a:rPr lang="en-US" dirty="0" err="1" smtClean="0"/>
              <a:t>AlphaGo</a:t>
            </a:r>
            <a:r>
              <a:rPr lang="en-US" dirty="0" smtClean="0"/>
              <a:t> won </a:t>
            </a:r>
            <a:r>
              <a:rPr lang="en-US" dirty="0"/>
              <a:t>the human European </a:t>
            </a:r>
            <a:r>
              <a:rPr lang="en-US" dirty="0" smtClean="0"/>
              <a:t>champion (5-0)</a:t>
            </a:r>
          </a:p>
          <a:p>
            <a:r>
              <a:rPr lang="en-US" dirty="0" err="1" smtClean="0"/>
              <a:t>AlphaGo</a:t>
            </a:r>
            <a:r>
              <a:rPr lang="en-US" dirty="0" smtClean="0"/>
              <a:t> is more effective than other Go programs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Evaluating the Playing Strength of </a:t>
            </a:r>
            <a:r>
              <a:rPr lang="en-US" dirty="0" err="1"/>
              <a:t>AlphaGo</a:t>
            </a:r>
            <a:endParaRPr lang="ru-RU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57200" y="2792413"/>
            <a:ext cx="8229600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00336"/>
          </a:xfrm>
        </p:spPr>
        <p:txBody>
          <a:bodyPr/>
          <a:lstStyle/>
          <a:p>
            <a:r>
              <a:rPr lang="en-US" dirty="0" err="1" smtClean="0"/>
              <a:t>AlphaGo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Fan </a:t>
            </a:r>
            <a:r>
              <a:rPr lang="en-US" dirty="0" err="1" smtClean="0"/>
              <a:t>Hui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268760"/>
            <a:ext cx="7704856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512</TotalTime>
  <Words>357</Words>
  <Application>Microsoft Office PowerPoint</Application>
  <PresentationFormat>Экран (4:3)</PresentationFormat>
  <Paragraphs>41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Городская</vt:lpstr>
      <vt:lpstr>Mastering the Game of Go with Deep Neural Networks and Tree Search</vt:lpstr>
      <vt:lpstr>Авторы</vt:lpstr>
      <vt:lpstr>New Methods</vt:lpstr>
      <vt:lpstr>Deep convolutional neural networks</vt:lpstr>
      <vt:lpstr>The neural networks</vt:lpstr>
      <vt:lpstr>Searching with Policy and Value Networks</vt:lpstr>
      <vt:lpstr>Discussion</vt:lpstr>
      <vt:lpstr>Evaluating the Playing Strength of AlphaGo</vt:lpstr>
      <vt:lpstr>AlphaGo vs Fan Hui </vt:lpstr>
      <vt:lpstr>Слайд 10</vt:lpstr>
      <vt:lpstr>Functions at each step</vt:lpstr>
      <vt:lpstr>Monte-Carlo tree search in AlphaGo.</vt:lpstr>
    </vt:vector>
  </TitlesOfParts>
  <Company>Reanimator Extreme Edition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Mastering the Game of Go with Deep Neural Networks and Tree Search</dc:title>
  <dc:creator>Vlad</dc:creator>
  <cp:lastModifiedBy>Vlad</cp:lastModifiedBy>
  <cp:revision>27</cp:revision>
  <dcterms:created xsi:type="dcterms:W3CDTF">2016-11-28T07:35:39Z</dcterms:created>
  <dcterms:modified xsi:type="dcterms:W3CDTF">2016-12-06T11:23:09Z</dcterms:modified>
</cp:coreProperties>
</file>