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591" r:id="rId2"/>
    <p:sldId id="616" r:id="rId3"/>
    <p:sldId id="749" r:id="rId4"/>
    <p:sldId id="785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8" r:id="rId22"/>
    <p:sldId id="817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39" r:id="rId44"/>
    <p:sldId id="840" r:id="rId45"/>
    <p:sldId id="841" r:id="rId46"/>
    <p:sldId id="842" r:id="rId47"/>
    <p:sldId id="843" r:id="rId48"/>
    <p:sldId id="844" r:id="rId49"/>
    <p:sldId id="845" r:id="rId50"/>
    <p:sldId id="846" r:id="rId51"/>
    <p:sldId id="847" r:id="rId52"/>
    <p:sldId id="615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7.e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3.emf"/><Relationship Id="rId1" Type="http://schemas.openxmlformats.org/officeDocument/2006/relationships/image" Target="../media/image55.emf"/><Relationship Id="rId4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87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55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681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76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1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84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0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08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5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5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0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6657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903250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1612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5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404446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95033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269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003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609253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6322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867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1439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98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97806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359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60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479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1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322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7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57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реляционными базами данных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Базы данных: определения, свойства, требования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СУБД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SQLite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Python DB-API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ORM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(SQLAlchemy)</a:t>
            </a: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Реляционная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(то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что надо!)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понимания, физической реализации и оперативной обработки данных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в общем случае необходимо анализировать совокупность таблиц даже если модифицируются атрибуты отдельной сущности</a:t>
            </a:r>
          </a:p>
        </p:txBody>
      </p:sp>
      <p:graphicFrame>
        <p:nvGraphicFramePr>
          <p:cNvPr id="29" name="Object 3">
            <a:extLst>
              <a:ext uri="{FF2B5EF4-FFF2-40B4-BE49-F238E27FC236}">
                <a16:creationId xmlns:a16="http://schemas.microsoft.com/office/drawing/2014/main" id="{7868A8FB-FA25-4ACC-881C-A10DEA848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126"/>
              </p:ext>
            </p:extLst>
          </p:nvPr>
        </p:nvGraphicFramePr>
        <p:xfrm>
          <a:off x="1645951" y="2745844"/>
          <a:ext cx="3763768" cy="17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2428876" imgH="1152337" progId="Excel.Sheet.12">
                  <p:embed/>
                </p:oleObj>
              </mc:Choice>
              <mc:Fallback>
                <p:oleObj name="Worksheet" r:id="rId3" imgW="2428876" imgH="1152337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5951" y="2745844"/>
                        <a:ext cx="3763768" cy="178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1184D5-58CA-43FB-BBBA-B6BAC52CC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018633"/>
              </p:ext>
            </p:extLst>
          </p:nvPr>
        </p:nvGraphicFramePr>
        <p:xfrm>
          <a:off x="5900540" y="2858319"/>
          <a:ext cx="1975007" cy="14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5" imgW="1276241" imgH="962141" progId="Excel.Sheet.12">
                  <p:embed/>
                </p:oleObj>
              </mc:Choice>
              <mc:Fallback>
                <p:oleObj name="Worksheet" r:id="rId5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0540" y="2858319"/>
                        <a:ext cx="1975007" cy="148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46744AFC-ECE2-427F-8215-18279CF01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92301"/>
              </p:ext>
            </p:extLst>
          </p:nvPr>
        </p:nvGraphicFramePr>
        <p:xfrm>
          <a:off x="8366369" y="3159657"/>
          <a:ext cx="2735913" cy="20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7" imgW="1752678" imgH="1342917" progId="Excel.Sheet.12">
                  <p:embed/>
                </p:oleObj>
              </mc:Choice>
              <mc:Fallback>
                <p:oleObj name="Worksheet" r:id="rId7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6369" y="3159657"/>
                        <a:ext cx="2735913" cy="209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6747DD-2EB8-46E8-90CB-1DEF3453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50042"/>
              </p:ext>
            </p:extLst>
          </p:nvPr>
        </p:nvGraphicFramePr>
        <p:xfrm>
          <a:off x="3278018" y="4881141"/>
          <a:ext cx="3763769" cy="14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9" imgW="2257435" imgH="962141" progId="Excel.Sheet.12">
                  <p:embed/>
                </p:oleObj>
              </mc:Choice>
              <mc:Fallback>
                <p:oleObj name="Worksheet" r:id="rId9" imgW="2257435" imgH="96214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018" y="4881141"/>
                        <a:ext cx="3763769" cy="14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9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Постреляционная модель (лучшее – враг хорошего 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таблицы с возможностью вложенности.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можно заменить совокупность связанных реляционных таблиц одной постреляционной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4050C19B-5A3D-4245-AEA3-8A1F56F08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41324"/>
              </p:ext>
            </p:extLst>
          </p:nvPr>
        </p:nvGraphicFramePr>
        <p:xfrm>
          <a:off x="4049713" y="2632075"/>
          <a:ext cx="4195762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2438258" imgH="1470723" progId="Excel.Sheet.12">
                  <p:embed/>
                </p:oleObj>
              </mc:Choice>
              <mc:Fallback>
                <p:oleObj name="Worksheet" r:id="rId3" imgW="2438258" imgH="1470723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9713" y="2632075"/>
                        <a:ext cx="4195762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0" name="Group 100">
            <a:extLst>
              <a:ext uri="{FF2B5EF4-FFF2-40B4-BE49-F238E27FC236}">
                <a16:creationId xmlns:a16="http://schemas.microsoft.com/office/drawing/2014/main" id="{4E1E7629-848B-48D8-8A90-F8EB35163726}"/>
              </a:ext>
            </a:extLst>
          </p:cNvPr>
          <p:cNvGrpSpPr/>
          <p:nvPr/>
        </p:nvGrpSpPr>
        <p:grpSpPr>
          <a:xfrm>
            <a:off x="1504372" y="1522214"/>
            <a:ext cx="2880319" cy="1378697"/>
            <a:chOff x="154492" y="2057104"/>
            <a:chExt cx="2880319" cy="1378697"/>
          </a:xfrm>
        </p:grpSpPr>
        <p:sp>
          <p:nvSpPr>
            <p:cNvPr id="51" name="Прямоугольник 4">
              <a:extLst>
                <a:ext uri="{FF2B5EF4-FFF2-40B4-BE49-F238E27FC236}">
                  <a16:creationId xmlns:a16="http://schemas.microsoft.com/office/drawing/2014/main" id="{E6270FFE-650B-4C50-BC12-C85F9EC902E8}"/>
                </a:ext>
              </a:extLst>
            </p:cNvPr>
            <p:cNvSpPr/>
            <p:nvPr/>
          </p:nvSpPr>
          <p:spPr>
            <a:xfrm>
              <a:off x="2051720" y="2086330"/>
              <a:ext cx="983091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sp>
          <p:nvSpPr>
            <p:cNvPr id="52" name="Прямоугольник 3">
              <a:extLst>
                <a:ext uri="{FF2B5EF4-FFF2-40B4-BE49-F238E27FC236}">
                  <a16:creationId xmlns:a16="http://schemas.microsoft.com/office/drawing/2014/main" id="{FAFA1072-D725-4DDE-94EB-3AF4B72AD128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53" name="Прямая со стрелкой 6">
              <a:extLst>
                <a:ext uri="{FF2B5EF4-FFF2-40B4-BE49-F238E27FC236}">
                  <a16:creationId xmlns:a16="http://schemas.microsoft.com/office/drawing/2014/main" id="{91181B34-252E-4100-8A01-18B4F0BA3BB9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4" name="Прямая со стрелкой 5">
              <a:extLst>
                <a:ext uri="{FF2B5EF4-FFF2-40B4-BE49-F238E27FC236}">
                  <a16:creationId xmlns:a16="http://schemas.microsoft.com/office/drawing/2014/main" id="{7066D9D7-8645-4F9C-8472-CC7D21125D0C}"/>
                </a:ext>
              </a:extLst>
            </p:cNvPr>
            <p:cNvCxnSpPr/>
            <p:nvPr/>
          </p:nvCxnSpPr>
          <p:spPr>
            <a:xfrm flipV="1">
              <a:off x="1378627" y="2642681"/>
              <a:ext cx="673093" cy="19214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5" name="Прямая со стрелкой 2">
              <a:extLst>
                <a:ext uri="{FF2B5EF4-FFF2-40B4-BE49-F238E27FC236}">
                  <a16:creationId xmlns:a16="http://schemas.microsoft.com/office/drawing/2014/main" id="{14ACA150-F5A7-4E15-962F-6606F9836CA0}"/>
                </a:ext>
              </a:extLst>
            </p:cNvPr>
            <p:cNvCxnSpPr/>
            <p:nvPr/>
          </p:nvCxnSpPr>
          <p:spPr>
            <a:xfrm flipV="1">
              <a:off x="1378627" y="2468892"/>
              <a:ext cx="673093" cy="11403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6" name="Прямая со стрелкой 12">
              <a:extLst>
                <a:ext uri="{FF2B5EF4-FFF2-40B4-BE49-F238E27FC236}">
                  <a16:creationId xmlns:a16="http://schemas.microsoft.com/office/drawing/2014/main" id="{05E8D457-A8F1-4E42-B910-0E29CCD5F6D7}"/>
                </a:ext>
              </a:extLst>
            </p:cNvPr>
            <p:cNvCxnSpPr/>
            <p:nvPr/>
          </p:nvCxnSpPr>
          <p:spPr>
            <a:xfrm flipV="1">
              <a:off x="1378627" y="2637495"/>
              <a:ext cx="673093" cy="42386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57" name="Прямая со стрелкой 2">
              <a:extLst>
                <a:ext uri="{FF2B5EF4-FFF2-40B4-BE49-F238E27FC236}">
                  <a16:creationId xmlns:a16="http://schemas.microsoft.com/office/drawing/2014/main" id="{68934CAF-BD2F-4A04-974B-478606EE4E6B}"/>
                </a:ext>
              </a:extLst>
            </p:cNvPr>
            <p:cNvCxnSpPr/>
            <p:nvPr/>
          </p:nvCxnSpPr>
          <p:spPr>
            <a:xfrm>
              <a:off x="1378627" y="2600667"/>
              <a:ext cx="673093" cy="2427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58" name="Group 101">
            <a:extLst>
              <a:ext uri="{FF2B5EF4-FFF2-40B4-BE49-F238E27FC236}">
                <a16:creationId xmlns:a16="http://schemas.microsoft.com/office/drawing/2014/main" id="{7A46ED67-6F14-4454-AFD6-0D354122FFFD}"/>
              </a:ext>
            </a:extLst>
          </p:cNvPr>
          <p:cNvGrpSpPr/>
          <p:nvPr/>
        </p:nvGrpSpPr>
        <p:grpSpPr>
          <a:xfrm>
            <a:off x="5449156" y="1890791"/>
            <a:ext cx="4926579" cy="640365"/>
            <a:chOff x="3910449" y="2212571"/>
            <a:chExt cx="4926579" cy="640365"/>
          </a:xfrm>
        </p:grpSpPr>
        <p:sp>
          <p:nvSpPr>
            <p:cNvPr id="59" name="Прямоугольник 78">
              <a:extLst>
                <a:ext uri="{FF2B5EF4-FFF2-40B4-BE49-F238E27FC236}">
                  <a16:creationId xmlns:a16="http://schemas.microsoft.com/office/drawing/2014/main" id="{47C3FF4E-52D1-43BC-AA10-F6EF80EA6DE9}"/>
                </a:ext>
              </a:extLst>
            </p:cNvPr>
            <p:cNvSpPr/>
            <p:nvPr/>
          </p:nvSpPr>
          <p:spPr>
            <a:xfrm>
              <a:off x="3910449" y="2445688"/>
              <a:ext cx="1074590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Сотрудник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Прямоугольник 79">
              <a:extLst>
                <a:ext uri="{FF2B5EF4-FFF2-40B4-BE49-F238E27FC236}">
                  <a16:creationId xmlns:a16="http://schemas.microsoft.com/office/drawing/2014/main" id="{61A4FE14-D914-4953-B8E4-53CCFB05A782}"/>
                </a:ext>
              </a:extLst>
            </p:cNvPr>
            <p:cNvSpPr/>
            <p:nvPr/>
          </p:nvSpPr>
          <p:spPr>
            <a:xfrm>
              <a:off x="7750702" y="2445688"/>
              <a:ext cx="1086326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Проект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рямоугольник 80">
              <a:extLst>
                <a:ext uri="{FF2B5EF4-FFF2-40B4-BE49-F238E27FC236}">
                  <a16:creationId xmlns:a16="http://schemas.microsoft.com/office/drawing/2014/main" id="{99412878-0824-4BAA-B075-2AF676D2C9F9}"/>
                </a:ext>
              </a:extLst>
            </p:cNvPr>
            <p:cNvSpPr/>
            <p:nvPr/>
          </p:nvSpPr>
          <p:spPr>
            <a:xfrm>
              <a:off x="5013366" y="2212571"/>
              <a:ext cx="343224" cy="382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" name="Прямоугольник 81">
              <a:extLst>
                <a:ext uri="{FF2B5EF4-FFF2-40B4-BE49-F238E27FC236}">
                  <a16:creationId xmlns:a16="http://schemas.microsoft.com/office/drawing/2014/main" id="{5974EADD-7300-4140-A74A-5C9BD654D737}"/>
                </a:ext>
              </a:extLst>
            </p:cNvPr>
            <p:cNvSpPr/>
            <p:nvPr/>
          </p:nvSpPr>
          <p:spPr>
            <a:xfrm>
              <a:off x="7381764" y="2212571"/>
              <a:ext cx="317587" cy="3770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63" name="Прямая со стрелкой 82">
              <a:extLst>
                <a:ext uri="{FF2B5EF4-FFF2-40B4-BE49-F238E27FC236}">
                  <a16:creationId xmlns:a16="http://schemas.microsoft.com/office/drawing/2014/main" id="{1CAD9CAC-377D-4EE8-B00A-C3A9D973FCB3}"/>
                </a:ext>
              </a:extLst>
            </p:cNvPr>
            <p:cNvCxnSpPr>
              <a:stCxn id="66" idx="3"/>
              <a:endCxn id="60" idx="1"/>
            </p:cNvCxnSpPr>
            <p:nvPr/>
          </p:nvCxnSpPr>
          <p:spPr>
            <a:xfrm flipV="1">
              <a:off x="7351617" y="2582941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4" name="Группа 83">
              <a:extLst>
                <a:ext uri="{FF2B5EF4-FFF2-40B4-BE49-F238E27FC236}">
                  <a16:creationId xmlns:a16="http://schemas.microsoft.com/office/drawing/2014/main" id="{EB1A194A-9658-4447-87A4-4E51D942E1B4}"/>
                </a:ext>
              </a:extLst>
            </p:cNvPr>
            <p:cNvGrpSpPr/>
            <p:nvPr/>
          </p:nvGrpSpPr>
          <p:grpSpPr>
            <a:xfrm>
              <a:off x="5335393" y="2329505"/>
              <a:ext cx="2016224" cy="523431"/>
              <a:chOff x="3600" y="5625"/>
              <a:chExt cx="2055" cy="870"/>
            </a:xfrm>
          </p:grpSpPr>
          <p:sp>
            <p:nvSpPr>
              <p:cNvPr id="66" name="Ромб 84">
                <a:extLst>
                  <a:ext uri="{FF2B5EF4-FFF2-40B4-BE49-F238E27FC236}">
                    <a16:creationId xmlns:a16="http://schemas.microsoft.com/office/drawing/2014/main" id="{D7A98961-9F31-4642-B465-08DFE0E1F731}"/>
                  </a:ext>
                </a:extLst>
              </p:cNvPr>
              <p:cNvSpPr/>
              <p:nvPr/>
            </p:nvSpPr>
            <p:spPr>
              <a:xfrm>
                <a:off x="3600" y="5625"/>
                <a:ext cx="2055" cy="870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67" name="Прямоугольник 85">
                <a:extLst>
                  <a:ext uri="{FF2B5EF4-FFF2-40B4-BE49-F238E27FC236}">
                    <a16:creationId xmlns:a16="http://schemas.microsoft.com/office/drawing/2014/main" id="{1CFBE5B0-C4ED-4F89-9DF9-16A492AD9CED}"/>
                  </a:ext>
                </a:extLst>
              </p:cNvPr>
              <p:cNvSpPr/>
              <p:nvPr/>
            </p:nvSpPr>
            <p:spPr>
              <a:xfrm>
                <a:off x="4004" y="5784"/>
                <a:ext cx="1172" cy="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участвует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Прямая со стрелкой 86">
              <a:extLst>
                <a:ext uri="{FF2B5EF4-FFF2-40B4-BE49-F238E27FC236}">
                  <a16:creationId xmlns:a16="http://schemas.microsoft.com/office/drawing/2014/main" id="{EA231302-D3E1-4033-8A56-673EE22ED46F}"/>
                </a:ext>
              </a:extLst>
            </p:cNvPr>
            <p:cNvCxnSpPr>
              <a:stCxn id="59" idx="3"/>
              <a:endCxn id="66" idx="1"/>
            </p:cNvCxnSpPr>
            <p:nvPr/>
          </p:nvCxnSpPr>
          <p:spPr>
            <a:xfrm>
              <a:off x="4985039" y="2582941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FE524628-F087-437B-A053-D5B1D35530FA}"/>
              </a:ext>
            </a:extLst>
          </p:cNvPr>
          <p:cNvGrpSpPr/>
          <p:nvPr/>
        </p:nvGrpSpPr>
        <p:grpSpPr>
          <a:xfrm>
            <a:off x="1504372" y="4565358"/>
            <a:ext cx="3221254" cy="1378697"/>
            <a:chOff x="154492" y="2057104"/>
            <a:chExt cx="2751005" cy="1378697"/>
          </a:xfrm>
        </p:grpSpPr>
        <p:sp>
          <p:nvSpPr>
            <p:cNvPr id="69" name="Прямоугольник 4">
              <a:extLst>
                <a:ext uri="{FF2B5EF4-FFF2-40B4-BE49-F238E27FC236}">
                  <a16:creationId xmlns:a16="http://schemas.microsoft.com/office/drawing/2014/main" id="{593EC485-9CF7-4F59-83CC-DDA91D2D3C22}"/>
                </a:ext>
              </a:extLst>
            </p:cNvPr>
            <p:cNvSpPr/>
            <p:nvPr/>
          </p:nvSpPr>
          <p:spPr>
            <a:xfrm>
              <a:off x="1859790" y="2057104"/>
              <a:ext cx="1045707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70" name="Прямоугольник 3">
              <a:extLst>
                <a:ext uri="{FF2B5EF4-FFF2-40B4-BE49-F238E27FC236}">
                  <a16:creationId xmlns:a16="http://schemas.microsoft.com/office/drawing/2014/main" id="{4426DBB0-CEC5-42EF-9C9B-48800AB92B01}"/>
                </a:ext>
              </a:extLst>
            </p:cNvPr>
            <p:cNvSpPr/>
            <p:nvPr/>
          </p:nvSpPr>
          <p:spPr>
            <a:xfrm>
              <a:off x="154492" y="2057104"/>
              <a:ext cx="1087606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1" name="Прямая со стрелкой 6">
              <a:extLst>
                <a:ext uri="{FF2B5EF4-FFF2-40B4-BE49-F238E27FC236}">
                  <a16:creationId xmlns:a16="http://schemas.microsoft.com/office/drawing/2014/main" id="{3C3D9AC8-EA52-416E-ABB9-F239CB79C59E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2" name="Прямая со стрелкой 5">
              <a:extLst>
                <a:ext uri="{FF2B5EF4-FFF2-40B4-BE49-F238E27FC236}">
                  <a16:creationId xmlns:a16="http://schemas.microsoft.com/office/drawing/2014/main" id="{53BB9190-54B6-44B4-8045-0D303D3E379D}"/>
                </a:ext>
              </a:extLst>
            </p:cNvPr>
            <p:cNvCxnSpPr/>
            <p:nvPr/>
          </p:nvCxnSpPr>
          <p:spPr>
            <a:xfrm flipV="1">
              <a:off x="1242098" y="2500348"/>
              <a:ext cx="617692" cy="559957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3" name="Прямая со стрелкой 2">
              <a:extLst>
                <a:ext uri="{FF2B5EF4-FFF2-40B4-BE49-F238E27FC236}">
                  <a16:creationId xmlns:a16="http://schemas.microsoft.com/office/drawing/2014/main" id="{8D902EF9-6B77-467C-9D52-21A12CF34881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4" name="Прямая со стрелкой 12">
              <a:extLst>
                <a:ext uri="{FF2B5EF4-FFF2-40B4-BE49-F238E27FC236}">
                  <a16:creationId xmlns:a16="http://schemas.microsoft.com/office/drawing/2014/main" id="{168720CE-AA82-4941-884F-CA7DD2DBFD98}"/>
                </a:ext>
              </a:extLst>
            </p:cNvPr>
            <p:cNvCxnSpPr/>
            <p:nvPr/>
          </p:nvCxnSpPr>
          <p:spPr>
            <a:xfrm>
              <a:off x="1242098" y="2868127"/>
              <a:ext cx="617692" cy="19217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75" name="Прямая со стрелкой 2">
              <a:extLst>
                <a:ext uri="{FF2B5EF4-FFF2-40B4-BE49-F238E27FC236}">
                  <a16:creationId xmlns:a16="http://schemas.microsoft.com/office/drawing/2014/main" id="{D6BD53E8-4934-4214-97B1-8BB893209CF5}"/>
                </a:ext>
              </a:extLst>
            </p:cNvPr>
            <p:cNvCxnSpPr/>
            <p:nvPr/>
          </p:nvCxnSpPr>
          <p:spPr>
            <a:xfrm flipV="1">
              <a:off x="1242098" y="3128174"/>
              <a:ext cx="617692" cy="10774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76" name="Group 135">
            <a:extLst>
              <a:ext uri="{FF2B5EF4-FFF2-40B4-BE49-F238E27FC236}">
                <a16:creationId xmlns:a16="http://schemas.microsoft.com/office/drawing/2014/main" id="{06829057-2BA4-4B2E-9171-5567D088B529}"/>
              </a:ext>
            </a:extLst>
          </p:cNvPr>
          <p:cNvGrpSpPr/>
          <p:nvPr/>
        </p:nvGrpSpPr>
        <p:grpSpPr>
          <a:xfrm>
            <a:off x="5449156" y="4917578"/>
            <a:ext cx="4926579" cy="640365"/>
            <a:chOff x="3910449" y="3684834"/>
            <a:chExt cx="4926579" cy="640365"/>
          </a:xfrm>
        </p:grpSpPr>
        <p:grpSp>
          <p:nvGrpSpPr>
            <p:cNvPr id="77" name="Group 123">
              <a:extLst>
                <a:ext uri="{FF2B5EF4-FFF2-40B4-BE49-F238E27FC236}">
                  <a16:creationId xmlns:a16="http://schemas.microsoft.com/office/drawing/2014/main" id="{EC17043A-106E-4617-91AC-4732F09DE62A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80" name="Прямоугольник 78">
                <a:extLst>
                  <a:ext uri="{FF2B5EF4-FFF2-40B4-BE49-F238E27FC236}">
                    <a16:creationId xmlns:a16="http://schemas.microsoft.com/office/drawing/2014/main" id="{AF0A3ABD-EBDF-41E0-A486-0B58E0C5690A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Прямоугольник 79">
                <a:extLst>
                  <a:ext uri="{FF2B5EF4-FFF2-40B4-BE49-F238E27FC236}">
                    <a16:creationId xmlns:a16="http://schemas.microsoft.com/office/drawing/2014/main" id="{55A9D885-87A4-4C0B-AB9E-AEB2E5011B9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Прямоугольник 80">
                <a:extLst>
                  <a:ext uri="{FF2B5EF4-FFF2-40B4-BE49-F238E27FC236}">
                    <a16:creationId xmlns:a16="http://schemas.microsoft.com/office/drawing/2014/main" id="{709C4D4E-7444-41C2-834E-5B2282161ACC}"/>
                  </a:ext>
                </a:extLst>
              </p:cNvPr>
              <p:cNvSpPr/>
              <p:nvPr/>
            </p:nvSpPr>
            <p:spPr>
              <a:xfrm>
                <a:off x="5013366" y="2212571"/>
                <a:ext cx="343224" cy="3827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83" name="Прямоугольник 81">
                <a:extLst>
                  <a:ext uri="{FF2B5EF4-FFF2-40B4-BE49-F238E27FC236}">
                    <a16:creationId xmlns:a16="http://schemas.microsoft.com/office/drawing/2014/main" id="{8A466371-0712-403D-8382-D3058FD8DE60}"/>
                  </a:ext>
                </a:extLst>
              </p:cNvPr>
              <p:cNvSpPr/>
              <p:nvPr/>
            </p:nvSpPr>
            <p:spPr>
              <a:xfrm>
                <a:off x="7381764" y="2212571"/>
                <a:ext cx="317587" cy="3770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N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cxnSp>
            <p:nvCxnSpPr>
              <p:cNvPr id="84" name="Прямая со стрелкой 82">
                <a:extLst>
                  <a:ext uri="{FF2B5EF4-FFF2-40B4-BE49-F238E27FC236}">
                    <a16:creationId xmlns:a16="http://schemas.microsoft.com/office/drawing/2014/main" id="{FCFD16A4-D482-42B3-8353-D4DC66DD94F0}"/>
                  </a:ext>
                </a:extLst>
              </p:cNvPr>
              <p:cNvCxnSpPr>
                <a:stCxn id="86" idx="3"/>
                <a:endCxn id="81" idx="1"/>
              </p:cNvCxnSpPr>
              <p:nvPr/>
            </p:nvCxnSpPr>
            <p:spPr>
              <a:xfrm flipV="1">
                <a:off x="7351617" y="2582941"/>
                <a:ext cx="399085" cy="8280"/>
              </a:xfrm>
              <a:prstGeom prst="straightConnector1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85" name="Группа 83">
                <a:extLst>
                  <a:ext uri="{FF2B5EF4-FFF2-40B4-BE49-F238E27FC236}">
                    <a16:creationId xmlns:a16="http://schemas.microsoft.com/office/drawing/2014/main" id="{AA6DCD9E-9D7D-4CD2-AC2E-5D51F537A748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86" name="Ромб 84">
                  <a:extLst>
                    <a:ext uri="{FF2B5EF4-FFF2-40B4-BE49-F238E27FC236}">
                      <a16:creationId xmlns:a16="http://schemas.microsoft.com/office/drawing/2014/main" id="{F5D92A55-8490-41B6-9F9A-E0944D621F06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87" name="Прямоугольник 85">
                  <a:extLst>
                    <a:ext uri="{FF2B5EF4-FFF2-40B4-BE49-F238E27FC236}">
                      <a16:creationId xmlns:a16="http://schemas.microsoft.com/office/drawing/2014/main" id="{69CDC597-80DA-45EF-A692-8A6414DF54B5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" name="Прямоугольник 76">
              <a:extLst>
                <a:ext uri="{FF2B5EF4-FFF2-40B4-BE49-F238E27FC236}">
                  <a16:creationId xmlns:a16="http://schemas.microsoft.com/office/drawing/2014/main" id="{B2B7FB9F-9F59-4E91-AA58-7B9AE699DE4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" name="Прямая со стрелкой 86">
              <a:extLst>
                <a:ext uri="{FF2B5EF4-FFF2-40B4-BE49-F238E27FC236}">
                  <a16:creationId xmlns:a16="http://schemas.microsoft.com/office/drawing/2014/main" id="{DECD1E79-91C2-4CFE-AB78-8258580A281F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8" name="Rounded Rectangle 167">
            <a:extLst>
              <a:ext uri="{FF2B5EF4-FFF2-40B4-BE49-F238E27FC236}">
                <a16:creationId xmlns:a16="http://schemas.microsoft.com/office/drawing/2014/main" id="{5EF9EA93-4F48-441C-A394-D3289BF79474}"/>
              </a:ext>
            </a:extLst>
          </p:cNvPr>
          <p:cNvSpPr/>
          <p:nvPr/>
        </p:nvSpPr>
        <p:spPr>
          <a:xfrm>
            <a:off x="6898421" y="1099902"/>
            <a:ext cx="1967581" cy="367497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степень связи:</a:t>
            </a: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 1 или </a:t>
            </a:r>
            <a:r>
              <a:rPr lang="en-US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N</a:t>
            </a:r>
            <a:endParaRPr lang="ru-RU" sz="1400" kern="0" dirty="0">
              <a:solidFill>
                <a:srgbClr val="4472C4">
                  <a:lumMod val="50000"/>
                </a:srgbClr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Rounded Rectangle 168">
            <a:extLst>
              <a:ext uri="{FF2B5EF4-FFF2-40B4-BE49-F238E27FC236}">
                <a16:creationId xmlns:a16="http://schemas.microsoft.com/office/drawing/2014/main" id="{D35FADD7-B318-4599-8686-04658D707C22}"/>
              </a:ext>
            </a:extLst>
          </p:cNvPr>
          <p:cNvSpPr/>
          <p:nvPr/>
        </p:nvSpPr>
        <p:spPr>
          <a:xfrm>
            <a:off x="6685483" y="3490907"/>
            <a:ext cx="2319872" cy="957490"/>
          </a:xfrm>
          <a:prstGeom prst="roundRect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класс принадлежности</a:t>
            </a:r>
            <a:r>
              <a:rPr lang="en-US" sz="1400" b="1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обязательный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или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dirty="0">
                <a:solidFill>
                  <a:srgbClr val="4472C4">
                    <a:lumMod val="50000"/>
                  </a:srgbClr>
                </a:solidFill>
                <a:cs typeface="Times New Roman" panose="02020603050405020304" pitchFamily="18" charset="0"/>
              </a:rPr>
              <a:t>необязательный</a:t>
            </a:r>
          </a:p>
        </p:txBody>
      </p:sp>
      <p:cxnSp>
        <p:nvCxnSpPr>
          <p:cNvPr id="90" name="Elbow Connector 199">
            <a:extLst>
              <a:ext uri="{FF2B5EF4-FFF2-40B4-BE49-F238E27FC236}">
                <a16:creationId xmlns:a16="http://schemas.microsoft.com/office/drawing/2014/main" id="{60C30E66-9B9F-47DB-BD8F-6B3A4129D8D9}"/>
              </a:ext>
            </a:extLst>
          </p:cNvPr>
          <p:cNvCxnSpPr>
            <a:stCxn id="88" idx="2"/>
            <a:endCxn id="61" idx="0"/>
          </p:cNvCxnSpPr>
          <p:nvPr/>
        </p:nvCxnSpPr>
        <p:spPr>
          <a:xfrm rot="5400000">
            <a:off x="7091253" y="1099832"/>
            <a:ext cx="423392" cy="115852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Elbow Connector 203">
            <a:extLst>
              <a:ext uri="{FF2B5EF4-FFF2-40B4-BE49-F238E27FC236}">
                <a16:creationId xmlns:a16="http://schemas.microsoft.com/office/drawing/2014/main" id="{358E45E1-5ABD-4F33-8F30-E7C00DB541C4}"/>
              </a:ext>
            </a:extLst>
          </p:cNvPr>
          <p:cNvCxnSpPr>
            <a:stCxn id="88" idx="2"/>
            <a:endCxn id="62" idx="0"/>
          </p:cNvCxnSpPr>
          <p:nvPr/>
        </p:nvCxnSpPr>
        <p:spPr>
          <a:xfrm rot="16200000" flipH="1">
            <a:off x="8269042" y="1080568"/>
            <a:ext cx="423392" cy="119705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Elbow Connector 212">
            <a:extLst>
              <a:ext uri="{FF2B5EF4-FFF2-40B4-BE49-F238E27FC236}">
                <a16:creationId xmlns:a16="http://schemas.microsoft.com/office/drawing/2014/main" id="{3E3D70D9-3863-4655-896B-56991C8FC3A6}"/>
              </a:ext>
            </a:extLst>
          </p:cNvPr>
          <p:cNvCxnSpPr>
            <a:stCxn id="89" idx="2"/>
            <a:endCxn id="78" idx="0"/>
          </p:cNvCxnSpPr>
          <p:nvPr/>
        </p:nvCxnSpPr>
        <p:spPr>
          <a:xfrm rot="5400000">
            <a:off x="6902626" y="4207902"/>
            <a:ext cx="702298" cy="11832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3" name="Elbow Connector 224">
            <a:extLst>
              <a:ext uri="{FF2B5EF4-FFF2-40B4-BE49-F238E27FC236}">
                <a16:creationId xmlns:a16="http://schemas.microsoft.com/office/drawing/2014/main" id="{C9E43E48-D268-4972-BB42-82D4C63ACF17}"/>
              </a:ext>
            </a:extLst>
          </p:cNvPr>
          <p:cNvCxnSpPr>
            <a:stCxn id="89" idx="2"/>
            <a:endCxn id="83" idx="2"/>
          </p:cNvCxnSpPr>
          <p:nvPr/>
        </p:nvCxnSpPr>
        <p:spPr>
          <a:xfrm rot="16200000" flipH="1">
            <a:off x="8039242" y="4254574"/>
            <a:ext cx="846200" cy="1233846"/>
          </a:xfrm>
          <a:prstGeom prst="bentConnector3">
            <a:avLst>
              <a:gd name="adj1" fmla="val 41430"/>
            </a:avLst>
          </a:prstGeom>
          <a:noFill/>
          <a:ln w="635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819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 для проектирования реляционной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5" name="Group 100">
            <a:extLst>
              <a:ext uri="{FF2B5EF4-FFF2-40B4-BE49-F238E27FC236}">
                <a16:creationId xmlns:a16="http://schemas.microsoft.com/office/drawing/2014/main" id="{2EF07105-D4F1-4E4E-9874-F17A638E59BC}"/>
              </a:ext>
            </a:extLst>
          </p:cNvPr>
          <p:cNvGrpSpPr/>
          <p:nvPr/>
        </p:nvGrpSpPr>
        <p:grpSpPr>
          <a:xfrm>
            <a:off x="1802132" y="2834798"/>
            <a:ext cx="2786545" cy="1378697"/>
            <a:chOff x="154492" y="2057104"/>
            <a:chExt cx="2786545" cy="1378697"/>
          </a:xfrm>
        </p:grpSpPr>
        <p:sp>
          <p:nvSpPr>
            <p:cNvPr id="156" name="Прямоугольник 4">
              <a:extLst>
                <a:ext uri="{FF2B5EF4-FFF2-40B4-BE49-F238E27FC236}">
                  <a16:creationId xmlns:a16="http://schemas.microsoft.com/office/drawing/2014/main" id="{395D6C8D-93E3-47D4-B16E-DF59C04BA251}"/>
                </a:ext>
              </a:extLst>
            </p:cNvPr>
            <p:cNvSpPr/>
            <p:nvPr/>
          </p:nvSpPr>
          <p:spPr>
            <a:xfrm>
              <a:off x="2103071" y="2060848"/>
              <a:ext cx="837966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Премия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30000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20000</a:t>
              </a:r>
            </a:p>
          </p:txBody>
        </p:sp>
        <p:sp>
          <p:nvSpPr>
            <p:cNvPr id="157" name="Прямоугольник 3">
              <a:extLst>
                <a:ext uri="{FF2B5EF4-FFF2-40B4-BE49-F238E27FC236}">
                  <a16:creationId xmlns:a16="http://schemas.microsoft.com/office/drawing/2014/main" id="{BB2FAAE7-ED46-4E1F-BC2E-FC9E505D37D1}"/>
                </a:ext>
              </a:extLst>
            </p:cNvPr>
            <p:cNvSpPr/>
            <p:nvPr/>
          </p:nvSpPr>
          <p:spPr>
            <a:xfrm>
              <a:off x="154492" y="2057104"/>
              <a:ext cx="1224135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58" name="Прямая со стрелкой 6">
              <a:extLst>
                <a:ext uri="{FF2B5EF4-FFF2-40B4-BE49-F238E27FC236}">
                  <a16:creationId xmlns:a16="http://schemas.microsoft.com/office/drawing/2014/main" id="{B1EE60E3-B01B-4F5F-BFCB-C50A3C8006B1}"/>
                </a:ext>
              </a:extLst>
            </p:cNvPr>
            <p:cNvCxnSpPr/>
            <p:nvPr/>
          </p:nvCxnSpPr>
          <p:spPr>
            <a:xfrm>
              <a:off x="1378627" y="2420888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59" name="Прямая со стрелкой 12">
              <a:extLst>
                <a:ext uri="{FF2B5EF4-FFF2-40B4-BE49-F238E27FC236}">
                  <a16:creationId xmlns:a16="http://schemas.microsoft.com/office/drawing/2014/main" id="{C764F093-05B7-4641-AFA0-A05E20798A2D}"/>
                </a:ext>
              </a:extLst>
            </p:cNvPr>
            <p:cNvCxnSpPr/>
            <p:nvPr/>
          </p:nvCxnSpPr>
          <p:spPr>
            <a:xfrm flipV="1">
              <a:off x="1378627" y="328498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0" name="Прямая со стрелкой 12">
              <a:extLst>
                <a:ext uri="{FF2B5EF4-FFF2-40B4-BE49-F238E27FC236}">
                  <a16:creationId xmlns:a16="http://schemas.microsoft.com/office/drawing/2014/main" id="{87FF1EBC-6605-4A67-ABC3-B236299B6985}"/>
                </a:ext>
              </a:extLst>
            </p:cNvPr>
            <p:cNvCxnSpPr/>
            <p:nvPr/>
          </p:nvCxnSpPr>
          <p:spPr>
            <a:xfrm flipV="1">
              <a:off x="1378627" y="3062085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1" name="Прямая со стрелкой 12">
              <a:extLst>
                <a:ext uri="{FF2B5EF4-FFF2-40B4-BE49-F238E27FC236}">
                  <a16:creationId xmlns:a16="http://schemas.microsoft.com/office/drawing/2014/main" id="{043B140D-3F79-4BDF-B67C-2FF27C3BA567}"/>
                </a:ext>
              </a:extLst>
            </p:cNvPr>
            <p:cNvCxnSpPr/>
            <p:nvPr/>
          </p:nvCxnSpPr>
          <p:spPr>
            <a:xfrm flipV="1">
              <a:off x="1378628" y="2852936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62" name="Прямая со стрелкой 12">
              <a:extLst>
                <a:ext uri="{FF2B5EF4-FFF2-40B4-BE49-F238E27FC236}">
                  <a16:creationId xmlns:a16="http://schemas.microsoft.com/office/drawing/2014/main" id="{FC620B02-FEF5-4957-8FF8-485EF1873534}"/>
                </a:ext>
              </a:extLst>
            </p:cNvPr>
            <p:cNvCxnSpPr/>
            <p:nvPr/>
          </p:nvCxnSpPr>
          <p:spPr>
            <a:xfrm flipV="1">
              <a:off x="1377798" y="2658009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B8313398-2D6A-4FE8-8B2D-F1B98B40B79B}"/>
              </a:ext>
            </a:extLst>
          </p:cNvPr>
          <p:cNvGrpSpPr/>
          <p:nvPr/>
        </p:nvGrpSpPr>
        <p:grpSpPr>
          <a:xfrm>
            <a:off x="5389053" y="3134281"/>
            <a:ext cx="4916851" cy="640365"/>
            <a:chOff x="3910449" y="2356587"/>
            <a:chExt cx="4916851" cy="640365"/>
          </a:xfrm>
        </p:grpSpPr>
        <p:grpSp>
          <p:nvGrpSpPr>
            <p:cNvPr id="164" name="Group 101">
              <a:extLst>
                <a:ext uri="{FF2B5EF4-FFF2-40B4-BE49-F238E27FC236}">
                  <a16:creationId xmlns:a16="http://schemas.microsoft.com/office/drawing/2014/main" id="{C8FA3A5B-EC1B-4912-9941-1FFA016DDB29}"/>
                </a:ext>
              </a:extLst>
            </p:cNvPr>
            <p:cNvGrpSpPr/>
            <p:nvPr/>
          </p:nvGrpSpPr>
          <p:grpSpPr>
            <a:xfrm>
              <a:off x="3910449" y="2356587"/>
              <a:ext cx="4916851" cy="640365"/>
              <a:chOff x="3910449" y="2212571"/>
              <a:chExt cx="4916851" cy="640365"/>
            </a:xfrm>
          </p:grpSpPr>
          <p:sp>
            <p:nvSpPr>
              <p:cNvPr id="169" name="Прямоугольник 78">
                <a:extLst>
                  <a:ext uri="{FF2B5EF4-FFF2-40B4-BE49-F238E27FC236}">
                    <a16:creationId xmlns:a16="http://schemas.microsoft.com/office/drawing/2014/main" id="{60DC8443-C885-4A51-90B0-8E2E009B0BC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Прямоугольник 79">
                <a:extLst>
                  <a:ext uri="{FF2B5EF4-FFF2-40B4-BE49-F238E27FC236}">
                    <a16:creationId xmlns:a16="http://schemas.microsoft.com/office/drawing/2014/main" id="{AEF25613-0F2B-4BF1-B8F2-4395A2BFFE52}"/>
                  </a:ext>
                </a:extLst>
              </p:cNvPr>
              <p:cNvSpPr/>
              <p:nvPr/>
            </p:nvSpPr>
            <p:spPr>
              <a:xfrm>
                <a:off x="7740974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Премия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Прямоугольник 80">
                <a:extLst>
                  <a:ext uri="{FF2B5EF4-FFF2-40B4-BE49-F238E27FC236}">
                    <a16:creationId xmlns:a16="http://schemas.microsoft.com/office/drawing/2014/main" id="{AB2702BE-2AB2-4277-B4FD-AB9B1B2EEBA4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2" name="Прямоугольник 81">
                <a:extLst>
                  <a:ext uri="{FF2B5EF4-FFF2-40B4-BE49-F238E27FC236}">
                    <a16:creationId xmlns:a16="http://schemas.microsoft.com/office/drawing/2014/main" id="{194B93CD-4E68-45B6-9E76-2233EFB4F3D1}"/>
                  </a:ext>
                </a:extLst>
              </p:cNvPr>
              <p:cNvSpPr/>
              <p:nvPr/>
            </p:nvSpPr>
            <p:spPr>
              <a:xfrm>
                <a:off x="7479044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73" name="Группа 83">
                <a:extLst>
                  <a:ext uri="{FF2B5EF4-FFF2-40B4-BE49-F238E27FC236}">
                    <a16:creationId xmlns:a16="http://schemas.microsoft.com/office/drawing/2014/main" id="{F60BD29E-29FB-4907-A4BF-380C861C07C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74" name="Ромб 84">
                  <a:extLst>
                    <a:ext uri="{FF2B5EF4-FFF2-40B4-BE49-F238E27FC236}">
                      <a16:creationId xmlns:a16="http://schemas.microsoft.com/office/drawing/2014/main" id="{38EF26E3-F3A2-423A-AB54-6026DB6CD64B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75" name="Прямоугольник 85">
                  <a:extLst>
                    <a:ext uri="{FF2B5EF4-FFF2-40B4-BE49-F238E27FC236}">
                      <a16:creationId xmlns:a16="http://schemas.microsoft.com/office/drawing/2014/main" id="{6F0E249A-161F-45B2-ACE9-BE2B8865B817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65" name="Прямоугольник 76">
              <a:extLst>
                <a:ext uri="{FF2B5EF4-FFF2-40B4-BE49-F238E27FC236}">
                  <a16:creationId xmlns:a16="http://schemas.microsoft.com/office/drawing/2014/main" id="{D9BF2770-A15F-40E8-9236-EA0BBEDD93BC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6" name="Прямая со стрелкой 86">
              <a:extLst>
                <a:ext uri="{FF2B5EF4-FFF2-40B4-BE49-F238E27FC236}">
                  <a16:creationId xmlns:a16="http://schemas.microsoft.com/office/drawing/2014/main" id="{14C7C932-B100-431F-8C5C-347B204800E7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7" name="Прямоугольник 76">
              <a:extLst>
                <a:ext uri="{FF2B5EF4-FFF2-40B4-BE49-F238E27FC236}">
                  <a16:creationId xmlns:a16="http://schemas.microsoft.com/office/drawing/2014/main" id="{58F2E597-9C62-4676-A731-A73D4B0161A4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9E0E7408-7A7A-4C89-9337-3D30ED1FEC3C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76" name="Group 83">
            <a:extLst>
              <a:ext uri="{FF2B5EF4-FFF2-40B4-BE49-F238E27FC236}">
                <a16:creationId xmlns:a16="http://schemas.microsoft.com/office/drawing/2014/main" id="{92EBBB57-5F9B-4A9A-A929-38D91AC79D03}"/>
              </a:ext>
            </a:extLst>
          </p:cNvPr>
          <p:cNvGrpSpPr/>
          <p:nvPr/>
        </p:nvGrpSpPr>
        <p:grpSpPr>
          <a:xfrm>
            <a:off x="1749386" y="4490982"/>
            <a:ext cx="2896023" cy="1378697"/>
            <a:chOff x="105578" y="2057104"/>
            <a:chExt cx="2685639" cy="1378697"/>
          </a:xfrm>
        </p:grpSpPr>
        <p:sp>
          <p:nvSpPr>
            <p:cNvPr id="177" name="Прямоугольник 4">
              <a:extLst>
                <a:ext uri="{FF2B5EF4-FFF2-40B4-BE49-F238E27FC236}">
                  <a16:creationId xmlns:a16="http://schemas.microsoft.com/office/drawing/2014/main" id="{08EB356B-7CDB-455C-937F-4E3165023415}"/>
                </a:ext>
              </a:extLst>
            </p:cNvPr>
            <p:cNvSpPr/>
            <p:nvPr/>
          </p:nvSpPr>
          <p:spPr>
            <a:xfrm>
              <a:off x="1955675" y="2060848"/>
              <a:ext cx="835542" cy="1344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Аккаунт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ivanovi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petrovp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sidorovs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egorove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novyin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Прямоугольник 3">
              <a:extLst>
                <a:ext uri="{FF2B5EF4-FFF2-40B4-BE49-F238E27FC236}">
                  <a16:creationId xmlns:a16="http://schemas.microsoft.com/office/drawing/2014/main" id="{78C620B8-A1F0-4AF9-82BA-EC7E482ED906}"/>
                </a:ext>
              </a:extLst>
            </p:cNvPr>
            <p:cNvSpPr/>
            <p:nvPr/>
          </p:nvSpPr>
          <p:spPr>
            <a:xfrm>
              <a:off x="105578" y="2057104"/>
              <a:ext cx="1161302" cy="13786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Новый Н.Н.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79" name="Прямая со стрелкой 6">
              <a:extLst>
                <a:ext uri="{FF2B5EF4-FFF2-40B4-BE49-F238E27FC236}">
                  <a16:creationId xmlns:a16="http://schemas.microsoft.com/office/drawing/2014/main" id="{E31C385A-3CA1-4CE7-9AFB-EB4C37F52B28}"/>
                </a:ext>
              </a:extLst>
            </p:cNvPr>
            <p:cNvCxnSpPr/>
            <p:nvPr/>
          </p:nvCxnSpPr>
          <p:spPr>
            <a:xfrm>
              <a:off x="1272341" y="2428356"/>
              <a:ext cx="673093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0" name="Прямая со стрелкой 12">
              <a:extLst>
                <a:ext uri="{FF2B5EF4-FFF2-40B4-BE49-F238E27FC236}">
                  <a16:creationId xmlns:a16="http://schemas.microsoft.com/office/drawing/2014/main" id="{05F46A58-F018-4174-9CA5-2519BB323ED7}"/>
                </a:ext>
              </a:extLst>
            </p:cNvPr>
            <p:cNvCxnSpPr/>
            <p:nvPr/>
          </p:nvCxnSpPr>
          <p:spPr>
            <a:xfrm flipV="1">
              <a:off x="1272341" y="3292452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1" name="Прямая со стрелкой 12">
              <a:extLst>
                <a:ext uri="{FF2B5EF4-FFF2-40B4-BE49-F238E27FC236}">
                  <a16:creationId xmlns:a16="http://schemas.microsoft.com/office/drawing/2014/main" id="{4410FD0D-1A00-496B-9B15-9CF0CF5A5A14}"/>
                </a:ext>
              </a:extLst>
            </p:cNvPr>
            <p:cNvCxnSpPr/>
            <p:nvPr/>
          </p:nvCxnSpPr>
          <p:spPr>
            <a:xfrm flipV="1">
              <a:off x="1272341" y="3069553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2" name="Прямая со стрелкой 12">
              <a:extLst>
                <a:ext uri="{FF2B5EF4-FFF2-40B4-BE49-F238E27FC236}">
                  <a16:creationId xmlns:a16="http://schemas.microsoft.com/office/drawing/2014/main" id="{AAF1FC0D-6446-45BF-B72F-497F6715EE45}"/>
                </a:ext>
              </a:extLst>
            </p:cNvPr>
            <p:cNvCxnSpPr/>
            <p:nvPr/>
          </p:nvCxnSpPr>
          <p:spPr>
            <a:xfrm flipV="1">
              <a:off x="1272341" y="2860404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183" name="Прямая со стрелкой 12">
              <a:extLst>
                <a:ext uri="{FF2B5EF4-FFF2-40B4-BE49-F238E27FC236}">
                  <a16:creationId xmlns:a16="http://schemas.microsoft.com/office/drawing/2014/main" id="{8411A64B-FA17-4379-8B1D-AB7B22B19635}"/>
                </a:ext>
              </a:extLst>
            </p:cNvPr>
            <p:cNvCxnSpPr/>
            <p:nvPr/>
          </p:nvCxnSpPr>
          <p:spPr>
            <a:xfrm flipV="1">
              <a:off x="1271511" y="2665477"/>
              <a:ext cx="684162" cy="1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184" name="Group 91">
            <a:extLst>
              <a:ext uri="{FF2B5EF4-FFF2-40B4-BE49-F238E27FC236}">
                <a16:creationId xmlns:a16="http://schemas.microsoft.com/office/drawing/2014/main" id="{F85D1A8D-2C75-40B9-935E-EFEA45DBADE5}"/>
              </a:ext>
            </a:extLst>
          </p:cNvPr>
          <p:cNvGrpSpPr/>
          <p:nvPr/>
        </p:nvGrpSpPr>
        <p:grpSpPr>
          <a:xfrm>
            <a:off x="5389053" y="4790465"/>
            <a:ext cx="4926579" cy="640365"/>
            <a:chOff x="3910449" y="2356587"/>
            <a:chExt cx="4926579" cy="640365"/>
          </a:xfrm>
        </p:grpSpPr>
        <p:grpSp>
          <p:nvGrpSpPr>
            <p:cNvPr id="185" name="Group 92">
              <a:extLst>
                <a:ext uri="{FF2B5EF4-FFF2-40B4-BE49-F238E27FC236}">
                  <a16:creationId xmlns:a16="http://schemas.microsoft.com/office/drawing/2014/main" id="{B668DEBF-962F-4473-8C18-227616246981}"/>
                </a:ext>
              </a:extLst>
            </p:cNvPr>
            <p:cNvGrpSpPr/>
            <p:nvPr/>
          </p:nvGrpSpPr>
          <p:grpSpPr>
            <a:xfrm>
              <a:off x="3910449" y="2356587"/>
              <a:ext cx="4926579" cy="640365"/>
              <a:chOff x="3910449" y="2212571"/>
              <a:chExt cx="4926579" cy="640365"/>
            </a:xfrm>
          </p:grpSpPr>
          <p:sp>
            <p:nvSpPr>
              <p:cNvPr id="191" name="Прямоугольник 78">
                <a:extLst>
                  <a:ext uri="{FF2B5EF4-FFF2-40B4-BE49-F238E27FC236}">
                    <a16:creationId xmlns:a16="http://schemas.microsoft.com/office/drawing/2014/main" id="{15B2AAC0-E898-448D-98CB-BEE42D79FDE1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Сотрудник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Прямоугольник 79">
                <a:extLst>
                  <a:ext uri="{FF2B5EF4-FFF2-40B4-BE49-F238E27FC236}">
                    <a16:creationId xmlns:a16="http://schemas.microsoft.com/office/drawing/2014/main" id="{14569265-618E-4319-81B9-B8D752625316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Аккаунт</a:t>
                </a:r>
              </a:p>
            </p:txBody>
          </p:sp>
          <p:sp>
            <p:nvSpPr>
              <p:cNvPr id="193" name="Прямоугольник 80">
                <a:extLst>
                  <a:ext uri="{FF2B5EF4-FFF2-40B4-BE49-F238E27FC236}">
                    <a16:creationId xmlns:a16="http://schemas.microsoft.com/office/drawing/2014/main" id="{9002A34D-D0FD-45B3-8782-3FFC2E939D0D}"/>
                  </a:ext>
                </a:extLst>
              </p:cNvPr>
              <p:cNvSpPr/>
              <p:nvPr/>
            </p:nvSpPr>
            <p:spPr>
              <a:xfrm>
                <a:off x="4946310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94" name="Прямоугольник 81">
                <a:extLst>
                  <a:ext uri="{FF2B5EF4-FFF2-40B4-BE49-F238E27FC236}">
                    <a16:creationId xmlns:a16="http://schemas.microsoft.com/office/drawing/2014/main" id="{9CF8F589-A8FA-499E-9E81-82EDA322DEEC}"/>
                  </a:ext>
                </a:extLst>
              </p:cNvPr>
              <p:cNvSpPr/>
              <p:nvPr/>
            </p:nvSpPr>
            <p:spPr>
              <a:xfrm>
                <a:off x="7459588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95" name="Группа 83">
                <a:extLst>
                  <a:ext uri="{FF2B5EF4-FFF2-40B4-BE49-F238E27FC236}">
                    <a16:creationId xmlns:a16="http://schemas.microsoft.com/office/drawing/2014/main" id="{A3208663-2167-4AEF-8C38-C334182E9DD2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196" name="Ромб 84">
                  <a:extLst>
                    <a:ext uri="{FF2B5EF4-FFF2-40B4-BE49-F238E27FC236}">
                      <a16:creationId xmlns:a16="http://schemas.microsoft.com/office/drawing/2014/main" id="{ABBD8912-F276-4D0E-9D96-23F2A8DD04A1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7" name="Прямоугольник 85">
                  <a:extLst>
                    <a:ext uri="{FF2B5EF4-FFF2-40B4-BE49-F238E27FC236}">
                      <a16:creationId xmlns:a16="http://schemas.microsoft.com/office/drawing/2014/main" id="{B41EEC93-1E35-4EBF-BD20-D00FB38E53EE}"/>
                    </a:ext>
                  </a:extLst>
                </p:cNvPr>
                <p:cNvSpPr/>
                <p:nvPr/>
              </p:nvSpPr>
              <p:spPr>
                <a:xfrm>
                  <a:off x="4004" y="5784"/>
                  <a:ext cx="1172" cy="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имеет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6" name="Прямоугольник 76">
              <a:extLst>
                <a:ext uri="{FF2B5EF4-FFF2-40B4-BE49-F238E27FC236}">
                  <a16:creationId xmlns:a16="http://schemas.microsoft.com/office/drawing/2014/main" id="{45E1FEB7-E697-4D56-8190-D8B918862667}"/>
                </a:ext>
              </a:extLst>
            </p:cNvPr>
            <p:cNvSpPr/>
            <p:nvPr/>
          </p:nvSpPr>
          <p:spPr>
            <a:xfrm>
              <a:off x="4980044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88" name="Прямая со стрелкой 86">
              <a:extLst>
                <a:ext uri="{FF2B5EF4-FFF2-40B4-BE49-F238E27FC236}">
                  <a16:creationId xmlns:a16="http://schemas.microsoft.com/office/drawing/2014/main" id="{778025C8-492C-400D-AE78-0F4DFC731950}"/>
                </a:ext>
              </a:extLst>
            </p:cNvPr>
            <p:cNvCxnSpPr/>
            <p:nvPr/>
          </p:nvCxnSpPr>
          <p:spPr>
            <a:xfrm>
              <a:off x="4985039" y="2726957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9" name="Прямоугольник 76">
              <a:extLst>
                <a:ext uri="{FF2B5EF4-FFF2-40B4-BE49-F238E27FC236}">
                  <a16:creationId xmlns:a16="http://schemas.microsoft.com/office/drawing/2014/main" id="{07C5BC82-074C-4CA8-A59B-66583A6097AD}"/>
                </a:ext>
              </a:extLst>
            </p:cNvPr>
            <p:cNvSpPr/>
            <p:nvPr/>
          </p:nvSpPr>
          <p:spPr>
            <a:xfrm>
              <a:off x="7471225" y="2589704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90" name="Прямая со стрелкой 82">
              <a:extLst>
                <a:ext uri="{FF2B5EF4-FFF2-40B4-BE49-F238E27FC236}">
                  <a16:creationId xmlns:a16="http://schemas.microsoft.com/office/drawing/2014/main" id="{4DD32BFC-A687-4F1C-BD3D-08A0AA0B41ED}"/>
                </a:ext>
              </a:extLst>
            </p:cNvPr>
            <p:cNvCxnSpPr/>
            <p:nvPr/>
          </p:nvCxnSpPr>
          <p:spPr>
            <a:xfrm flipV="1">
              <a:off x="7351617" y="2726957"/>
              <a:ext cx="399085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8" name="Group 114">
            <a:extLst>
              <a:ext uri="{FF2B5EF4-FFF2-40B4-BE49-F238E27FC236}">
                <a16:creationId xmlns:a16="http://schemas.microsoft.com/office/drawing/2014/main" id="{C2B3429B-D06D-47F0-9330-07087DBFB238}"/>
              </a:ext>
            </a:extLst>
          </p:cNvPr>
          <p:cNvGrpSpPr/>
          <p:nvPr/>
        </p:nvGrpSpPr>
        <p:grpSpPr>
          <a:xfrm>
            <a:off x="1802132" y="1351479"/>
            <a:ext cx="2664578" cy="1224137"/>
            <a:chOff x="154492" y="2057104"/>
            <a:chExt cx="2367394" cy="1224137"/>
          </a:xfrm>
        </p:grpSpPr>
        <p:sp>
          <p:nvSpPr>
            <p:cNvPr id="199" name="Прямоугольник 4">
              <a:extLst>
                <a:ext uri="{FF2B5EF4-FFF2-40B4-BE49-F238E27FC236}">
                  <a16:creationId xmlns:a16="http://schemas.microsoft.com/office/drawing/2014/main" id="{06D76CAA-EA10-488D-AF3B-37FD75959E95}"/>
                </a:ext>
              </a:extLst>
            </p:cNvPr>
            <p:cNvSpPr/>
            <p:nvPr/>
          </p:nvSpPr>
          <p:spPr>
            <a:xfrm>
              <a:off x="1859791" y="2057104"/>
              <a:ext cx="662095" cy="1224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50000 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5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70000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100000</a:t>
              </a:r>
            </a:p>
          </p:txBody>
        </p:sp>
        <p:sp>
          <p:nvSpPr>
            <p:cNvPr id="200" name="Прямоугольник 3">
              <a:extLst>
                <a:ext uri="{FF2B5EF4-FFF2-40B4-BE49-F238E27FC236}">
                  <a16:creationId xmlns:a16="http://schemas.microsoft.com/office/drawing/2014/main" id="{C768DD1C-35A2-4025-92BE-BD2C478E0CE9}"/>
                </a:ext>
              </a:extLst>
            </p:cNvPr>
            <p:cNvSpPr/>
            <p:nvPr/>
          </p:nvSpPr>
          <p:spPr>
            <a:xfrm>
              <a:off x="154492" y="2057105"/>
              <a:ext cx="1087606" cy="1224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вед. инженер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1" name="Прямая со стрелкой 6">
              <a:extLst>
                <a:ext uri="{FF2B5EF4-FFF2-40B4-BE49-F238E27FC236}">
                  <a16:creationId xmlns:a16="http://schemas.microsoft.com/office/drawing/2014/main" id="{FFEBC9B0-FBEA-4519-AA50-0D82254DD5A2}"/>
                </a:ext>
              </a:extLst>
            </p:cNvPr>
            <p:cNvCxnSpPr/>
            <p:nvPr/>
          </p:nvCxnSpPr>
          <p:spPr>
            <a:xfrm flipV="1">
              <a:off x="1242098" y="2410956"/>
              <a:ext cx="617692" cy="388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2" name="Прямая со стрелкой 2">
              <a:extLst>
                <a:ext uri="{FF2B5EF4-FFF2-40B4-BE49-F238E27FC236}">
                  <a16:creationId xmlns:a16="http://schemas.microsoft.com/office/drawing/2014/main" id="{0EB9E964-7623-4D47-89CE-CDD87678C969}"/>
                </a:ext>
              </a:extLst>
            </p:cNvPr>
            <p:cNvCxnSpPr/>
            <p:nvPr/>
          </p:nvCxnSpPr>
          <p:spPr>
            <a:xfrm>
              <a:off x="1242098" y="2624793"/>
              <a:ext cx="617692" cy="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3" name="Прямая со стрелкой 12">
              <a:extLst>
                <a:ext uri="{FF2B5EF4-FFF2-40B4-BE49-F238E27FC236}">
                  <a16:creationId xmlns:a16="http://schemas.microsoft.com/office/drawing/2014/main" id="{0795B6C4-6AFB-46B9-AE11-F1176BD0F4ED}"/>
                </a:ext>
              </a:extLst>
            </p:cNvPr>
            <p:cNvCxnSpPr/>
            <p:nvPr/>
          </p:nvCxnSpPr>
          <p:spPr>
            <a:xfrm>
              <a:off x="1242098" y="28681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  <p:cxnSp>
          <p:nvCxnSpPr>
            <p:cNvPr id="204" name="Прямая со стрелкой 12">
              <a:extLst>
                <a:ext uri="{FF2B5EF4-FFF2-40B4-BE49-F238E27FC236}">
                  <a16:creationId xmlns:a16="http://schemas.microsoft.com/office/drawing/2014/main" id="{9FF005C6-23DA-4B86-B340-0C5037FACC9C}"/>
                </a:ext>
              </a:extLst>
            </p:cNvPr>
            <p:cNvCxnSpPr/>
            <p:nvPr/>
          </p:nvCxnSpPr>
          <p:spPr>
            <a:xfrm>
              <a:off x="1251932" y="3101828"/>
              <a:ext cx="598022" cy="1126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oval" w="med" len="med"/>
              <a:tailEnd type="oval" w="med" len="med"/>
            </a:ln>
          </p:spPr>
        </p:cxnSp>
      </p:grpSp>
      <p:grpSp>
        <p:nvGrpSpPr>
          <p:cNvPr id="205" name="Group 121">
            <a:extLst>
              <a:ext uri="{FF2B5EF4-FFF2-40B4-BE49-F238E27FC236}">
                <a16:creationId xmlns:a16="http://schemas.microsoft.com/office/drawing/2014/main" id="{09E03E72-AD28-4E8F-AEDF-11C341378668}"/>
              </a:ext>
            </a:extLst>
          </p:cNvPr>
          <p:cNvGrpSpPr/>
          <p:nvPr/>
        </p:nvGrpSpPr>
        <p:grpSpPr>
          <a:xfrm>
            <a:off x="5358819" y="1506773"/>
            <a:ext cx="4926579" cy="640365"/>
            <a:chOff x="3910449" y="3684834"/>
            <a:chExt cx="4926579" cy="640365"/>
          </a:xfrm>
        </p:grpSpPr>
        <p:grpSp>
          <p:nvGrpSpPr>
            <p:cNvPr id="206" name="Group 122">
              <a:extLst>
                <a:ext uri="{FF2B5EF4-FFF2-40B4-BE49-F238E27FC236}">
                  <a16:creationId xmlns:a16="http://schemas.microsoft.com/office/drawing/2014/main" id="{A5A9B544-CCA4-472C-BBF8-72C9B0502556}"/>
                </a:ext>
              </a:extLst>
            </p:cNvPr>
            <p:cNvGrpSpPr/>
            <p:nvPr/>
          </p:nvGrpSpPr>
          <p:grpSpPr>
            <a:xfrm>
              <a:off x="3910449" y="3684834"/>
              <a:ext cx="4926579" cy="640365"/>
              <a:chOff x="3910449" y="2212571"/>
              <a:chExt cx="4926579" cy="640365"/>
            </a:xfrm>
          </p:grpSpPr>
          <p:sp>
            <p:nvSpPr>
              <p:cNvPr id="209" name="Прямоугольник 78">
                <a:extLst>
                  <a:ext uri="{FF2B5EF4-FFF2-40B4-BE49-F238E27FC236}">
                    <a16:creationId xmlns:a16="http://schemas.microsoft.com/office/drawing/2014/main" id="{34890894-D3E6-47ED-81E2-11F49A2DDD67}"/>
                  </a:ext>
                </a:extLst>
              </p:cNvPr>
              <p:cNvSpPr/>
              <p:nvPr/>
            </p:nvSpPr>
            <p:spPr>
              <a:xfrm>
                <a:off x="3910449" y="2445688"/>
                <a:ext cx="1074590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Должность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Прямоугольник 79">
                <a:extLst>
                  <a:ext uri="{FF2B5EF4-FFF2-40B4-BE49-F238E27FC236}">
                    <a16:creationId xmlns:a16="http://schemas.microsoft.com/office/drawing/2014/main" id="{5D1A7E96-4CBC-41F3-BD22-938D01C88D6F}"/>
                  </a:ext>
                </a:extLst>
              </p:cNvPr>
              <p:cNvSpPr/>
              <p:nvPr/>
            </p:nvSpPr>
            <p:spPr>
              <a:xfrm>
                <a:off x="7750702" y="2445688"/>
                <a:ext cx="1086326" cy="2745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472C4">
                    <a:lumMod val="5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Оклад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Прямоугольник 80">
                <a:extLst>
                  <a:ext uri="{FF2B5EF4-FFF2-40B4-BE49-F238E27FC236}">
                    <a16:creationId xmlns:a16="http://schemas.microsoft.com/office/drawing/2014/main" id="{63B3A8F2-7D42-4BB4-B84C-26E58B851F0E}"/>
                  </a:ext>
                </a:extLst>
              </p:cNvPr>
              <p:cNvSpPr/>
              <p:nvPr/>
            </p:nvSpPr>
            <p:spPr>
              <a:xfrm>
                <a:off x="4952406" y="2212571"/>
                <a:ext cx="343224" cy="382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12" name="Прямоугольник 81">
                <a:extLst>
                  <a:ext uri="{FF2B5EF4-FFF2-40B4-BE49-F238E27FC236}">
                    <a16:creationId xmlns:a16="http://schemas.microsoft.com/office/drawing/2014/main" id="{28D406BE-D37A-48E9-B7E2-332B96460ED5}"/>
                  </a:ext>
                </a:extLst>
              </p:cNvPr>
              <p:cNvSpPr/>
              <p:nvPr/>
            </p:nvSpPr>
            <p:spPr>
              <a:xfrm>
                <a:off x="7488772" y="2212571"/>
                <a:ext cx="317587" cy="37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Arial" panose="020B0604020202020204" pitchFamily="34" charset="0"/>
                    <a:cs typeface="Times New Roman" panose="02020603050405020304" pitchFamily="18" charset="0"/>
                  </a:rPr>
                  <a:t>1</a:t>
                </a:r>
                <a:endPara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13" name="Группа 83">
                <a:extLst>
                  <a:ext uri="{FF2B5EF4-FFF2-40B4-BE49-F238E27FC236}">
                    <a16:creationId xmlns:a16="http://schemas.microsoft.com/office/drawing/2014/main" id="{B77933AB-DBF4-49D6-9F13-072394FCB5B3}"/>
                  </a:ext>
                </a:extLst>
              </p:cNvPr>
              <p:cNvGrpSpPr/>
              <p:nvPr/>
            </p:nvGrpSpPr>
            <p:grpSpPr>
              <a:xfrm>
                <a:off x="5335393" y="2329505"/>
                <a:ext cx="2016224" cy="523431"/>
                <a:chOff x="3600" y="5625"/>
                <a:chExt cx="2055" cy="870"/>
              </a:xfrm>
            </p:grpSpPr>
            <p:sp>
              <p:nvSpPr>
                <p:cNvPr id="214" name="Ромб 84">
                  <a:extLst>
                    <a:ext uri="{FF2B5EF4-FFF2-40B4-BE49-F238E27FC236}">
                      <a16:creationId xmlns:a16="http://schemas.microsoft.com/office/drawing/2014/main" id="{DAF82488-9C33-4AD1-8F81-F4F2A01A9E1F}"/>
                    </a:ext>
                  </a:extLst>
                </p:cNvPr>
                <p:cNvSpPr/>
                <p:nvPr/>
              </p:nvSpPr>
              <p:spPr>
                <a:xfrm>
                  <a:off x="3600" y="5625"/>
                  <a:ext cx="2055" cy="870"/>
                </a:xfrm>
                <a:prstGeom prst="diamond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15" name="Прямоугольник 85">
                  <a:extLst>
                    <a:ext uri="{FF2B5EF4-FFF2-40B4-BE49-F238E27FC236}">
                      <a16:creationId xmlns:a16="http://schemas.microsoft.com/office/drawing/2014/main" id="{720CF62E-11DF-48C3-80B6-AADA6D8E6397}"/>
                    </a:ext>
                  </a:extLst>
                </p:cNvPr>
                <p:cNvSpPr/>
                <p:nvPr/>
              </p:nvSpPr>
              <p:spPr>
                <a:xfrm>
                  <a:off x="3954" y="5784"/>
                  <a:ext cx="1272" cy="4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ea typeface="Arial" panose="020B0604020202020204" pitchFamily="34" charset="0"/>
                      <a:cs typeface="Times New Roman" panose="02020603050405020304" pitchFamily="18" charset="0"/>
                    </a:rPr>
                    <a:t>соответствует</a:t>
                  </a:r>
                  <a:endParaRPr kumimoji="0" lang="ru-RU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7" name="Прямоугольник 76">
              <a:extLst>
                <a:ext uri="{FF2B5EF4-FFF2-40B4-BE49-F238E27FC236}">
                  <a16:creationId xmlns:a16="http://schemas.microsoft.com/office/drawing/2014/main" id="{B8EDA4EB-3B29-4441-B1E5-5930DD6DCD5E}"/>
                </a:ext>
              </a:extLst>
            </p:cNvPr>
            <p:cNvSpPr/>
            <p:nvPr/>
          </p:nvSpPr>
          <p:spPr>
            <a:xfrm>
              <a:off x="4985039" y="3917951"/>
              <a:ext cx="276769" cy="274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8" name="Прямая со стрелкой 86">
              <a:extLst>
                <a:ext uri="{FF2B5EF4-FFF2-40B4-BE49-F238E27FC236}">
                  <a16:creationId xmlns:a16="http://schemas.microsoft.com/office/drawing/2014/main" id="{F9887861-A1FC-4436-8136-6CB67C4FF7DC}"/>
                </a:ext>
              </a:extLst>
            </p:cNvPr>
            <p:cNvCxnSpPr/>
            <p:nvPr/>
          </p:nvCxnSpPr>
          <p:spPr>
            <a:xfrm>
              <a:off x="4985039" y="4055204"/>
              <a:ext cx="350354" cy="8280"/>
            </a:xfrm>
            <a:prstGeom prst="straightConnector1">
              <a:avLst/>
            </a:prstGeom>
            <a:solidFill>
              <a:srgbClr val="FFFFFF"/>
            </a:solidFill>
            <a:ln w="9525" cap="flat" cmpd="sng">
              <a:solidFill>
                <a:srgbClr val="4472C4">
                  <a:lumMod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" name="Прямоугольник 76">
            <a:extLst>
              <a:ext uri="{FF2B5EF4-FFF2-40B4-BE49-F238E27FC236}">
                <a16:creationId xmlns:a16="http://schemas.microsoft.com/office/drawing/2014/main" id="{9319B2A4-8B4F-4DB1-93FE-391AEBB31136}"/>
              </a:ext>
            </a:extLst>
          </p:cNvPr>
          <p:cNvSpPr/>
          <p:nvPr/>
        </p:nvSpPr>
        <p:spPr>
          <a:xfrm>
            <a:off x="8926809" y="1739890"/>
            <a:ext cx="276769" cy="2745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17" name="Прямая со стрелкой 82">
            <a:extLst>
              <a:ext uri="{FF2B5EF4-FFF2-40B4-BE49-F238E27FC236}">
                <a16:creationId xmlns:a16="http://schemas.microsoft.com/office/drawing/2014/main" id="{71CA0E24-E65E-437A-8E46-12A9D859B864}"/>
              </a:ext>
            </a:extLst>
          </p:cNvPr>
          <p:cNvCxnSpPr/>
          <p:nvPr/>
        </p:nvCxnSpPr>
        <p:spPr>
          <a:xfrm flipV="1">
            <a:off x="8799987" y="1877143"/>
            <a:ext cx="399085" cy="8280"/>
          </a:xfrm>
          <a:prstGeom prst="straightConnector1">
            <a:avLst/>
          </a:prstGeom>
          <a:solidFill>
            <a:srgbClr val="FFFFFF"/>
          </a:solidFill>
          <a:ln w="9525" cap="flat" cmpd="sng">
            <a:solidFill>
              <a:srgbClr val="4472C4">
                <a:lumMod val="5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912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6 правил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58612"/>
                </a:solidFill>
                <a:latin typeface="+mn-lt"/>
              </a:rPr>
              <a:t>[1]:[1] = одно отношение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1:[1]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rgbClr val="FF0000"/>
                </a:solidFill>
                <a:latin typeface="+mn-lt"/>
              </a:rPr>
              <a:t>1:[N] = два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1:1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1:N = три отношения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800" dirty="0">
                <a:solidFill>
                  <a:schemeClr val="accent5"/>
                </a:solidFill>
                <a:latin typeface="+mn-lt"/>
              </a:rPr>
              <a:t>N:N = три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27433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ER-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диаграмм: результат проектирования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49" name="Object 5">
            <a:extLst>
              <a:ext uri="{FF2B5EF4-FFF2-40B4-BE49-F238E27FC236}">
                <a16:creationId xmlns:a16="http://schemas.microsoft.com/office/drawing/2014/main" id="{6335567E-4153-4D9D-996F-161C62FAC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09963"/>
              </p:ext>
            </p:extLst>
          </p:nvPr>
        </p:nvGraphicFramePr>
        <p:xfrm>
          <a:off x="1930871" y="3505216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0871" y="3505216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7">
            <a:extLst>
              <a:ext uri="{FF2B5EF4-FFF2-40B4-BE49-F238E27FC236}">
                <a16:creationId xmlns:a16="http://schemas.microsoft.com/office/drawing/2014/main" id="{BB86D6CE-A9CF-4DE3-B1AC-1A532D6D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927102"/>
              </p:ext>
            </p:extLst>
          </p:nvPr>
        </p:nvGraphicFramePr>
        <p:xfrm>
          <a:off x="7842388" y="3505216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388" y="3505216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4">
            <a:extLst>
              <a:ext uri="{FF2B5EF4-FFF2-40B4-BE49-F238E27FC236}">
                <a16:creationId xmlns:a16="http://schemas.microsoft.com/office/drawing/2014/main" id="{9A50E4A8-7474-4ED0-BDC6-12E5242A0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41434"/>
              </p:ext>
            </p:extLst>
          </p:nvPr>
        </p:nvGraphicFramePr>
        <p:xfrm>
          <a:off x="2590152" y="1406506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152" y="1406506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309B8ACC-3953-40C6-A64F-D9B14811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412326"/>
              </p:ext>
            </p:extLst>
          </p:nvPr>
        </p:nvGraphicFramePr>
        <p:xfrm>
          <a:off x="4273255" y="3492517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3255" y="3492517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5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Первичный ключ – уникальный идентификатор записи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5E459A-A1CD-4DB9-BDE7-729BBF76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6116"/>
              </p:ext>
            </p:extLst>
          </p:nvPr>
        </p:nvGraphicFramePr>
        <p:xfrm>
          <a:off x="2109714" y="3513604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14" y="3513604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7350374E-E59B-425F-83F3-FC7BE7413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07246"/>
              </p:ext>
            </p:extLst>
          </p:nvPr>
        </p:nvGraphicFramePr>
        <p:xfrm>
          <a:off x="7766887" y="3513605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66887" y="3513605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08E8C20-9B01-4CF0-8E2E-40D067678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06698"/>
              </p:ext>
            </p:extLst>
          </p:nvPr>
        </p:nvGraphicFramePr>
        <p:xfrm>
          <a:off x="2514651" y="1391947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51" y="1391947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8FCBA0CA-2FD5-481A-BEC9-9BA8000BBC98}"/>
              </a:ext>
            </a:extLst>
          </p:cNvPr>
          <p:cNvSpPr/>
          <p:nvPr/>
        </p:nvSpPr>
        <p:spPr>
          <a:xfrm>
            <a:off x="2424552" y="1846943"/>
            <a:ext cx="1224136" cy="1440160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26CA5BBD-05B2-4F06-BD47-4176B9964DE5}"/>
              </a:ext>
            </a:extLst>
          </p:cNvPr>
          <p:cNvSpPr/>
          <p:nvPr/>
        </p:nvSpPr>
        <p:spPr>
          <a:xfrm>
            <a:off x="7654138" y="3935175"/>
            <a:ext cx="2592288" cy="39727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3A0E954E-2CFE-4C6F-A37A-5ED36B13408B}"/>
              </a:ext>
            </a:extLst>
          </p:cNvPr>
          <p:cNvSpPr/>
          <p:nvPr/>
        </p:nvSpPr>
        <p:spPr>
          <a:xfrm>
            <a:off x="4110079" y="3982649"/>
            <a:ext cx="1958804" cy="117666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78B4345D-AADB-4CA1-B159-CEA6522A2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43681"/>
              </p:ext>
            </p:extLst>
          </p:nvPr>
        </p:nvGraphicFramePr>
        <p:xfrm>
          <a:off x="4254095" y="3513604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4095" y="3513604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F424B5D-AC64-4F56-8943-39A7ABEF1CAE}"/>
              </a:ext>
            </a:extLst>
          </p:cNvPr>
          <p:cNvSpPr/>
          <p:nvPr/>
        </p:nvSpPr>
        <p:spPr>
          <a:xfrm>
            <a:off x="1965698" y="3935175"/>
            <a:ext cx="791896" cy="1008112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8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Внешний ключ – для связи двух отношений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3116C4FA-5A47-4089-BB34-8301AE5EC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93043"/>
              </p:ext>
            </p:extLst>
          </p:nvPr>
        </p:nvGraphicFramePr>
        <p:xfrm>
          <a:off x="2114784" y="3563939"/>
          <a:ext cx="1782318" cy="134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3" imgW="1276241" imgH="962141" progId="Excel.Sheet.12">
                  <p:embed/>
                </p:oleObj>
              </mc:Choice>
              <mc:Fallback>
                <p:oleObj name="Worksheet" r:id="rId3" imgW="1276241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784" y="3563939"/>
                        <a:ext cx="1782318" cy="1343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323C8FA7-CFB5-4E72-8360-05B57B894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70848"/>
              </p:ext>
            </p:extLst>
          </p:nvPr>
        </p:nvGraphicFramePr>
        <p:xfrm>
          <a:off x="7771957" y="3563940"/>
          <a:ext cx="2335523" cy="17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5" imgW="1752678" imgH="1342917" progId="Excel.Sheet.12">
                  <p:embed/>
                </p:oleObj>
              </mc:Choice>
              <mc:Fallback>
                <p:oleObj name="Worksheet" r:id="rId5" imgW="1752678" imgH="1342917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1957" y="3563940"/>
                        <a:ext cx="2335523" cy="1789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01D1072-1253-4398-970E-76D5C2CA2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01570"/>
              </p:ext>
            </p:extLst>
          </p:nvPr>
        </p:nvGraphicFramePr>
        <p:xfrm>
          <a:off x="2519721" y="1442282"/>
          <a:ext cx="7011695" cy="178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Worksheet" r:id="rId7" imgW="5276787" imgH="1342917" progId="Excel.Sheet.12">
                  <p:embed/>
                </p:oleObj>
              </mc:Choice>
              <mc:Fallback>
                <p:oleObj name="Worksheet" r:id="rId7" imgW="5276787" imgH="1342917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721" y="1442282"/>
                        <a:ext cx="7011695" cy="1784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CD2476C-18E3-4847-AB42-2FC918BC26AF}"/>
              </a:ext>
            </a:extLst>
          </p:cNvPr>
          <p:cNvSpPr/>
          <p:nvPr/>
        </p:nvSpPr>
        <p:spPr>
          <a:xfrm>
            <a:off x="9260375" y="4032984"/>
            <a:ext cx="959853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E5C1482-75BD-4C60-BA8F-803B814B6A1D}"/>
              </a:ext>
            </a:extLst>
          </p:cNvPr>
          <p:cNvSpPr/>
          <p:nvPr/>
        </p:nvSpPr>
        <p:spPr>
          <a:xfrm>
            <a:off x="7659208" y="4032984"/>
            <a:ext cx="1512168" cy="1392686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80FE56F2-1CD2-42A1-9548-D3EC91B07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2233"/>
              </p:ext>
            </p:extLst>
          </p:nvPr>
        </p:nvGraphicFramePr>
        <p:xfrm>
          <a:off x="4259165" y="3563939"/>
          <a:ext cx="3079264" cy="15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9" imgW="2257435" imgH="1152337" progId="Excel.Sheet.12">
                  <p:embed/>
                </p:oleObj>
              </mc:Choice>
              <mc:Fallback>
                <p:oleObj name="Worksheet" r:id="rId9" imgW="2257435" imgH="1152337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165" y="3563939"/>
                        <a:ext cx="3079264" cy="15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AC65D39B-340E-47A0-B153-A7061FFFB0F7}"/>
              </a:ext>
            </a:extLst>
          </p:cNvPr>
          <p:cNvSpPr/>
          <p:nvPr/>
        </p:nvSpPr>
        <p:spPr>
          <a:xfrm>
            <a:off x="4562864" y="1897278"/>
            <a:ext cx="1872208" cy="1412543"/>
          </a:xfrm>
          <a:prstGeom prst="roundRect">
            <a:avLst/>
          </a:prstGeom>
          <a:noFill/>
          <a:ln w="2857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8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создание баз данных и отдельных таблиц с полным описанием их структуры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основных операций манипулирования данными (такие как вставка, модификация и удаление данных из таблиц)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выполнение простых и сложных запросов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соответствии с этим SQL условно подразделяется на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несколько подъязыков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DDL – Data Definition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определение данных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CREATE, ALTER, DROP)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DML – Data Manipulation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манипулирование данными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SELECT, INSERT, UPDATE, DELETE)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DCL – Data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доступом к данным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GRANT, REVOKE, DENY)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TCL – Transaction Control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Language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управление транзакциями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COMMIT, ROLLBACK, SAVEPOINT)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772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Выбор реляционной СУБД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8A9FF422-6A4E-4CCE-86B0-3C80C8F08F2F}"/>
              </a:ext>
            </a:extLst>
          </p:cNvPr>
          <p:cNvGrpSpPr/>
          <p:nvPr/>
        </p:nvGrpSpPr>
        <p:grpSpPr>
          <a:xfrm>
            <a:off x="1868653" y="1130705"/>
            <a:ext cx="8444312" cy="4881358"/>
            <a:chOff x="753456" y="2137840"/>
            <a:chExt cx="7778984" cy="4320482"/>
          </a:xfrm>
        </p:grpSpPr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578775E1-11EA-4EDB-B3A8-99FD316E4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41"/>
            <a:stretch/>
          </p:blipFill>
          <p:spPr>
            <a:xfrm>
              <a:off x="753456" y="2137841"/>
              <a:ext cx="2676525" cy="216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99C7828-A4BE-4E00-A2C0-8E1FD56C96B6}"/>
                </a:ext>
              </a:extLst>
            </p:cNvPr>
            <p:cNvSpPr/>
            <p:nvPr/>
          </p:nvSpPr>
          <p:spPr>
            <a:xfrm>
              <a:off x="755576" y="2137840"/>
              <a:ext cx="7776864" cy="4320482"/>
            </a:xfrm>
            <a:prstGeom prst="rect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5417E62B-F612-4C2D-8FE1-3A5CC7386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41"/>
            <a:stretch/>
          </p:blipFill>
          <p:spPr>
            <a:xfrm>
              <a:off x="755576" y="4298082"/>
              <a:ext cx="2676525" cy="2160240"/>
            </a:xfrm>
            <a:prstGeom prst="rect">
              <a:avLst/>
            </a:prstGeom>
            <a:ln w="38100">
              <a:noFill/>
            </a:ln>
          </p:spPr>
        </p:pic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BA3D8075-EBF4-491A-83F7-EB4A88C04820}"/>
                </a:ext>
              </a:extLst>
            </p:cNvPr>
            <p:cNvCxnSpPr/>
            <p:nvPr/>
          </p:nvCxnSpPr>
          <p:spPr>
            <a:xfrm>
              <a:off x="755576" y="4298082"/>
              <a:ext cx="7776864" cy="0"/>
            </a:xfrm>
            <a:prstGeom prst="line">
              <a:avLst/>
            </a:prstGeom>
            <a:noFill/>
            <a:ln w="28575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pic>
          <p:nvPicPr>
            <p:cNvPr id="20" name="Shape 29">
              <a:extLst>
                <a:ext uri="{FF2B5EF4-FFF2-40B4-BE49-F238E27FC236}">
                  <a16:creationId xmlns:a16="http://schemas.microsoft.com/office/drawing/2014/main" id="{54CCB2F8-640B-4BE8-8F21-5599452C4BE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4653136"/>
              <a:ext cx="2986957" cy="1344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" descr="https://www.aplanadc.ru/dms/czrpo-docs/images/Opener/Oracle-Logo-HD.png">
              <a:extLst>
                <a:ext uri="{FF2B5EF4-FFF2-40B4-BE49-F238E27FC236}">
                  <a16:creationId xmlns:a16="http://schemas.microsoft.com/office/drawing/2014/main" id="{A0D52295-D004-4DED-ACA0-B2345A470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2308347"/>
              <a:ext cx="1954325" cy="40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cart.softline.ru/pictures/nodes/9b/46/35/a3/0f/3f/f9/b4/f8/origin.png">
              <a:extLst>
                <a:ext uri="{FF2B5EF4-FFF2-40B4-BE49-F238E27FC236}">
                  <a16:creationId xmlns:a16="http://schemas.microsoft.com/office/drawing/2014/main" id="{4747DBAF-5579-4D57-8579-138EA30E4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892" y="2447267"/>
              <a:ext cx="1632548" cy="1341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s://commons.bmstu.wiki/images/b/b5/Postgresql.png">
              <a:extLst>
                <a:ext uri="{FF2B5EF4-FFF2-40B4-BE49-F238E27FC236}">
                  <a16:creationId xmlns:a16="http://schemas.microsoft.com/office/drawing/2014/main" id="{D6DC0C4B-C860-4EFA-A791-763465D8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2561866"/>
              <a:ext cx="1221488" cy="108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https://upload.wikimedia.org/wikipedia/ru/d/d3/Mysql.png">
              <a:extLst>
                <a:ext uri="{FF2B5EF4-FFF2-40B4-BE49-F238E27FC236}">
                  <a16:creationId xmlns:a16="http://schemas.microsoft.com/office/drawing/2014/main" id="{57FA8784-58C1-45F8-8D69-237439667E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29" y="3273616"/>
              <a:ext cx="1686159" cy="87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960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Определение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База данных – это систематизированный набор данных, отображающий атрибуты и взаимосвязь объектов предметной области и предназначенный для удовлетворения информационных потребностей пользователей.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Правильно читать, создавать и редактировать эти записи умеет система управления базами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(СУБД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Основное свойство базы данных – целостность – означает, что в базе данных содержится полная, непротиворечивая и адекватно отражающая предметную область информация.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4DCAD2-0BB9-4EC8-8DCA-B1601455BFFD}"/>
              </a:ext>
            </a:extLst>
          </p:cNvPr>
          <p:cNvGrpSpPr/>
          <p:nvPr/>
        </p:nvGrpSpPr>
        <p:grpSpPr>
          <a:xfrm>
            <a:off x="1942211" y="4018327"/>
            <a:ext cx="8297196" cy="2631323"/>
            <a:chOff x="1931259" y="4234249"/>
            <a:chExt cx="8352927" cy="2746189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014256C9-3428-4BF0-A7F4-E2B12C8F2F82}"/>
                </a:ext>
              </a:extLst>
            </p:cNvPr>
            <p:cNvGrpSpPr/>
            <p:nvPr/>
          </p:nvGrpSpPr>
          <p:grpSpPr>
            <a:xfrm>
              <a:off x="1931259" y="4234249"/>
              <a:ext cx="2376267" cy="2746189"/>
              <a:chOff x="395534" y="3563132"/>
              <a:chExt cx="2376267" cy="2746189"/>
            </a:xfrm>
          </p:grpSpPr>
          <p:pic>
            <p:nvPicPr>
              <p:cNvPr id="6" name="Picture 1">
                <a:extLst>
                  <a:ext uri="{FF2B5EF4-FFF2-40B4-BE49-F238E27FC236}">
                    <a16:creationId xmlns:a16="http://schemas.microsoft.com/office/drawing/2014/main" id="{05F29222-868D-49CE-8622-40AB44F942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88" r="22412"/>
              <a:stretch/>
            </p:blipFill>
            <p:spPr>
              <a:xfrm>
                <a:off x="395534" y="3859013"/>
                <a:ext cx="2376267" cy="2450308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sp>
            <p:nvSpPr>
              <p:cNvPr id="7" name="Shape 20">
                <a:extLst>
                  <a:ext uri="{FF2B5EF4-FFF2-40B4-BE49-F238E27FC236}">
                    <a16:creationId xmlns:a16="http://schemas.microsoft.com/office/drawing/2014/main" id="{85469094-A97D-4CA3-9EAA-FF7224FF0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4" y="3563132"/>
                <a:ext cx="2376267" cy="295879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B0DD4805-8088-45D3-A074-6941C394AC2C}"/>
                </a:ext>
              </a:extLst>
            </p:cNvPr>
            <p:cNvGrpSpPr/>
            <p:nvPr/>
          </p:nvGrpSpPr>
          <p:grpSpPr>
            <a:xfrm>
              <a:off x="4934171" y="4234252"/>
              <a:ext cx="5350015" cy="2746186"/>
              <a:chOff x="3398448" y="3563133"/>
              <a:chExt cx="5350015" cy="2746186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4C1D8F09-A1D0-42AD-B695-B1356E17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48" y="3859012"/>
                <a:ext cx="5350015" cy="2450307"/>
              </a:xfrm>
              <a:prstGeom prst="rect">
                <a:avLst/>
              </a:prstGeom>
              <a:ln>
                <a:solidFill>
                  <a:srgbClr val="2572BB"/>
                </a:solidFill>
              </a:ln>
            </p:spPr>
          </p:pic>
          <p:sp>
            <p:nvSpPr>
              <p:cNvPr id="10" name="Shape 20">
                <a:extLst>
                  <a:ext uri="{FF2B5EF4-FFF2-40B4-BE49-F238E27FC236}">
                    <a16:creationId xmlns:a16="http://schemas.microsoft.com/office/drawing/2014/main" id="{A9309814-6D60-451F-9666-3B697C51A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0393" y="3563133"/>
                <a:ext cx="5348069" cy="295878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/>
                </a:stretch>
              </a:blipFill>
              <a:ln w="28575">
                <a:solidFill>
                  <a:srgbClr val="2572BB"/>
                </a:solidFill>
              </a:ln>
            </p:spPr>
            <p:txBody>
              <a:bodyPr vert="horz" lIns="216000" tIns="216000" rIns="216000" bIns="216000" rtlCol="0" anchor="ctr" anchorCtr="0">
                <a:no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Calibri"/>
                  <a:buNone/>
                </a:pPr>
                <a:r>
                  <a:rPr lang="ru-RU" sz="2000" dirty="0">
                    <a:solidFill>
                      <a:schemeClr val="lt1"/>
                    </a:solidFill>
                    <a:latin typeface="+mn-lt"/>
                    <a:ea typeface="Calibri"/>
                    <a:cs typeface="Times New Roman" panose="02020603050405020304" pitchFamily="18" charset="0"/>
                    <a:sym typeface="Calibri"/>
                  </a:rPr>
                  <a:t>Систематизированный набор данных</a:t>
                </a:r>
                <a:endParaRPr lang="en-US" sz="2000" dirty="0">
                  <a:solidFill>
                    <a:schemeClr val="lt1"/>
                  </a:solidFill>
                  <a:latin typeface="+mn-lt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12EC1-ACC5-487A-ADBB-AA332488683B}"/>
                </a:ext>
              </a:extLst>
            </p:cNvPr>
            <p:cNvSpPr txBox="1"/>
            <p:nvPr/>
          </p:nvSpPr>
          <p:spPr>
            <a:xfrm flipH="1">
              <a:off x="4307526" y="5271290"/>
              <a:ext cx="62664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2060"/>
                  </a:solidFill>
                  <a:ea typeface="+mj-ea"/>
                  <a:cs typeface="+mj-cs"/>
                </a:rPr>
                <a:t>vs</a:t>
              </a:r>
              <a:endParaRPr lang="ru-RU" sz="3000" b="1" dirty="0">
                <a:solidFill>
                  <a:srgbClr val="002060"/>
                </a:solidFill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SQLite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данный момент актуальной является третья версия библиотеки –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sqliite3.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2"/>
              </a:rPr>
              <a:t>https://www.sqlite.org/download.html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), если консоль не предустановлена, надо воспользоваться apt-get, выполнив команду: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  <a:hlinkClick r:id="rId3"/>
              </a:rPr>
              <a:t>https://sqlitebrowser.org/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Linux (Ubuntu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надо выполнить следующие команды: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add-apt-repository -y ppa:linuxgndu/sqlitebrowser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sudo apt-get install sqlitebrowser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85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Конфигурирование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хотя бы одну таблицу с помощью оператора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CREATE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(в консоли sqlite3, .exit – для выхода):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CREATE TABLE films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INTEGER PRIMARY KEY NOT NULL, name CHAR(128) NOT NULL, desc TEXT);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Также таблицу можно создать (и просмотреть), используя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SQLite 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браузер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Удалить таблицу (при необходимости) так же просто: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DROP TABLE films;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19630-413A-4CBD-8FD3-E28940F0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6" y="2819313"/>
            <a:ext cx="11428068" cy="21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CRUD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создания необходимых таблиц, мы можем вносить в них данные. Для обозначения основных действий с данными (записями) существует специальная аббревиатура — CRUD (create, read, update, delete — создать, прочесть, обновить, удалить) — акроним, обозначающий четыре базовые функции, используемые при работе с персистентными хранилищами данных. В соответствии с CRUD в SQL имеются следующие операторы: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INSERT - оператор языка SQL, который позволяет добавить строку со значениями в таблицу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INSERT INTO films (name, desc) VALUES ('Cool Film', 'SHORT LONG STORY');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SELECT - оператор запроса в языке SQL, возвращающий набор данных (выборку) из базы данных.</a:t>
            </a:r>
          </a:p>
          <a:p>
            <a:pPr algn="just">
              <a:spcBef>
                <a:spcPts val="0"/>
              </a:spcBef>
              <a:buNone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* FROM films;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SELECT id, name FROM films WHERE id &gt; 3 ORDER BY id DESC LIMIT 5;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60000" indent="-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UPDATE — оператор языка SQL, позволяющий обновить значения в заданных столбцах таблицы.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UPDATE films SET name = 'New Film Name' WHERE id =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where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В случае, если критерий отбора не определён, выполняется удаление всех записей: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 WHERE id = 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или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sqlite&gt; DELETE FROM films;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00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PEP 249 определяет DB-API  - набор методов и интерфейсов для работы с базами данных </a:t>
            </a:r>
          </a:p>
        </p:txBody>
      </p:sp>
      <p:pic>
        <p:nvPicPr>
          <p:cNvPr id="5" name="Picture 2" descr="https://s3.amazonaws.com/media-p.slid.es/uploads/456598/images/4048238/38a503ff27b846e4aac2411fb0fdf614.png">
            <a:extLst>
              <a:ext uri="{FF2B5EF4-FFF2-40B4-BE49-F238E27FC236}">
                <a16:creationId xmlns:a16="http://schemas.microsoft.com/office/drawing/2014/main" id="{3EE33B91-8A77-4805-BC04-2F6BEC2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928" y="1678939"/>
            <a:ext cx="7894143" cy="50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работы с SQLite в Python используется библиотека sqlite3.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общий порядок работы с этой библиотекой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 примере задачи построения БД организации.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Импортируем библиотеку, соответствующую типу нашей базы данных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базы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Если вместо файла указать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:memory:,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 база будет создана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оперативной памяти, а не в файле.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"example.db"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соединение с нашей базой данных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файл базы данных еще не создан, он создастся автоматически.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 необходимости меняем тип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чтоб в ответах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базы данных отображались названия атрибутов.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РАБОТАЕМ С БАЗОЙ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Не забываем закрыть соединение с базой данных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 работы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39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Скрипт конфигурирования БД: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CREATE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Конфигурирование базы данных (если необходимо выполнить в скрипте)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Position  CHAR(64)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Bonus     INTEGER    DEFAULT 0,"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Login     CHAR(16) 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Password  CHAR(16)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Projects"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(Id        INTEGER    PRIMARY KEY  AUTOINCREMENT,"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Name      CHAR(128)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PositionSalary"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(Position  CHAR(64)   PRIMARY KEY  NOT NULL,"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Salary    INTEGER    NOT NULL)"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Создаем таблицу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"CREATE TABLE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(EmployeeId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ProjectId   INTEGER,"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PRIMARY KEY (EmployeeId, ProjectId))"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05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Проекты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Создаем курсор - специальный объект,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который делает запросы и получает их результаты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Делаем INSERT запрос к базе данных, используя обычный SQL-синтаксис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Projects (Name) VALUES (:name)"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Если мы не просто читаем, но и вносим изменения в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- необходимо сохранить транзакцию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ДолжностьОклад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conn, position, 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conn.cursor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PositionSalary (Position, Salary)"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(:position, :salary)"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'salary'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salary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3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INSERT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Добавление записей в таблицу Сотрудники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Employees (Name, Position, Bonus, Login, Password)"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(:name, :position, :bonus, :login, :pwd)"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Добавление записей в таблицу СотрудникиПроекты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"INSERT INTO EmployeeProject (EmployeeId, ProjectId)"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VALUES (:employeeId, :projectId)"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	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33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начальное наполнение БД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.db"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row_factory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sqlite3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not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db_exists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configure_db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Важный"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Срочный"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51000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insert_position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Иванов И.И."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"ivanov123"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"старший инженер"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petrovp"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"p1e2t3"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insert_employee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"менеджер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30000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"zayka88"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add_employee_to_project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69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пользователя в базе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указанным логином/паролем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результат сделанного запроса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Проверка наличия указанного сотрудника в указанном проекте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is_employee_in_project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EP.EmployeeId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90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нарушений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целях обеспечения целостности к проектируемой базе данных предъявляется ряд требований, таких как полнота и неизбыточность данных, безопасность и контроль доступа к данным различных групп пользователей и т.д. К чему может привести нарушений этих требований?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CC75194F-7D90-40CA-B1BA-80F8A7631E4B}"/>
              </a:ext>
            </a:extLst>
          </p:cNvPr>
          <p:cNvSpPr/>
          <p:nvPr/>
        </p:nvSpPr>
        <p:spPr>
          <a:xfrm>
            <a:off x="6530204" y="2209066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полноты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неполная, т.к. записи не могут быть однозначно идентифицированы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8E3DF3D5-979F-4871-9BD7-58D5EA116F7D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flipH="1">
            <a:off x="5954627" y="2776537"/>
            <a:ext cx="57557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34">
            <a:extLst>
              <a:ext uri="{FF2B5EF4-FFF2-40B4-BE49-F238E27FC236}">
                <a16:creationId xmlns:a16="http://schemas.microsoft.com/office/drawing/2014/main" id="{DD12DD3E-0339-44C7-980A-833A6C08E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56226"/>
              </p:ext>
            </p:extLst>
          </p:nvPr>
        </p:nvGraphicFramePr>
        <p:xfrm>
          <a:off x="1657264" y="2082800"/>
          <a:ext cx="42973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3009785" imgH="971382" progId="Excel.Sheet.12">
                  <p:embed/>
                </p:oleObj>
              </mc:Choice>
              <mc:Fallback>
                <p:oleObj name="Worksheet" r:id="rId3" imgW="3009785" imgH="971382" progId="Excel.Sheet.12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264" y="2082800"/>
                        <a:ext cx="4297363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>
            <a:extLst>
              <a:ext uri="{FF2B5EF4-FFF2-40B4-BE49-F238E27FC236}">
                <a16:creationId xmlns:a16="http://schemas.microsoft.com/office/drawing/2014/main" id="{87549C83-3D0F-49B0-A8ED-DEBA63A1F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888"/>
              </p:ext>
            </p:extLst>
          </p:nvPr>
        </p:nvGraphicFramePr>
        <p:xfrm>
          <a:off x="1657264" y="3617913"/>
          <a:ext cx="4297363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3009785" imgH="971382" progId="Excel.Sheet.12">
                  <p:embed/>
                </p:oleObj>
              </mc:Choice>
              <mc:Fallback>
                <p:oleObj name="Worksheet" r:id="rId5" imgW="3009785" imgH="971382" progId="Excel.Sheet.12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7264" y="3617913"/>
                        <a:ext cx="4297363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>
            <a:extLst>
              <a:ext uri="{FF2B5EF4-FFF2-40B4-BE49-F238E27FC236}">
                <a16:creationId xmlns:a16="http://schemas.microsoft.com/office/drawing/2014/main" id="{D39E91D4-A9F2-400D-BABD-5DF06DFDD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970194"/>
              </p:ext>
            </p:extLst>
          </p:nvPr>
        </p:nvGraphicFramePr>
        <p:xfrm>
          <a:off x="1657264" y="5154613"/>
          <a:ext cx="42910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7" imgW="3009785" imgH="971382" progId="Excel.Sheet.12">
                  <p:embed/>
                </p:oleObj>
              </mc:Choice>
              <mc:Fallback>
                <p:oleObj name="Worksheet" r:id="rId7" imgW="3009785" imgH="971382" progId="Excel.Sheet.12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264" y="5154613"/>
                        <a:ext cx="4291013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19">
            <a:extLst>
              <a:ext uri="{FF2B5EF4-FFF2-40B4-BE49-F238E27FC236}">
                <a16:creationId xmlns:a16="http://schemas.microsoft.com/office/drawing/2014/main" id="{862FB9F5-B237-4F6C-9C26-8E23D5569C36}"/>
              </a:ext>
            </a:extLst>
          </p:cNvPr>
          <p:cNvSpPr/>
          <p:nvPr/>
        </p:nvSpPr>
        <p:spPr>
          <a:xfrm>
            <a:off x="6528951" y="3743385"/>
            <a:ext cx="3600400" cy="1134942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неизбыточности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избыточная, т.к. оклад должен однозначно определяться должностью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73995D97-4D3E-46B7-A4DF-E75EDCB50F39}"/>
              </a:ext>
            </a:extLst>
          </p:cNvPr>
          <p:cNvCxnSpPr>
            <a:stCxn id="31" idx="1"/>
            <a:endCxn id="29" idx="3"/>
          </p:cNvCxnSpPr>
          <p:nvPr/>
        </p:nvCxnSpPr>
        <p:spPr>
          <a:xfrm flipH="1">
            <a:off x="5954627" y="4310856"/>
            <a:ext cx="57432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AE225B69-9E67-4288-BF83-CC64D3CD84BF}"/>
              </a:ext>
            </a:extLst>
          </p:cNvPr>
          <p:cNvSpPr/>
          <p:nvPr/>
        </p:nvSpPr>
        <p:spPr>
          <a:xfrm>
            <a:off x="6528951" y="5233194"/>
            <a:ext cx="3600400" cy="122713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безопасности</a:t>
            </a:r>
          </a:p>
          <a:p>
            <a:pPr algn="ctr"/>
            <a:r>
              <a:rPr lang="ru-RU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уровни доступа к информации, защита от изменения информации произвольным пользователем </a:t>
            </a:r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0E9D3769-E80D-4151-9453-CD35383EB964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5948277" y="5846763"/>
            <a:ext cx="58067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show_employee_info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PositionSalary AS 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D19AF99-D710-4972-8284-62496D6BB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39493"/>
              </p:ext>
            </p:extLst>
          </p:nvPr>
        </p:nvGraphicFramePr>
        <p:xfrm>
          <a:off x="1575834" y="3616922"/>
          <a:ext cx="5756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4" imgW="5276787" imgH="962141" progId="Excel.Sheet.12">
                  <p:embed/>
                </p:oleObj>
              </mc:Choice>
              <mc:Fallback>
                <p:oleObj name="Worksheet" r:id="rId4" imgW="5276787" imgH="96214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5834" y="3616922"/>
                        <a:ext cx="5756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D5332514-A5AF-4269-B551-36885C169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86128"/>
              </p:ext>
            </p:extLst>
          </p:nvPr>
        </p:nvGraphicFramePr>
        <p:xfrm>
          <a:off x="7617263" y="361692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7263" y="361692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B5EC925E-F289-4A24-8522-29DED09656BE}"/>
              </a:ext>
            </a:extLst>
          </p:cNvPr>
          <p:cNvSpPr/>
          <p:nvPr/>
        </p:nvSpPr>
        <p:spPr>
          <a:xfrm>
            <a:off x="1496583" y="3714255"/>
            <a:ext cx="4151188" cy="1008112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8237EC9-DA36-4BB8-9DA7-C85276012385}"/>
              </a:ext>
            </a:extLst>
          </p:cNvPr>
          <p:cNvSpPr/>
          <p:nvPr/>
        </p:nvSpPr>
        <p:spPr>
          <a:xfrm>
            <a:off x="7540147" y="371425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A7DD005-955F-4529-A6AC-AA0943368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43906"/>
              </p:ext>
            </p:extLst>
          </p:nvPr>
        </p:nvGraphicFramePr>
        <p:xfrm>
          <a:off x="3872847" y="5150348"/>
          <a:ext cx="4789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8" imgW="4390880" imgH="771561" progId="Excel.Sheet.12">
                  <p:embed/>
                </p:oleObj>
              </mc:Choice>
              <mc:Fallback>
                <p:oleObj name="Worksheet" r:id="rId8" imgW="4390880" imgH="771561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2847" y="5150348"/>
                        <a:ext cx="47894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F3DC2A63-2A0F-4A06-A329-A731EA8CC1C6}"/>
              </a:ext>
            </a:extLst>
          </p:cNvPr>
          <p:cNvSpPr/>
          <p:nvPr/>
        </p:nvSpPr>
        <p:spPr>
          <a:xfrm>
            <a:off x="3728831" y="5068790"/>
            <a:ext cx="5040560" cy="1008112"/>
          </a:xfrm>
          <a:prstGeom prst="roundRect">
            <a:avLst/>
          </a:pr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DE1B4EE5-FA7F-4CBC-AC97-6686F2860D09}"/>
              </a:ext>
            </a:extLst>
          </p:cNvPr>
          <p:cNvCxnSpPr>
            <a:stCxn id="15" idx="2"/>
          </p:cNvCxnSpPr>
          <p:nvPr/>
        </p:nvCxnSpPr>
        <p:spPr>
          <a:xfrm>
            <a:off x="3572177" y="4722367"/>
            <a:ext cx="1380790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249B7346-5DF0-4688-91D2-99E82AE4C1CC}"/>
              </a:ext>
            </a:extLst>
          </p:cNvPr>
          <p:cNvCxnSpPr>
            <a:stCxn id="16" idx="2"/>
          </p:cNvCxnSpPr>
          <p:nvPr/>
        </p:nvCxnSpPr>
        <p:spPr>
          <a:xfrm flipH="1">
            <a:off x="7833287" y="4722367"/>
            <a:ext cx="1005558" cy="346423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7166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SELECT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Вывод информации для менеджера проекта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Соединяем таблицы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Employees, PositionSalary, EmployeeProject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E.Id, E.Name, P.Salary + E.Bonus As Pay"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 FROM Employees AS E, PositionSalary AS P,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    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E.Position = P.Position"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EP.ProjectId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fetchall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row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8AF549A-D5E9-4208-B715-96D6EA3E6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71563"/>
              </p:ext>
            </p:extLst>
          </p:nvPr>
        </p:nvGraphicFramePr>
        <p:xfrm>
          <a:off x="2209763" y="3911232"/>
          <a:ext cx="52482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4" imgW="4810299" imgH="962141" progId="Excel.Sheet.12">
                  <p:embed/>
                </p:oleObj>
              </mc:Choice>
              <mc:Fallback>
                <p:oleObj name="Worksheet" r:id="rId4" imgW="4810299" imgH="962141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63" y="3911232"/>
                        <a:ext cx="5248275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8DAA9C8-BAEC-4532-8588-5860837CD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56"/>
              </p:ext>
            </p:extLst>
          </p:nvPr>
        </p:nvGraphicFramePr>
        <p:xfrm>
          <a:off x="7967202" y="3911132"/>
          <a:ext cx="2446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Worksheet" r:id="rId6" imgW="2257435" imgH="962141" progId="Excel.Sheet.12">
                  <p:embed/>
                </p:oleObj>
              </mc:Choice>
              <mc:Fallback>
                <p:oleObj name="Worksheet" r:id="rId6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7202" y="3911132"/>
                        <a:ext cx="2446338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4F7897FC-76FB-4FA2-A510-BBBA6E6C3855}"/>
              </a:ext>
            </a:extLst>
          </p:cNvPr>
          <p:cNvSpPr/>
          <p:nvPr/>
        </p:nvSpPr>
        <p:spPr>
          <a:xfrm>
            <a:off x="2130512" y="4008465"/>
            <a:ext cx="3672408" cy="1008112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5EA67A44-67CD-44E8-AC82-CDD59EFC7AE4}"/>
              </a:ext>
            </a:extLst>
          </p:cNvPr>
          <p:cNvSpPr/>
          <p:nvPr/>
        </p:nvSpPr>
        <p:spPr>
          <a:xfrm>
            <a:off x="7890086" y="4008466"/>
            <a:ext cx="2597396" cy="1008111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4DDE6A55-43DD-457C-977F-90D9B3EEF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9763"/>
              </p:ext>
            </p:extLst>
          </p:nvPr>
        </p:nvGraphicFramePr>
        <p:xfrm>
          <a:off x="2208918" y="5279284"/>
          <a:ext cx="4914900" cy="11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Worksheet" r:id="rId8" imgW="4505302" imgH="962141" progId="Excel.Sheet.12">
                  <p:embed/>
                </p:oleObj>
              </mc:Choice>
              <mc:Fallback>
                <p:oleObj name="Worksheet" r:id="rId8" imgW="4505302" imgH="962141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8918" y="5279284"/>
                        <a:ext cx="4914900" cy="117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>
            <a:extLst>
              <a:ext uri="{FF2B5EF4-FFF2-40B4-BE49-F238E27FC236}">
                <a16:creationId xmlns:a16="http://schemas.microsoft.com/office/drawing/2014/main" id="{512E14EF-C67E-44A3-9B0D-3E5EE04A7D6E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966716" y="5016577"/>
            <a:ext cx="719547" cy="206699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C916E9E-425B-4F1E-9AF1-DC4ADC37AB18}"/>
              </a:ext>
            </a:extLst>
          </p:cNvPr>
          <p:cNvCxnSpPr>
            <a:stCxn id="19" idx="1"/>
          </p:cNvCxnSpPr>
          <p:nvPr/>
        </p:nvCxnSpPr>
        <p:spPr>
          <a:xfrm flipH="1">
            <a:off x="7242014" y="4512522"/>
            <a:ext cx="648072" cy="838770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457B9726-444F-4CCE-AA1E-29BA995C8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47011"/>
              </p:ext>
            </p:extLst>
          </p:nvPr>
        </p:nvGraphicFramePr>
        <p:xfrm>
          <a:off x="7967202" y="5318574"/>
          <a:ext cx="1693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10" imgW="1752678" imgH="1152337" progId="Excel.Sheet.12">
                  <p:embed/>
                </p:oleObj>
              </mc:Choice>
              <mc:Fallback>
                <p:oleObj name="Worksheet" r:id="rId10" imgW="1752678" imgH="1152337" progId="Excel.Sheet.12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7202" y="5318574"/>
                        <a:ext cx="1693863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0FC5400-55B5-487E-96C8-33D9E9A152D1}"/>
              </a:ext>
            </a:extLst>
          </p:cNvPr>
          <p:cNvSpPr/>
          <p:nvPr/>
        </p:nvSpPr>
        <p:spPr>
          <a:xfrm>
            <a:off x="7890086" y="5244567"/>
            <a:ext cx="1866292" cy="1186844"/>
          </a:xfrm>
          <a:prstGeom prst="roundRect">
            <a:avLst/>
          </a:prstGeom>
          <a:noFill/>
          <a:ln w="190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084D9807-C160-4AAC-AEBB-5898164F03B8}"/>
              </a:ext>
            </a:extLst>
          </p:cNvPr>
          <p:cNvSpPr/>
          <p:nvPr/>
        </p:nvSpPr>
        <p:spPr>
          <a:xfrm>
            <a:off x="2130512" y="5223276"/>
            <a:ext cx="5111502" cy="1232395"/>
          </a:xfrm>
          <a:prstGeom prst="roundRect">
            <a:avLst/>
          </a:prstGeom>
          <a:noFill/>
          <a:ln w="28575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9">
            <a:extLst>
              <a:ext uri="{FF2B5EF4-FFF2-40B4-BE49-F238E27FC236}">
                <a16:creationId xmlns:a16="http://schemas.microsoft.com/office/drawing/2014/main" id="{76C8D1CD-B152-48A7-96B5-767AF9D96628}"/>
              </a:ext>
            </a:extLst>
          </p:cNvPr>
          <p:cNvCxnSpPr>
            <a:stCxn id="24" idx="1"/>
            <a:endCxn id="25" idx="3"/>
          </p:cNvCxnSpPr>
          <p:nvPr/>
        </p:nvCxnSpPr>
        <p:spPr>
          <a:xfrm flipH="1">
            <a:off x="7242014" y="5837989"/>
            <a:ext cx="648072" cy="1485"/>
          </a:xfrm>
          <a:prstGeom prst="straightConnector1">
            <a:avLst/>
          </a:prstGeom>
          <a:noFill/>
          <a:ln w="63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47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данных: UPDATE и DELETE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Изменение премии сотрудника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 Employees"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SET Bonus = :new_bonus"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Id = :employee_id"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'new_bonus'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Удаление сотрудника из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проекта (но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 из базы данных)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Делаем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 к базе данных, используя обычный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SQL-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синтаксис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 FROM EmployeeProject"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EmployeeId = :employee_id"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ProjectId = :project_id"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'employee_id'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'project_id'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project_id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3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(бета-версия)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20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lang="ru-RU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'Position'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менеджер проекта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show_manager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is_employee_in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update_employee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_bonus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id_upd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new_bonus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изменить премию для данного сотрудника"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delete_employee_from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_project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id_del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'ProjectId'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Невозможно удалить данного сотрудника из проекта"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show_employee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_info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запрещен"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бета-версии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101000}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Новая премия: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Сидоров С.С.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менеджера: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Id': 2,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Петров П.П.',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111000}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3, 'Name': 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Сидоров С.С.', 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Pay': 130000}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Изменение премии.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Удаление сотрудника.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сотрудника (0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отмена):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5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уязвимый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bad_authentication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'{login}' AND E.Password = '{pwd}'"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Здравствуйте, Иванов И.И.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Информация для сотрудника: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{'Id': 1, 'Name': 'Иванов И.И.', 'Pay': 80000}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DAE0E0-3CAE-4B76-A2B9-EE7619C3F3C7}"/>
              </a:ext>
            </a:extLst>
          </p:cNvPr>
          <p:cNvSpPr/>
          <p:nvPr/>
        </p:nvSpPr>
        <p:spPr>
          <a:xfrm>
            <a:off x="318782" y="4983061"/>
            <a:ext cx="4899170" cy="1015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2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инъекции: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защищенный код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:login AND E.Password = :pwd"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'login'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'pwd'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authentication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cursor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execute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"SELECT E.Id, E.Name, E.Position, EP.ProjectId"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FROM Employees AS E, EmployeeProject AS EP"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WHERE E.Id = EP.EmployeeId"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" AND E.Login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AND E.Password =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login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pwd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fetchone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ivanovi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Пароль: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123' OR 'a'='a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Доступ запрещен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58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2000">
                <a:solidFill>
                  <a:srgbClr val="002060"/>
                </a:solidFill>
                <a:latin typeface="+mn-lt"/>
              </a:rPr>
              <a:t>ORM (Object-Relational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Mapping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объектно-реляционное преобразование)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технология программирования, которая связывает базы данных с концепциями объектно-ориентированных языков программирования, создавая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виртуальную объектную базу данных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"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 (</a:t>
            </a:r>
            <a:r>
              <a:rPr lang="en-US" altLang="ru-RU" sz="2000">
                <a:solidFill>
                  <a:srgbClr val="002060"/>
                </a:solidFill>
                <a:latin typeface="+mn-lt"/>
              </a:rPr>
              <a:t>Wiki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Известные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Python: SQLAlchemy, DjangoORM, peewee, PonyORM, SQLObject, Storm, quick_orm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другие.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Shape 86">
            <a:extLst>
              <a:ext uri="{FF2B5EF4-FFF2-40B4-BE49-F238E27FC236}">
                <a16:creationId xmlns:a16="http://schemas.microsoft.com/office/drawing/2014/main" id="{84FA7DB2-3DB2-4668-905E-DB5D2A2E065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9929" y="2793534"/>
            <a:ext cx="3252142" cy="3856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8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для таблиц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endParaRPr lang="en-US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__tablename__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'employee'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primary_key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ForeignKey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'position_salary.position'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default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unique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nullable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dirty="0">
              <a:effectLst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5359E88-2AC4-4141-85C0-F35A7C5BB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80"/>
              </p:ext>
            </p:extLst>
          </p:nvPr>
        </p:nvGraphicFramePr>
        <p:xfrm>
          <a:off x="4746557" y="1963996"/>
          <a:ext cx="2698886" cy="115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Worksheet" r:id="rId3" imgW="2257435" imgH="962141" progId="Excel.Sheet.12">
                  <p:embed/>
                </p:oleObj>
              </mc:Choice>
              <mc:Fallback>
                <p:oleObj name="Worksheet" r:id="rId3" imgW="2257435" imgH="962141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6557" y="1963996"/>
                        <a:ext cx="2698886" cy="115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926A0CD-FAFB-4452-B3A3-0154E6C6D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55693"/>
              </p:ext>
            </p:extLst>
          </p:nvPr>
        </p:nvGraphicFramePr>
        <p:xfrm>
          <a:off x="2996366" y="5292094"/>
          <a:ext cx="6188886" cy="115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Worksheet" r:id="rId5" imgW="4960726" imgH="922224" progId="Excel.Sheet.12">
                  <p:embed/>
                </p:oleObj>
              </mc:Choice>
              <mc:Fallback>
                <p:oleObj name="Worksheet" r:id="rId5" imgW="4960726" imgH="922224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366" y="5292094"/>
                        <a:ext cx="6188886" cy="115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222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Преимущества и недостатки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CFE00D7-C0B1-408E-A428-78E82648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2" y="1143544"/>
            <a:ext cx="47551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Преимущества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Сокращение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Единая парадигма программирования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Независимость от диалекта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879751F-9E84-41B4-91F1-3E712100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61" y="4083240"/>
            <a:ext cx="475515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Что это дает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Ускорение разработки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Простота понимания всего кода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Универсальность методов отладки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Кросс-СУБД код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C93BB87A-A670-4C90-B80A-64CCABE23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370" y="1143544"/>
            <a:ext cx="39277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Недостатки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Медленнее чистого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SQL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Требует больше памяти</a:t>
            </a:r>
          </a:p>
          <a:p>
            <a:pPr marL="360000" indent="-3600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Уступает в полноте и гибкости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651B397-C291-4F91-8897-EEA2C2C5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4" y="4104157"/>
            <a:ext cx="467590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u="sng" dirty="0">
                <a:solidFill>
                  <a:srgbClr val="002060"/>
                </a:solidFill>
                <a:latin typeface="+mn-lt"/>
              </a:rPr>
              <a:t>Однако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Программист при необходимости может сам задать код SQL-запросов, который будет использоваться при тех или иных действиях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A5F7DD0-5355-4685-8AB3-A3010EAB375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3541139" y="2466983"/>
            <a:ext cx="1" cy="161625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C358287-68D0-44FF-A0EA-C86FB2D8AB6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11235" y="2466983"/>
            <a:ext cx="0" cy="16371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 обеспечивать целостность данных, очевидно, они должны быть упорядочены в соответствии с некоторой логической структурой. Такая структура и правила работы с ней описывается моделью данных, поддерживаемой в том числе на уровне СУБД. Существуют различные модели данных.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иерархическая модель, в которой связи между данными можно описать с помощью упорядоченного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графа (дерева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многомерная модель представляется набором гиперкубов, применяется, как правило, в узкоспециализированных областях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реляционная модель – совокупность отношений, содержащих информацию о предметной области, упрощенным представлением реляционной модели данных является набор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постреляционная модель представляет из себя расширенную реляционную модель, в которой допускается вложенность таблиц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многие другие.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SQLAlchemy – библиотека Python для работы с базами данных по технологии ORM. Она позволяет ассоциировать пользовательские классы Python с таблицами баз данных, и объекты этих классов с записями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образом, SQLAlchemy предоставляет: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ORM уровень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обобщенный API для работы с различными СУБД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интерфейс, достаточно близкий по полноте к чистому SQL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возможность использования прямых SQL-запросов</a:t>
            </a:r>
          </a:p>
        </p:txBody>
      </p:sp>
      <p:pic>
        <p:nvPicPr>
          <p:cNvPr id="5" name="Picture 2" descr="Картинки по запросу &quot;sqlalchemy&quot;&quot;">
            <a:extLst>
              <a:ext uri="{FF2B5EF4-FFF2-40B4-BE49-F238E27FC236}">
                <a16:creationId xmlns:a16="http://schemas.microsoft.com/office/drawing/2014/main" id="{51B477FC-D797-4349-A5FE-5623343F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7" y="5073579"/>
            <a:ext cx="4536504" cy="955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1655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SQLAlchemy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vs DB-API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нового сотрудника с привязкой к проекту средствами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DB-API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add_new_employee_to_project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cursor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Employees (Name, Position, Bonus, Login, Password)"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(:name, :position, :bonus, :login, :pwd)"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'bonus'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"SELECT E.Id FROM Employees AS E 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"WHERE E.Login = :login AND E.Password = :pwd"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'login'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'pwd'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fetchone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execute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"INSERT INTO EmployeeProject (EmployeeId, ProjectId)"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VALUES (:employeeId, :projectId)"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'employeeId'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Описание классов для БД организации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sqlalchemy.ext.declarative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declarative_base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sqlalchemy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Column, Integer, String, ForeignKey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Base = declarative_base()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position = Column(String,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'position_salary.position'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bonus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login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unique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password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'project'</a:t>
            </a:r>
            <a:b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PositionSalary(Base):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'position_salary'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position = Column(String,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salary = Column(Integer,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nullable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EmployeeProject(Base):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__tablename__ = 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'employee_project'</a:t>
            </a:r>
            <a:b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'employee.id'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project_id = Column(Integer, ForeignKey(</a:t>
            </a:r>
            <a:r>
              <a:rPr lang="ru-RU" altLang="ru-RU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'project.id'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66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primary_key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956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Подключение к БД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engine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sqlalchemy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orm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'sqlite'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'/example.db'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sessionmaker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exc_value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traceback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close_all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staticmethod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_get_engine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dbname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engine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create_engine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dbtype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:///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dbstr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 </a:t>
            </a:r>
            <a:endParaRPr lang="en-US" sz="12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12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схемы данных 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Удаляем схему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metadata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_engine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411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Добавление записей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Добавление записей в таблицу ДолжностьОклад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Проекты </a:t>
            </a:r>
            <a:endParaRPr lang="en-US" sz="12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</a:p>
          <a:p>
            <a:pPr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Добавление записей в таблицу СотрудникиПроекты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256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и первичное наполнение БД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"sqlite"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example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.db"</a:t>
            </a:r>
            <a:endParaRPr lang="ru-RU" sz="1200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db_exists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db_exists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create_schema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51000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Важный"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Иванов И.И."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ivanovi"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"ivanov123"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Петров П.П."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"старший инженер"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petrovp"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"p1e2t3"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Срочный"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insert_employee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Сидоров С.С."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sidorovs"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"zayka88"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add_employee_to_project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982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Проверка наличия пользователя в базе данных с указанным логином/паролем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ru-RU" sz="12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Проверка наличия указанного сотрудника в указанном проекте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MultipleResultsFound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"Multiple Results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NoResultFound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"No Result Found"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742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Чтение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Вывод информации по сотруднику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сотрудника:"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Вывод информации по проекту (соединяем таблицы </a:t>
            </a: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Employees, PositionSalary, EmployeeProject)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"Pay"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and_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PositionSalary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position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project_id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Информация для менеджера:"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4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Изменение данных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Изменение премии сотрудника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bonus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sz="12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Удаление сотрудника из проекта (но не из базы данных)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project_id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_session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Рассмотрим возможность применения различных моделей данных для решения следующей задачи. Необходимо спроектировать базу данных для некой организации, учитывая следующие факты: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организация состоит из сотрудников, у которых есть ФИО, должность и уникальный табельный номер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сотрудники работают в различных проектах: один сотрудник может участвовать в нескольких проектах; в проекте, разумеется, может быть несколько сотрудников; бывают проекты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сотрудников (которые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только планируются) и сотрудники без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проектов (проект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закрылся, но его сотрудников пока не сократили)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 каждого проекта есть название и уникальный идентификатор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каждом проекте есть не более одного менеджера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все сотрудники получают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зарплату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ни странно), которая складывается из должностного оклада и премии</a:t>
            </a:r>
          </a:p>
        </p:txBody>
      </p:sp>
    </p:spTree>
    <p:extLst>
      <p:ext uri="{BB962C8B-B14F-4D97-AF65-F5344CB8AC3E}">
        <p14:creationId xmlns:p14="http://schemas.microsoft.com/office/powerpoint/2010/main" val="165779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Решение задачи через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(альтернативная версия)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DBClient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db_type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db_name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pwd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_asdict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f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Здравствуйте, 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'position'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менеджер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Изменение премии.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is_employee_in_project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])):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new_bonus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Новая премия: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update_employee_bonus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id_upd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new_bonus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изменить премию для данного сотрудника"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Удаление сотрудника.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сотрудника (0 - отмена): 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id_del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delete_employee_from_project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id_del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show_manager_info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'project_id'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Невозможно удалить данного сотрудника из проекта"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dbc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show_employee_info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Доступ запрещен"</a:t>
            </a:r>
            <a:r>
              <a:rPr lang="ru-RU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25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Тестирование альтернативной версии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 'Петров П.П.', 101000)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Новая премия: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60000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Информация для менеджера: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Логин: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sidorovs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Пароль: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zayka88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Здравствуйте, Сидоров С.С.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'Петров П.П.', 111000)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Изменение премии.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Удаление сотрудника. ID сотрудника (0 - отмена)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b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Информация для менеджера: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'Сидоров С.С.', 130000)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8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у которых более 2 товаров по цене 10 долларов и ниже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покупателей, которые делали заказы, и сгруппировать их по компаниям производителей чьи товары покупались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самые популярные товары у каждого производителя и указать сколько таких товаров было куплено</a:t>
            </a:r>
          </a:p>
          <a:p>
            <a:pPr marL="1085850" lvl="1" indent="-342900" algn="just">
              <a:spcBef>
                <a:spcPts val="60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Иерархическая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(простая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, как дерево)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дерево.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удобная, если сущностей мало и связи простые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отсутствие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гибкости (как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отразить возможность нахождения сотрудника сразу в нескольких проектах?)</a:t>
            </a:r>
          </a:p>
        </p:txBody>
      </p:sp>
      <p:grpSp>
        <p:nvGrpSpPr>
          <p:cNvPr id="36" name="Group 32">
            <a:extLst>
              <a:ext uri="{FF2B5EF4-FFF2-40B4-BE49-F238E27FC236}">
                <a16:creationId xmlns:a16="http://schemas.microsoft.com/office/drawing/2014/main" id="{02FCD142-B2CB-4759-B867-EBAEEEFF57BF}"/>
              </a:ext>
            </a:extLst>
          </p:cNvPr>
          <p:cNvGrpSpPr/>
          <p:nvPr/>
        </p:nvGrpSpPr>
        <p:grpSpPr>
          <a:xfrm>
            <a:off x="1659149" y="2768804"/>
            <a:ext cx="8863320" cy="2809046"/>
            <a:chOff x="328023" y="3712605"/>
            <a:chExt cx="8487951" cy="242765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66571-D91E-4111-AB31-27D2668108BD}"/>
                </a:ext>
              </a:extLst>
            </p:cNvPr>
            <p:cNvSpPr txBox="1"/>
            <p:nvPr/>
          </p:nvSpPr>
          <p:spPr>
            <a:xfrm>
              <a:off x="1192119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3228BD-A9C4-452B-8E9C-91EDC2C94586}"/>
                </a:ext>
              </a:extLst>
            </p:cNvPr>
            <p:cNvSpPr txBox="1"/>
            <p:nvPr/>
          </p:nvSpPr>
          <p:spPr>
            <a:xfrm>
              <a:off x="328023" y="5740145"/>
              <a:ext cx="1584176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84A509-CDEE-49A1-896D-4CE78E7A9E1D}"/>
                </a:ext>
              </a:extLst>
            </p:cNvPr>
            <p:cNvSpPr txBox="1"/>
            <p:nvPr/>
          </p:nvSpPr>
          <p:spPr>
            <a:xfrm>
              <a:off x="2654590" y="5740145"/>
              <a:ext cx="1584176" cy="400110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CD8863-C4E9-4E4E-824D-E681D2B0DF03}"/>
                </a:ext>
              </a:extLst>
            </p:cNvPr>
            <p:cNvSpPr txBox="1"/>
            <p:nvPr/>
          </p:nvSpPr>
          <p:spPr>
            <a:xfrm>
              <a:off x="4576495" y="4581128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74521-F075-4F0A-9BFC-E871A470C83F}"/>
                </a:ext>
              </a:extLst>
            </p:cNvPr>
            <p:cNvSpPr txBox="1"/>
            <p:nvPr/>
          </p:nvSpPr>
          <p:spPr>
            <a:xfrm>
              <a:off x="4726601" y="5740145"/>
              <a:ext cx="1810331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36520-99BE-4211-B9B4-C72BD20E0303}"/>
                </a:ext>
              </a:extLst>
            </p:cNvPr>
            <p:cNvSpPr txBox="1"/>
            <p:nvPr/>
          </p:nvSpPr>
          <p:spPr>
            <a:xfrm>
              <a:off x="7024767" y="5740145"/>
              <a:ext cx="1791207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32205B1A-7BB7-4531-B402-8D64DCBC1EBF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 flipH="1">
              <a:off x="1120111" y="4981238"/>
              <a:ext cx="1116124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13">
              <a:extLst>
                <a:ext uri="{FF2B5EF4-FFF2-40B4-BE49-F238E27FC236}">
                  <a16:creationId xmlns:a16="http://schemas.microsoft.com/office/drawing/2014/main" id="{0FA7FF41-204B-4B68-9B49-47FD33414E0C}"/>
                </a:ext>
              </a:extLst>
            </p:cNvPr>
            <p:cNvCxnSpPr>
              <a:stCxn id="37" idx="2"/>
              <a:endCxn id="39" idx="0"/>
            </p:cNvCxnSpPr>
            <p:nvPr/>
          </p:nvCxnSpPr>
          <p:spPr>
            <a:xfrm>
              <a:off x="2236235" y="4981238"/>
              <a:ext cx="1210443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59A4BDA4-96FD-4833-9FD1-26EE36E6BED4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5620611" y="4981238"/>
              <a:ext cx="11156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99A41966-C241-49A0-8664-6C6D13B93D26}"/>
                </a:ext>
              </a:extLst>
            </p:cNvPr>
            <p:cNvCxnSpPr>
              <a:stCxn id="40" idx="2"/>
              <a:endCxn id="42" idx="0"/>
            </p:cNvCxnSpPr>
            <p:nvPr/>
          </p:nvCxnSpPr>
          <p:spPr>
            <a:xfrm>
              <a:off x="5620611" y="4981238"/>
              <a:ext cx="2299760" cy="75890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19">
              <a:extLst>
                <a:ext uri="{FF2B5EF4-FFF2-40B4-BE49-F238E27FC236}">
                  <a16:creationId xmlns:a16="http://schemas.microsoft.com/office/drawing/2014/main" id="{6514014E-DC61-4EE1-9E1F-8D872FEBE552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3446678" y="4981238"/>
              <a:ext cx="2173933" cy="758907"/>
            </a:xfrm>
            <a:prstGeom prst="line">
              <a:avLst/>
            </a:prstGeom>
            <a:noFill/>
            <a:ln w="12700" cap="flat" cmpd="sng" algn="ctr">
              <a:solidFill>
                <a:srgbClr val="FF3300"/>
              </a:solidFill>
              <a:prstDash val="dash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B60A25-366E-4987-A147-2CF191AEE343}"/>
                </a:ext>
              </a:extLst>
            </p:cNvPr>
            <p:cNvSpPr txBox="1"/>
            <p:nvPr/>
          </p:nvSpPr>
          <p:spPr>
            <a:xfrm>
              <a:off x="2820683" y="3712605"/>
              <a:ext cx="2088232" cy="400110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ACEE3ADC-9C89-4B82-90B2-213E27508858}"/>
                </a:ext>
              </a:extLst>
            </p:cNvPr>
            <p:cNvCxnSpPr>
              <a:stCxn id="48" idx="2"/>
              <a:endCxn id="37" idx="0"/>
            </p:cNvCxnSpPr>
            <p:nvPr/>
          </p:nvCxnSpPr>
          <p:spPr>
            <a:xfrm flipH="1">
              <a:off x="2236235" y="4112715"/>
              <a:ext cx="1628564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DCEC571E-2A66-466A-AD87-769AF59A4039}"/>
                </a:ext>
              </a:extLst>
            </p:cNvPr>
            <p:cNvCxnSpPr>
              <a:stCxn id="40" idx="0"/>
              <a:endCxn id="48" idx="2"/>
            </p:cNvCxnSpPr>
            <p:nvPr/>
          </p:nvCxnSpPr>
          <p:spPr>
            <a:xfrm flipH="1" flipV="1">
              <a:off x="3864799" y="4112715"/>
              <a:ext cx="1755812" cy="4684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Сетевая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(легко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запутаться)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граф.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более гибкая, чем иерархическая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 контролировать полноту и неизбыточность</a:t>
            </a:r>
          </a:p>
        </p:txBody>
      </p:sp>
      <p:grpSp>
        <p:nvGrpSpPr>
          <p:cNvPr id="58" name="Group 93">
            <a:extLst>
              <a:ext uri="{FF2B5EF4-FFF2-40B4-BE49-F238E27FC236}">
                <a16:creationId xmlns:a16="http://schemas.microsoft.com/office/drawing/2014/main" id="{2A0D9E07-E9F3-4D7E-8FB7-D9834B0E7E6C}"/>
              </a:ext>
            </a:extLst>
          </p:cNvPr>
          <p:cNvGrpSpPr/>
          <p:nvPr/>
        </p:nvGrpSpPr>
        <p:grpSpPr>
          <a:xfrm>
            <a:off x="2187477" y="2416721"/>
            <a:ext cx="7806664" cy="3259602"/>
            <a:chOff x="971601" y="3705544"/>
            <a:chExt cx="6912767" cy="275826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3748EB-5FAA-426C-8ED2-E0D402F6F15F}"/>
                </a:ext>
              </a:extLst>
            </p:cNvPr>
            <p:cNvSpPr txBox="1"/>
            <p:nvPr/>
          </p:nvSpPr>
          <p:spPr>
            <a:xfrm>
              <a:off x="971601" y="4622612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Важный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F7B7AC-2411-497B-9C3F-54340890A32E}"/>
                </a:ext>
              </a:extLst>
            </p:cNvPr>
            <p:cNvSpPr txBox="1"/>
            <p:nvPr/>
          </p:nvSpPr>
          <p:spPr>
            <a:xfrm>
              <a:off x="5940152" y="4374815"/>
              <a:ext cx="1791206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731E49-9068-4BCB-86AD-AA295A8AC227}"/>
                </a:ext>
              </a:extLst>
            </p:cNvPr>
            <p:cNvSpPr txBox="1"/>
            <p:nvPr/>
          </p:nvSpPr>
          <p:spPr>
            <a:xfrm>
              <a:off x="5940151" y="4974980"/>
              <a:ext cx="1791207" cy="33857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01A4A5-303E-431B-BF50-6D15811C2C85}"/>
                </a:ext>
              </a:extLst>
            </p:cNvPr>
            <p:cNvSpPr txBox="1"/>
            <p:nvPr/>
          </p:nvSpPr>
          <p:spPr>
            <a:xfrm>
              <a:off x="971601" y="5561045"/>
              <a:ext cx="2106233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 Срочный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E69C50-2CF6-4F09-B012-6B747B0A37EB}"/>
                </a:ext>
              </a:extLst>
            </p:cNvPr>
            <p:cNvSpPr txBox="1"/>
            <p:nvPr/>
          </p:nvSpPr>
          <p:spPr>
            <a:xfrm>
              <a:off x="5914767" y="6125234"/>
              <a:ext cx="1810331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Егоров Е.Е.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805A9A-BC76-4E93-9233-9B4A1CA64AD5}"/>
                </a:ext>
              </a:extLst>
            </p:cNvPr>
            <p:cNvSpPr txBox="1"/>
            <p:nvPr/>
          </p:nvSpPr>
          <p:spPr>
            <a:xfrm>
              <a:off x="5914767" y="5561045"/>
              <a:ext cx="1791207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cxnSp>
          <p:nvCxnSpPr>
            <p:cNvPr id="65" name="Straight Connector 13">
              <a:extLst>
                <a:ext uri="{FF2B5EF4-FFF2-40B4-BE49-F238E27FC236}">
                  <a16:creationId xmlns:a16="http://schemas.microsoft.com/office/drawing/2014/main" id="{04EE80C9-D9D0-48D3-90E4-37B3B14B5CB3}"/>
                </a:ext>
              </a:extLst>
            </p:cNvPr>
            <p:cNvCxnSpPr>
              <a:stCxn id="59" idx="3"/>
              <a:endCxn id="60" idx="1"/>
            </p:cNvCxnSpPr>
            <p:nvPr/>
          </p:nvCxnSpPr>
          <p:spPr>
            <a:xfrm flipV="1">
              <a:off x="3077833" y="4544100"/>
              <a:ext cx="2862319" cy="247797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Straight Connector 22">
              <a:extLst>
                <a:ext uri="{FF2B5EF4-FFF2-40B4-BE49-F238E27FC236}">
                  <a16:creationId xmlns:a16="http://schemas.microsoft.com/office/drawing/2014/main" id="{FC2B4365-42A8-4014-9A9D-57A7ADB74CD2}"/>
                </a:ext>
              </a:extLst>
            </p:cNvPr>
            <p:cNvCxnSpPr>
              <a:stCxn id="59" idx="3"/>
              <a:endCxn id="61" idx="1"/>
            </p:cNvCxnSpPr>
            <p:nvPr/>
          </p:nvCxnSpPr>
          <p:spPr>
            <a:xfrm>
              <a:off x="3077833" y="4791898"/>
              <a:ext cx="2862318" cy="35236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7" name="Straight Connector 24">
              <a:extLst>
                <a:ext uri="{FF2B5EF4-FFF2-40B4-BE49-F238E27FC236}">
                  <a16:creationId xmlns:a16="http://schemas.microsoft.com/office/drawing/2014/main" id="{382BD3EF-92B2-44C9-9DE4-FEA9FC2B94C4}"/>
                </a:ext>
              </a:extLst>
            </p:cNvPr>
            <p:cNvCxnSpPr>
              <a:stCxn id="62" idx="3"/>
              <a:endCxn id="61" idx="1"/>
            </p:cNvCxnSpPr>
            <p:nvPr/>
          </p:nvCxnSpPr>
          <p:spPr>
            <a:xfrm flipV="1">
              <a:off x="3077834" y="5144265"/>
              <a:ext cx="2862317" cy="586065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4D147CEE-77C8-4FE0-8F06-81C5C49DB647}"/>
                </a:ext>
              </a:extLst>
            </p:cNvPr>
            <p:cNvCxnSpPr>
              <a:stCxn id="62" idx="3"/>
              <a:endCxn id="64" idx="1"/>
            </p:cNvCxnSpPr>
            <p:nvPr/>
          </p:nvCxnSpPr>
          <p:spPr>
            <a:xfrm>
              <a:off x="3077834" y="5730331"/>
              <a:ext cx="283693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Connector 30">
              <a:extLst>
                <a:ext uri="{FF2B5EF4-FFF2-40B4-BE49-F238E27FC236}">
                  <a16:creationId xmlns:a16="http://schemas.microsoft.com/office/drawing/2014/main" id="{34D29918-46CD-4B41-BB3C-5FB1E6F10BA7}"/>
                </a:ext>
              </a:extLst>
            </p:cNvPr>
            <p:cNvCxnSpPr>
              <a:stCxn id="62" idx="3"/>
              <a:endCxn id="63" idx="1"/>
            </p:cNvCxnSpPr>
            <p:nvPr/>
          </p:nvCxnSpPr>
          <p:spPr>
            <a:xfrm>
              <a:off x="3077834" y="5730331"/>
              <a:ext cx="2836933" cy="564188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1008CA-EA25-4074-869A-CFFB5BF29EA9}"/>
                </a:ext>
              </a:extLst>
            </p:cNvPr>
            <p:cNvSpPr txBox="1"/>
            <p:nvPr/>
          </p:nvSpPr>
          <p:spPr>
            <a:xfrm>
              <a:off x="991445" y="3705544"/>
              <a:ext cx="2106232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Проекты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3A300F-F416-45F7-AD20-EEC675423191}"/>
                </a:ext>
              </a:extLst>
            </p:cNvPr>
            <p:cNvSpPr txBox="1"/>
            <p:nvPr/>
          </p:nvSpPr>
          <p:spPr>
            <a:xfrm>
              <a:off x="5940151" y="3797534"/>
              <a:ext cx="1795275" cy="338571"/>
            </a:xfrm>
            <a:prstGeom prst="rect">
              <a:avLst/>
            </a:prstGeom>
            <a:noFill/>
            <a:ln w="12700">
              <a:solidFill>
                <a:srgbClr val="4472C4">
                  <a:lumMod val="75000"/>
                </a:srgbClr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Сотрудники</a:t>
              </a:r>
            </a:p>
          </p:txBody>
        </p:sp>
        <p:cxnSp>
          <p:nvCxnSpPr>
            <p:cNvPr id="72" name="Elbow Connector 70">
              <a:extLst>
                <a:ext uri="{FF2B5EF4-FFF2-40B4-BE49-F238E27FC236}">
                  <a16:creationId xmlns:a16="http://schemas.microsoft.com/office/drawing/2014/main" id="{B92E2B0E-2C05-429A-937D-DEDBDA3D39EB}"/>
                </a:ext>
              </a:extLst>
            </p:cNvPr>
            <p:cNvCxnSpPr>
              <a:stCxn id="71" idx="3"/>
              <a:endCxn id="60" idx="3"/>
            </p:cNvCxnSpPr>
            <p:nvPr/>
          </p:nvCxnSpPr>
          <p:spPr>
            <a:xfrm flipH="1">
              <a:off x="7731358" y="3966820"/>
              <a:ext cx="4068" cy="577281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72E855E0-54E8-4890-93BD-723AA3FFD19E}"/>
                </a:ext>
              </a:extLst>
            </p:cNvPr>
            <p:cNvCxnSpPr>
              <a:stCxn id="71" idx="3"/>
              <a:endCxn id="61" idx="3"/>
            </p:cNvCxnSpPr>
            <p:nvPr/>
          </p:nvCxnSpPr>
          <p:spPr>
            <a:xfrm flipH="1">
              <a:off x="7731358" y="3966820"/>
              <a:ext cx="4068" cy="1177446"/>
            </a:xfrm>
            <a:prstGeom prst="bentConnector3">
              <a:avLst>
                <a:gd name="adj1" fmla="val -4976056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4" name="Elbow Connector 74">
              <a:extLst>
                <a:ext uri="{FF2B5EF4-FFF2-40B4-BE49-F238E27FC236}">
                  <a16:creationId xmlns:a16="http://schemas.microsoft.com/office/drawing/2014/main" id="{3D7F702C-5488-45D0-8F6E-25307F76075F}"/>
                </a:ext>
              </a:extLst>
            </p:cNvPr>
            <p:cNvCxnSpPr>
              <a:stCxn id="71" idx="3"/>
              <a:endCxn id="64" idx="3"/>
            </p:cNvCxnSpPr>
            <p:nvPr/>
          </p:nvCxnSpPr>
          <p:spPr>
            <a:xfrm flipH="1">
              <a:off x="7705974" y="3966820"/>
              <a:ext cx="29452" cy="1763511"/>
            </a:xfrm>
            <a:prstGeom prst="bentConnector3">
              <a:avLst>
                <a:gd name="adj1" fmla="val -68731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5" name="Elbow Connector 76">
              <a:extLst>
                <a:ext uri="{FF2B5EF4-FFF2-40B4-BE49-F238E27FC236}">
                  <a16:creationId xmlns:a16="http://schemas.microsoft.com/office/drawing/2014/main" id="{F3784294-7408-481F-8524-E8D2A86DD5F8}"/>
                </a:ext>
              </a:extLst>
            </p:cNvPr>
            <p:cNvCxnSpPr>
              <a:stCxn id="71" idx="3"/>
              <a:endCxn id="63" idx="3"/>
            </p:cNvCxnSpPr>
            <p:nvPr/>
          </p:nvCxnSpPr>
          <p:spPr>
            <a:xfrm flipH="1">
              <a:off x="7725098" y="3966820"/>
              <a:ext cx="10328" cy="2327700"/>
            </a:xfrm>
            <a:prstGeom prst="bentConnector3">
              <a:avLst>
                <a:gd name="adj1" fmla="val -1960045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6" name="Elbow Connector 83">
              <a:extLst>
                <a:ext uri="{FF2B5EF4-FFF2-40B4-BE49-F238E27FC236}">
                  <a16:creationId xmlns:a16="http://schemas.microsoft.com/office/drawing/2014/main" id="{C6B38AA9-D74E-4BC0-8B53-74BC632B2A4C}"/>
                </a:ext>
              </a:extLst>
            </p:cNvPr>
            <p:cNvCxnSpPr>
              <a:stCxn id="70" idx="1"/>
              <a:endCxn id="59" idx="1"/>
            </p:cNvCxnSpPr>
            <p:nvPr/>
          </p:nvCxnSpPr>
          <p:spPr>
            <a:xfrm rot="10800000" flipV="1">
              <a:off x="971601" y="3874830"/>
              <a:ext cx="19844" cy="917068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7" name="Elbow Connector 85">
              <a:extLst>
                <a:ext uri="{FF2B5EF4-FFF2-40B4-BE49-F238E27FC236}">
                  <a16:creationId xmlns:a16="http://schemas.microsoft.com/office/drawing/2014/main" id="{F50EBB90-F959-4B87-87C6-25E727148738}"/>
                </a:ext>
              </a:extLst>
            </p:cNvPr>
            <p:cNvCxnSpPr>
              <a:stCxn id="70" idx="1"/>
              <a:endCxn id="62" idx="1"/>
            </p:cNvCxnSpPr>
            <p:nvPr/>
          </p:nvCxnSpPr>
          <p:spPr>
            <a:xfrm rot="10800000" flipV="1">
              <a:off x="971601" y="3874829"/>
              <a:ext cx="19844" cy="1855501"/>
            </a:xfrm>
            <a:prstGeom prst="bentConnector3">
              <a:avLst>
                <a:gd name="adj1" fmla="val 1120080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Connector 88">
              <a:extLst>
                <a:ext uri="{FF2B5EF4-FFF2-40B4-BE49-F238E27FC236}">
                  <a16:creationId xmlns:a16="http://schemas.microsoft.com/office/drawing/2014/main" id="{ADB20E74-6F51-46E7-B4E7-1F57169834EA}"/>
                </a:ext>
              </a:extLst>
            </p:cNvPr>
            <p:cNvCxnSpPr/>
            <p:nvPr/>
          </p:nvCxnSpPr>
          <p:spPr>
            <a:xfrm>
              <a:off x="5724128" y="4879344"/>
              <a:ext cx="2160240" cy="58872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89">
              <a:extLst>
                <a:ext uri="{FF2B5EF4-FFF2-40B4-BE49-F238E27FC236}">
                  <a16:creationId xmlns:a16="http://schemas.microsoft.com/office/drawing/2014/main" id="{5914DA38-5B26-4696-90E0-ECFABD3A687E}"/>
                </a:ext>
              </a:extLst>
            </p:cNvPr>
            <p:cNvCxnSpPr/>
            <p:nvPr/>
          </p:nvCxnSpPr>
          <p:spPr>
            <a:xfrm flipV="1">
              <a:off x="5724128" y="4822666"/>
              <a:ext cx="1996572" cy="73837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44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Многомерная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(под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специфические задачи)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гиперкуб.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аналитической обработки больших объемов </a:t>
            </a:r>
            <a:r>
              <a:rPr lang="ru-RU" altLang="ru-RU" sz="2000">
                <a:solidFill>
                  <a:srgbClr val="002060"/>
                </a:solidFill>
                <a:latin typeface="+mn-lt"/>
              </a:rPr>
              <a:t>данных (особенно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привязанных ко времени)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громоздкая и неэффективная для оперативной обработки информации</a:t>
            </a:r>
          </a:p>
        </p:txBody>
      </p:sp>
      <p:grpSp>
        <p:nvGrpSpPr>
          <p:cNvPr id="85" name="Group 117">
            <a:extLst>
              <a:ext uri="{FF2B5EF4-FFF2-40B4-BE49-F238E27FC236}">
                <a16:creationId xmlns:a16="http://schemas.microsoft.com/office/drawing/2014/main" id="{E89B2695-6797-442E-A90E-35FAFD33AD3E}"/>
              </a:ext>
            </a:extLst>
          </p:cNvPr>
          <p:cNvGrpSpPr/>
          <p:nvPr/>
        </p:nvGrpSpPr>
        <p:grpSpPr>
          <a:xfrm>
            <a:off x="3025179" y="2797006"/>
            <a:ext cx="6131260" cy="3681920"/>
            <a:chOff x="1259630" y="3553271"/>
            <a:chExt cx="5184578" cy="326010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0F082CA-F5F1-44B2-989B-02407E8D4C1A}"/>
                </a:ext>
              </a:extLst>
            </p:cNvPr>
            <p:cNvSpPr txBox="1"/>
            <p:nvPr/>
          </p:nvSpPr>
          <p:spPr>
            <a:xfrm>
              <a:off x="2410269" y="6505599"/>
              <a:ext cx="7208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Важный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2EEF00-C4A3-4C8A-B961-5925DCDF87EB}"/>
                </a:ext>
              </a:extLst>
            </p:cNvPr>
            <p:cNvSpPr txBox="1"/>
            <p:nvPr/>
          </p:nvSpPr>
          <p:spPr>
            <a:xfrm>
              <a:off x="3131841" y="6505599"/>
              <a:ext cx="864091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Срочный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AB41D6-1A74-42CA-9AFD-2CB092AE59C0}"/>
                </a:ext>
              </a:extLst>
            </p:cNvPr>
            <p:cNvSpPr txBox="1"/>
            <p:nvPr/>
          </p:nvSpPr>
          <p:spPr>
            <a:xfrm>
              <a:off x="3995932" y="6505599"/>
              <a:ext cx="79208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Скучный</a:t>
              </a:r>
            </a:p>
          </p:txBody>
        </p:sp>
        <p:cxnSp>
          <p:nvCxnSpPr>
            <p:cNvPr id="89" name="Straight Arrow Connector 106">
              <a:extLst>
                <a:ext uri="{FF2B5EF4-FFF2-40B4-BE49-F238E27FC236}">
                  <a16:creationId xmlns:a16="http://schemas.microsoft.com/office/drawing/2014/main" id="{927BEC8E-9A71-4865-911A-F287A3D09657}"/>
                </a:ext>
              </a:extLst>
            </p:cNvPr>
            <p:cNvCxnSpPr/>
            <p:nvPr/>
          </p:nvCxnSpPr>
          <p:spPr>
            <a:xfrm flipH="1">
              <a:off x="2112615" y="6505599"/>
              <a:ext cx="299142" cy="30213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Cube 5">
              <a:extLst>
                <a:ext uri="{FF2B5EF4-FFF2-40B4-BE49-F238E27FC236}">
                  <a16:creationId xmlns:a16="http://schemas.microsoft.com/office/drawing/2014/main" id="{0D4260DD-2265-409E-8A0C-31AD96B14DBE}"/>
                </a:ext>
              </a:extLst>
            </p:cNvPr>
            <p:cNvSpPr/>
            <p:nvPr/>
          </p:nvSpPr>
          <p:spPr>
            <a:xfrm>
              <a:off x="2411758" y="3769295"/>
              <a:ext cx="3384378" cy="2736304"/>
            </a:xfrm>
            <a:prstGeom prst="cube">
              <a:avLst>
                <a:gd name="adj" fmla="val 36959"/>
              </a:avLst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91" name="Straight Connector 14">
              <a:extLst>
                <a:ext uri="{FF2B5EF4-FFF2-40B4-BE49-F238E27FC236}">
                  <a16:creationId xmlns:a16="http://schemas.microsoft.com/office/drawing/2014/main" id="{849CD3B9-7145-4574-B543-6D6304A27C93}"/>
                </a:ext>
              </a:extLst>
            </p:cNvPr>
            <p:cNvCxnSpPr/>
            <p:nvPr/>
          </p:nvCxnSpPr>
          <p:spPr>
            <a:xfrm>
              <a:off x="3131840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2" name="Straight Connector 37">
              <a:extLst>
                <a:ext uri="{FF2B5EF4-FFF2-40B4-BE49-F238E27FC236}">
                  <a16:creationId xmlns:a16="http://schemas.microsoft.com/office/drawing/2014/main" id="{CBA1D631-C746-4341-BA81-C96DA9EFB3DC}"/>
                </a:ext>
              </a:extLst>
            </p:cNvPr>
            <p:cNvCxnSpPr/>
            <p:nvPr/>
          </p:nvCxnSpPr>
          <p:spPr>
            <a:xfrm>
              <a:off x="3995936" y="477740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44">
              <a:extLst>
                <a:ext uri="{FF2B5EF4-FFF2-40B4-BE49-F238E27FC236}">
                  <a16:creationId xmlns:a16="http://schemas.microsoft.com/office/drawing/2014/main" id="{311183DF-31DE-4AE8-9A5F-F7C4E391214E}"/>
                </a:ext>
              </a:extLst>
            </p:cNvPr>
            <p:cNvCxnSpPr/>
            <p:nvPr/>
          </p:nvCxnSpPr>
          <p:spPr>
            <a:xfrm flipV="1">
              <a:off x="3995932" y="3769295"/>
              <a:ext cx="936102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33">
              <a:extLst>
                <a:ext uri="{FF2B5EF4-FFF2-40B4-BE49-F238E27FC236}">
                  <a16:creationId xmlns:a16="http://schemas.microsoft.com/office/drawing/2014/main" id="{95F8FC54-7FDD-4FED-BA40-05418DE1DC5C}"/>
                </a:ext>
              </a:extLst>
            </p:cNvPr>
            <p:cNvCxnSpPr/>
            <p:nvPr/>
          </p:nvCxnSpPr>
          <p:spPr>
            <a:xfrm>
              <a:off x="2411759" y="5353471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5" name="Straight Connector 47">
              <a:extLst>
                <a:ext uri="{FF2B5EF4-FFF2-40B4-BE49-F238E27FC236}">
                  <a16:creationId xmlns:a16="http://schemas.microsoft.com/office/drawing/2014/main" id="{CD37FE02-F93F-4D66-B81D-A29265A6F3F8}"/>
                </a:ext>
              </a:extLst>
            </p:cNvPr>
            <p:cNvCxnSpPr/>
            <p:nvPr/>
          </p:nvCxnSpPr>
          <p:spPr>
            <a:xfrm>
              <a:off x="2411758" y="5929535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38">
              <a:extLst>
                <a:ext uri="{FF2B5EF4-FFF2-40B4-BE49-F238E27FC236}">
                  <a16:creationId xmlns:a16="http://schemas.microsoft.com/office/drawing/2014/main" id="{9AFBBB2B-4FF1-4783-A504-6032CFB4FCCC}"/>
                </a:ext>
              </a:extLst>
            </p:cNvPr>
            <p:cNvCxnSpPr/>
            <p:nvPr/>
          </p:nvCxnSpPr>
          <p:spPr>
            <a:xfrm flipV="1">
              <a:off x="4788021" y="4345360"/>
              <a:ext cx="1008110" cy="1008111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58">
              <a:extLst>
                <a:ext uri="{FF2B5EF4-FFF2-40B4-BE49-F238E27FC236}">
                  <a16:creationId xmlns:a16="http://schemas.microsoft.com/office/drawing/2014/main" id="{1759EF7C-96F7-4E3F-A097-94B7590538B9}"/>
                </a:ext>
              </a:extLst>
            </p:cNvPr>
            <p:cNvCxnSpPr/>
            <p:nvPr/>
          </p:nvCxnSpPr>
          <p:spPr>
            <a:xfrm flipV="1">
              <a:off x="4788019" y="4921423"/>
              <a:ext cx="1008112" cy="1008113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65">
              <a:extLst>
                <a:ext uri="{FF2B5EF4-FFF2-40B4-BE49-F238E27FC236}">
                  <a16:creationId xmlns:a16="http://schemas.microsoft.com/office/drawing/2014/main" id="{1F7B326A-2C4C-48E0-B75C-0C19873A59B9}"/>
                </a:ext>
              </a:extLst>
            </p:cNvPr>
            <p:cNvCxnSpPr/>
            <p:nvPr/>
          </p:nvCxnSpPr>
          <p:spPr>
            <a:xfrm flipV="1">
              <a:off x="3131840" y="3769295"/>
              <a:ext cx="1008110" cy="100811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68">
              <a:extLst>
                <a:ext uri="{FF2B5EF4-FFF2-40B4-BE49-F238E27FC236}">
                  <a16:creationId xmlns:a16="http://schemas.microsoft.com/office/drawing/2014/main" id="{B618EE45-526E-4ED9-88B2-6A4AC70DFA07}"/>
                </a:ext>
              </a:extLst>
            </p:cNvPr>
            <p:cNvCxnSpPr/>
            <p:nvPr/>
          </p:nvCxnSpPr>
          <p:spPr>
            <a:xfrm>
              <a:off x="3131841" y="4057327"/>
              <a:ext cx="237626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0CA0CD22-388B-4D62-91DD-A29B9D9F02EF}"/>
                </a:ext>
              </a:extLst>
            </p:cNvPr>
            <p:cNvCxnSpPr/>
            <p:nvPr/>
          </p:nvCxnSpPr>
          <p:spPr>
            <a:xfrm>
              <a:off x="2771800" y="4417367"/>
              <a:ext cx="2376264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73">
              <a:extLst>
                <a:ext uri="{FF2B5EF4-FFF2-40B4-BE49-F238E27FC236}">
                  <a16:creationId xmlns:a16="http://schemas.microsoft.com/office/drawing/2014/main" id="{E480A57B-64E8-4319-AB12-4CC3CAB23CCF}"/>
                </a:ext>
              </a:extLst>
            </p:cNvPr>
            <p:cNvCxnSpPr/>
            <p:nvPr/>
          </p:nvCxnSpPr>
          <p:spPr>
            <a:xfrm>
              <a:off x="5508104" y="405732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77">
              <a:extLst>
                <a:ext uri="{FF2B5EF4-FFF2-40B4-BE49-F238E27FC236}">
                  <a16:creationId xmlns:a16="http://schemas.microsoft.com/office/drawing/2014/main" id="{8944DEA4-830E-41F3-9EDE-8CAFC0C75A9D}"/>
                </a:ext>
              </a:extLst>
            </p:cNvPr>
            <p:cNvCxnSpPr/>
            <p:nvPr/>
          </p:nvCxnSpPr>
          <p:spPr>
            <a:xfrm>
              <a:off x="5148064" y="4417367"/>
              <a:ext cx="0" cy="172819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F9651F-D087-4B04-9E3A-7138639F4D92}"/>
                </a:ext>
              </a:extLst>
            </p:cNvPr>
            <p:cNvSpPr txBox="1"/>
            <p:nvPr/>
          </p:nvSpPr>
          <p:spPr>
            <a:xfrm>
              <a:off x="1259630" y="4921423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Иванов И.И.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03801-2FE3-4DE6-8F14-40D9D438F21B}"/>
                </a:ext>
              </a:extLst>
            </p:cNvPr>
            <p:cNvSpPr txBox="1"/>
            <p:nvPr/>
          </p:nvSpPr>
          <p:spPr>
            <a:xfrm>
              <a:off x="1259630" y="5497487"/>
              <a:ext cx="1152127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Петров П.П.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91AF2B-E76A-46D6-8424-B8211BEED46A}"/>
                </a:ext>
              </a:extLst>
            </p:cNvPr>
            <p:cNvSpPr txBox="1"/>
            <p:nvPr/>
          </p:nvSpPr>
          <p:spPr>
            <a:xfrm>
              <a:off x="1259630" y="6073551"/>
              <a:ext cx="1150639" cy="307777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Сидоров С.С.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DF2591-47E8-43FB-9196-A0FB14C8BB62}"/>
                </a:ext>
              </a:extLst>
            </p:cNvPr>
            <p:cNvSpPr txBox="1"/>
            <p:nvPr/>
          </p:nvSpPr>
          <p:spPr>
            <a:xfrm>
              <a:off x="2268488" y="3646765"/>
              <a:ext cx="1079372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менеджер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C93FA57-C957-4E28-88AA-6412BD66B90B}"/>
                </a:ext>
              </a:extLst>
            </p:cNvPr>
            <p:cNvSpPr txBox="1"/>
            <p:nvPr/>
          </p:nvSpPr>
          <p:spPr>
            <a:xfrm>
              <a:off x="1691681" y="3985319"/>
              <a:ext cx="1152127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ст. инженер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9B14309-5110-4C2C-B274-281E8DCF5C6F}"/>
                </a:ext>
              </a:extLst>
            </p:cNvPr>
            <p:cNvSpPr txBox="1"/>
            <p:nvPr/>
          </p:nvSpPr>
          <p:spPr>
            <a:xfrm>
              <a:off x="1621155" y="4345359"/>
              <a:ext cx="862613" cy="338554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инженер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BDAE585-477E-4B3E-BB93-DFF6F5B1931E}"/>
                </a:ext>
              </a:extLst>
            </p:cNvPr>
            <p:cNvSpPr txBox="1"/>
            <p:nvPr/>
          </p:nvSpPr>
          <p:spPr>
            <a:xfrm>
              <a:off x="2410269" y="4781168"/>
              <a:ext cx="720827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8AD2B9-5FE7-4ABC-840A-3DF0727533CD}"/>
                </a:ext>
              </a:extLst>
            </p:cNvPr>
            <p:cNvSpPr txBox="1"/>
            <p:nvPr/>
          </p:nvSpPr>
          <p:spPr>
            <a:xfrm>
              <a:off x="2410269" y="5349709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B3FA7B0-5035-4EB6-82EA-8B5ED73FB46D}"/>
                </a:ext>
              </a:extLst>
            </p:cNvPr>
            <p:cNvSpPr txBox="1"/>
            <p:nvPr/>
          </p:nvSpPr>
          <p:spPr>
            <a:xfrm>
              <a:off x="2410269" y="5931416"/>
              <a:ext cx="720827" cy="576063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879B97-B389-456C-B5D4-A0709DD5DA01}"/>
                </a:ext>
              </a:extLst>
            </p:cNvPr>
            <p:cNvSpPr txBox="1"/>
            <p:nvPr/>
          </p:nvSpPr>
          <p:spPr>
            <a:xfrm>
              <a:off x="3130721" y="4781168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F9067-34CF-4EFE-B8B2-08F1DA41A0D3}"/>
                </a:ext>
              </a:extLst>
            </p:cNvPr>
            <p:cNvSpPr txBox="1"/>
            <p:nvPr/>
          </p:nvSpPr>
          <p:spPr>
            <a:xfrm>
              <a:off x="3137428" y="5360053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4B5F839-3453-44B7-97C0-D2145BE49547}"/>
                </a:ext>
              </a:extLst>
            </p:cNvPr>
            <p:cNvSpPr txBox="1"/>
            <p:nvPr/>
          </p:nvSpPr>
          <p:spPr>
            <a:xfrm>
              <a:off x="3130721" y="5925772"/>
              <a:ext cx="864466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True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101763-5CBF-4CF5-AFB5-2F675E5AB29C}"/>
                </a:ext>
              </a:extLst>
            </p:cNvPr>
            <p:cNvSpPr txBox="1"/>
            <p:nvPr/>
          </p:nvSpPr>
          <p:spPr>
            <a:xfrm>
              <a:off x="3996306" y="4791040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3511B4F-D953-4631-ABF6-A965AC1C2DC5}"/>
                </a:ext>
              </a:extLst>
            </p:cNvPr>
            <p:cNvSpPr txBox="1"/>
            <p:nvPr/>
          </p:nvSpPr>
          <p:spPr>
            <a:xfrm>
              <a:off x="3996306" y="5363814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2B0B58-9369-44F5-8876-0264CE516936}"/>
                </a:ext>
              </a:extLst>
            </p:cNvPr>
            <p:cNvSpPr txBox="1"/>
            <p:nvPr/>
          </p:nvSpPr>
          <p:spPr>
            <a:xfrm>
              <a:off x="3989604" y="5929533"/>
              <a:ext cx="791708" cy="568541"/>
            </a:xfrm>
            <a:prstGeom prst="rect">
              <a:avLst/>
            </a:prstGeom>
            <a:noFill/>
          </p:spPr>
          <p:txBody>
            <a:bodyPr wrap="square" lIns="36000" rIns="36000" rtlCol="0" anchor="ctr" anchorCtr="0"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False</a:t>
              </a:r>
              <a:endPara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cxnSp>
          <p:nvCxnSpPr>
            <p:cNvPr id="118" name="Straight Arrow Connector 81">
              <a:extLst>
                <a:ext uri="{FF2B5EF4-FFF2-40B4-BE49-F238E27FC236}">
                  <a16:creationId xmlns:a16="http://schemas.microsoft.com/office/drawing/2014/main" id="{8BC1626F-EA6D-49C4-B3EB-17A6344D8ACB}"/>
                </a:ext>
              </a:extLst>
            </p:cNvPr>
            <p:cNvCxnSpPr/>
            <p:nvPr/>
          </p:nvCxnSpPr>
          <p:spPr>
            <a:xfrm>
              <a:off x="5796131" y="5497487"/>
              <a:ext cx="64807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3">
              <a:extLst>
                <a:ext uri="{FF2B5EF4-FFF2-40B4-BE49-F238E27FC236}">
                  <a16:creationId xmlns:a16="http://schemas.microsoft.com/office/drawing/2014/main" id="{70A794EE-0AE2-4C2A-80E2-39320210B12F}"/>
                </a:ext>
              </a:extLst>
            </p:cNvPr>
            <p:cNvCxnSpPr/>
            <p:nvPr/>
          </p:nvCxnSpPr>
          <p:spPr>
            <a:xfrm flipV="1">
              <a:off x="3419872" y="3553271"/>
              <a:ext cx="0" cy="216024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47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Объектно-ориентированная </a:t>
            </a:r>
            <a:r>
              <a:rPr lang="ru-RU" altLang="ru-RU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(для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ORM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Структура – тоже дерево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+ удобная для работы с отдельными объектами, полноценно представляющими соответствующие сущности со всеми их связями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- сложность алгоритмов и низкая скорость выполнения запросов для обработки совокупности разнотипных объектов</a:t>
            </a:r>
          </a:p>
        </p:txBody>
      </p:sp>
      <p:grpSp>
        <p:nvGrpSpPr>
          <p:cNvPr id="63" name="Group 144">
            <a:extLst>
              <a:ext uri="{FF2B5EF4-FFF2-40B4-BE49-F238E27FC236}">
                <a16:creationId xmlns:a16="http://schemas.microsoft.com/office/drawing/2014/main" id="{148BD664-D224-4F49-87A0-20ABE3AC7428}"/>
              </a:ext>
            </a:extLst>
          </p:cNvPr>
          <p:cNvGrpSpPr/>
          <p:nvPr/>
        </p:nvGrpSpPr>
        <p:grpSpPr>
          <a:xfrm>
            <a:off x="1687657" y="2910012"/>
            <a:ext cx="8711212" cy="3237869"/>
            <a:chOff x="211235" y="3493671"/>
            <a:chExt cx="8275260" cy="3158411"/>
          </a:xfrm>
        </p:grpSpPr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33017308-2A71-40E5-8189-3FCA3FBFF0C6}"/>
                </a:ext>
              </a:extLst>
            </p:cNvPr>
            <p:cNvGrpSpPr/>
            <p:nvPr/>
          </p:nvGrpSpPr>
          <p:grpSpPr>
            <a:xfrm>
              <a:off x="5617039" y="3493671"/>
              <a:ext cx="2674730" cy="799425"/>
              <a:chOff x="5706097" y="3369182"/>
              <a:chExt cx="2674730" cy="79942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04100B-5F23-43B3-9D14-A921EC5DE86F}"/>
                  </a:ext>
                </a:extLst>
              </p:cNvPr>
              <p:cNvSpPr txBox="1"/>
              <p:nvPr/>
            </p:nvSpPr>
            <p:spPr>
              <a:xfrm>
                <a:off x="5914524" y="336918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Скучный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559B364-EFAD-4977-83EE-166717ED5B03}"/>
                  </a:ext>
                </a:extLst>
              </p:cNvPr>
              <p:cNvSpPr txBox="1"/>
              <p:nvPr/>
            </p:nvSpPr>
            <p:spPr>
              <a:xfrm>
                <a:off x="5803752" y="3476040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Срочный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B23B060-B955-4F8D-994B-AECB82DC2760}"/>
                  </a:ext>
                </a:extLst>
              </p:cNvPr>
              <p:cNvSpPr txBox="1"/>
              <p:nvPr/>
            </p:nvSpPr>
            <p:spPr>
              <a:xfrm>
                <a:off x="5706097" y="3583832"/>
                <a:ext cx="2466303" cy="584775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Важный</a:t>
                </a: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D5138982-A410-47BC-9749-624D0A8075C3}"/>
                </a:ext>
              </a:extLst>
            </p:cNvPr>
            <p:cNvGrpSpPr/>
            <p:nvPr/>
          </p:nvGrpSpPr>
          <p:grpSpPr>
            <a:xfrm>
              <a:off x="211235" y="5353212"/>
              <a:ext cx="2839589" cy="1298870"/>
              <a:chOff x="251520" y="5237134"/>
              <a:chExt cx="2839589" cy="12988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077E43A-05C0-42F0-949E-F7188E32061C}"/>
                  </a:ext>
                </a:extLst>
              </p:cNvPr>
              <p:cNvSpPr txBox="1"/>
              <p:nvPr/>
            </p:nvSpPr>
            <p:spPr>
              <a:xfrm>
                <a:off x="472396" y="5237134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Сидоров С.С.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F2F8405-691E-4885-A5D6-4D6C3D2E556D}"/>
                  </a:ext>
                </a:extLst>
              </p:cNvPr>
              <p:cNvSpPr txBox="1"/>
              <p:nvPr/>
            </p:nvSpPr>
            <p:spPr>
              <a:xfrm>
                <a:off x="365015" y="5347960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Петров П.П.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D5A0B5-66BE-4FF0-9346-FA776C0D8122}"/>
                  </a:ext>
                </a:extLst>
              </p:cNvPr>
              <p:cNvSpPr txBox="1"/>
              <p:nvPr/>
            </p:nvSpPr>
            <p:spPr>
              <a:xfrm>
                <a:off x="251520" y="5458786"/>
                <a:ext cx="2618713" cy="1077218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Сотрудник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ФИО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string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Иванов И.И.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Проект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        class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        class</a:t>
                </a:r>
                <a:endPara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AED4E-3314-4B50-A71C-13D194F46D53}"/>
                </a:ext>
              </a:extLst>
            </p:cNvPr>
            <p:cNvSpPr txBox="1"/>
            <p:nvPr/>
          </p:nvSpPr>
          <p:spPr>
            <a:xfrm>
              <a:off x="633749" y="3645024"/>
              <a:ext cx="1778011" cy="1077218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Сотрудник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ФИО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  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 class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class</a:t>
              </a:r>
              <a:endPara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E39BAF-E4E1-44EB-86D2-2A6F54A6A8BC}"/>
                </a:ext>
              </a:extLst>
            </p:cNvPr>
            <p:cNvSpPr txBox="1"/>
            <p:nvPr/>
          </p:nvSpPr>
          <p:spPr>
            <a:xfrm>
              <a:off x="3389244" y="3708321"/>
              <a:ext cx="1728192" cy="584775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Проект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string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7BB4C-9B0A-4A0A-8B94-F4641EAA3CB0}"/>
                </a:ext>
              </a:extLst>
            </p:cNvPr>
            <p:cNvSpPr txBox="1"/>
            <p:nvPr/>
          </p:nvSpPr>
          <p:spPr>
            <a:xfrm>
              <a:off x="3410329" y="4753089"/>
              <a:ext cx="1750381" cy="83099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class </a:t>
              </a:r>
              <a:r>
                <a:rPr kumimoji="0" lang="ru-RU" sz="1600" b="0" i="0" u="sng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Должность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Название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string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Оклад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</a:t>
              </a:r>
              <a:r>
                <a:rPr kumimoji="0" lang="ru-R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     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rPr>
                <a:t>real</a:t>
              </a:r>
            </a:p>
          </p:txBody>
        </p:sp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0AA7C36F-CB16-46DC-8FB9-CDA1B2D9308B}"/>
                </a:ext>
              </a:extLst>
            </p:cNvPr>
            <p:cNvGrpSpPr/>
            <p:nvPr/>
          </p:nvGrpSpPr>
          <p:grpSpPr>
            <a:xfrm>
              <a:off x="5587311" y="4547373"/>
              <a:ext cx="2899184" cy="1041867"/>
              <a:chOff x="5743442" y="4542219"/>
              <a:chExt cx="2899184" cy="1041867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2302474-85B2-4DA5-8E63-0E180178893E}"/>
                  </a:ext>
                </a:extLst>
              </p:cNvPr>
              <p:cNvSpPr txBox="1"/>
              <p:nvPr/>
            </p:nvSpPr>
            <p:spPr>
              <a:xfrm>
                <a:off x="5940152" y="454221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менеджер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100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47C663-011E-45EE-AE8A-708DFD241867}"/>
                  </a:ext>
                </a:extLst>
              </p:cNvPr>
              <p:cNvSpPr txBox="1"/>
              <p:nvPr/>
            </p:nvSpPr>
            <p:spPr>
              <a:xfrm>
                <a:off x="5841797" y="4639347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ст.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000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BC6569C-8BC9-4555-9A37-2E69F0DF8340}"/>
                  </a:ext>
                </a:extLst>
              </p:cNvPr>
              <p:cNvSpPr txBox="1"/>
              <p:nvPr/>
            </p:nvSpPr>
            <p:spPr>
              <a:xfrm>
                <a:off x="5743442" y="4753089"/>
                <a:ext cx="2702474" cy="830997"/>
              </a:xfrm>
              <a:prstGeom prst="rect">
                <a:avLst/>
              </a:prstGeom>
              <a:solidFill>
                <a:sysClr val="window" lastClr="FFFFFF"/>
              </a:solidFill>
              <a:ln>
                <a:solidFill>
                  <a:srgbClr val="2572B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sng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Должность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Название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string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инженер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Оклад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real</a:t>
                </a:r>
                <a:r>
                  <a:rPr kumimoji="0" lang="ru-RU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      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50000</a:t>
                </a:r>
              </a:p>
            </p:txBody>
          </p:sp>
        </p:grpSp>
        <p:cxnSp>
          <p:nvCxnSpPr>
            <p:cNvPr id="70" name="Elbow Connector 20">
              <a:extLst>
                <a:ext uri="{FF2B5EF4-FFF2-40B4-BE49-F238E27FC236}">
                  <a16:creationId xmlns:a16="http://schemas.microsoft.com/office/drawing/2014/main" id="{25DA9ABB-EE27-43C1-86AE-C7C038E57E37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2409598" y="4000709"/>
              <a:ext cx="979646" cy="320159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1" name="Elbow Connector 25">
              <a:extLst>
                <a:ext uri="{FF2B5EF4-FFF2-40B4-BE49-F238E27FC236}">
                  <a16:creationId xmlns:a16="http://schemas.microsoft.com/office/drawing/2014/main" id="{B6A9026D-7949-4579-8D29-E7F83324B379}"/>
                </a:ext>
              </a:extLst>
            </p:cNvPr>
            <p:cNvCxnSpPr>
              <a:endCxn id="68" idx="1"/>
            </p:cNvCxnSpPr>
            <p:nvPr/>
          </p:nvCxnSpPr>
          <p:spPr>
            <a:xfrm>
              <a:off x="2409598" y="4547373"/>
              <a:ext cx="1000731" cy="621215"/>
            </a:xfrm>
            <a:prstGeom prst="bentConnector3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2" name="Straight Connector 36">
              <a:extLst>
                <a:ext uri="{FF2B5EF4-FFF2-40B4-BE49-F238E27FC236}">
                  <a16:creationId xmlns:a16="http://schemas.microsoft.com/office/drawing/2014/main" id="{42C04E13-EC37-4FEA-8407-F577BFFFC37D}"/>
                </a:ext>
              </a:extLst>
            </p:cNvPr>
            <p:cNvCxnSpPr>
              <a:stCxn id="67" idx="3"/>
              <a:endCxn id="120" idx="1"/>
            </p:cNvCxnSpPr>
            <p:nvPr/>
          </p:nvCxnSpPr>
          <p:spPr>
            <a:xfrm>
              <a:off x="5117436" y="4000709"/>
              <a:ext cx="499603" cy="0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3" name="Straight Connector 93">
              <a:extLst>
                <a:ext uri="{FF2B5EF4-FFF2-40B4-BE49-F238E27FC236}">
                  <a16:creationId xmlns:a16="http://schemas.microsoft.com/office/drawing/2014/main" id="{8F803BF2-890F-4969-8CD6-03769527CD01}"/>
                </a:ext>
              </a:extLst>
            </p:cNvPr>
            <p:cNvCxnSpPr>
              <a:stCxn id="68" idx="3"/>
              <a:endCxn id="79" idx="1"/>
            </p:cNvCxnSpPr>
            <p:nvPr/>
          </p:nvCxnSpPr>
          <p:spPr>
            <a:xfrm>
              <a:off x="5160710" y="5168588"/>
              <a:ext cx="426601" cy="5154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  <a:tailEnd type="none"/>
            </a:ln>
            <a:effectLst/>
          </p:spPr>
        </p:cxnSp>
        <p:cxnSp>
          <p:nvCxnSpPr>
            <p:cNvPr id="74" name="Straight Connector 115">
              <a:extLst>
                <a:ext uri="{FF2B5EF4-FFF2-40B4-BE49-F238E27FC236}">
                  <a16:creationId xmlns:a16="http://schemas.microsoft.com/office/drawing/2014/main" id="{949DD7E5-6547-4C1A-A204-7D62A8969B1E}"/>
                </a:ext>
              </a:extLst>
            </p:cNvPr>
            <p:cNvCxnSpPr>
              <a:stCxn id="66" idx="2"/>
              <a:endCxn id="82" idx="0"/>
            </p:cNvCxnSpPr>
            <p:nvPr/>
          </p:nvCxnSpPr>
          <p:spPr>
            <a:xfrm flipH="1">
              <a:off x="1520592" y="4722242"/>
              <a:ext cx="2163" cy="852622"/>
            </a:xfrm>
            <a:prstGeom prst="line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headEnd type="diamond" w="lg" len="lg"/>
            </a:ln>
            <a:effectLst/>
          </p:spPr>
        </p:cxnSp>
        <p:cxnSp>
          <p:nvCxnSpPr>
            <p:cNvPr id="75" name="Elbow Connector 127">
              <a:extLst>
                <a:ext uri="{FF2B5EF4-FFF2-40B4-BE49-F238E27FC236}">
                  <a16:creationId xmlns:a16="http://schemas.microsoft.com/office/drawing/2014/main" id="{6AB1CD41-BA7F-492E-A888-7C56034CEF9A}"/>
                </a:ext>
              </a:extLst>
            </p:cNvPr>
            <p:cNvCxnSpPr>
              <a:endCxn id="79" idx="0"/>
            </p:cNvCxnSpPr>
            <p:nvPr/>
          </p:nvCxnSpPr>
          <p:spPr>
            <a:xfrm flipV="1">
              <a:off x="2829948" y="4758243"/>
              <a:ext cx="4108600" cy="1783014"/>
            </a:xfrm>
            <a:prstGeom prst="bentConnector4">
              <a:avLst>
                <a:gd name="adj1" fmla="val 143775"/>
                <a:gd name="adj2" fmla="val 118519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76" name="Elbow Connector 129">
              <a:extLst>
                <a:ext uri="{FF2B5EF4-FFF2-40B4-BE49-F238E27FC236}">
                  <a16:creationId xmlns:a16="http://schemas.microsoft.com/office/drawing/2014/main" id="{AFCD13D9-DBE2-43B0-90AC-7BD7FCA47623}"/>
                </a:ext>
              </a:extLst>
            </p:cNvPr>
            <p:cNvCxnSpPr>
              <a:endCxn id="120" idx="0"/>
            </p:cNvCxnSpPr>
            <p:nvPr/>
          </p:nvCxnSpPr>
          <p:spPr>
            <a:xfrm flipV="1">
              <a:off x="2829948" y="3708321"/>
              <a:ext cx="4020243" cy="2528993"/>
            </a:xfrm>
            <a:prstGeom prst="bentConnector4">
              <a:avLst>
                <a:gd name="adj1" fmla="val 150915"/>
                <a:gd name="adj2" fmla="val 112482"/>
              </a:avLst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59198442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16642</TotalTime>
  <Words>7221</Words>
  <Application>Microsoft Office PowerPoint</Application>
  <PresentationFormat>Широкоэкранный</PresentationFormat>
  <Paragraphs>898</Paragraphs>
  <Slides>52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Verdana</vt:lpstr>
      <vt:lpstr>1_STM_template</vt:lpstr>
      <vt:lpstr>Worksheet</vt:lpstr>
      <vt:lpstr>Лист Microsoft Excel</vt:lpstr>
      <vt:lpstr>Лекция №11</vt:lpstr>
      <vt:lpstr>Определение</vt:lpstr>
      <vt:lpstr>Примеры нарушений</vt:lpstr>
      <vt:lpstr>Модели данных</vt:lpstr>
      <vt:lpstr>Постановка задачи</vt:lpstr>
      <vt:lpstr>Иерархическая модель (простая, как дерево)</vt:lpstr>
      <vt:lpstr>Сетевая модель (легко запутаться)</vt:lpstr>
      <vt:lpstr>Многомерная модель (под специфические задачи)</vt:lpstr>
      <vt:lpstr>Объектно-ориентированная модель (для ORM)</vt:lpstr>
      <vt:lpstr>Реляционная модель (то, что надо!)</vt:lpstr>
      <vt:lpstr>Постреляционная модель (лучшее – враг хорошего )</vt:lpstr>
      <vt:lpstr>Метод ER-диаграмм для проектирования реляционной БД</vt:lpstr>
      <vt:lpstr>Метод ER-диаграмм для проектирования реляционной БД</vt:lpstr>
      <vt:lpstr>Метод ER-диаграмм: 6 правил</vt:lpstr>
      <vt:lpstr>Метод ER-диаграмм: результат проектирования</vt:lpstr>
      <vt:lpstr>Первичный ключ – уникальный идентификатор записи</vt:lpstr>
      <vt:lpstr>Внешний ключ – для связи двух отношений</vt:lpstr>
      <vt:lpstr>SQL</vt:lpstr>
      <vt:lpstr>Выбор реляционной СУБД</vt:lpstr>
      <vt:lpstr>SQLite</vt:lpstr>
      <vt:lpstr>Конфигурирование таблиц</vt:lpstr>
      <vt:lpstr>Операторы CRUD</vt:lpstr>
      <vt:lpstr>Python DB-API</vt:lpstr>
      <vt:lpstr>Работа с БД через Python DB-API</vt:lpstr>
      <vt:lpstr>Скрипт конфигурирования БД: CREATE</vt:lpstr>
      <vt:lpstr>Добавление записей: INSERT</vt:lpstr>
      <vt:lpstr>Добавление записей: INSERT</vt:lpstr>
      <vt:lpstr>Создание и начальное наполнение БД</vt:lpstr>
      <vt:lpstr>Чтение данных: SELECT</vt:lpstr>
      <vt:lpstr>Чтение данных: SELECT</vt:lpstr>
      <vt:lpstr>Чтение данных: SELECT</vt:lpstr>
      <vt:lpstr>Изменение данных: UPDATE и DELETE</vt:lpstr>
      <vt:lpstr>Решение задачи (бета-версия)</vt:lpstr>
      <vt:lpstr>Тестирование бета-версии</vt:lpstr>
      <vt:lpstr>SQL-инъекции: уязвимый код</vt:lpstr>
      <vt:lpstr>SQL-инъекции: защищенный код</vt:lpstr>
      <vt:lpstr>ORM</vt:lpstr>
      <vt:lpstr>Классы для таблиц</vt:lpstr>
      <vt:lpstr>Преимущества и недостатки ORM</vt:lpstr>
      <vt:lpstr>SQLAlchemy</vt:lpstr>
      <vt:lpstr>SQLAlchemy vs DB-API</vt:lpstr>
      <vt:lpstr>Описание классов для БД организации</vt:lpstr>
      <vt:lpstr>Подключение к БД через engine</vt:lpstr>
      <vt:lpstr>Создание схемы данных для ORM</vt:lpstr>
      <vt:lpstr>Добавление записей через ORM</vt:lpstr>
      <vt:lpstr>Создание и первичное наполнение БД через ORM</vt:lpstr>
      <vt:lpstr>Чтение данных через ORM</vt:lpstr>
      <vt:lpstr>Чтение данных через ORM</vt:lpstr>
      <vt:lpstr>Изменение данных через ORM</vt:lpstr>
      <vt:lpstr>Решение задачи через ORM (альтернативная версия)</vt:lpstr>
      <vt:lpstr>Тестирование альтернативной версии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759</cp:revision>
  <dcterms:created xsi:type="dcterms:W3CDTF">2021-04-07T09:08:54Z</dcterms:created>
  <dcterms:modified xsi:type="dcterms:W3CDTF">2021-11-01T18:07:49Z</dcterms:modified>
</cp:coreProperties>
</file>