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0"/>
  </p:notesMasterIdLst>
  <p:sldIdLst>
    <p:sldId id="591" r:id="rId2"/>
    <p:sldId id="616" r:id="rId3"/>
    <p:sldId id="649" r:id="rId4"/>
    <p:sldId id="650" r:id="rId5"/>
    <p:sldId id="651" r:id="rId6"/>
    <p:sldId id="652" r:id="rId7"/>
    <p:sldId id="653" r:id="rId8"/>
    <p:sldId id="654" r:id="rId9"/>
    <p:sldId id="655" r:id="rId10"/>
    <p:sldId id="656" r:id="rId11"/>
    <p:sldId id="657"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 id="676" r:id="rId31"/>
    <p:sldId id="677" r:id="rId32"/>
    <p:sldId id="678" r:id="rId33"/>
    <p:sldId id="679" r:id="rId34"/>
    <p:sldId id="680" r:id="rId35"/>
    <p:sldId id="681" r:id="rId36"/>
    <p:sldId id="682" r:id="rId37"/>
    <p:sldId id="615" r:id="rId38"/>
    <p:sldId id="683"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118" d="100"/>
          <a:sy n="118" d="100"/>
        </p:scale>
        <p:origin x="324" y="9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13.09.2021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10</a:t>
            </a:fld>
            <a:endParaRPr lang="ru-RU"/>
          </a:p>
        </p:txBody>
      </p:sp>
    </p:spTree>
    <p:extLst>
      <p:ext uri="{BB962C8B-B14F-4D97-AF65-F5344CB8AC3E}">
        <p14:creationId xmlns:p14="http://schemas.microsoft.com/office/powerpoint/2010/main" val="48853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13</a:t>
            </a:fld>
            <a:endParaRPr lang="ru-RU"/>
          </a:p>
        </p:txBody>
      </p:sp>
    </p:spTree>
    <p:extLst>
      <p:ext uri="{BB962C8B-B14F-4D97-AF65-F5344CB8AC3E}">
        <p14:creationId xmlns:p14="http://schemas.microsoft.com/office/powerpoint/2010/main" val="181263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19</a:t>
            </a:fld>
            <a:endParaRPr lang="ru-RU"/>
          </a:p>
        </p:txBody>
      </p:sp>
    </p:spTree>
    <p:extLst>
      <p:ext uri="{BB962C8B-B14F-4D97-AF65-F5344CB8AC3E}">
        <p14:creationId xmlns:p14="http://schemas.microsoft.com/office/powerpoint/2010/main" val="34921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28</a:t>
            </a:fld>
            <a:endParaRPr lang="ru-RU"/>
          </a:p>
        </p:txBody>
      </p:sp>
    </p:spTree>
    <p:extLst>
      <p:ext uri="{BB962C8B-B14F-4D97-AF65-F5344CB8AC3E}">
        <p14:creationId xmlns:p14="http://schemas.microsoft.com/office/powerpoint/2010/main" val="66071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29</a:t>
            </a:fld>
            <a:endParaRPr lang="ru-RU"/>
          </a:p>
        </p:txBody>
      </p:sp>
    </p:spTree>
    <p:extLst>
      <p:ext uri="{BB962C8B-B14F-4D97-AF65-F5344CB8AC3E}">
        <p14:creationId xmlns:p14="http://schemas.microsoft.com/office/powerpoint/2010/main" val="32492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37</a:t>
            </a:fld>
            <a:endParaRPr lang="ru-RU"/>
          </a:p>
        </p:txBody>
      </p:sp>
    </p:spTree>
    <p:extLst>
      <p:ext uri="{BB962C8B-B14F-4D97-AF65-F5344CB8AC3E}">
        <p14:creationId xmlns:p14="http://schemas.microsoft.com/office/powerpoint/2010/main" val="233885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38</a:t>
            </a:fld>
            <a:endParaRPr lang="ru-RU"/>
          </a:p>
        </p:txBody>
      </p:sp>
    </p:spTree>
    <p:extLst>
      <p:ext uri="{BB962C8B-B14F-4D97-AF65-F5344CB8AC3E}">
        <p14:creationId xmlns:p14="http://schemas.microsoft.com/office/powerpoint/2010/main" val="3092922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3101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361738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510169999"/>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390728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4111058321"/>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06513433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2814852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1269919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221258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358815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240435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49644466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1147013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66729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184222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003106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883406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0357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4228229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2663707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97439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204172436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0161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06113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426258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429377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281882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40080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313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№4</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Основы программирования на </a:t>
            </a:r>
            <a:r>
              <a:rPr lang="en-US" altLang="ru-RU" sz="3200" b="1" dirty="0">
                <a:solidFill>
                  <a:srgbClr val="002060"/>
                </a:solidFill>
                <a:latin typeface="+mn-lt"/>
              </a:rPr>
              <a:t>Python (</a:t>
            </a:r>
            <a:r>
              <a:rPr lang="ru-RU" altLang="ru-RU" sz="3200" b="1" dirty="0">
                <a:solidFill>
                  <a:srgbClr val="002060"/>
                </a:solidFill>
                <a:latin typeface="+mn-lt"/>
              </a:rPr>
              <a:t>часть 2)</a:t>
            </a:r>
          </a:p>
          <a:p>
            <a:pPr marL="360000" indent="-360000" algn="just" eaLnBrk="1" hangingPunct="1">
              <a:spcBef>
                <a:spcPct val="0"/>
              </a:spcBef>
            </a:pPr>
            <a:r>
              <a:rPr lang="ru-RU" altLang="ru-RU" sz="2800" dirty="0">
                <a:solidFill>
                  <a:srgbClr val="002060"/>
                </a:solidFill>
                <a:latin typeface="+mn-lt"/>
              </a:rPr>
              <a:t>Контейнерные типы (коллекции): кортежи, списки, множества</a:t>
            </a:r>
          </a:p>
          <a:p>
            <a:pPr marL="360000" indent="-360000" algn="just" eaLnBrk="1" hangingPunct="1">
              <a:spcBef>
                <a:spcPct val="0"/>
              </a:spcBef>
            </a:pPr>
            <a:r>
              <a:rPr lang="ru-RU" altLang="ru-RU" sz="2800" dirty="0">
                <a:solidFill>
                  <a:srgbClr val="002060"/>
                </a:solidFill>
                <a:latin typeface="+mn-lt"/>
              </a:rPr>
              <a:t>Словари</a:t>
            </a:r>
          </a:p>
          <a:p>
            <a:pPr marL="360000" indent="-360000" algn="just" eaLnBrk="1" hangingPunct="1">
              <a:spcBef>
                <a:spcPct val="0"/>
              </a:spcBef>
            </a:pPr>
            <a:r>
              <a:rPr lang="ru-RU" altLang="ru-RU" sz="2800" dirty="0">
                <a:solidFill>
                  <a:srgbClr val="002060"/>
                </a:solidFill>
                <a:latin typeface="+mn-lt"/>
              </a:rPr>
              <a:t>Работа с файлами</a:t>
            </a:r>
          </a:p>
          <a:p>
            <a:pPr marL="360000" indent="-360000" algn="just" eaLnBrk="1" hangingPunct="1">
              <a:spcBef>
                <a:spcPct val="0"/>
              </a:spcBef>
            </a:pPr>
            <a:r>
              <a:rPr lang="ru-RU" altLang="ru-RU" sz="2800" dirty="0">
                <a:solidFill>
                  <a:srgbClr val="002060"/>
                </a:solidFill>
                <a:latin typeface="+mn-lt"/>
              </a:rPr>
              <a:t>Модули и импорты</a:t>
            </a:r>
          </a:p>
          <a:p>
            <a:pPr marL="360000" indent="-360000" algn="just" eaLnBrk="1" hangingPunct="1">
              <a:spcBef>
                <a:spcPct val="0"/>
              </a:spcBef>
            </a:pPr>
            <a:r>
              <a:rPr lang="ru-RU" altLang="ru-RU" sz="2800" dirty="0">
                <a:solidFill>
                  <a:srgbClr val="002060"/>
                </a:solidFill>
                <a:latin typeface="+mn-lt"/>
              </a:rPr>
              <a:t>Области видимости</a:t>
            </a:r>
          </a:p>
          <a:p>
            <a:pPr marL="360000" indent="-360000" algn="just" eaLnBrk="1" hangingPunct="1">
              <a:spcBef>
                <a:spcPct val="0"/>
              </a:spcBef>
            </a:pPr>
            <a:r>
              <a:rPr lang="ru-RU" altLang="ru-RU" sz="2800" dirty="0">
                <a:solidFill>
                  <a:srgbClr val="002060"/>
                </a:solidFill>
                <a:latin typeface="+mn-lt"/>
              </a:rPr>
              <a:t>Рекурсия</a:t>
            </a:r>
          </a:p>
          <a:p>
            <a:pPr marL="360000" indent="-360000" algn="just" eaLnBrk="1" hangingPunct="1">
              <a:spcBef>
                <a:spcPct val="0"/>
              </a:spcBef>
            </a:pPr>
            <a:r>
              <a:rPr lang="ru-RU" altLang="ru-RU" sz="2800" dirty="0">
                <a:solidFill>
                  <a:srgbClr val="002060"/>
                </a:solidFill>
                <a:latin typeface="+mn-lt"/>
              </a:rPr>
              <a:t>Декораторы</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 кортежами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z</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2.05</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Hello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tuple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53901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Множество (</a:t>
            </a:r>
            <a:r>
              <a:rPr lang="en-US" altLang="ru-RU" dirty="0">
                <a:solidFill>
                  <a:srgbClr val="002060"/>
                </a:solidFill>
                <a:latin typeface="+mn-lt"/>
                <a:cs typeface="Times New Roman" panose="02020603050405020304" pitchFamily="18" charset="0"/>
              </a:rPr>
              <a:t>set)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Множество – это неупорядоченная коллекция уникальных хэшируемых объектов. Варианты использования: проверка на включение, удаление дубликатов из последовательностей, выполнение математических операций (пересечение, объединение, разность множеств и строгая дизъюнкция).</a:t>
            </a:r>
          </a:p>
          <a:p>
            <a:pPr algn="just" eaLnBrk="1" hangingPunct="1">
              <a:spcBef>
                <a:spcPct val="0"/>
              </a:spcBef>
              <a:buFontTx/>
              <a:buNone/>
            </a:pPr>
            <a:r>
              <a:rPr lang="ru-RU" altLang="ru-RU" sz="2000" dirty="0">
                <a:solidFill>
                  <a:srgbClr val="002060"/>
                </a:solidFill>
                <a:latin typeface="+mn-lt"/>
              </a:rPr>
              <a:t>Как и другие коллекции множества поддерживают операции: x in set, len(set), и for x in set.</a:t>
            </a:r>
          </a:p>
          <a:p>
            <a:pPr algn="just" eaLnBrk="1" hangingPunct="1">
              <a:spcBef>
                <a:spcPct val="0"/>
              </a:spcBef>
              <a:buFontTx/>
              <a:buNone/>
            </a:pPr>
            <a:r>
              <a:rPr lang="ru-RU" altLang="ru-RU" sz="2000" dirty="0">
                <a:solidFill>
                  <a:srgbClr val="002060"/>
                </a:solidFill>
                <a:latin typeface="+mn-lt"/>
              </a:rPr>
              <a:t>Будучи неупорядоченной коллекцией, множество не содержит информации о позиции элемента или порядке его добавления. Соответственно, множество не поддерживает индексирование, срезы и другие операции свойственные последовательностям. </a:t>
            </a:r>
          </a:p>
          <a:p>
            <a:pPr algn="just" eaLnBrk="1" hangingPunct="1">
              <a:spcBef>
                <a:spcPct val="0"/>
              </a:spcBef>
              <a:buFontTx/>
              <a:buNone/>
            </a:pPr>
            <a:r>
              <a:rPr lang="ru-RU" altLang="ru-RU" sz="2000" dirty="0">
                <a:solidFill>
                  <a:srgbClr val="002060"/>
                </a:solidFill>
                <a:latin typeface="+mn-lt"/>
              </a:rPr>
              <a:t>Т.к. множество – изменяемый тип, содержимое его может изменяться посредством методов add() и remove(). По той же причине для него не рассчитывается хэш, и оно не может быть ключом словаря или элементом другого множества</a:t>
            </a:r>
          </a:p>
          <a:p>
            <a:pPr algn="just" eaLnBrk="1" hangingPunct="1">
              <a:spcBef>
                <a:spcPct val="0"/>
              </a:spcBef>
              <a:buFontTx/>
              <a:buNone/>
            </a:pPr>
            <a:r>
              <a:rPr lang="ru-RU" altLang="ru-RU" sz="2000" b="1" dirty="0">
                <a:solidFill>
                  <a:srgbClr val="002060"/>
                </a:solidFill>
                <a:latin typeface="+mn-lt"/>
              </a:rPr>
              <a:t>Однако, есть и неизменяемый аналог множества – тип frozenset (неизменяемое множество)</a:t>
            </a:r>
            <a:r>
              <a:rPr lang="ru-RU" altLang="ru-RU" sz="2000" dirty="0">
                <a:solidFill>
                  <a:srgbClr val="002060"/>
                </a:solidFill>
                <a:latin typeface="+mn-lt"/>
              </a:rPr>
              <a:t>. </a:t>
            </a:r>
          </a:p>
        </p:txBody>
      </p:sp>
    </p:spTree>
    <p:extLst>
      <p:ext uri="{BB962C8B-B14F-4D97-AF65-F5344CB8AC3E}">
        <p14:creationId xmlns:p14="http://schemas.microsoft.com/office/powerpoint/2010/main" val="358888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Операции над множествами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5">
            <a:extLst>
              <a:ext uri="{FF2B5EF4-FFF2-40B4-BE49-F238E27FC236}">
                <a16:creationId xmlns:a16="http://schemas.microsoft.com/office/drawing/2014/main" id="{74128366-D228-4212-9001-3356060501D6}"/>
              </a:ext>
            </a:extLst>
          </p:cNvPr>
          <p:cNvGraphicFramePr>
            <a:graphicFrameLocks noGrp="1"/>
          </p:cNvGraphicFramePr>
          <p:nvPr>
            <p:extLst>
              <p:ext uri="{D42A27DB-BD31-4B8C-83A1-F6EECF244321}">
                <p14:modId xmlns:p14="http://schemas.microsoft.com/office/powerpoint/2010/main" val="2661885277"/>
              </p:ext>
            </p:extLst>
          </p:nvPr>
        </p:nvGraphicFramePr>
        <p:xfrm>
          <a:off x="381966" y="907041"/>
          <a:ext cx="11417686" cy="4733111"/>
        </p:xfrm>
        <a:graphic>
          <a:graphicData uri="http://schemas.openxmlformats.org/drawingml/2006/table">
            <a:tbl>
              <a:tblPr>
                <a:tableStyleId>{073A0DAA-6AF3-43AB-8588-CEC1D06C72B9}</a:tableStyleId>
              </a:tblPr>
              <a:tblGrid>
                <a:gridCol w="2565754">
                  <a:extLst>
                    <a:ext uri="{9D8B030D-6E8A-4147-A177-3AD203B41FA5}">
                      <a16:colId xmlns:a16="http://schemas.microsoft.com/office/drawing/2014/main" val="20000"/>
                    </a:ext>
                  </a:extLst>
                </a:gridCol>
                <a:gridCol w="8851932">
                  <a:extLst>
                    <a:ext uri="{9D8B030D-6E8A-4147-A177-3AD203B41FA5}">
                      <a16:colId xmlns:a16="http://schemas.microsoft.com/office/drawing/2014/main" val="20001"/>
                    </a:ext>
                  </a:extLst>
                </a:gridCol>
              </a:tblGrid>
              <a:tr h="256896">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225757">
                <a:tc>
                  <a:txBody>
                    <a:bodyPr/>
                    <a:lstStyle/>
                    <a:p>
                      <a:pPr marL="180000"/>
                      <a:r>
                        <a:rPr lang="en-US" sz="1200" dirty="0">
                          <a:solidFill>
                            <a:srgbClr val="002060"/>
                          </a:solidFill>
                          <a:latin typeface="+mn-lt"/>
                          <a:cs typeface="Times New Roman" panose="02020603050405020304" pitchFamily="18" charset="0"/>
                        </a:rPr>
                        <a:t>len(s)</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i="0" dirty="0">
                          <a:solidFill>
                            <a:srgbClr val="002060"/>
                          </a:solidFill>
                          <a:latin typeface="+mn-lt"/>
                          <a:cs typeface="Times New Roman" panose="02020603050405020304" pitchFamily="18" charset="0"/>
                        </a:rPr>
                        <a:t>Возвращает</a:t>
                      </a:r>
                      <a:r>
                        <a:rPr lang="ru-RU" sz="1200" i="0" baseline="0" dirty="0">
                          <a:solidFill>
                            <a:srgbClr val="002060"/>
                          </a:solidFill>
                          <a:latin typeface="+mn-lt"/>
                          <a:cs typeface="Times New Roman" panose="02020603050405020304" pitchFamily="18" charset="0"/>
                        </a:rPr>
                        <a:t> мощность множества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757">
                <a:tc>
                  <a:txBody>
                    <a:bodyPr/>
                    <a:lstStyle/>
                    <a:p>
                      <a:pPr marL="180000"/>
                      <a:r>
                        <a:rPr lang="en-US" sz="1200" dirty="0">
                          <a:solidFill>
                            <a:srgbClr val="002060"/>
                          </a:solidFill>
                          <a:latin typeface="+mn-lt"/>
                          <a:cs typeface="Times New Roman" panose="02020603050405020304" pitchFamily="18" charset="0"/>
                        </a:rPr>
                        <a:t>x in s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x</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на включение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25757">
                <a:tc>
                  <a:txBody>
                    <a:bodyPr/>
                    <a:lstStyle/>
                    <a:p>
                      <a:pPr marL="180000"/>
                      <a:r>
                        <a:rPr lang="en-US" sz="1200" dirty="0">
                          <a:solidFill>
                            <a:srgbClr val="002060"/>
                          </a:solidFill>
                          <a:latin typeface="+mn-lt"/>
                          <a:cs typeface="Times New Roman" panose="02020603050405020304" pitchFamily="18" charset="0"/>
                        </a:rPr>
                        <a:t>x not in s</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x</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не входит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2589">
                <a:tc>
                  <a:txBody>
                    <a:bodyPr/>
                    <a:lstStyle/>
                    <a:p>
                      <a:pPr marL="180000"/>
                      <a:r>
                        <a:rPr lang="en-US" sz="1200" dirty="0">
                          <a:solidFill>
                            <a:srgbClr val="002060"/>
                          </a:solidFill>
                          <a:latin typeface="+mn-lt"/>
                          <a:cs typeface="Times New Roman" panose="02020603050405020304" pitchFamily="18" charset="0"/>
                        </a:rPr>
                        <a:t>.isdisjoint(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Возвращает</a:t>
                      </a:r>
                      <a:r>
                        <a:rPr lang="en-US" sz="1200" dirty="0">
                          <a:solidFill>
                            <a:srgbClr val="002060"/>
                          </a:solidFill>
                          <a:latin typeface="+mn-lt"/>
                          <a:cs typeface="Times New Roman" panose="02020603050405020304" pitchFamily="18" charset="0"/>
                        </a:rPr>
                        <a:t> True</a:t>
                      </a:r>
                      <a:r>
                        <a:rPr lang="ru-RU" sz="1200"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если</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не имеет общих элементов с</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Множества считаются непересекающимися, если и только если их пересечением является пустое множество.</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25757">
                <a:tc>
                  <a:txBody>
                    <a:bodyPr/>
                    <a:lstStyle/>
                    <a:p>
                      <a:pPr marL="180000"/>
                      <a:r>
                        <a:rPr lang="en-US" sz="1200" dirty="0">
                          <a:solidFill>
                            <a:srgbClr val="002060"/>
                          </a:solidFill>
                          <a:latin typeface="+mn-lt"/>
                          <a:cs typeface="Times New Roman" panose="02020603050405020304" pitchFamily="18" charset="0"/>
                        </a:rPr>
                        <a:t>.issubset(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Проверяет, что каждый элемент</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содержится также и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25757">
                <a:tc>
                  <a:txBody>
                    <a:bodyPr/>
                    <a:lstStyle/>
                    <a:p>
                      <a:pPr marL="180000" lvl="2"/>
                      <a:r>
                        <a:rPr lang="en-US" sz="1200" dirty="0">
                          <a:solidFill>
                            <a:srgbClr val="002060"/>
                          </a:solidFill>
                          <a:latin typeface="+mn-lt"/>
                          <a:cs typeface="Times New Roman" panose="02020603050405020304" pitchFamily="18" charset="0"/>
                        </a:rPr>
                        <a:t>set &lt;=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25757">
                <a:tc>
                  <a:txBody>
                    <a:bodyPr/>
                    <a:lstStyle/>
                    <a:p>
                      <a:pPr marL="180000"/>
                      <a:r>
                        <a:rPr lang="en-US" sz="1200" dirty="0">
                          <a:solidFill>
                            <a:srgbClr val="002060"/>
                          </a:solidFill>
                          <a:latin typeface="+mn-lt"/>
                          <a:cs typeface="Times New Roman" panose="02020603050405020304" pitchFamily="18" charset="0"/>
                        </a:rPr>
                        <a:t>set &lt;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 правильное подмножество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ru-RU" sz="1200" dirty="0">
                          <a:solidFill>
                            <a:srgbClr val="002060"/>
                          </a:solidFill>
                          <a:latin typeface="+mn-lt"/>
                          <a:cs typeface="Times New Roman" panose="02020603050405020304" pitchFamily="18" charset="0"/>
                        </a:rPr>
                        <a:t>, т.е.</a:t>
                      </a:r>
                      <a:r>
                        <a:rPr lang="en-US" sz="1200" dirty="0">
                          <a:solidFill>
                            <a:srgbClr val="002060"/>
                          </a:solidFill>
                          <a:latin typeface="+mn-lt"/>
                          <a:cs typeface="Times New Roman" panose="02020603050405020304" pitchFamily="18" charset="0"/>
                        </a:rPr>
                        <a:t> set &lt;= other </a:t>
                      </a:r>
                      <a:r>
                        <a:rPr lang="ru-RU" sz="1200" dirty="0">
                          <a:solidFill>
                            <a:srgbClr val="002060"/>
                          </a:solidFill>
                          <a:latin typeface="+mn-lt"/>
                          <a:cs typeface="Times New Roman" panose="02020603050405020304" pitchFamily="18" charset="0"/>
                        </a:rPr>
                        <a:t>и</a:t>
                      </a:r>
                      <a:r>
                        <a:rPr lang="en-US" sz="1200" dirty="0">
                          <a:solidFill>
                            <a:srgbClr val="002060"/>
                          </a:solidFill>
                          <a:latin typeface="+mn-lt"/>
                          <a:cs typeface="Times New Roman" panose="02020603050405020304" pitchFamily="18" charset="0"/>
                        </a:rPr>
                        <a:t> set != other.</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25757">
                <a:tc>
                  <a:txBody>
                    <a:bodyPr/>
                    <a:lstStyle/>
                    <a:p>
                      <a:pPr marL="180000"/>
                      <a:r>
                        <a:rPr lang="en-US" sz="1200" dirty="0">
                          <a:solidFill>
                            <a:srgbClr val="002060"/>
                          </a:solidFill>
                          <a:latin typeface="+mn-lt"/>
                          <a:cs typeface="Times New Roman" panose="02020603050405020304" pitchFamily="18" charset="0"/>
                        </a:rPr>
                        <a:t>.issuperset(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Проверяет, что каждый элемент</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содержится также и в</a:t>
                      </a:r>
                      <a:r>
                        <a:rPr lang="en-US" sz="1200" dirty="0">
                          <a:solidFill>
                            <a:srgbClr val="002060"/>
                          </a:solidFill>
                          <a:latin typeface="+mn-lt"/>
                          <a:cs typeface="Times New Roman" panose="02020603050405020304" pitchFamily="18" charset="0"/>
                        </a:rPr>
                        <a:t> set.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25757">
                <a:tc>
                  <a:txBody>
                    <a:bodyPr/>
                    <a:lstStyle/>
                    <a:p>
                      <a:pPr marL="180000"/>
                      <a:r>
                        <a:rPr lang="en-US" sz="1200" dirty="0">
                          <a:solidFill>
                            <a:srgbClr val="002060"/>
                          </a:solidFill>
                          <a:latin typeface="+mn-lt"/>
                          <a:cs typeface="Times New Roman" panose="02020603050405020304" pitchFamily="18" charset="0"/>
                        </a:rPr>
                        <a:t>set &gt;=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25757">
                <a:tc>
                  <a:txBody>
                    <a:bodyPr/>
                    <a:lstStyle/>
                    <a:p>
                      <a:pPr marL="180000"/>
                      <a:r>
                        <a:rPr lang="en-US" sz="1200" dirty="0">
                          <a:solidFill>
                            <a:srgbClr val="002060"/>
                          </a:solidFill>
                          <a:latin typeface="+mn-lt"/>
                          <a:cs typeface="Times New Roman" panose="02020603050405020304" pitchFamily="18" charset="0"/>
                        </a:rPr>
                        <a:t>set &gt;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 правильное надмножество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т.е.</a:t>
                      </a:r>
                      <a:r>
                        <a:rPr lang="en-US" sz="1200" dirty="0">
                          <a:solidFill>
                            <a:srgbClr val="002060"/>
                          </a:solidFill>
                          <a:latin typeface="+mn-lt"/>
                          <a:cs typeface="Times New Roman" panose="02020603050405020304" pitchFamily="18" charset="0"/>
                        </a:rPr>
                        <a:t>, set &gt;= other </a:t>
                      </a:r>
                      <a:r>
                        <a:rPr lang="ru-RU" sz="1200" dirty="0">
                          <a:solidFill>
                            <a:srgbClr val="002060"/>
                          </a:solidFill>
                          <a:latin typeface="+mn-lt"/>
                          <a:cs typeface="Times New Roman" panose="02020603050405020304" pitchFamily="18" charset="0"/>
                        </a:rPr>
                        <a:t>и</a:t>
                      </a:r>
                      <a:r>
                        <a:rPr lang="en-US" sz="1200" dirty="0">
                          <a:solidFill>
                            <a:srgbClr val="002060"/>
                          </a:solidFill>
                          <a:latin typeface="+mn-lt"/>
                          <a:cs typeface="Times New Roman" panose="02020603050405020304" pitchFamily="18" charset="0"/>
                        </a:rPr>
                        <a:t> set != other.</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25757">
                <a:tc>
                  <a:txBody>
                    <a:bodyPr/>
                    <a:lstStyle/>
                    <a:p>
                      <a:pPr marL="180000"/>
                      <a:r>
                        <a:rPr lang="en-US" sz="1200" dirty="0">
                          <a:solidFill>
                            <a:srgbClr val="002060"/>
                          </a:solidFill>
                          <a:latin typeface="+mn-lt"/>
                          <a:cs typeface="Times New Roman" panose="02020603050405020304" pitchFamily="18" charset="0"/>
                        </a:rPr>
                        <a:t>.union(</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и всех </a:t>
                      </a:r>
                      <a:r>
                        <a:rPr lang="en-US" sz="1200" dirty="0">
                          <a:solidFill>
                            <a:srgbClr val="002060"/>
                          </a:solidFill>
                          <a:latin typeface="+mn-lt"/>
                          <a:cs typeface="Times New Roman" panose="02020603050405020304" pitchFamily="18" charset="0"/>
                        </a:rPr>
                        <a:t>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25757">
                <a:tc>
                  <a:txBody>
                    <a:bodyPr/>
                    <a:lstStyle/>
                    <a:p>
                      <a:pPr marL="180000"/>
                      <a:r>
                        <a:rPr lang="en-US" sz="1200" dirty="0">
                          <a:solidFill>
                            <a:srgbClr val="002060"/>
                          </a:solidFill>
                          <a:latin typeface="+mn-lt"/>
                          <a:cs typeface="Times New Roman" panose="02020603050405020304" pitchFamily="18" charset="0"/>
                        </a:rPr>
                        <a:t>set | other |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25757">
                <a:tc>
                  <a:txBody>
                    <a:bodyPr/>
                    <a:lstStyle/>
                    <a:p>
                      <a:pPr marL="180000"/>
                      <a:r>
                        <a:rPr lang="en-US" sz="1200" dirty="0">
                          <a:solidFill>
                            <a:srgbClr val="002060"/>
                          </a:solidFill>
                          <a:latin typeface="+mn-lt"/>
                          <a:cs typeface="Times New Roman" panose="02020603050405020304" pitchFamily="18" charset="0"/>
                        </a:rPr>
                        <a:t>intersection(</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общих элементов</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и всех</a:t>
                      </a:r>
                      <a:r>
                        <a:rPr lang="en-US" sz="1200" dirty="0">
                          <a:solidFill>
                            <a:srgbClr val="002060"/>
                          </a:solidFill>
                          <a:latin typeface="+mn-lt"/>
                          <a:cs typeface="Times New Roman" panose="02020603050405020304" pitchFamily="18" charset="0"/>
                        </a:rPr>
                        <a:t> 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225757">
                <a:tc>
                  <a:txBody>
                    <a:bodyPr/>
                    <a:lstStyle/>
                    <a:p>
                      <a:pPr marL="180000"/>
                      <a:r>
                        <a:rPr lang="en-US" sz="1200" dirty="0">
                          <a:solidFill>
                            <a:srgbClr val="002060"/>
                          </a:solidFill>
                          <a:latin typeface="+mn-lt"/>
                          <a:cs typeface="Times New Roman" panose="02020603050405020304" pitchFamily="18" charset="0"/>
                        </a:rPr>
                        <a:t>set &amp; other &amp;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25757">
                <a:tc>
                  <a:txBody>
                    <a:bodyPr/>
                    <a:lstStyle/>
                    <a:p>
                      <a:pPr marL="180000"/>
                      <a:r>
                        <a:rPr lang="en-US" sz="1200" dirty="0">
                          <a:solidFill>
                            <a:srgbClr val="002060"/>
                          </a:solidFill>
                          <a:latin typeface="+mn-lt"/>
                          <a:cs typeface="Times New Roman" panose="02020603050405020304" pitchFamily="18" charset="0"/>
                        </a:rPr>
                        <a:t>.difference(</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 которые есть только в</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но не в</a:t>
                      </a:r>
                      <a:r>
                        <a:rPr lang="en-US" sz="1200" dirty="0">
                          <a:solidFill>
                            <a:srgbClr val="002060"/>
                          </a:solidFill>
                          <a:latin typeface="+mn-lt"/>
                          <a:cs typeface="Times New Roman" panose="02020603050405020304" pitchFamily="18" charset="0"/>
                        </a:rPr>
                        <a:t> 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225757">
                <a:tc>
                  <a:txBody>
                    <a:bodyPr/>
                    <a:lstStyle/>
                    <a:p>
                      <a:pPr marL="180000"/>
                      <a:r>
                        <a:rPr lang="en-US" sz="1200" dirty="0">
                          <a:solidFill>
                            <a:srgbClr val="002060"/>
                          </a:solidFill>
                          <a:latin typeface="+mn-lt"/>
                          <a:cs typeface="Times New Roman" panose="02020603050405020304" pitchFamily="18" charset="0"/>
                        </a:rPr>
                        <a:t>set - other -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225757">
                <a:tc>
                  <a:txBody>
                    <a:bodyPr/>
                    <a:lstStyle/>
                    <a:p>
                      <a:pPr marL="180000"/>
                      <a:r>
                        <a:rPr lang="en-US" sz="1200" dirty="0">
                          <a:solidFill>
                            <a:srgbClr val="002060"/>
                          </a:solidFill>
                          <a:latin typeface="+mn-lt"/>
                          <a:cs typeface="Times New Roman" panose="02020603050405020304" pitchFamily="18" charset="0"/>
                        </a:rPr>
                        <a:t>.symmetric_difference(</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 которые есть либо в</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либо в</a:t>
                      </a:r>
                      <a:r>
                        <a:rPr lang="en-US" sz="1200" dirty="0">
                          <a:solidFill>
                            <a:srgbClr val="002060"/>
                          </a:solidFill>
                          <a:latin typeface="+mn-lt"/>
                          <a:cs typeface="Times New Roman" panose="02020603050405020304" pitchFamily="18" charset="0"/>
                        </a:rPr>
                        <a:t> other</a:t>
                      </a:r>
                      <a:r>
                        <a:rPr lang="ru-RU" sz="1200" dirty="0">
                          <a:solidFill>
                            <a:srgbClr val="002060"/>
                          </a:solidFill>
                          <a:latin typeface="+mn-lt"/>
                          <a:cs typeface="Times New Roman" panose="02020603050405020304" pitchFamily="18" charset="0"/>
                        </a:rPr>
                        <a:t>, но не в обоих сразу</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225757">
                <a:tc>
                  <a:txBody>
                    <a:bodyPr/>
                    <a:lstStyle/>
                    <a:p>
                      <a:pPr marL="180000"/>
                      <a:r>
                        <a:rPr lang="en-US" sz="1200" dirty="0">
                          <a:solidFill>
                            <a:srgbClr val="002060"/>
                          </a:solidFill>
                          <a:latin typeface="+mn-lt"/>
                          <a:cs typeface="Times New Roman" panose="02020603050405020304" pitchFamily="18" charset="0"/>
                        </a:rPr>
                        <a:t>set ^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r h="225757">
                <a:tc>
                  <a:txBody>
                    <a:bodyPr/>
                    <a:lstStyle/>
                    <a:p>
                      <a:pPr marL="180000"/>
                      <a:r>
                        <a:rPr lang="en-US" sz="1200" dirty="0">
                          <a:solidFill>
                            <a:srgbClr val="002060"/>
                          </a:solidFill>
                          <a:latin typeface="+mn-lt"/>
                          <a:cs typeface="Times New Roman" panose="02020603050405020304" pitchFamily="18" charset="0"/>
                        </a:rPr>
                        <a:t>.copy()</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Возвращает новое множество – поверхностную копию</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7162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 множествами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Примеры:</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а так нельзя, получается словарь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intersection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0494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Различие между set и frozenset</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Единственное отличие set от frozenset заключается в том, что set - изменяемый тип данных, а frozenset - нет. Примерно похожая ситуация со списками и кортежами.</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'qwerty'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frozenset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'qwerty'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add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add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Traceback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most recent call last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"&lt;stdin&gt;"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module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AttributeError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'frozenset'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object has no attribute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4459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Словарь (</a:t>
            </a:r>
            <a:r>
              <a:rPr lang="en-US" altLang="ru-RU" dirty="0">
                <a:solidFill>
                  <a:srgbClr val="002060"/>
                </a:solidFill>
                <a:latin typeface="+mn-lt"/>
                <a:cs typeface="Times New Roman" panose="02020603050405020304" pitchFamily="18" charset="0"/>
              </a:rPr>
              <a:t>dictionary)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Одним из сложных типов данных (наряду со строками и списками) в языке программирования Python являются словари. Словарь это изменяемый (как список) неупорядоченный (в отличие от строк и списков) набор пар "ключ:значение", где значение однозначно определяется по ключу.</a:t>
            </a:r>
          </a:p>
          <a:p>
            <a:pPr algn="just" eaLnBrk="1" hangingPunct="1">
              <a:spcBef>
                <a:spcPct val="0"/>
              </a:spcBef>
              <a:buFontTx/>
              <a:buNone/>
            </a:pPr>
            <a:r>
              <a:rPr lang="ru-RU" altLang="ru-RU" sz="2000" dirty="0">
                <a:solidFill>
                  <a:srgbClr val="002060"/>
                </a:solidFill>
                <a:latin typeface="+mn-lt"/>
              </a:rPr>
              <a:t>Поскольку словарь является ассоциативным хэш-массивом, и хэш вычисляется для ключа при добавлении в словарь очередной пары - в качестве ключа должен использоваться неизменяемый (immutable) тип, чтоб не было необходимости в пересчете хэша при возможном изменении ключа. </a:t>
            </a:r>
          </a:p>
          <a:p>
            <a:pPr algn="just" eaLnBrk="1" hangingPunct="1">
              <a:spcBef>
                <a:spcPct val="0"/>
              </a:spcBef>
              <a:buFontTx/>
              <a:buNone/>
            </a:pPr>
            <a:r>
              <a:rPr lang="ru-RU" altLang="ru-RU" sz="2000" dirty="0">
                <a:solidFill>
                  <a:srgbClr val="002060"/>
                </a:solidFill>
                <a:latin typeface="+mn-lt"/>
              </a:rPr>
              <a:t>Чтобы представление о словаре стало более понятным, можно провести аналогию с обычным словарем, например, англо-русским. На каждое английское слово в таком словаре есть русское слово-перевод: cat – кошка, dog – собака, table – стол и т.д. Если англо-русский словарь описывать с помощью Python, то английские слова будут ключами, а русские — их значениями:</a:t>
            </a:r>
          </a:p>
          <a:p>
            <a:pPr algn="just" eaLnBrk="1" hangingPunct="1">
              <a:spcBef>
                <a:spcPct val="0"/>
              </a:spcBef>
              <a:buFontTx/>
              <a:buNone/>
            </a:pPr>
            <a:r>
              <a:rPr lang="ru-RU" altLang="ru-RU" sz="2000" dirty="0">
                <a:solidFill>
                  <a:srgbClr val="002060"/>
                </a:solidFill>
                <a:latin typeface="+mn-lt"/>
              </a:rPr>
              <a:t>{'cat':'кошка', 'dog':'собака', 'bird':'птица', 'mouse':'мышь'}</a:t>
            </a:r>
          </a:p>
        </p:txBody>
      </p:sp>
    </p:spTree>
    <p:extLst>
      <p:ext uri="{BB962C8B-B14F-4D97-AF65-F5344CB8AC3E}">
        <p14:creationId xmlns:p14="http://schemas.microsoft.com/office/powerpoint/2010/main" val="17839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Способы задания словарей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Словарь можно задать разными способами. Что выведется на экран в результате выполнения следующего кода?</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zip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Еще способы:</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fromkeys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fromkeys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4868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и методы для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6" name="Table 5">
            <a:extLst>
              <a:ext uri="{FF2B5EF4-FFF2-40B4-BE49-F238E27FC236}">
                <a16:creationId xmlns:a16="http://schemas.microsoft.com/office/drawing/2014/main" id="{F940CC6E-BC5D-49BB-B6D0-489251E3B743}"/>
              </a:ext>
            </a:extLst>
          </p:cNvPr>
          <p:cNvGraphicFramePr>
            <a:graphicFrameLocks noGrp="1"/>
          </p:cNvGraphicFramePr>
          <p:nvPr>
            <p:extLst>
              <p:ext uri="{D42A27DB-BD31-4B8C-83A1-F6EECF244321}">
                <p14:modId xmlns:p14="http://schemas.microsoft.com/office/powerpoint/2010/main" val="4068283649"/>
              </p:ext>
            </p:extLst>
          </p:nvPr>
        </p:nvGraphicFramePr>
        <p:xfrm>
          <a:off x="381966" y="907040"/>
          <a:ext cx="11428068" cy="4741205"/>
        </p:xfrm>
        <a:graphic>
          <a:graphicData uri="http://schemas.openxmlformats.org/drawingml/2006/table">
            <a:tbl>
              <a:tblPr/>
              <a:tblGrid>
                <a:gridCol w="2181739">
                  <a:extLst>
                    <a:ext uri="{9D8B030D-6E8A-4147-A177-3AD203B41FA5}">
                      <a16:colId xmlns:a16="http://schemas.microsoft.com/office/drawing/2014/main" val="20000"/>
                    </a:ext>
                  </a:extLst>
                </a:gridCol>
                <a:gridCol w="9246329">
                  <a:extLst>
                    <a:ext uri="{9D8B030D-6E8A-4147-A177-3AD203B41FA5}">
                      <a16:colId xmlns:a16="http://schemas.microsoft.com/office/drawing/2014/main" val="20001"/>
                    </a:ext>
                  </a:extLst>
                </a:gridCol>
              </a:tblGrid>
              <a:tr h="262077">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262077">
                <a:tc>
                  <a:txBody>
                    <a:bodyPr/>
                    <a:lstStyle/>
                    <a:p>
                      <a:pPr marL="180000"/>
                      <a:r>
                        <a:rPr lang="en-US" sz="1400" dirty="0">
                          <a:solidFill>
                            <a:srgbClr val="002060"/>
                          </a:solidFill>
                          <a:latin typeface="+mn-lt"/>
                          <a:cs typeface="Times New Roman" panose="02020603050405020304" pitchFamily="18" charset="0"/>
                        </a:rPr>
                        <a:t>len(d)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количество элементов в словаре </a:t>
                      </a:r>
                      <a:r>
                        <a:rPr lang="en-US" sz="1400" dirty="0">
                          <a:solidFill>
                            <a:srgbClr val="002060"/>
                          </a:solidFill>
                          <a:latin typeface="+mn-lt"/>
                          <a:cs typeface="Times New Roman" panose="02020603050405020304" pitchFamily="18" charset="0"/>
                        </a:rPr>
                        <a:t>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4444">
                <a:tc>
                  <a:txBody>
                    <a:bodyPr/>
                    <a:lstStyle/>
                    <a:p>
                      <a:pPr marL="180000"/>
                      <a:r>
                        <a:rPr lang="en-US" sz="1400" dirty="0">
                          <a:solidFill>
                            <a:srgbClr val="002060"/>
                          </a:solidFill>
                          <a:latin typeface="+mn-lt"/>
                          <a:cs typeface="Times New Roman" panose="02020603050405020304" pitchFamily="18" charset="0"/>
                        </a:rPr>
                        <a:t>d[key]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элемент словаря </a:t>
                      </a:r>
                      <a:r>
                        <a:rPr lang="en-US" sz="1400" dirty="0">
                          <a:solidFill>
                            <a:srgbClr val="002060"/>
                          </a:solidFill>
                          <a:latin typeface="+mn-lt"/>
                          <a:cs typeface="Times New Roman" panose="02020603050405020304" pitchFamily="18" charset="0"/>
                        </a:rPr>
                        <a:t>d </a:t>
                      </a:r>
                      <a:r>
                        <a:rPr lang="ru-RU" sz="1400" dirty="0">
                          <a:solidFill>
                            <a:srgbClr val="002060"/>
                          </a:solidFill>
                          <a:latin typeface="+mn-lt"/>
                          <a:cs typeface="Times New Roman" panose="02020603050405020304" pitchFamily="18" charset="0"/>
                        </a:rPr>
                        <a:t>с ключом</a:t>
                      </a:r>
                      <a:r>
                        <a:rPr lang="en-US" sz="1400" dirty="0">
                          <a:solidFill>
                            <a:srgbClr val="002060"/>
                          </a:solidFill>
                          <a:latin typeface="+mn-lt"/>
                          <a:cs typeface="Times New Roman" panose="02020603050405020304" pitchFamily="18" charset="0"/>
                        </a:rPr>
                        <a:t> key. </a:t>
                      </a:r>
                      <a:r>
                        <a:rPr lang="ru-RU" sz="1400" dirty="0">
                          <a:solidFill>
                            <a:srgbClr val="002060"/>
                          </a:solidFill>
                          <a:latin typeface="+mn-lt"/>
                          <a:cs typeface="Times New Roman" panose="02020603050405020304" pitchFamily="18" charset="0"/>
                        </a:rPr>
                        <a:t>Выбрасывает исключение</a:t>
                      </a:r>
                      <a:r>
                        <a:rPr lang="en-US" sz="1400" dirty="0">
                          <a:solidFill>
                            <a:srgbClr val="002060"/>
                          </a:solidFill>
                          <a:latin typeface="+mn-lt"/>
                          <a:cs typeface="Times New Roman" panose="02020603050405020304" pitchFamily="18" charset="0"/>
                        </a:rPr>
                        <a:t> KeyError</a:t>
                      </a:r>
                      <a:r>
                        <a:rPr lang="ru-RU" sz="1400" dirty="0">
                          <a:solidFill>
                            <a:srgbClr val="002060"/>
                          </a:solidFill>
                          <a:latin typeface="+mn-lt"/>
                          <a:cs typeface="Times New Roman" panose="02020603050405020304" pitchFamily="18" charset="0"/>
                        </a:rPr>
                        <a:t>,</a:t>
                      </a:r>
                      <a:r>
                        <a:rPr lang="ru-RU" sz="1400" baseline="0" dirty="0">
                          <a:solidFill>
                            <a:srgbClr val="002060"/>
                          </a:solidFill>
                          <a:latin typeface="+mn-lt"/>
                          <a:cs typeface="Times New Roman" panose="02020603050405020304" pitchFamily="18" charset="0"/>
                        </a:rPr>
                        <a:t> если ключа </a:t>
                      </a:r>
                      <a:r>
                        <a:rPr lang="en-US" sz="1400" baseline="0" dirty="0">
                          <a:solidFill>
                            <a:srgbClr val="002060"/>
                          </a:solidFill>
                          <a:latin typeface="+mn-lt"/>
                          <a:cs typeface="Times New Roman" panose="02020603050405020304" pitchFamily="18" charset="0"/>
                        </a:rPr>
                        <a:t>key</a:t>
                      </a:r>
                      <a:r>
                        <a:rPr lang="ru-RU" sz="1400" baseline="0" dirty="0">
                          <a:solidFill>
                            <a:srgbClr val="002060"/>
                          </a:solidFill>
                          <a:latin typeface="+mn-lt"/>
                          <a:cs typeface="Times New Roman" panose="02020603050405020304" pitchFamily="18" charset="0"/>
                        </a:rPr>
                        <a:t> в словаре нет</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2077">
                <a:tc>
                  <a:txBody>
                    <a:bodyPr/>
                    <a:lstStyle/>
                    <a:p>
                      <a:pPr marL="180000"/>
                      <a:r>
                        <a:rPr lang="en-US" sz="1400" dirty="0">
                          <a:solidFill>
                            <a:srgbClr val="002060"/>
                          </a:solidFill>
                          <a:latin typeface="+mn-lt"/>
                          <a:cs typeface="Times New Roman" panose="02020603050405020304" pitchFamily="18" charset="0"/>
                        </a:rPr>
                        <a:t>d[key] = value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Записать</a:t>
                      </a:r>
                      <a:r>
                        <a:rPr lang="ru-RU" sz="1400" baseline="0" dirty="0">
                          <a:solidFill>
                            <a:srgbClr val="002060"/>
                          </a:solidFill>
                          <a:latin typeface="+mn-lt"/>
                          <a:cs typeface="Times New Roman" panose="02020603050405020304" pitchFamily="18" charset="0"/>
                        </a:rPr>
                        <a:t> в элемент</a:t>
                      </a:r>
                      <a:r>
                        <a:rPr lang="en-US" sz="1400" dirty="0">
                          <a:solidFill>
                            <a:srgbClr val="002060"/>
                          </a:solidFill>
                          <a:latin typeface="+mn-lt"/>
                          <a:cs typeface="Times New Roman" panose="02020603050405020304" pitchFamily="18" charset="0"/>
                        </a:rPr>
                        <a:t> d[key] </a:t>
                      </a:r>
                      <a:r>
                        <a:rPr lang="ru-RU" sz="1400" dirty="0">
                          <a:solidFill>
                            <a:srgbClr val="002060"/>
                          </a:solidFill>
                          <a:latin typeface="+mn-lt"/>
                          <a:cs typeface="Times New Roman" panose="02020603050405020304" pitchFamily="18" charset="0"/>
                        </a:rPr>
                        <a:t>значение</a:t>
                      </a:r>
                      <a:r>
                        <a:rPr lang="en-US" sz="1400" dirty="0">
                          <a:solidFill>
                            <a:srgbClr val="002060"/>
                          </a:solidFill>
                          <a:latin typeface="+mn-lt"/>
                          <a:cs typeface="Times New Roman" panose="02020603050405020304" pitchFamily="18" charset="0"/>
                        </a:rPr>
                        <a:t> value.</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2077">
                <a:tc>
                  <a:txBody>
                    <a:bodyPr/>
                    <a:lstStyle/>
                    <a:p>
                      <a:pPr marL="180000"/>
                      <a:r>
                        <a:rPr lang="en-US" sz="1400" dirty="0">
                          <a:solidFill>
                            <a:srgbClr val="002060"/>
                          </a:solidFill>
                          <a:latin typeface="+mn-lt"/>
                          <a:cs typeface="Times New Roman" panose="02020603050405020304" pitchFamily="18" charset="0"/>
                        </a:rPr>
                        <a:t>del d[key]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Удалить</a:t>
                      </a:r>
                      <a:r>
                        <a:rPr lang="en-US" sz="1400" dirty="0">
                          <a:solidFill>
                            <a:srgbClr val="002060"/>
                          </a:solidFill>
                          <a:latin typeface="+mn-lt"/>
                          <a:cs typeface="Times New Roman" panose="02020603050405020304" pitchFamily="18" charset="0"/>
                        </a:rPr>
                        <a:t> d[key] </a:t>
                      </a:r>
                      <a:r>
                        <a:rPr lang="ru-RU" sz="1400" dirty="0">
                          <a:solidFill>
                            <a:srgbClr val="002060"/>
                          </a:solidFill>
                          <a:latin typeface="+mn-lt"/>
                          <a:cs typeface="Times New Roman" panose="02020603050405020304" pitchFamily="18" charset="0"/>
                        </a:rPr>
                        <a:t>из</a:t>
                      </a:r>
                      <a:r>
                        <a:rPr lang="en-US" sz="1400" dirty="0">
                          <a:solidFill>
                            <a:srgbClr val="002060"/>
                          </a:solidFill>
                          <a:latin typeface="+mn-lt"/>
                          <a:cs typeface="Times New Roman" panose="02020603050405020304" pitchFamily="18" charset="0"/>
                        </a:rPr>
                        <a:t> d. </a:t>
                      </a:r>
                      <a:r>
                        <a:rPr lang="ru-RU" sz="1400" dirty="0">
                          <a:solidFill>
                            <a:srgbClr val="002060"/>
                          </a:solidFill>
                          <a:latin typeface="+mn-lt"/>
                          <a:cs typeface="Times New Roman" panose="02020603050405020304" pitchFamily="18" charset="0"/>
                        </a:rPr>
                        <a:t>Выбрасывает исключение</a:t>
                      </a:r>
                      <a:r>
                        <a:rPr lang="en-US" sz="1400" dirty="0">
                          <a:solidFill>
                            <a:srgbClr val="002060"/>
                          </a:solidFill>
                          <a:latin typeface="+mn-lt"/>
                          <a:cs typeface="Times New Roman" panose="02020603050405020304" pitchFamily="18" charset="0"/>
                        </a:rPr>
                        <a:t> KeyError</a:t>
                      </a:r>
                      <a:r>
                        <a:rPr lang="ru-RU" sz="1400" dirty="0">
                          <a:solidFill>
                            <a:srgbClr val="002060"/>
                          </a:solidFill>
                          <a:latin typeface="+mn-lt"/>
                          <a:cs typeface="Times New Roman" panose="02020603050405020304" pitchFamily="18" charset="0"/>
                        </a:rPr>
                        <a:t>,</a:t>
                      </a:r>
                      <a:r>
                        <a:rPr lang="ru-RU" sz="1400" baseline="0" dirty="0">
                          <a:solidFill>
                            <a:srgbClr val="002060"/>
                          </a:solidFill>
                          <a:latin typeface="+mn-lt"/>
                          <a:cs typeface="Times New Roman" panose="02020603050405020304" pitchFamily="18" charset="0"/>
                        </a:rPr>
                        <a:t> если ключа </a:t>
                      </a:r>
                      <a:r>
                        <a:rPr lang="en-US" sz="1400" baseline="0" dirty="0">
                          <a:solidFill>
                            <a:srgbClr val="002060"/>
                          </a:solidFill>
                          <a:latin typeface="+mn-lt"/>
                          <a:cs typeface="Times New Roman" panose="02020603050405020304" pitchFamily="18" charset="0"/>
                        </a:rPr>
                        <a:t>key</a:t>
                      </a:r>
                      <a:r>
                        <a:rPr lang="ru-RU" sz="1400" baseline="0" dirty="0">
                          <a:solidFill>
                            <a:srgbClr val="002060"/>
                          </a:solidFill>
                          <a:latin typeface="+mn-lt"/>
                          <a:cs typeface="Times New Roman" panose="02020603050405020304" pitchFamily="18" charset="0"/>
                        </a:rPr>
                        <a:t> в словаре нет</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2077">
                <a:tc>
                  <a:txBody>
                    <a:bodyPr/>
                    <a:lstStyle/>
                    <a:p>
                      <a:pPr marL="180000"/>
                      <a:r>
                        <a:rPr lang="en-US" sz="1400" dirty="0">
                          <a:solidFill>
                            <a:srgbClr val="002060"/>
                          </a:solidFill>
                          <a:latin typeface="+mn-lt"/>
                          <a:cs typeface="Times New Roman" panose="02020603050405020304" pitchFamily="18" charset="0"/>
                        </a:rPr>
                        <a:t>key in 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 </a:t>
                      </a:r>
                      <a:r>
                        <a:rPr lang="ru-RU" sz="1400" dirty="0">
                          <a:solidFill>
                            <a:srgbClr val="002060"/>
                          </a:solidFill>
                          <a:latin typeface="+mn-lt"/>
                          <a:cs typeface="Times New Roman" panose="02020603050405020304" pitchFamily="18" charset="0"/>
                        </a:rPr>
                        <a:t>если</a:t>
                      </a:r>
                      <a:r>
                        <a:rPr lang="en-US" sz="1400" dirty="0">
                          <a:solidFill>
                            <a:srgbClr val="002060"/>
                          </a:solidFill>
                          <a:latin typeface="+mn-lt"/>
                          <a:cs typeface="Times New Roman" panose="02020603050405020304" pitchFamily="18" charset="0"/>
                        </a:rPr>
                        <a:t> d </a:t>
                      </a:r>
                      <a:r>
                        <a:rPr lang="ru-RU" sz="1400" dirty="0">
                          <a:solidFill>
                            <a:srgbClr val="002060"/>
                          </a:solidFill>
                          <a:latin typeface="+mn-lt"/>
                          <a:cs typeface="Times New Roman" panose="02020603050405020304" pitchFamily="18" charset="0"/>
                        </a:rPr>
                        <a:t>содержит</a:t>
                      </a:r>
                      <a:r>
                        <a:rPr lang="ru-RU" sz="1400" baseline="0" dirty="0">
                          <a:solidFill>
                            <a:srgbClr val="002060"/>
                          </a:solidFill>
                          <a:latin typeface="+mn-lt"/>
                          <a:cs typeface="Times New Roman" panose="02020603050405020304" pitchFamily="18" charset="0"/>
                        </a:rPr>
                        <a:t> ключ</a:t>
                      </a:r>
                      <a:r>
                        <a:rPr lang="en-US" sz="1400" dirty="0">
                          <a:solidFill>
                            <a:srgbClr val="002060"/>
                          </a:solidFill>
                          <a:latin typeface="+mn-lt"/>
                          <a:cs typeface="Times New Roman" panose="02020603050405020304" pitchFamily="18" charset="0"/>
                        </a:rPr>
                        <a:t> key, </a:t>
                      </a:r>
                      <a:r>
                        <a:rPr lang="ru-RU" sz="1400" dirty="0">
                          <a:solidFill>
                            <a:srgbClr val="002060"/>
                          </a:solidFill>
                          <a:latin typeface="+mn-lt"/>
                          <a:cs typeface="Times New Roman" panose="02020603050405020304" pitchFamily="18" charset="0"/>
                        </a:rPr>
                        <a:t>иначе</a:t>
                      </a:r>
                      <a:r>
                        <a:rPr lang="en-US" sz="1400" dirty="0">
                          <a:solidFill>
                            <a:srgbClr val="002060"/>
                          </a:solidFill>
                          <a:latin typeface="+mn-lt"/>
                          <a:cs typeface="Times New Roman" panose="02020603050405020304" pitchFamily="18" charset="0"/>
                        </a:rPr>
                        <a:t> False.</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2077">
                <a:tc>
                  <a:txBody>
                    <a:bodyPr/>
                    <a:lstStyle/>
                    <a:p>
                      <a:pPr marL="180000"/>
                      <a:r>
                        <a:rPr lang="en-US" sz="1400" dirty="0">
                          <a:solidFill>
                            <a:srgbClr val="002060"/>
                          </a:solidFill>
                          <a:latin typeface="+mn-lt"/>
                          <a:cs typeface="Times New Roman" panose="02020603050405020304" pitchFamily="18" charset="0"/>
                        </a:rPr>
                        <a:t>key not in 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Эквивалентно</a:t>
                      </a:r>
                      <a:r>
                        <a:rPr lang="en-US" sz="1400" dirty="0">
                          <a:solidFill>
                            <a:srgbClr val="002060"/>
                          </a:solidFill>
                          <a:latin typeface="+mn-lt"/>
                          <a:cs typeface="Times New Roman" panose="02020603050405020304" pitchFamily="18" charset="0"/>
                        </a:rPr>
                        <a:t> not key in 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2077">
                <a:tc>
                  <a:txBody>
                    <a:bodyPr/>
                    <a:lstStyle/>
                    <a:p>
                      <a:pPr marL="180000"/>
                      <a:r>
                        <a:rPr lang="en-US" sz="1400" dirty="0">
                          <a:solidFill>
                            <a:srgbClr val="002060"/>
                          </a:solidFill>
                          <a:latin typeface="+mn-lt"/>
                          <a:cs typeface="Times New Roman" panose="02020603050405020304" pitchFamily="18" charset="0"/>
                        </a:rPr>
                        <a:t>iter(d)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итератор по ключам словаря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Сокращенная форма для </a:t>
                      </a:r>
                      <a:r>
                        <a:rPr lang="en-US" sz="1400" dirty="0">
                          <a:solidFill>
                            <a:srgbClr val="002060"/>
                          </a:solidFill>
                          <a:latin typeface="+mn-lt"/>
                          <a:cs typeface="Times New Roman" panose="02020603050405020304" pitchFamily="18" charset="0"/>
                        </a:rPr>
                        <a:t>iterkeys()</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706812">
                <a:tc>
                  <a:txBody>
                    <a:bodyPr/>
                    <a:lstStyle/>
                    <a:p>
                      <a:pPr marL="180000"/>
                      <a:r>
                        <a:rPr lang="en-US" sz="1400" kern="1200" dirty="0">
                          <a:solidFill>
                            <a:srgbClr val="002060"/>
                          </a:solidFill>
                          <a:latin typeface="+mn-lt"/>
                          <a:ea typeface="+mn-ea"/>
                          <a:cs typeface="Times New Roman" panose="02020603050405020304" pitchFamily="18" charset="0"/>
                        </a:rPr>
                        <a:t>.fromkeys(seq[, value])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Создает</a:t>
                      </a:r>
                      <a:r>
                        <a:rPr lang="ru-RU" sz="1400" kern="1200" baseline="0" dirty="0">
                          <a:solidFill>
                            <a:srgbClr val="002060"/>
                          </a:solidFill>
                          <a:latin typeface="+mn-lt"/>
                          <a:ea typeface="+mn-ea"/>
                          <a:cs typeface="Times New Roman" panose="02020603050405020304" pitchFamily="18" charset="0"/>
                        </a:rPr>
                        <a:t> словарь с ключами из последовательности</a:t>
                      </a:r>
                      <a:r>
                        <a:rPr lang="en-US" sz="1400" kern="1200" dirty="0">
                          <a:solidFill>
                            <a:srgbClr val="002060"/>
                          </a:solidFill>
                          <a:latin typeface="+mn-lt"/>
                          <a:ea typeface="+mn-ea"/>
                          <a:cs typeface="Times New Roman" panose="02020603050405020304" pitchFamily="18" charset="0"/>
                        </a:rPr>
                        <a:t> seq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значениями</a:t>
                      </a:r>
                      <a:r>
                        <a:rPr lang="en-US" sz="1400" kern="1200" dirty="0">
                          <a:solidFill>
                            <a:srgbClr val="002060"/>
                          </a:solidFill>
                          <a:latin typeface="+mn-lt"/>
                          <a:ea typeface="+mn-ea"/>
                          <a:cs typeface="Times New Roman" panose="02020603050405020304" pitchFamily="18" charset="0"/>
                        </a:rPr>
                        <a:t> value.</a:t>
                      </a:r>
                    </a:p>
                    <a:p>
                      <a:pPr marL="180000"/>
                      <a:r>
                        <a:rPr lang="en-US" sz="1400" kern="1200" dirty="0">
                          <a:solidFill>
                            <a:srgbClr val="002060"/>
                          </a:solidFill>
                          <a:latin typeface="+mn-lt"/>
                          <a:ea typeface="+mn-ea"/>
                          <a:cs typeface="Times New Roman" panose="02020603050405020304" pitchFamily="18" charset="0"/>
                        </a:rPr>
                        <a:t>fromkeys() </a:t>
                      </a:r>
                      <a:r>
                        <a:rPr lang="ru-RU" sz="1400" kern="1200" dirty="0">
                          <a:solidFill>
                            <a:srgbClr val="002060"/>
                          </a:solidFill>
                          <a:latin typeface="+mn-lt"/>
                          <a:ea typeface="+mn-ea"/>
                          <a:cs typeface="Times New Roman" panose="02020603050405020304" pitchFamily="18" charset="0"/>
                        </a:rPr>
                        <a:t>– метод словаря, возвращающий новый словарь</a:t>
                      </a:r>
                      <a:r>
                        <a:rPr lang="en-US" sz="1400" kern="1200" dirty="0">
                          <a:solidFill>
                            <a:srgbClr val="002060"/>
                          </a:solidFill>
                          <a:latin typeface="+mn-lt"/>
                          <a:ea typeface="+mn-ea"/>
                          <a:cs typeface="Times New Roman" panose="02020603050405020304" pitchFamily="18" charset="0"/>
                        </a:rPr>
                        <a:t>. Value</a:t>
                      </a:r>
                      <a:r>
                        <a:rPr lang="ru-RU" sz="1400" kern="1200" dirty="0">
                          <a:solidFill>
                            <a:srgbClr val="002060"/>
                          </a:solidFill>
                          <a:latin typeface="+mn-lt"/>
                          <a:ea typeface="+mn-ea"/>
                          <a:cs typeface="Times New Roman" panose="02020603050405020304" pitchFamily="18" charset="0"/>
                        </a:rPr>
                        <a:t>,</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по умолчанию, равно</a:t>
                      </a:r>
                      <a:r>
                        <a:rPr lang="en-US" sz="1400" kern="1200" dirty="0">
                          <a:solidFill>
                            <a:srgbClr val="002060"/>
                          </a:solidFill>
                          <a:latin typeface="+mn-lt"/>
                          <a:ea typeface="+mn-ea"/>
                          <a:cs typeface="Times New Roman" panose="02020603050405020304" pitchFamily="18" charset="0"/>
                        </a:rPr>
                        <a:t> None.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1497170"/>
                  </a:ext>
                </a:extLst>
              </a:tr>
              <a:tr h="706812">
                <a:tc>
                  <a:txBody>
                    <a:bodyPr/>
                    <a:lstStyle/>
                    <a:p>
                      <a:pPr marL="180000"/>
                      <a:r>
                        <a:rPr lang="en-US" sz="1400" kern="1200" dirty="0">
                          <a:solidFill>
                            <a:srgbClr val="002060"/>
                          </a:solidFill>
                          <a:latin typeface="+mn-lt"/>
                          <a:ea typeface="+mn-ea"/>
                          <a:cs typeface="Times New Roman" panose="02020603050405020304" pitchFamily="18" charset="0"/>
                        </a:rPr>
                        <a:t>.pop(key[,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Если ключ в словаре – удалить соответствующий элемент и вернуть его 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 вернуть значение по умолчанию</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Если значение по умолчанию не дано</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ключ в словаре не найден</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выбрасывается исключение</a:t>
                      </a:r>
                      <a:r>
                        <a:rPr lang="en-US" sz="1400" kern="1200" dirty="0">
                          <a:solidFill>
                            <a:srgbClr val="002060"/>
                          </a:solidFill>
                          <a:latin typeface="+mn-lt"/>
                          <a:ea typeface="+mn-ea"/>
                          <a:cs typeface="Times New Roman" panose="02020603050405020304" pitchFamily="18" charset="0"/>
                        </a:rPr>
                        <a:t> KeyError.</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745894"/>
                  </a:ext>
                </a:extLst>
              </a:tr>
              <a:tr h="484444">
                <a:tc>
                  <a:txBody>
                    <a:bodyPr/>
                    <a:lstStyle/>
                    <a:p>
                      <a:pPr marL="180000"/>
                      <a:r>
                        <a:rPr lang="en-US" sz="1400" kern="1200" dirty="0">
                          <a:solidFill>
                            <a:srgbClr val="002060"/>
                          </a:solidFill>
                          <a:latin typeface="+mn-lt"/>
                          <a:ea typeface="+mn-ea"/>
                          <a:cs typeface="Times New Roman" panose="02020603050405020304" pitchFamily="18" charset="0"/>
                        </a:rPr>
                        <a:t>.setdefault(key[,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Если ключ в словаре – вернуть его 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 добавить элемент</a:t>
                      </a:r>
                      <a:r>
                        <a:rPr lang="ru-RU" sz="1400" kern="1200" baseline="0" dirty="0">
                          <a:solidFill>
                            <a:srgbClr val="002060"/>
                          </a:solidFill>
                          <a:latin typeface="+mn-lt"/>
                          <a:ea typeface="+mn-ea"/>
                          <a:cs typeface="Times New Roman" panose="02020603050405020304" pitchFamily="18" charset="0"/>
                        </a:rPr>
                        <a:t> с данным ключом и значением</a:t>
                      </a:r>
                      <a:r>
                        <a:rPr lang="en-US" sz="1400" kern="1200" dirty="0">
                          <a:solidFill>
                            <a:srgbClr val="002060"/>
                          </a:solidFill>
                          <a:latin typeface="+mn-lt"/>
                          <a:ea typeface="+mn-ea"/>
                          <a:cs typeface="Times New Roman" panose="02020603050405020304" pitchFamily="18" charset="0"/>
                        </a:rPr>
                        <a:t> default </a:t>
                      </a:r>
                      <a:r>
                        <a:rPr lang="ru-RU" sz="1400" kern="1200" dirty="0">
                          <a:solidFill>
                            <a:srgbClr val="002060"/>
                          </a:solidFill>
                          <a:latin typeface="+mn-lt"/>
                          <a:ea typeface="+mn-ea"/>
                          <a:cs typeface="Times New Roman" panose="02020603050405020304" pitchFamily="18" charset="0"/>
                        </a:rPr>
                        <a:t>и вернуть</a:t>
                      </a:r>
                      <a:r>
                        <a:rPr lang="en-US" sz="1400" kern="1200" dirty="0">
                          <a:solidFill>
                            <a:srgbClr val="002060"/>
                          </a:solidFill>
                          <a:latin typeface="+mn-lt"/>
                          <a:ea typeface="+mn-ea"/>
                          <a:cs typeface="Times New Roman" panose="02020603050405020304" pitchFamily="18" charset="0"/>
                        </a:rPr>
                        <a:t> default. Default</a:t>
                      </a:r>
                      <a:r>
                        <a:rPr lang="ru-RU" sz="1400" kern="1200" dirty="0">
                          <a:solidFill>
                            <a:srgbClr val="002060"/>
                          </a:solidFill>
                          <a:latin typeface="+mn-lt"/>
                          <a:ea typeface="+mn-ea"/>
                          <a:cs typeface="Times New Roman" panose="02020603050405020304" pitchFamily="18" charset="0"/>
                        </a:rPr>
                        <a:t>,</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по умолчанию, равно</a:t>
                      </a:r>
                      <a:r>
                        <a:rPr lang="en-US" sz="1400" kern="1200" dirty="0">
                          <a:solidFill>
                            <a:srgbClr val="002060"/>
                          </a:solidFill>
                          <a:latin typeface="+mn-lt"/>
                          <a:ea typeface="+mn-ea"/>
                          <a:cs typeface="Times New Roman" panose="02020603050405020304" pitchFamily="18" charset="0"/>
                        </a:rPr>
                        <a:t> None</a:t>
                      </a:r>
                      <a:r>
                        <a:rPr lang="ru-RU" sz="1400" kern="1200" dirty="0">
                          <a:solidFill>
                            <a:srgbClr val="002060"/>
                          </a:solidFill>
                          <a:latin typeface="+mn-lt"/>
                          <a:ea typeface="+mn-ea"/>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315096"/>
                  </a:ext>
                </a:extLst>
              </a:tr>
              <a:tr h="262077">
                <a:tc>
                  <a:txBody>
                    <a:bodyPr/>
                    <a:lstStyle/>
                    <a:p>
                      <a:pPr marL="180000"/>
                      <a:r>
                        <a:rPr lang="en-US" sz="1400" kern="1200" dirty="0">
                          <a:solidFill>
                            <a:srgbClr val="002060"/>
                          </a:solidFill>
                          <a:latin typeface="+mn-lt"/>
                          <a:ea typeface="+mn-ea"/>
                          <a:cs typeface="Times New Roman" panose="02020603050405020304" pitchFamily="18" charset="0"/>
                        </a:rPr>
                        <a:t>.clear()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Удаляет все элементы из словаря.</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253231"/>
                  </a:ext>
                </a:extLst>
              </a:tr>
              <a:tr h="262077">
                <a:tc>
                  <a:txBody>
                    <a:bodyPr/>
                    <a:lstStyle/>
                    <a:p>
                      <a:pPr marL="180000"/>
                      <a:r>
                        <a:rPr lang="en-US" sz="1400" kern="1200" dirty="0">
                          <a:solidFill>
                            <a:srgbClr val="002060"/>
                          </a:solidFill>
                          <a:latin typeface="+mn-lt"/>
                          <a:ea typeface="+mn-ea"/>
                          <a:cs typeface="Times New Roman" panose="02020603050405020304" pitchFamily="18" charset="0"/>
                        </a:rPr>
                        <a:t>.copy()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a:t>
                      </a:r>
                      <a:r>
                        <a:rPr lang="ru-RU" sz="1400" kern="1200" baseline="0" dirty="0">
                          <a:solidFill>
                            <a:srgbClr val="002060"/>
                          </a:solidFill>
                          <a:latin typeface="+mn-lt"/>
                          <a:ea typeface="+mn-ea"/>
                          <a:cs typeface="Times New Roman" panose="02020603050405020304" pitchFamily="18" charset="0"/>
                        </a:rPr>
                        <a:t> поверхностную копию словаря.</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6959017"/>
                  </a:ext>
                </a:extLst>
              </a:tr>
            </a:tbl>
          </a:graphicData>
        </a:graphic>
      </p:graphicFrame>
    </p:spTree>
    <p:extLst>
      <p:ext uri="{BB962C8B-B14F-4D97-AF65-F5344CB8AC3E}">
        <p14:creationId xmlns:p14="http://schemas.microsoft.com/office/powerpoint/2010/main" val="26297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и методы для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5">
            <a:extLst>
              <a:ext uri="{FF2B5EF4-FFF2-40B4-BE49-F238E27FC236}">
                <a16:creationId xmlns:a16="http://schemas.microsoft.com/office/drawing/2014/main" id="{D5F90832-AD13-41F0-93ED-CE02F79B94BE}"/>
              </a:ext>
            </a:extLst>
          </p:cNvPr>
          <p:cNvGraphicFramePr>
            <a:graphicFrameLocks noGrp="1"/>
          </p:cNvGraphicFramePr>
          <p:nvPr>
            <p:extLst>
              <p:ext uri="{D42A27DB-BD31-4B8C-83A1-F6EECF244321}">
                <p14:modId xmlns:p14="http://schemas.microsoft.com/office/powerpoint/2010/main" val="1053891537"/>
              </p:ext>
            </p:extLst>
          </p:nvPr>
        </p:nvGraphicFramePr>
        <p:xfrm>
          <a:off x="381966" y="907040"/>
          <a:ext cx="11417686" cy="3110104"/>
        </p:xfrm>
        <a:graphic>
          <a:graphicData uri="http://schemas.openxmlformats.org/drawingml/2006/table">
            <a:tbl>
              <a:tblPr/>
              <a:tblGrid>
                <a:gridCol w="2274195">
                  <a:extLst>
                    <a:ext uri="{9D8B030D-6E8A-4147-A177-3AD203B41FA5}">
                      <a16:colId xmlns:a16="http://schemas.microsoft.com/office/drawing/2014/main" val="20000"/>
                    </a:ext>
                  </a:extLst>
                </a:gridCol>
                <a:gridCol w="9143491">
                  <a:extLst>
                    <a:ext uri="{9D8B030D-6E8A-4147-A177-3AD203B41FA5}">
                      <a16:colId xmlns:a16="http://schemas.microsoft.com/office/drawing/2014/main" val="20001"/>
                    </a:ext>
                  </a:extLst>
                </a:gridCol>
              </a:tblGrid>
              <a:tr h="357608">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661032">
                <a:tc>
                  <a:txBody>
                    <a:bodyPr/>
                    <a:lstStyle/>
                    <a:p>
                      <a:pPr marL="180000"/>
                      <a:r>
                        <a:rPr lang="en-US" sz="1400" kern="1200" dirty="0">
                          <a:solidFill>
                            <a:srgbClr val="002060"/>
                          </a:solidFill>
                          <a:latin typeface="+mn-lt"/>
                          <a:ea typeface="+mn-ea"/>
                          <a:cs typeface="Times New Roman" panose="02020603050405020304" pitchFamily="18" charset="0"/>
                        </a:rPr>
                        <a:t>.get(key[,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значение по ключу, если ключ в словаре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a:t>
                      </a:r>
                      <a:r>
                        <a:rPr lang="en-US" sz="1400" kern="1200" dirty="0">
                          <a:solidFill>
                            <a:srgbClr val="002060"/>
                          </a:solidFill>
                          <a:latin typeface="+mn-lt"/>
                          <a:ea typeface="+mn-ea"/>
                          <a:cs typeface="Times New Roman" panose="02020603050405020304" pitchFamily="18" charset="0"/>
                        </a:rPr>
                        <a:t> default. </a:t>
                      </a:r>
                      <a:r>
                        <a:rPr lang="ru-RU" sz="1400" kern="1200" dirty="0">
                          <a:solidFill>
                            <a:srgbClr val="002060"/>
                          </a:solidFill>
                          <a:latin typeface="+mn-lt"/>
                          <a:ea typeface="+mn-ea"/>
                          <a:cs typeface="Times New Roman" panose="02020603050405020304" pitchFamily="18" charset="0"/>
                        </a:rPr>
                        <a:t>Если </a:t>
                      </a:r>
                      <a:r>
                        <a:rPr lang="en-US" sz="1400" kern="1200" dirty="0">
                          <a:solidFill>
                            <a:srgbClr val="002060"/>
                          </a:solidFill>
                          <a:latin typeface="+mn-lt"/>
                          <a:ea typeface="+mn-ea"/>
                          <a:cs typeface="Times New Roman" panose="02020603050405020304" pitchFamily="18" charset="0"/>
                        </a:rPr>
                        <a:t>default </a:t>
                      </a:r>
                      <a:r>
                        <a:rPr lang="ru-RU" sz="1400" kern="1200" dirty="0">
                          <a:solidFill>
                            <a:srgbClr val="002060"/>
                          </a:solidFill>
                          <a:latin typeface="+mn-lt"/>
                          <a:ea typeface="+mn-ea"/>
                          <a:cs typeface="Times New Roman" panose="02020603050405020304" pitchFamily="18" charset="0"/>
                        </a:rPr>
                        <a:t>не задан</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возвращается</a:t>
                      </a:r>
                      <a:r>
                        <a:rPr lang="en-US" sz="1400" kern="1200" dirty="0">
                          <a:solidFill>
                            <a:srgbClr val="002060"/>
                          </a:solidFill>
                          <a:latin typeface="+mn-lt"/>
                          <a:ea typeface="+mn-ea"/>
                          <a:cs typeface="Times New Roman" panose="02020603050405020304" pitchFamily="18" charset="0"/>
                        </a:rPr>
                        <a:t> None, </a:t>
                      </a:r>
                      <a:r>
                        <a:rPr lang="ru-RU" sz="1400" kern="1200" dirty="0">
                          <a:solidFill>
                            <a:srgbClr val="002060"/>
                          </a:solidFill>
                          <a:latin typeface="+mn-lt"/>
                          <a:ea typeface="+mn-ea"/>
                          <a:cs typeface="Times New Roman" panose="02020603050405020304" pitchFamily="18" charset="0"/>
                        </a:rPr>
                        <a:t>т.е. данный</a:t>
                      </a:r>
                      <a:r>
                        <a:rPr lang="ru-RU" sz="1400" kern="1200" baseline="0" dirty="0">
                          <a:solidFill>
                            <a:srgbClr val="002060"/>
                          </a:solidFill>
                          <a:latin typeface="+mn-lt"/>
                          <a:ea typeface="+mn-ea"/>
                          <a:cs typeface="Times New Roman" panose="02020603050405020304" pitchFamily="18" charset="0"/>
                        </a:rPr>
                        <a:t> метод никогда не выбрасывает исключение</a:t>
                      </a:r>
                      <a:r>
                        <a:rPr lang="en-US" sz="1400" kern="1200" dirty="0">
                          <a:solidFill>
                            <a:srgbClr val="002060"/>
                          </a:solidFill>
                          <a:latin typeface="+mn-lt"/>
                          <a:ea typeface="+mn-ea"/>
                          <a:cs typeface="Times New Roman" panose="02020603050405020304" pitchFamily="18" charset="0"/>
                        </a:rPr>
                        <a:t> KeyError</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.items()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элементам словаря</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парам ключ:значение</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.keys()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ключам</a:t>
                      </a:r>
                      <a:r>
                        <a:rPr lang="ru-RU" sz="1400" kern="1200" baseline="0" dirty="0">
                          <a:solidFill>
                            <a:srgbClr val="002060"/>
                          </a:solidFill>
                          <a:latin typeface="+mn-lt"/>
                          <a:ea typeface="+mn-ea"/>
                          <a:cs typeface="Times New Roman" panose="02020603050405020304" pitchFamily="18" charset="0"/>
                        </a:rPr>
                        <a:t>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.values()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значениям</a:t>
                      </a:r>
                      <a:r>
                        <a:rPr lang="ru-RU" sz="1400" kern="1200" baseline="0" dirty="0">
                          <a:solidFill>
                            <a:srgbClr val="002060"/>
                          </a:solidFill>
                          <a:latin typeface="+mn-lt"/>
                          <a:ea typeface="+mn-ea"/>
                          <a:cs typeface="Times New Roman" panose="02020603050405020304" pitchFamily="18" charset="0"/>
                        </a:rPr>
                        <a:t>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4536830"/>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.popitem()</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Удаляет</a:t>
                      </a:r>
                      <a:r>
                        <a:rPr lang="ru-RU" sz="1400" kern="1200" baseline="0" dirty="0">
                          <a:solidFill>
                            <a:srgbClr val="002060"/>
                          </a:solidFill>
                          <a:latin typeface="+mn-lt"/>
                          <a:ea typeface="+mn-ea"/>
                          <a:cs typeface="Times New Roman" panose="02020603050405020304" pitchFamily="18" charset="0"/>
                        </a:rPr>
                        <a:t> и возвращает случайную пару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ключ:значение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из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745894"/>
                  </a:ext>
                </a:extLst>
              </a:tr>
              <a:tr h="661032">
                <a:tc>
                  <a:txBody>
                    <a:bodyPr/>
                    <a:lstStyle/>
                    <a:p>
                      <a:pPr marL="180000"/>
                      <a:r>
                        <a:rPr lang="en-US" sz="1400" kern="1200" dirty="0">
                          <a:solidFill>
                            <a:srgbClr val="002060"/>
                          </a:solidFill>
                          <a:latin typeface="+mn-lt"/>
                          <a:ea typeface="+mn-ea"/>
                          <a:cs typeface="Times New Roman" panose="02020603050405020304" pitchFamily="18" charset="0"/>
                        </a:rPr>
                        <a:t>.update([other])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Обновляет словарь</a:t>
                      </a:r>
                      <a:r>
                        <a:rPr lang="ru-RU" sz="1400" kern="1200" baseline="0" dirty="0">
                          <a:solidFill>
                            <a:srgbClr val="002060"/>
                          </a:solidFill>
                          <a:latin typeface="+mn-lt"/>
                          <a:ea typeface="+mn-ea"/>
                          <a:cs typeface="Times New Roman" panose="02020603050405020304" pitchFamily="18" charset="0"/>
                        </a:rPr>
                        <a:t> парами ключ:значение из </a:t>
                      </a:r>
                      <a:r>
                        <a:rPr lang="en-US" sz="1400" kern="1200" dirty="0">
                          <a:solidFill>
                            <a:srgbClr val="002060"/>
                          </a:solidFill>
                          <a:latin typeface="+mn-lt"/>
                          <a:ea typeface="+mn-ea"/>
                          <a:cs typeface="Times New Roman" panose="02020603050405020304" pitchFamily="18" charset="0"/>
                        </a:rPr>
                        <a:t>other, </a:t>
                      </a:r>
                      <a:r>
                        <a:rPr lang="ru-RU" sz="1400" kern="1200" dirty="0">
                          <a:solidFill>
                            <a:srgbClr val="002060"/>
                          </a:solidFill>
                          <a:latin typeface="+mn-lt"/>
                          <a:ea typeface="+mn-ea"/>
                          <a:cs typeface="Times New Roman" panose="02020603050405020304" pitchFamily="18" charset="0"/>
                        </a:rPr>
                        <a:t>переписывая существующие ключи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Возвращает</a:t>
                      </a:r>
                      <a:r>
                        <a:rPr lang="en-US" sz="1400" kern="1200" dirty="0">
                          <a:solidFill>
                            <a:srgbClr val="002060"/>
                          </a:solidFill>
                          <a:latin typeface="+mn-lt"/>
                          <a:ea typeface="+mn-ea"/>
                          <a:cs typeface="Times New Roman" panose="02020603050405020304" pitchFamily="18" charset="0"/>
                        </a:rPr>
                        <a:t> None.</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315096"/>
                  </a:ext>
                </a:extLst>
              </a:tr>
            </a:tbl>
          </a:graphicData>
        </a:graphic>
      </p:graphicFrame>
    </p:spTree>
    <p:extLst>
      <p:ext uri="{BB962C8B-B14F-4D97-AF65-F5344CB8AC3E}">
        <p14:creationId xmlns:p14="http://schemas.microsoft.com/office/powerpoint/2010/main" val="221376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Примеры:</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14217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a:t>
            </a:r>
            <a:r>
              <a:rPr lang="en-US" altLang="ru-RU" dirty="0">
                <a:solidFill>
                  <a:srgbClr val="002060"/>
                </a:solidFill>
                <a:latin typeface="+mn-lt"/>
                <a:cs typeface="Times New Roman" panose="02020603050405020304" pitchFamily="18" charset="0"/>
              </a:rPr>
              <a:t>List)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чистом Python нет массивов с произвольным типом элемента. Вместо них используются списки. Их можно задать с помощью литералов, записываемых в квадратных скобках, или посредством списковых выражений. Варианты задания списка приведены ниже:</a:t>
            </a:r>
          </a:p>
          <a:p>
            <a:pPr indent="360000"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lst3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"abcde"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Файл</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Файл – это тип для работы с внешними данными, в самом простом случае – файлом на диске. Файловые объекты поддерживают базовые методы: read(), write(), readline(), readlines(), seek(), tell(), close().</a:t>
            </a:r>
          </a:p>
          <a:p>
            <a:pPr algn="just" eaLnBrk="1" hangingPunct="1">
              <a:spcBef>
                <a:spcPct val="0"/>
              </a:spcBef>
              <a:buFontTx/>
              <a:buNone/>
            </a:pPr>
            <a:r>
              <a:rPr lang="ru-RU" altLang="ru-RU" sz="2000" dirty="0">
                <a:solidFill>
                  <a:srgbClr val="002060"/>
                </a:solidFill>
                <a:latin typeface="+mn-lt"/>
              </a:rPr>
              <a:t>Файловые объекты имплементированы с использованием библиотеки stdio языка Си и могут быть созданы с помощью встроенной функции open(). Также файловые объекты могут быть возвращены другими встроенными функциями и методами, такими как os.popen(), os.fdopen() и makefile() методом socket объектов. Временные файлы могут быть созданы с использованием модуля tempfile, а высокоуровневые файловые операции, такие как копирование, перемещение и удаление файлов и директорий могут быть выполнены с помощью функций модуля shutil.</a:t>
            </a:r>
          </a:p>
          <a:p>
            <a:pPr algn="just" eaLnBrk="1" hangingPunct="1">
              <a:spcBef>
                <a:spcPct val="0"/>
              </a:spcBef>
              <a:buFontTx/>
              <a:buNone/>
            </a:pPr>
            <a:r>
              <a:rPr lang="ru-RU" altLang="ru-RU" sz="2000" dirty="0">
                <a:solidFill>
                  <a:srgbClr val="002060"/>
                </a:solidFill>
                <a:latin typeface="+mn-lt"/>
              </a:rPr>
              <a:t>Когда файловая операция падает из-за проблем, связанных с вводом/выводом выбрасывается исключение IOError. Например, при попытке записи в файл открытый только для чтения.</a:t>
            </a:r>
          </a:p>
        </p:txBody>
      </p:sp>
    </p:spTree>
    <p:extLst>
      <p:ext uri="{BB962C8B-B14F-4D97-AF65-F5344CB8AC3E}">
        <p14:creationId xmlns:p14="http://schemas.microsoft.com/office/powerpoint/2010/main" val="3939669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Методы и функции для работы с файлами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1">
            <a:extLst>
              <a:ext uri="{FF2B5EF4-FFF2-40B4-BE49-F238E27FC236}">
                <a16:creationId xmlns:a16="http://schemas.microsoft.com/office/drawing/2014/main" id="{8928CF24-35FB-4DB0-A87D-B9149062DEFF}"/>
              </a:ext>
            </a:extLst>
          </p:cNvPr>
          <p:cNvGraphicFramePr>
            <a:graphicFrameLocks noGrp="1"/>
          </p:cNvGraphicFramePr>
          <p:nvPr>
            <p:extLst>
              <p:ext uri="{D42A27DB-BD31-4B8C-83A1-F6EECF244321}">
                <p14:modId xmlns:p14="http://schemas.microsoft.com/office/powerpoint/2010/main" val="1640389876"/>
              </p:ext>
            </p:extLst>
          </p:nvPr>
        </p:nvGraphicFramePr>
        <p:xfrm>
          <a:off x="381966" y="907042"/>
          <a:ext cx="11417686" cy="4733110"/>
        </p:xfrm>
        <a:graphic>
          <a:graphicData uri="http://schemas.openxmlformats.org/drawingml/2006/table">
            <a:tbl>
              <a:tblPr/>
              <a:tblGrid>
                <a:gridCol w="2188390">
                  <a:extLst>
                    <a:ext uri="{9D8B030D-6E8A-4147-A177-3AD203B41FA5}">
                      <a16:colId xmlns:a16="http://schemas.microsoft.com/office/drawing/2014/main" val="3013631799"/>
                    </a:ext>
                  </a:extLst>
                </a:gridCol>
                <a:gridCol w="9229296">
                  <a:extLst>
                    <a:ext uri="{9D8B030D-6E8A-4147-A177-3AD203B41FA5}">
                      <a16:colId xmlns:a16="http://schemas.microsoft.com/office/drawing/2014/main" val="3060386049"/>
                    </a:ext>
                  </a:extLst>
                </a:gridCol>
              </a:tblGrid>
              <a:tr h="277455">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Методы и 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686426102"/>
                  </a:ext>
                </a:extLst>
              </a:tr>
              <a:tr h="983704">
                <a:tc>
                  <a:txBody>
                    <a:bodyPr/>
                    <a:lstStyle/>
                    <a:p>
                      <a:pPr marL="180000"/>
                      <a:r>
                        <a:rPr lang="en-US" sz="1400" dirty="0">
                          <a:solidFill>
                            <a:srgbClr val="002060"/>
                          </a:solidFill>
                          <a:latin typeface="+mn-lt"/>
                          <a:cs typeface="Times New Roman" panose="02020603050405020304" pitchFamily="18" charset="0"/>
                        </a:rPr>
                        <a:t>open(</a:t>
                      </a:r>
                      <a:r>
                        <a:rPr lang="en-US" sz="1400" i="1" dirty="0">
                          <a:solidFill>
                            <a:srgbClr val="002060"/>
                          </a:solidFill>
                          <a:latin typeface="+mn-lt"/>
                          <a:cs typeface="Times New Roman" panose="02020603050405020304" pitchFamily="18" charset="0"/>
                        </a:rPr>
                        <a:t>name</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mode</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buffering</a:t>
                      </a:r>
                      <a:r>
                        <a:rPr lang="en-US" sz="1400" dirty="0">
                          <a:solidFill>
                            <a:srgbClr val="002060"/>
                          </a:solidFill>
                          <a:latin typeface="+mn-lt"/>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rtl="0"/>
                      <a:r>
                        <a:rPr lang="ru-RU" sz="1400" dirty="0">
                          <a:solidFill>
                            <a:srgbClr val="002060"/>
                          </a:solidFill>
                          <a:latin typeface="+mn-lt"/>
                          <a:cs typeface="Times New Roman" panose="02020603050405020304" pitchFamily="18" charset="0"/>
                        </a:rPr>
                        <a:t>Открывает файл, возвращая объект</a:t>
                      </a:r>
                      <a:r>
                        <a:rPr lang="ru-RU" sz="1400" baseline="0" dirty="0">
                          <a:solidFill>
                            <a:srgbClr val="002060"/>
                          </a:solidFill>
                          <a:latin typeface="+mn-lt"/>
                          <a:cs typeface="Times New Roman" panose="02020603050405020304" pitchFamily="18" charset="0"/>
                        </a:rPr>
                        <a:t> типа Файл. Если файл нельзя открыть, выбрасывается исключение </a:t>
                      </a:r>
                      <a:r>
                        <a:rPr lang="en-US" sz="1400" dirty="0">
                          <a:solidFill>
                            <a:srgbClr val="002060"/>
                          </a:solidFill>
                          <a:latin typeface="+mn-lt"/>
                          <a:cs typeface="Times New Roman" panose="02020603050405020304" pitchFamily="18" charset="0"/>
                        </a:rPr>
                        <a:t>IOError</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При открытии файла предпочтительнее использовать</a:t>
                      </a:r>
                      <a:r>
                        <a:rPr lang="en-US" sz="1400" dirty="0">
                          <a:solidFill>
                            <a:srgbClr val="002060"/>
                          </a:solidFill>
                          <a:latin typeface="+mn-lt"/>
                          <a:cs typeface="Times New Roman" panose="02020603050405020304" pitchFamily="18" charset="0"/>
                        </a:rPr>
                        <a:t> open()</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чем вызывать конструктор файлового объекта напрямую</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А еще лучше использовать менеджер контекста.</a:t>
                      </a:r>
                      <a:endParaRPr lang="en-US" sz="1400" dirty="0">
                        <a:solidFill>
                          <a:srgbClr val="002060"/>
                        </a:solidFill>
                        <a:effectLst/>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308750"/>
                  </a:ext>
                </a:extLst>
              </a:tr>
              <a:tr h="748289">
                <a:tc>
                  <a:txBody>
                    <a:bodyPr/>
                    <a:lstStyle/>
                    <a:p>
                      <a:pPr marL="180000"/>
                      <a:r>
                        <a:rPr lang="en-US" sz="1400" dirty="0">
                          <a:solidFill>
                            <a:srgbClr val="002060"/>
                          </a:solidFill>
                          <a:latin typeface="+mn-lt"/>
                          <a:cs typeface="Times New Roman" panose="02020603050405020304" pitchFamily="18" charset="0"/>
                        </a:rPr>
                        <a:t>file.close()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rtl="0"/>
                      <a:r>
                        <a:rPr lang="ru-RU" sz="1400" dirty="0">
                          <a:solidFill>
                            <a:srgbClr val="002060"/>
                          </a:solidFill>
                          <a:latin typeface="+mn-lt"/>
                          <a:cs typeface="Times New Roman" panose="02020603050405020304" pitchFamily="18" charset="0"/>
                        </a:rPr>
                        <a:t>Закрывает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Закрытый файл нельзя использовать для чтения</a:t>
                      </a:r>
                      <a:r>
                        <a:rPr lang="ru-RU" sz="1400" baseline="0" dirty="0">
                          <a:solidFill>
                            <a:srgbClr val="002060"/>
                          </a:solidFill>
                          <a:latin typeface="+mn-lt"/>
                          <a:cs typeface="Times New Roman" panose="02020603050405020304" pitchFamily="18" charset="0"/>
                        </a:rPr>
                        <a:t> или записи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Все подобные операции для закрытого файла приведут к выбрасыванию</a:t>
                      </a:r>
                      <a:r>
                        <a:rPr lang="ru-RU" sz="1400" baseline="0" dirty="0">
                          <a:solidFill>
                            <a:srgbClr val="002060"/>
                          </a:solidFill>
                          <a:latin typeface="+mn-lt"/>
                          <a:cs typeface="Times New Roman" panose="02020603050405020304" pitchFamily="18" charset="0"/>
                        </a:rPr>
                        <a:t> исключения</a:t>
                      </a:r>
                      <a:r>
                        <a:rPr lang="en-US" sz="1400" dirty="0">
                          <a:solidFill>
                            <a:srgbClr val="002060"/>
                          </a:solidFill>
                          <a:latin typeface="+mn-lt"/>
                          <a:cs typeface="Times New Roman" panose="02020603050405020304" pitchFamily="18" charset="0"/>
                        </a:rPr>
                        <a:t> ValueError. </a:t>
                      </a:r>
                      <a:r>
                        <a:rPr lang="ru-RU" sz="1400" dirty="0">
                          <a:solidFill>
                            <a:srgbClr val="002060"/>
                          </a:solidFill>
                          <a:latin typeface="+mn-lt"/>
                          <a:cs typeface="Times New Roman" panose="02020603050405020304" pitchFamily="18" charset="0"/>
                        </a:rPr>
                        <a:t>Вызов</a:t>
                      </a:r>
                      <a:r>
                        <a:rPr lang="en-US" sz="1400" dirty="0">
                          <a:solidFill>
                            <a:srgbClr val="002060"/>
                          </a:solidFill>
                          <a:latin typeface="+mn-lt"/>
                          <a:cs typeface="Times New Roman" panose="02020603050405020304" pitchFamily="18" charset="0"/>
                        </a:rPr>
                        <a:t> close() </a:t>
                      </a:r>
                      <a:r>
                        <a:rPr lang="ru-RU" sz="1400" dirty="0">
                          <a:solidFill>
                            <a:srgbClr val="002060"/>
                          </a:solidFill>
                          <a:latin typeface="+mn-lt"/>
                          <a:cs typeface="Times New Roman" panose="02020603050405020304" pitchFamily="18" charset="0"/>
                        </a:rPr>
                        <a:t>более одного раза для одного и того же фала допускается</a:t>
                      </a:r>
                      <a:r>
                        <a:rPr lang="en-US" sz="1400" dirty="0">
                          <a:solidFill>
                            <a:srgbClr val="002060"/>
                          </a:solidFill>
                          <a:latin typeface="+mn-lt"/>
                          <a:cs typeface="Times New Roman" panose="02020603050405020304" pitchFamily="18" charset="0"/>
                        </a:rPr>
                        <a:t>.</a:t>
                      </a:r>
                      <a:endParaRPr lang="en-US" sz="1400" dirty="0">
                        <a:solidFill>
                          <a:srgbClr val="002060"/>
                        </a:solidFill>
                        <a:effectLst/>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8069024"/>
                  </a:ext>
                </a:extLst>
              </a:tr>
              <a:tr h="277455">
                <a:tc>
                  <a:txBody>
                    <a:bodyPr/>
                    <a:lstStyle/>
                    <a:p>
                      <a:pPr marL="180000"/>
                      <a:r>
                        <a:rPr lang="en-US" sz="1400" dirty="0">
                          <a:solidFill>
                            <a:srgbClr val="002060"/>
                          </a:solidFill>
                          <a:latin typeface="+mn-lt"/>
                          <a:cs typeface="Times New Roman" panose="02020603050405020304" pitchFamily="18" charset="0"/>
                        </a:rPr>
                        <a:t>file.flush()</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Очищает внутренний буфер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как операция</a:t>
                      </a:r>
                      <a:r>
                        <a:rPr lang="en-US" sz="1400" dirty="0">
                          <a:solidFill>
                            <a:srgbClr val="002060"/>
                          </a:solidFill>
                          <a:latin typeface="+mn-lt"/>
                          <a:cs typeface="Times New Roman" panose="02020603050405020304" pitchFamily="18" charset="0"/>
                        </a:rPr>
                        <a:t> fflush()</a:t>
                      </a:r>
                      <a:r>
                        <a:rPr lang="ru-RU" sz="1400" dirty="0">
                          <a:solidFill>
                            <a:srgbClr val="002060"/>
                          </a:solidFill>
                          <a:latin typeface="+mn-lt"/>
                          <a:cs typeface="Times New Roman" panose="02020603050405020304" pitchFamily="18" charset="0"/>
                        </a:rPr>
                        <a:t> у</a:t>
                      </a:r>
                      <a:r>
                        <a:rPr lang="en-US" sz="1400" dirty="0">
                          <a:solidFill>
                            <a:srgbClr val="002060"/>
                          </a:solidFill>
                          <a:latin typeface="+mn-lt"/>
                          <a:cs typeface="Times New Roman" panose="02020603050405020304" pitchFamily="18" charset="0"/>
                        </a:rPr>
                        <a:t> stdio. </a:t>
                      </a:r>
                      <a:r>
                        <a:rPr lang="ru-RU" sz="1400" dirty="0">
                          <a:solidFill>
                            <a:srgbClr val="002060"/>
                          </a:solidFill>
                          <a:latin typeface="+mn-lt"/>
                          <a:cs typeface="Times New Roman" panose="02020603050405020304" pitchFamily="18" charset="0"/>
                        </a:rPr>
                        <a:t>Не для всех файловых объектов.</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075597"/>
                  </a:ext>
                </a:extLst>
              </a:tr>
              <a:tr h="748289">
                <a:tc>
                  <a:txBody>
                    <a:bodyPr/>
                    <a:lstStyle/>
                    <a:p>
                      <a:pPr marL="180000"/>
                      <a:r>
                        <a:rPr lang="en-US" sz="1400" dirty="0">
                          <a:solidFill>
                            <a:srgbClr val="002060"/>
                          </a:solidFill>
                          <a:latin typeface="+mn-lt"/>
                          <a:cs typeface="Times New Roman" panose="02020603050405020304" pitchFamily="18" charset="0"/>
                        </a:rPr>
                        <a:t>file.fileno()</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 целочисленный дескриптор файла, который используется низкоуровневой реализацией для запроса операции ввода/вывода у операционной системы</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Может использоваться другими низкоуровневыми интерфейсами:</a:t>
                      </a:r>
                      <a:r>
                        <a:rPr lang="en-US" sz="1400" dirty="0">
                          <a:solidFill>
                            <a:srgbClr val="002060"/>
                          </a:solidFill>
                          <a:latin typeface="+mn-lt"/>
                          <a:cs typeface="Times New Roman" panose="02020603050405020304" pitchFamily="18" charset="0"/>
                        </a:rPr>
                        <a:t> fcntl module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os.read()</a:t>
                      </a:r>
                      <a:r>
                        <a:rPr lang="ru-RU" sz="1400" dirty="0">
                          <a:solidFill>
                            <a:srgbClr val="002060"/>
                          </a:solidFill>
                          <a:latin typeface="+mn-lt"/>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0870414"/>
                  </a:ext>
                </a:extLst>
              </a:tr>
              <a:tr h="252084">
                <a:tc>
                  <a:txBody>
                    <a:bodyPr/>
                    <a:lstStyle/>
                    <a:p>
                      <a:pPr marL="180000"/>
                      <a:r>
                        <a:rPr lang="en-US" sz="1400" dirty="0">
                          <a:solidFill>
                            <a:srgbClr val="002060"/>
                          </a:solidFill>
                          <a:latin typeface="+mn-lt"/>
                          <a:cs typeface="Times New Roman" panose="02020603050405020304" pitchFamily="18" charset="0"/>
                        </a:rPr>
                        <a:t>file.isatty()</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 файл подключен к </a:t>
                      </a:r>
                      <a:r>
                        <a:rPr lang="en-US" sz="1400" dirty="0">
                          <a:solidFill>
                            <a:srgbClr val="002060"/>
                          </a:solidFill>
                          <a:latin typeface="+mn-lt"/>
                          <a:cs typeface="Times New Roman" panose="02020603050405020304" pitchFamily="18" charset="0"/>
                        </a:rPr>
                        <a:t>tty(-like) </a:t>
                      </a:r>
                      <a:r>
                        <a:rPr lang="ru-RU" sz="1400" dirty="0">
                          <a:solidFill>
                            <a:srgbClr val="002060"/>
                          </a:solidFill>
                          <a:latin typeface="+mn-lt"/>
                          <a:cs typeface="Times New Roman" panose="02020603050405020304" pitchFamily="18" charset="0"/>
                        </a:rPr>
                        <a:t>устройству</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иначе</a:t>
                      </a:r>
                      <a:r>
                        <a:rPr lang="en-US" sz="1400" dirty="0">
                          <a:solidFill>
                            <a:srgbClr val="002060"/>
                          </a:solidFill>
                          <a:latin typeface="+mn-lt"/>
                          <a:cs typeface="Times New Roman" panose="02020603050405020304" pitchFamily="18" charset="0"/>
                        </a:rPr>
                        <a:t> False.</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525685"/>
                  </a:ext>
                </a:extLst>
              </a:tr>
              <a:tr h="722917">
                <a:tc>
                  <a:txBody>
                    <a:bodyPr/>
                    <a:lstStyle/>
                    <a:p>
                      <a:pPr marL="180000"/>
                      <a:r>
                        <a:rPr lang="en-US" sz="1400" dirty="0">
                          <a:solidFill>
                            <a:srgbClr val="002060"/>
                          </a:solidFill>
                          <a:latin typeface="+mn-lt"/>
                          <a:cs typeface="Times New Roman" panose="02020603050405020304" pitchFamily="18" charset="0"/>
                        </a:rPr>
                        <a:t>file.next()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Файловый</a:t>
                      </a:r>
                      <a:r>
                        <a:rPr lang="ru-RU" sz="1400" baseline="0" dirty="0">
                          <a:solidFill>
                            <a:srgbClr val="002060"/>
                          </a:solidFill>
                          <a:latin typeface="+mn-lt"/>
                          <a:cs typeface="Times New Roman" panose="02020603050405020304" pitchFamily="18" charset="0"/>
                        </a:rPr>
                        <a:t> объект является также итератором самого себя. </a:t>
                      </a:r>
                      <a:r>
                        <a:rPr lang="ru-RU" sz="1400" dirty="0">
                          <a:solidFill>
                            <a:srgbClr val="002060"/>
                          </a:solidFill>
                          <a:latin typeface="+mn-lt"/>
                          <a:cs typeface="Times New Roman" panose="02020603050405020304" pitchFamily="18" charset="0"/>
                        </a:rPr>
                        <a:t>Например,</a:t>
                      </a:r>
                      <a:r>
                        <a:rPr lang="en-US" sz="1400" dirty="0">
                          <a:solidFill>
                            <a:srgbClr val="002060"/>
                          </a:solidFill>
                          <a:latin typeface="+mn-lt"/>
                          <a:cs typeface="Times New Roman" panose="02020603050405020304" pitchFamily="18" charset="0"/>
                        </a:rPr>
                        <a:t> iter(f) </a:t>
                      </a:r>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f (</a:t>
                      </a:r>
                      <a:r>
                        <a:rPr lang="ru-RU" sz="1400" dirty="0">
                          <a:solidFill>
                            <a:srgbClr val="002060"/>
                          </a:solidFill>
                          <a:latin typeface="+mn-lt"/>
                          <a:cs typeface="Times New Roman" panose="02020603050405020304" pitchFamily="18" charset="0"/>
                        </a:rPr>
                        <a:t>хоть даже</a:t>
                      </a:r>
                      <a:r>
                        <a:rPr lang="en-US" sz="1400" dirty="0">
                          <a:solidFill>
                            <a:srgbClr val="002060"/>
                          </a:solidFill>
                          <a:latin typeface="+mn-lt"/>
                          <a:cs typeface="Times New Roman" panose="02020603050405020304" pitchFamily="18" charset="0"/>
                        </a:rPr>
                        <a:t> f</a:t>
                      </a:r>
                      <a:r>
                        <a:rPr lang="ru-RU" sz="1400" dirty="0">
                          <a:solidFill>
                            <a:srgbClr val="002060"/>
                          </a:solidFill>
                          <a:latin typeface="+mn-lt"/>
                          <a:cs typeface="Times New Roman" panose="02020603050405020304" pitchFamily="18" charset="0"/>
                        </a:rPr>
                        <a:t> закрыт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Когда</a:t>
                      </a:r>
                      <a:r>
                        <a:rPr lang="ru-RU" sz="1400" baseline="0" dirty="0">
                          <a:solidFill>
                            <a:srgbClr val="002060"/>
                          </a:solidFill>
                          <a:latin typeface="+mn-lt"/>
                          <a:cs typeface="Times New Roman" panose="02020603050405020304" pitchFamily="18" charset="0"/>
                        </a:rPr>
                        <a:t> файл используется как итератор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обычно</a:t>
                      </a:r>
                      <a:r>
                        <a:rPr lang="ru-RU" sz="1400" baseline="0" dirty="0">
                          <a:solidFill>
                            <a:srgbClr val="002060"/>
                          </a:solidFill>
                          <a:latin typeface="+mn-lt"/>
                          <a:cs typeface="Times New Roman" panose="02020603050405020304" pitchFamily="18" charset="0"/>
                        </a:rPr>
                        <a:t> в цикле</a:t>
                      </a:r>
                      <a:r>
                        <a:rPr lang="en-US" sz="1400" dirty="0">
                          <a:solidFill>
                            <a:srgbClr val="002060"/>
                          </a:solidFill>
                          <a:latin typeface="+mn-lt"/>
                          <a:cs typeface="Times New Roman" panose="02020603050405020304" pitchFamily="18" charset="0"/>
                        </a:rPr>
                        <a:t> for </a:t>
                      </a:r>
                      <a:r>
                        <a:rPr lang="ru-RU" sz="1400" dirty="0">
                          <a:solidFill>
                            <a:srgbClr val="002060"/>
                          </a:solidFill>
                          <a:latin typeface="+mn-lt"/>
                          <a:cs typeface="Times New Roman" panose="02020603050405020304" pitchFamily="18" charset="0"/>
                        </a:rPr>
                        <a:t>(например</a:t>
                      </a:r>
                      <a:r>
                        <a:rPr lang="en-US" sz="1400" dirty="0">
                          <a:solidFill>
                            <a:srgbClr val="002060"/>
                          </a:solidFill>
                          <a:latin typeface="+mn-lt"/>
                          <a:cs typeface="Times New Roman" panose="02020603050405020304" pitchFamily="18" charset="0"/>
                        </a:rPr>
                        <a:t>, for line in f</a:t>
                      </a:r>
                      <a:r>
                        <a:rPr lang="en-US" sz="1400">
                          <a:solidFill>
                            <a:srgbClr val="002060"/>
                          </a:solidFill>
                          <a:latin typeface="+mn-lt"/>
                          <a:cs typeface="Times New Roman" panose="02020603050405020304" pitchFamily="18" charset="0"/>
                        </a:rPr>
                        <a:t>: print(line</a:t>
                      </a:r>
                      <a:r>
                        <a:rPr lang="en-US" sz="1400" dirty="0">
                          <a:solidFill>
                            <a:srgbClr val="002060"/>
                          </a:solidFill>
                          <a:latin typeface="+mn-lt"/>
                          <a:cs typeface="Times New Roman" panose="02020603050405020304" pitchFamily="18" charset="0"/>
                        </a:rPr>
                        <a:t>.strip()), </a:t>
                      </a:r>
                      <a:r>
                        <a:rPr lang="ru-RU" sz="1400" dirty="0">
                          <a:solidFill>
                            <a:srgbClr val="002060"/>
                          </a:solidFill>
                          <a:latin typeface="+mn-lt"/>
                          <a:cs typeface="Times New Roman" panose="02020603050405020304" pitchFamily="18" charset="0"/>
                        </a:rPr>
                        <a:t>метод</a:t>
                      </a:r>
                      <a:r>
                        <a:rPr lang="en-US" sz="1400" dirty="0">
                          <a:solidFill>
                            <a:srgbClr val="002060"/>
                          </a:solidFill>
                          <a:latin typeface="+mn-lt"/>
                          <a:cs typeface="Times New Roman" panose="02020603050405020304" pitchFamily="18" charset="0"/>
                        </a:rPr>
                        <a:t> next() </a:t>
                      </a:r>
                      <a:r>
                        <a:rPr lang="ru-RU" sz="1400" dirty="0">
                          <a:solidFill>
                            <a:srgbClr val="002060"/>
                          </a:solidFill>
                          <a:latin typeface="+mn-lt"/>
                          <a:cs typeface="Times New Roman" panose="02020603050405020304" pitchFamily="18" charset="0"/>
                        </a:rPr>
                        <a:t>вызывается на каждой итерации.</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990954"/>
                  </a:ext>
                </a:extLst>
              </a:tr>
              <a:tr h="722917">
                <a:tc>
                  <a:txBody>
                    <a:bodyPr/>
                    <a:lstStyle/>
                    <a:p>
                      <a:pPr marL="180000"/>
                      <a:r>
                        <a:rPr lang="en-US" sz="1400" dirty="0">
                          <a:solidFill>
                            <a:srgbClr val="002060"/>
                          </a:solidFill>
                          <a:latin typeface="+mn-lt"/>
                          <a:cs typeface="Times New Roman" panose="02020603050405020304" pitchFamily="18" charset="0"/>
                        </a:rPr>
                        <a:t>file.read([</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не более</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байтов из файла</a:t>
                      </a:r>
                      <a:r>
                        <a:rPr lang="en-US" sz="1400" dirty="0">
                          <a:solidFill>
                            <a:srgbClr val="002060"/>
                          </a:solidFill>
                          <a:latin typeface="+mn-lt"/>
                          <a:cs typeface="Times New Roman" panose="02020603050405020304" pitchFamily="18" charset="0"/>
                        </a:rPr>
                        <a:t> (l</a:t>
                      </a:r>
                      <a:r>
                        <a:rPr lang="ru-RU" sz="1400" dirty="0">
                          <a:solidFill>
                            <a:srgbClr val="002060"/>
                          </a:solidFill>
                          <a:latin typeface="+mn-lt"/>
                          <a:cs typeface="Times New Roman" panose="02020603050405020304" pitchFamily="18" charset="0"/>
                        </a:rPr>
                        <a:t>меньше, если</a:t>
                      </a:r>
                      <a:r>
                        <a:rPr lang="en-US" sz="1400" dirty="0">
                          <a:solidFill>
                            <a:srgbClr val="002060"/>
                          </a:solidFill>
                          <a:latin typeface="+mn-lt"/>
                          <a:cs typeface="Times New Roman" panose="02020603050405020304" pitchFamily="18" charset="0"/>
                        </a:rPr>
                        <a:t> read </a:t>
                      </a:r>
                      <a:r>
                        <a:rPr lang="ru-RU" sz="1400" dirty="0">
                          <a:solidFill>
                            <a:srgbClr val="002060"/>
                          </a:solidFill>
                          <a:latin typeface="+mn-lt"/>
                          <a:cs typeface="Times New Roman" panose="02020603050405020304" pitchFamily="18" charset="0"/>
                        </a:rPr>
                        <a:t>встречает</a:t>
                      </a:r>
                      <a:r>
                        <a:rPr lang="en-US" sz="1400" dirty="0">
                          <a:solidFill>
                            <a:srgbClr val="002060"/>
                          </a:solidFill>
                          <a:latin typeface="+mn-lt"/>
                          <a:cs typeface="Times New Roman" panose="02020603050405020304" pitchFamily="18" charset="0"/>
                        </a:rPr>
                        <a:t> EOF </a:t>
                      </a:r>
                      <a:r>
                        <a:rPr lang="ru-RU" sz="1400" dirty="0">
                          <a:solidFill>
                            <a:srgbClr val="002060"/>
                          </a:solidFill>
                          <a:latin typeface="+mn-lt"/>
                          <a:cs typeface="Times New Roman" panose="02020603050405020304" pitchFamily="18" charset="0"/>
                        </a:rPr>
                        <a:t>до того как прочитала</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байтов</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 аргумент</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отрицательный или пропущен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читаются все данные до</a:t>
                      </a:r>
                      <a:r>
                        <a:rPr lang="en-US" sz="1400" dirty="0">
                          <a:solidFill>
                            <a:srgbClr val="002060"/>
                          </a:solidFill>
                          <a:latin typeface="+mn-lt"/>
                          <a:cs typeface="Times New Roman" panose="02020603050405020304" pitchFamily="18" charset="0"/>
                        </a:rPr>
                        <a:t> EOF. </a:t>
                      </a:r>
                      <a:r>
                        <a:rPr lang="ru-RU" sz="1400" dirty="0">
                          <a:solidFill>
                            <a:srgbClr val="002060"/>
                          </a:solidFill>
                          <a:latin typeface="+mn-lt"/>
                          <a:cs typeface="Times New Roman" panose="02020603050405020304" pitchFamily="18" charset="0"/>
                        </a:rPr>
                        <a:t>Байты возвращаются</a:t>
                      </a:r>
                      <a:r>
                        <a:rPr lang="ru-RU" sz="1400" baseline="0" dirty="0">
                          <a:solidFill>
                            <a:srgbClr val="002060"/>
                          </a:solidFill>
                          <a:latin typeface="+mn-lt"/>
                          <a:cs typeface="Times New Roman" panose="02020603050405020304" pitchFamily="18" charset="0"/>
                        </a:rPr>
                        <a:t> как строковый объект.</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862812"/>
                  </a:ext>
                </a:extLst>
              </a:tr>
            </a:tbl>
          </a:graphicData>
        </a:graphic>
      </p:graphicFrame>
    </p:spTree>
    <p:extLst>
      <p:ext uri="{BB962C8B-B14F-4D97-AF65-F5344CB8AC3E}">
        <p14:creationId xmlns:p14="http://schemas.microsoft.com/office/powerpoint/2010/main" val="245084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Методы и функции для работы с файлами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6" name="Table 1">
            <a:extLst>
              <a:ext uri="{FF2B5EF4-FFF2-40B4-BE49-F238E27FC236}">
                <a16:creationId xmlns:a16="http://schemas.microsoft.com/office/drawing/2014/main" id="{A2CBB4BB-6BFE-4DEF-ACFA-F20512657B06}"/>
              </a:ext>
            </a:extLst>
          </p:cNvPr>
          <p:cNvGraphicFramePr>
            <a:graphicFrameLocks noGrp="1"/>
          </p:cNvGraphicFramePr>
          <p:nvPr>
            <p:extLst>
              <p:ext uri="{D42A27DB-BD31-4B8C-83A1-F6EECF244321}">
                <p14:modId xmlns:p14="http://schemas.microsoft.com/office/powerpoint/2010/main" val="593337478"/>
              </p:ext>
            </p:extLst>
          </p:nvPr>
        </p:nvGraphicFramePr>
        <p:xfrm>
          <a:off x="381966" y="988320"/>
          <a:ext cx="11417686" cy="4659921"/>
        </p:xfrm>
        <a:graphic>
          <a:graphicData uri="http://schemas.openxmlformats.org/drawingml/2006/table">
            <a:tbl>
              <a:tblPr/>
              <a:tblGrid>
                <a:gridCol w="2568979">
                  <a:extLst>
                    <a:ext uri="{9D8B030D-6E8A-4147-A177-3AD203B41FA5}">
                      <a16:colId xmlns:a16="http://schemas.microsoft.com/office/drawing/2014/main" val="3013631799"/>
                    </a:ext>
                  </a:extLst>
                </a:gridCol>
                <a:gridCol w="8848707">
                  <a:extLst>
                    <a:ext uri="{9D8B030D-6E8A-4147-A177-3AD203B41FA5}">
                      <a16:colId xmlns:a16="http://schemas.microsoft.com/office/drawing/2014/main" val="3060386049"/>
                    </a:ext>
                  </a:extLst>
                </a:gridCol>
              </a:tblGrid>
              <a:tr h="3279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1" dirty="0">
                          <a:solidFill>
                            <a:srgbClr val="002060"/>
                          </a:solidFill>
                          <a:latin typeface="+mn-lt"/>
                          <a:cs typeface="Times New Roman" panose="02020603050405020304" pitchFamily="18" charset="0"/>
                        </a:rPr>
                        <a:t>Методы и 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686426102"/>
                  </a:ext>
                </a:extLst>
              </a:tr>
              <a:tr h="854566">
                <a:tc>
                  <a:txBody>
                    <a:bodyPr/>
                    <a:lstStyle/>
                    <a:p>
                      <a:pPr marL="180000"/>
                      <a:r>
                        <a:rPr lang="en-US" sz="1400" dirty="0">
                          <a:solidFill>
                            <a:srgbClr val="002060"/>
                          </a:solidFill>
                          <a:latin typeface="+mn-lt"/>
                          <a:cs typeface="Times New Roman" panose="02020603050405020304" pitchFamily="18" charset="0"/>
                        </a:rPr>
                        <a:t>file.readline([</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одну целую строку из файла</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Завершающий символ перевода</a:t>
                      </a:r>
                      <a:r>
                        <a:rPr lang="ru-RU" sz="1400" baseline="0" dirty="0">
                          <a:solidFill>
                            <a:srgbClr val="002060"/>
                          </a:solidFill>
                          <a:latin typeface="+mn-lt"/>
                          <a:cs typeface="Times New Roman" panose="02020603050405020304" pitchFamily="18" charset="0"/>
                        </a:rPr>
                        <a:t> строки </a:t>
                      </a:r>
                      <a:r>
                        <a:rPr lang="ru-RU" sz="1400" dirty="0">
                          <a:solidFill>
                            <a:srgbClr val="002060"/>
                          </a:solidFill>
                          <a:latin typeface="+mn-lt"/>
                          <a:cs typeface="Times New Roman" panose="02020603050405020304" pitchFamily="18" charset="0"/>
                        </a:rPr>
                        <a:t>сохраняется в строке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но может быть пропущен, если файл заканчивается незавершенной строкой</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3467909"/>
                  </a:ext>
                </a:extLst>
              </a:tr>
              <a:tr h="576278">
                <a:tc>
                  <a:txBody>
                    <a:bodyPr/>
                    <a:lstStyle/>
                    <a:p>
                      <a:pPr marL="180000"/>
                      <a:r>
                        <a:rPr lang="en-US" sz="1400" dirty="0">
                          <a:solidFill>
                            <a:srgbClr val="002060"/>
                          </a:solidFill>
                          <a:latin typeface="+mn-lt"/>
                          <a:cs typeface="Times New Roman" panose="02020603050405020304" pitchFamily="18" charset="0"/>
                        </a:rPr>
                        <a:t>file.readlines([</a:t>
                      </a:r>
                      <a:r>
                        <a:rPr lang="en-US" sz="1400" i="1" dirty="0">
                          <a:solidFill>
                            <a:srgbClr val="002060"/>
                          </a:solidFill>
                          <a:latin typeface="+mn-lt"/>
                          <a:cs typeface="Times New Roman" panose="02020603050405020304" pitchFamily="18" charset="0"/>
                        </a:rPr>
                        <a:t>sizehint</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до достижения</a:t>
                      </a:r>
                      <a:r>
                        <a:rPr lang="en-US" sz="1400" dirty="0">
                          <a:solidFill>
                            <a:srgbClr val="002060"/>
                          </a:solidFill>
                          <a:latin typeface="+mn-lt"/>
                          <a:cs typeface="Times New Roman" panose="02020603050405020304" pitchFamily="18" charset="0"/>
                        </a:rPr>
                        <a:t> EOF</a:t>
                      </a:r>
                      <a:r>
                        <a:rPr lang="ru-RU" sz="1400" dirty="0">
                          <a:solidFill>
                            <a:srgbClr val="002060"/>
                          </a:solidFill>
                          <a:latin typeface="+mn-lt"/>
                          <a:cs typeface="Times New Roman" panose="02020603050405020304" pitchFamily="18" charset="0"/>
                        </a:rPr>
                        <a:t>, используя</a:t>
                      </a:r>
                      <a:r>
                        <a:rPr lang="en-US" sz="1400" dirty="0">
                          <a:solidFill>
                            <a:srgbClr val="002060"/>
                          </a:solidFill>
                          <a:latin typeface="+mn-lt"/>
                          <a:cs typeface="Times New Roman" panose="02020603050405020304" pitchFamily="18" charset="0"/>
                        </a:rPr>
                        <a:t> readline()</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 возвращает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список прочитанных строк</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4190044"/>
                  </a:ext>
                </a:extLst>
              </a:tr>
              <a:tr h="297991">
                <a:tc>
                  <a:txBody>
                    <a:bodyPr/>
                    <a:lstStyle/>
                    <a:p>
                      <a:pPr marL="180000"/>
                      <a:r>
                        <a:rPr lang="en-US" sz="1400" dirty="0">
                          <a:solidFill>
                            <a:srgbClr val="002060"/>
                          </a:solidFill>
                          <a:latin typeface="+mn-lt"/>
                          <a:cs typeface="Times New Roman" panose="02020603050405020304" pitchFamily="18" charset="0"/>
                        </a:rPr>
                        <a:t>file.xreadlines()</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то же, что</a:t>
                      </a:r>
                      <a:r>
                        <a:rPr lang="en-US" sz="1400" dirty="0">
                          <a:solidFill>
                            <a:srgbClr val="002060"/>
                          </a:solidFill>
                          <a:latin typeface="+mn-lt"/>
                          <a:cs typeface="Times New Roman" panose="02020603050405020304" pitchFamily="18" charset="0"/>
                        </a:rPr>
                        <a:t> iter(f).</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105420"/>
                  </a:ext>
                </a:extLst>
              </a:tr>
              <a:tr h="297991">
                <a:tc>
                  <a:txBody>
                    <a:bodyPr/>
                    <a:lstStyle/>
                    <a:p>
                      <a:pPr marL="180000"/>
                      <a:r>
                        <a:rPr lang="en-US" sz="1400" dirty="0">
                          <a:solidFill>
                            <a:srgbClr val="002060"/>
                          </a:solidFill>
                          <a:latin typeface="+mn-lt"/>
                          <a:cs typeface="Times New Roman" panose="02020603050405020304" pitchFamily="18" charset="0"/>
                        </a:rPr>
                        <a:t>file.seek(</a:t>
                      </a:r>
                      <a:r>
                        <a:rPr lang="en-US" sz="1400" i="1" dirty="0">
                          <a:solidFill>
                            <a:srgbClr val="002060"/>
                          </a:solidFill>
                          <a:latin typeface="+mn-lt"/>
                          <a:cs typeface="Times New Roman" panose="02020603050405020304" pitchFamily="18" charset="0"/>
                        </a:rPr>
                        <a:t>offset</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whence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Устанавливает текущую позицию</a:t>
                      </a:r>
                      <a:r>
                        <a:rPr lang="ru-RU" sz="1400" baseline="0" dirty="0">
                          <a:solidFill>
                            <a:srgbClr val="002060"/>
                          </a:solidFill>
                          <a:latin typeface="+mn-lt"/>
                          <a:cs typeface="Times New Roman" panose="02020603050405020304" pitchFamily="18" charset="0"/>
                        </a:rPr>
                        <a:t> в файле</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как</a:t>
                      </a:r>
                      <a:r>
                        <a:rPr lang="en-US" sz="1400" dirty="0">
                          <a:solidFill>
                            <a:srgbClr val="002060"/>
                          </a:solidFill>
                          <a:latin typeface="+mn-lt"/>
                          <a:cs typeface="Times New Roman" panose="02020603050405020304" pitchFamily="18" charset="0"/>
                        </a:rPr>
                        <a:t> fseek() </a:t>
                      </a:r>
                      <a:r>
                        <a:rPr lang="ru-RU" sz="1400" dirty="0">
                          <a:solidFill>
                            <a:srgbClr val="002060"/>
                          </a:solidFill>
                          <a:latin typeface="+mn-lt"/>
                          <a:cs typeface="Times New Roman" panose="02020603050405020304" pitchFamily="18" charset="0"/>
                        </a:rPr>
                        <a:t>у </a:t>
                      </a:r>
                      <a:r>
                        <a:rPr lang="en-US" sz="1400" dirty="0">
                          <a:solidFill>
                            <a:srgbClr val="002060"/>
                          </a:solidFill>
                          <a:latin typeface="+mn-lt"/>
                          <a:cs typeface="Times New Roman" panose="02020603050405020304" pitchFamily="18" charset="0"/>
                        </a:rPr>
                        <a:t>stdio</a:t>
                      </a:r>
                      <a:r>
                        <a:rPr lang="ru-RU"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8324590"/>
                  </a:ext>
                </a:extLst>
              </a:tr>
              <a:tr h="297991">
                <a:tc>
                  <a:txBody>
                    <a:bodyPr/>
                    <a:lstStyle/>
                    <a:p>
                      <a:pPr marL="180000"/>
                      <a:r>
                        <a:rPr lang="en-US" sz="1400" dirty="0">
                          <a:solidFill>
                            <a:srgbClr val="002060"/>
                          </a:solidFill>
                          <a:latin typeface="+mn-lt"/>
                          <a:cs typeface="Times New Roman" panose="02020603050405020304" pitchFamily="18" charset="0"/>
                        </a:rPr>
                        <a:t>file.tell()</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 текущую позицию в файле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как</a:t>
                      </a:r>
                      <a:r>
                        <a:rPr lang="en-US" sz="1400" dirty="0">
                          <a:solidFill>
                            <a:srgbClr val="002060"/>
                          </a:solidFill>
                          <a:latin typeface="+mn-lt"/>
                          <a:cs typeface="Times New Roman" panose="02020603050405020304" pitchFamily="18" charset="0"/>
                        </a:rPr>
                        <a:t> ftell()</a:t>
                      </a:r>
                      <a:r>
                        <a:rPr lang="ru-RU" sz="1400" dirty="0">
                          <a:solidFill>
                            <a:srgbClr val="002060"/>
                          </a:solidFill>
                          <a:latin typeface="+mn-lt"/>
                          <a:cs typeface="Times New Roman" panose="02020603050405020304" pitchFamily="18" charset="0"/>
                        </a:rPr>
                        <a:t> у </a:t>
                      </a:r>
                      <a:r>
                        <a:rPr lang="en-US" sz="1400" dirty="0">
                          <a:solidFill>
                            <a:srgbClr val="002060"/>
                          </a:solidFill>
                          <a:latin typeface="+mn-lt"/>
                          <a:cs typeface="Times New Roman" panose="02020603050405020304" pitchFamily="18" charset="0"/>
                        </a:rPr>
                        <a:t>stdio.</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042487"/>
                  </a:ext>
                </a:extLst>
              </a:tr>
              <a:tr h="576278">
                <a:tc>
                  <a:txBody>
                    <a:bodyPr/>
                    <a:lstStyle/>
                    <a:p>
                      <a:pPr marL="180000"/>
                      <a:r>
                        <a:rPr lang="en-US" sz="1400" dirty="0">
                          <a:solidFill>
                            <a:srgbClr val="002060"/>
                          </a:solidFill>
                          <a:latin typeface="+mn-lt"/>
                          <a:cs typeface="Times New Roman" panose="02020603050405020304" pitchFamily="18" charset="0"/>
                        </a:rPr>
                        <a:t>file.truncate([</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Обрезает размер файла</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 аргумент</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указан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файл обрезается по данный размер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не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 умолчанию</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ru-RU" sz="1400" dirty="0">
                          <a:solidFill>
                            <a:srgbClr val="002060"/>
                          </a:solidFill>
                          <a:latin typeface="+mn-lt"/>
                          <a:cs typeface="Times New Roman" panose="02020603050405020304" pitchFamily="18" charset="0"/>
                        </a:rPr>
                        <a:t> определяется текущей позицией</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1958695"/>
                  </a:ext>
                </a:extLst>
              </a:tr>
              <a:tr h="576278">
                <a:tc>
                  <a:txBody>
                    <a:bodyPr/>
                    <a:lstStyle/>
                    <a:p>
                      <a:pPr marL="180000"/>
                      <a:r>
                        <a:rPr lang="en-US" sz="1400" dirty="0">
                          <a:solidFill>
                            <a:srgbClr val="002060"/>
                          </a:solidFill>
                          <a:latin typeface="+mn-lt"/>
                          <a:cs typeface="Times New Roman" panose="02020603050405020304" pitchFamily="18" charset="0"/>
                        </a:rPr>
                        <a:t>file.write(</a:t>
                      </a:r>
                      <a:r>
                        <a:rPr lang="en-US" sz="1400" i="1" dirty="0">
                          <a:solidFill>
                            <a:srgbClr val="002060"/>
                          </a:solidFill>
                          <a:latin typeface="+mn-lt"/>
                          <a:cs typeface="Times New Roman" panose="02020603050405020304" pitchFamily="18" charset="0"/>
                        </a:rPr>
                        <a:t>str</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Пишет строку в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Ничего не возвращает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Из-за буферизации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строка может не появиться в файле,</a:t>
                      </a:r>
                      <a:r>
                        <a:rPr lang="ru-RU" sz="1400" baseline="0" dirty="0">
                          <a:solidFill>
                            <a:srgbClr val="002060"/>
                          </a:solidFill>
                          <a:latin typeface="+mn-lt"/>
                          <a:cs typeface="Times New Roman" panose="02020603050405020304" pitchFamily="18" charset="0"/>
                        </a:rPr>
                        <a:t> пока не будут вызваны</a:t>
                      </a:r>
                      <a:r>
                        <a:rPr lang="en-US" sz="1400" dirty="0">
                          <a:solidFill>
                            <a:srgbClr val="002060"/>
                          </a:solidFill>
                          <a:latin typeface="+mn-lt"/>
                          <a:cs typeface="Times New Roman" panose="02020603050405020304" pitchFamily="18" charset="0"/>
                        </a:rPr>
                        <a:t> flush()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close().</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067464"/>
                  </a:ext>
                </a:extLst>
              </a:tr>
              <a:tr h="854566">
                <a:tc>
                  <a:txBody>
                    <a:bodyPr/>
                    <a:lstStyle/>
                    <a:p>
                      <a:pPr marL="180000"/>
                      <a:r>
                        <a:rPr lang="en-US" sz="1400" dirty="0">
                          <a:solidFill>
                            <a:srgbClr val="002060"/>
                          </a:solidFill>
                          <a:latin typeface="+mn-lt"/>
                          <a:cs typeface="Times New Roman" panose="02020603050405020304" pitchFamily="18" charset="0"/>
                        </a:rPr>
                        <a:t>file.writelines(</a:t>
                      </a:r>
                      <a:r>
                        <a:rPr lang="en-US" sz="1400" i="1" dirty="0">
                          <a:solidFill>
                            <a:srgbClr val="002060"/>
                          </a:solidFill>
                          <a:latin typeface="+mn-lt"/>
                          <a:cs typeface="Times New Roman" panose="02020603050405020304" pitchFamily="18" charset="0"/>
                        </a:rPr>
                        <a:t>sequence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Пишет последовательность строк в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Последовательность моет быть итерируемым объектом, представляемым набором</a:t>
                      </a:r>
                      <a:r>
                        <a:rPr lang="ru-RU" sz="1400" baseline="0" dirty="0">
                          <a:solidFill>
                            <a:srgbClr val="002060"/>
                          </a:solidFill>
                          <a:latin typeface="+mn-lt"/>
                          <a:cs typeface="Times New Roman" panose="02020603050405020304" pitchFamily="18" charset="0"/>
                        </a:rPr>
                        <a:t> строк</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(обычно</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это список</a:t>
                      </a:r>
                      <a:r>
                        <a:rPr lang="ru-RU" sz="1400" baseline="0" dirty="0">
                          <a:solidFill>
                            <a:srgbClr val="002060"/>
                          </a:solidFill>
                          <a:latin typeface="+mn-lt"/>
                          <a:cs typeface="Times New Roman" panose="02020603050405020304" pitchFamily="18" charset="0"/>
                        </a:rPr>
                        <a:t> строк)</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Ничего не возвращает</a:t>
                      </a:r>
                      <a:r>
                        <a:rPr lang="en-US" sz="1400" dirty="0">
                          <a:solidFill>
                            <a:srgbClr val="002060"/>
                          </a:solidFill>
                          <a:latin typeface="+mn-lt"/>
                          <a:cs typeface="Times New Roman" panose="02020603050405020304" pitchFamily="18" charset="0"/>
                        </a:rPr>
                        <a:t>. </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9613537"/>
                  </a:ext>
                </a:extLst>
              </a:tr>
            </a:tbl>
          </a:graphicData>
        </a:graphic>
      </p:graphicFrame>
    </p:spTree>
    <p:extLst>
      <p:ext uri="{BB962C8B-B14F-4D97-AF65-F5344CB8AC3E}">
        <p14:creationId xmlns:p14="http://schemas.microsoft.com/office/powerpoint/2010/main" val="1151029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Атрибуты файлового объекта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39347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"myfile.txt"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 of the file: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"Closed or not: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"Opening mode: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"Softspace flag: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softspace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of the file: myfile.txt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Closed or not: False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Opening mode: wb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Softspace flag: 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aphicFrame>
        <p:nvGraphicFramePr>
          <p:cNvPr id="5" name="Table 6">
            <a:extLst>
              <a:ext uri="{FF2B5EF4-FFF2-40B4-BE49-F238E27FC236}">
                <a16:creationId xmlns:a16="http://schemas.microsoft.com/office/drawing/2014/main" id="{51C1AF34-D0B7-4061-A2FB-B95953732877}"/>
              </a:ext>
            </a:extLst>
          </p:cNvPr>
          <p:cNvGraphicFramePr>
            <a:graphicFrameLocks noGrp="1"/>
          </p:cNvGraphicFramePr>
          <p:nvPr>
            <p:extLst>
              <p:ext uri="{D42A27DB-BD31-4B8C-83A1-F6EECF244321}">
                <p14:modId xmlns:p14="http://schemas.microsoft.com/office/powerpoint/2010/main" val="1443710933"/>
              </p:ext>
            </p:extLst>
          </p:nvPr>
        </p:nvGraphicFramePr>
        <p:xfrm>
          <a:off x="381966" y="988321"/>
          <a:ext cx="11417686" cy="2865120"/>
        </p:xfrm>
        <a:graphic>
          <a:graphicData uri="http://schemas.openxmlformats.org/drawingml/2006/table">
            <a:tbl>
              <a:tblPr/>
              <a:tblGrid>
                <a:gridCol w="2499976">
                  <a:extLst>
                    <a:ext uri="{9D8B030D-6E8A-4147-A177-3AD203B41FA5}">
                      <a16:colId xmlns:a16="http://schemas.microsoft.com/office/drawing/2014/main" val="20000"/>
                    </a:ext>
                  </a:extLst>
                </a:gridCol>
                <a:gridCol w="8917710">
                  <a:extLst>
                    <a:ext uri="{9D8B030D-6E8A-4147-A177-3AD203B41FA5}">
                      <a16:colId xmlns:a16="http://schemas.microsoft.com/office/drawing/2014/main" val="20001"/>
                    </a:ext>
                  </a:extLst>
                </a:gridCol>
              </a:tblGrid>
              <a:tr h="0">
                <a:tc>
                  <a:txBody>
                    <a:bodyPr/>
                    <a:lstStyle/>
                    <a:p>
                      <a:pPr marL="180000" algn="ctr"/>
                      <a:r>
                        <a:rPr lang="ru-RU" sz="1400" b="1" dirty="0">
                          <a:solidFill>
                            <a:srgbClr val="002060"/>
                          </a:solidFill>
                          <a:latin typeface="+mn-lt"/>
                          <a:cs typeface="Times New Roman" panose="02020603050405020304" pitchFamily="18" charset="0"/>
                        </a:rPr>
                        <a:t>Атрибут</a:t>
                      </a:r>
                      <a:endParaRPr lang="en-US" sz="1400" b="1"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180000"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0">
                <a:tc>
                  <a:txBody>
                    <a:bodyPr/>
                    <a:lstStyle/>
                    <a:p>
                      <a:pPr marL="180000" algn="l"/>
                      <a:r>
                        <a:rPr lang="en-US" sz="1400">
                          <a:solidFill>
                            <a:srgbClr val="002060"/>
                          </a:solidFill>
                          <a:latin typeface="+mn-lt"/>
                          <a:cs typeface="Times New Roman" panose="02020603050405020304" pitchFamily="18" charset="0"/>
                        </a:rPr>
                        <a:t>file.closed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 </a:t>
                      </a:r>
                      <a:r>
                        <a:rPr lang="ru-RU" sz="1400" dirty="0">
                          <a:solidFill>
                            <a:srgbClr val="002060"/>
                          </a:solidFill>
                          <a:latin typeface="+mn-lt"/>
                          <a:cs typeface="Times New Roman" panose="02020603050405020304" pitchFamily="18" charset="0"/>
                        </a:rPr>
                        <a:t>если файл закрыт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иначе</a:t>
                      </a:r>
                      <a:r>
                        <a:rPr lang="ru-RU" sz="1400" baseline="0" dirty="0">
                          <a:solidFill>
                            <a:srgbClr val="002060"/>
                          </a:solidFill>
                          <a:latin typeface="+mn-lt"/>
                          <a:cs typeface="Times New Roman" panose="02020603050405020304" pitchFamily="18" charset="0"/>
                        </a:rPr>
                        <a:t> </a:t>
                      </a:r>
                      <a:r>
                        <a:rPr lang="en-US" sz="1400" baseline="0" dirty="0">
                          <a:solidFill>
                            <a:srgbClr val="002060"/>
                          </a:solidFill>
                          <a:latin typeface="+mn-lt"/>
                          <a:cs typeface="Times New Roman" panose="02020603050405020304" pitchFamily="18" charset="0"/>
                        </a:rPr>
                        <a:t>F</a:t>
                      </a:r>
                      <a:r>
                        <a:rPr lang="en-US" sz="1400" dirty="0">
                          <a:solidFill>
                            <a:srgbClr val="002060"/>
                          </a:solidFill>
                          <a:latin typeface="+mn-lt"/>
                          <a:cs typeface="Times New Roman" panose="02020603050405020304" pitchFamily="18" charset="0"/>
                        </a:rPr>
                        <a:t>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180000" algn="l"/>
                      <a:r>
                        <a:rPr lang="en-US" sz="1400">
                          <a:solidFill>
                            <a:srgbClr val="002060"/>
                          </a:solidFill>
                          <a:latin typeface="+mn-lt"/>
                          <a:cs typeface="Times New Roman" panose="02020603050405020304" pitchFamily="18" charset="0"/>
                        </a:rPr>
                        <a:t>file.mode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режим доступа, с которым был открыт данный файл</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180000" algn="l"/>
                      <a:r>
                        <a:rPr lang="en-US" sz="1400" dirty="0">
                          <a:solidFill>
                            <a:srgbClr val="002060"/>
                          </a:solidFill>
                          <a:latin typeface="+mn-lt"/>
                          <a:cs typeface="Times New Roman" panose="02020603050405020304" pitchFamily="18" charset="0"/>
                        </a:rPr>
                        <a:t>file.encoding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Кодировка, которую использует файл</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180000" algn="l"/>
                      <a:r>
                        <a:rPr lang="en-US" sz="1400" dirty="0">
                          <a:solidFill>
                            <a:srgbClr val="002060"/>
                          </a:solidFill>
                          <a:latin typeface="+mn-lt"/>
                          <a:cs typeface="Times New Roman" panose="02020603050405020304" pitchFamily="18" charset="0"/>
                        </a:rPr>
                        <a:t>file.errors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Режим, в котором будут обрабатываться ошибки кодирования/декодирования.</a:t>
                      </a:r>
                      <a:endParaRPr lang="en-US" sz="1400"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0716229"/>
                  </a:ext>
                </a:extLst>
              </a:tr>
              <a:tr h="0">
                <a:tc>
                  <a:txBody>
                    <a:bodyPr/>
                    <a:lstStyle/>
                    <a:p>
                      <a:pPr marL="180000" algn="l"/>
                      <a:r>
                        <a:rPr lang="en-US" sz="1400" dirty="0">
                          <a:solidFill>
                            <a:srgbClr val="002060"/>
                          </a:solidFill>
                          <a:latin typeface="+mn-lt"/>
                          <a:cs typeface="Times New Roman" panose="02020603050405020304" pitchFamily="18" charset="0"/>
                        </a:rPr>
                        <a:t>file.name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 имя файла</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180000" algn="l"/>
                      <a:r>
                        <a:rPr lang="en-US" sz="1400" dirty="0">
                          <a:solidFill>
                            <a:srgbClr val="002060"/>
                          </a:solidFill>
                          <a:latin typeface="+mn-lt"/>
                          <a:cs typeface="Times New Roman" panose="02020603050405020304" pitchFamily="18" charset="0"/>
                        </a:rPr>
                        <a:t>file.softspace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 False если при выводе содержимого файла следует отдельно добавлять пробел.</a:t>
                      </a:r>
                      <a:endParaRPr lang="en-US" sz="1400"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180000" algn="l"/>
                      <a:r>
                        <a:rPr lang="en-US" sz="1400" dirty="0">
                          <a:solidFill>
                            <a:srgbClr val="002060"/>
                          </a:solidFill>
                          <a:latin typeface="+mn-lt"/>
                          <a:cs typeface="Times New Roman" panose="02020603050405020304" pitchFamily="18" charset="0"/>
                        </a:rPr>
                        <a:t>file.newlines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Если</a:t>
                      </a:r>
                      <a:r>
                        <a:rPr lang="ru-RU" sz="1400" baseline="0" dirty="0">
                          <a:solidFill>
                            <a:srgbClr val="002060"/>
                          </a:solidFill>
                          <a:latin typeface="+mn-lt"/>
                          <a:cs typeface="Times New Roman" panose="02020603050405020304" pitchFamily="18" charset="0"/>
                        </a:rPr>
                        <a:t> версия </a:t>
                      </a:r>
                      <a:r>
                        <a:rPr lang="en-US" sz="1400" baseline="0" dirty="0">
                          <a:solidFill>
                            <a:srgbClr val="002060"/>
                          </a:solidFill>
                          <a:latin typeface="+mn-lt"/>
                          <a:cs typeface="Times New Roman" panose="02020603050405020304" pitchFamily="18" charset="0"/>
                        </a:rPr>
                        <a:t>Python </a:t>
                      </a:r>
                      <a:r>
                        <a:rPr lang="ru-RU" sz="1400" baseline="0" dirty="0">
                          <a:solidFill>
                            <a:srgbClr val="002060"/>
                          </a:solidFill>
                          <a:latin typeface="+mn-lt"/>
                          <a:cs typeface="Times New Roman" panose="02020603050405020304" pitchFamily="18" charset="0"/>
                        </a:rPr>
                        <a:t>использует универсальный режим новых строк </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по</a:t>
                      </a:r>
                      <a:r>
                        <a:rPr lang="ru-RU" sz="1400" baseline="0" dirty="0">
                          <a:solidFill>
                            <a:srgbClr val="002060"/>
                          </a:solidFill>
                          <a:latin typeface="+mn-lt"/>
                          <a:cs typeface="Times New Roman" panose="02020603050405020304" pitchFamily="18" charset="0"/>
                        </a:rPr>
                        <a:t> умолчанию</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этот атрибут только-для-чтения</a:t>
                      </a:r>
                      <a:r>
                        <a:rPr lang="ru-RU" sz="1400" baseline="0" dirty="0">
                          <a:solidFill>
                            <a:srgbClr val="002060"/>
                          </a:solidFill>
                          <a:latin typeface="+mn-lt"/>
                          <a:cs typeface="Times New Roman" panose="02020603050405020304" pitchFamily="18" charset="0"/>
                        </a:rPr>
                        <a:t> существует</a:t>
                      </a:r>
                      <a:r>
                        <a:rPr lang="ru-RU" sz="1400" dirty="0">
                          <a:solidFill>
                            <a:srgbClr val="002060"/>
                          </a:solidFill>
                          <a:latin typeface="+mn-lt"/>
                          <a:cs typeface="Times New Roman" panose="02020603050405020304" pitchFamily="18" charset="0"/>
                        </a:rPr>
                        <a:t> и для файлов, открытых на чтение в этом</a:t>
                      </a:r>
                      <a:r>
                        <a:rPr lang="ru-RU" sz="1400" baseline="0" dirty="0">
                          <a:solidFill>
                            <a:srgbClr val="002060"/>
                          </a:solidFill>
                          <a:latin typeface="+mn-lt"/>
                          <a:cs typeface="Times New Roman" panose="02020603050405020304" pitchFamily="18" charset="0"/>
                        </a:rPr>
                        <a:t> же режиме,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отслеживает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типы</a:t>
                      </a:r>
                      <a:r>
                        <a:rPr lang="ru-RU" sz="1400" baseline="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новых строк, встреченные при чтении файла</a:t>
                      </a:r>
                      <a:r>
                        <a:rPr lang="en-US" sz="1400" dirty="0">
                          <a:solidFill>
                            <a:srgbClr val="002060"/>
                          </a:solidFill>
                          <a:latin typeface="+mn-lt"/>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 Box 10">
            <a:extLst>
              <a:ext uri="{FF2B5EF4-FFF2-40B4-BE49-F238E27FC236}">
                <a16:creationId xmlns:a16="http://schemas.microsoft.com/office/drawing/2014/main" id="{978F115B-EFEB-4FBA-BF01-581397EFEB0F}"/>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736634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Режимы открытия файла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39347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0" fontAlgn="base" hangingPunct="0">
              <a:spcBef>
                <a:spcPct val="0"/>
              </a:spcBef>
              <a:spcAft>
                <a:spcPct val="0"/>
              </a:spcAft>
              <a:buNone/>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Режимы могут быть объединены, то есть, к примеру, 'rb' - чтение в двоичном режиме, ‘r+’ – чтение и запись в текстовом режиме.</a:t>
            </a:r>
          </a:p>
        </p:txBody>
      </p:sp>
      <p:graphicFrame>
        <p:nvGraphicFramePr>
          <p:cNvPr id="6" name="Table 3">
            <a:extLst>
              <a:ext uri="{FF2B5EF4-FFF2-40B4-BE49-F238E27FC236}">
                <a16:creationId xmlns:a16="http://schemas.microsoft.com/office/drawing/2014/main" id="{97F1671B-A2D0-422E-9CEA-24C93252492D}"/>
              </a:ext>
            </a:extLst>
          </p:cNvPr>
          <p:cNvGraphicFramePr>
            <a:graphicFrameLocks noGrp="1"/>
          </p:cNvGraphicFramePr>
          <p:nvPr>
            <p:extLst>
              <p:ext uri="{D42A27DB-BD31-4B8C-83A1-F6EECF244321}">
                <p14:modId xmlns:p14="http://schemas.microsoft.com/office/powerpoint/2010/main" val="2543653876"/>
              </p:ext>
            </p:extLst>
          </p:nvPr>
        </p:nvGraphicFramePr>
        <p:xfrm>
          <a:off x="381966" y="988321"/>
          <a:ext cx="11428068" cy="2749653"/>
        </p:xfrm>
        <a:graphic>
          <a:graphicData uri="http://schemas.openxmlformats.org/drawingml/2006/table">
            <a:tbl>
              <a:tblPr/>
              <a:tblGrid>
                <a:gridCol w="851816">
                  <a:extLst>
                    <a:ext uri="{9D8B030D-6E8A-4147-A177-3AD203B41FA5}">
                      <a16:colId xmlns:a16="http://schemas.microsoft.com/office/drawing/2014/main" val="20000"/>
                    </a:ext>
                  </a:extLst>
                </a:gridCol>
                <a:gridCol w="10576252">
                  <a:extLst>
                    <a:ext uri="{9D8B030D-6E8A-4147-A177-3AD203B41FA5}">
                      <a16:colId xmlns:a16="http://schemas.microsoft.com/office/drawing/2014/main" val="20001"/>
                    </a:ext>
                  </a:extLst>
                </a:gridCol>
              </a:tblGrid>
              <a:tr h="274758">
                <a:tc>
                  <a:txBody>
                    <a:bodyPr/>
                    <a:lstStyle/>
                    <a:p>
                      <a:pPr algn="ctr"/>
                      <a:r>
                        <a:rPr lang="ru-RU" sz="1400" b="1" dirty="0">
                          <a:solidFill>
                            <a:srgbClr val="002060"/>
                          </a:solidFill>
                          <a:effectLst/>
                          <a:latin typeface="+mn-lt"/>
                          <a:cs typeface="Times New Roman" panose="02020603050405020304" pitchFamily="18" charset="0"/>
                        </a:rPr>
                        <a:t>Режим</a:t>
                      </a:r>
                    </a:p>
                  </a:txBody>
                  <a:tcPr marL="39129" marR="39129" marT="19565" marB="19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39129" marR="39129" marT="19565" marB="19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340643">
                <a:tc>
                  <a:txBody>
                    <a:bodyPr/>
                    <a:lstStyle/>
                    <a:p>
                      <a:pPr marL="180000"/>
                      <a:r>
                        <a:rPr lang="en-US" sz="1400">
                          <a:solidFill>
                            <a:srgbClr val="002060"/>
                          </a:solidFill>
                          <a:effectLst/>
                          <a:latin typeface="+mn-lt"/>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a:solidFill>
                            <a:srgbClr val="002060"/>
                          </a:solidFill>
                          <a:effectLst/>
                          <a:latin typeface="+mn-lt"/>
                          <a:cs typeface="Times New Roman" panose="02020603050405020304" pitchFamily="18" charset="0"/>
                        </a:rPr>
                        <a:t>открытие на чтение (является значением по умолчанию).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0643">
                <a:tc>
                  <a:txBody>
                    <a:bodyPr/>
                    <a:lstStyle/>
                    <a:p>
                      <a:pPr marL="180000"/>
                      <a:r>
                        <a:rPr lang="en-US" sz="1400">
                          <a:solidFill>
                            <a:srgbClr val="002060"/>
                          </a:solidFill>
                          <a:effectLst/>
                          <a:latin typeface="+mn-lt"/>
                          <a:cs typeface="Times New Roman" panose="02020603050405020304" pitchFamily="18" charset="0"/>
                        </a:rPr>
                        <a:t>'w'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на запись, содержимое файла удаляется, если файла не существует, создается новый.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1682">
                <a:tc>
                  <a:txBody>
                    <a:bodyPr/>
                    <a:lstStyle/>
                    <a:p>
                      <a:pPr marL="180000"/>
                      <a:r>
                        <a:rPr lang="en-US" sz="1400">
                          <a:solidFill>
                            <a:srgbClr val="002060"/>
                          </a:solidFill>
                          <a:effectLst/>
                          <a:latin typeface="+mn-lt"/>
                          <a:cs typeface="Times New Roman" panose="020206030504050203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(с версии 3.3) открытие на запись, если файла не существует, иначе исключение.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0643">
                <a:tc>
                  <a:txBody>
                    <a:bodyPr/>
                    <a:lstStyle/>
                    <a:p>
                      <a:pPr marL="180000"/>
                      <a:r>
                        <a:rPr lang="en-US" sz="1400">
                          <a:solidFill>
                            <a:srgbClr val="002060"/>
                          </a:solidFill>
                          <a:effectLst/>
                          <a:latin typeface="+mn-lt"/>
                          <a:cs typeface="Times New Roman" panose="02020603050405020304" pitchFamily="18"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a:solidFill>
                            <a:srgbClr val="002060"/>
                          </a:solidFill>
                          <a:effectLst/>
                          <a:latin typeface="+mn-lt"/>
                          <a:cs typeface="Times New Roman" panose="02020603050405020304" pitchFamily="18" charset="0"/>
                        </a:rPr>
                        <a:t>открытие на дозапись, информация добавляется в конец файла.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0643">
                <a:tc>
                  <a:txBody>
                    <a:bodyPr/>
                    <a:lstStyle/>
                    <a:p>
                      <a:pPr marL="180000"/>
                      <a:r>
                        <a:rPr lang="en-US" sz="1400">
                          <a:solidFill>
                            <a:srgbClr val="002060"/>
                          </a:solidFill>
                          <a:effectLst/>
                          <a:latin typeface="+mn-lt"/>
                          <a:cs typeface="Times New Roman" panose="02020603050405020304" pitchFamily="18"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в двоичном режиме.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0643">
                <a:tc>
                  <a:txBody>
                    <a:bodyPr/>
                    <a:lstStyle/>
                    <a:p>
                      <a:pPr marL="180000"/>
                      <a:r>
                        <a:rPr lang="en-US" sz="1400">
                          <a:solidFill>
                            <a:srgbClr val="002060"/>
                          </a:solidFill>
                          <a:effectLst/>
                          <a:latin typeface="+mn-lt"/>
                          <a:cs typeface="Times New Roman" panose="02020603050405020304" pitchFamily="18"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(с версии 3.0) открытие в текстовом режиме (является значением по умолчанию).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9998">
                <a:tc>
                  <a:txBody>
                    <a:bodyPr/>
                    <a:lstStyle/>
                    <a:p>
                      <a:pPr marL="180000"/>
                      <a:r>
                        <a:rPr lang="ru-RU" sz="1400">
                          <a:solidFill>
                            <a:srgbClr val="002060"/>
                          </a:solidFill>
                          <a:effectLst/>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на чтение и запись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Text Box 10">
            <a:extLst>
              <a:ext uri="{FF2B5EF4-FFF2-40B4-BE49-F238E27FC236}">
                <a16:creationId xmlns:a16="http://schemas.microsoft.com/office/drawing/2014/main" id="{E28B0266-2B57-4022-A940-0A6E433403B1}"/>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35931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Модули и импорты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Модули - это способ переиспользования кода, контейнер хранения. Модуль можно рассматривать как файл с кодом на Python. Чтоб наш код мог увидеть код из других модулей, надо эти модули импортировать с помощью ключевого слова import.</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модуль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содержимое модуля доступно только через имя модуля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math</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конкретный код из модуля</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(переменную,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конкретный код доступен напрямую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algn="just" eaLnBrk="1" hangingPunct="1">
              <a:spcBef>
                <a:spcPct val="0"/>
              </a:spcBef>
              <a:buFontTx/>
              <a:buNone/>
            </a:pPr>
            <a:r>
              <a:rPr lang="ru-RU" altLang="ru-RU" sz="2000" dirty="0">
                <a:solidFill>
                  <a:srgbClr val="002060"/>
                </a:solidFill>
                <a:latin typeface="+mn-lt"/>
              </a:rPr>
              <a:t> </a:t>
            </a:r>
          </a:p>
        </p:txBody>
      </p:sp>
    </p:spTree>
    <p:extLst>
      <p:ext uri="{BB962C8B-B14F-4D97-AF65-F5344CB8AC3E}">
        <p14:creationId xmlns:p14="http://schemas.microsoft.com/office/powerpoint/2010/main" val="422005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Модули и импорты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все содержимое модуля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все содержимое модуля доступно напрямую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так делать не следует!!!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могут быть конфликты имен, теряется логическое разделение кода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конкретный код из модуля (переменную,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 назначаем для него alias (псевдоним) для предотвращения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возможных</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конфликтов имен и приведения</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импортированных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 к более удобному виду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new_pi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new_pi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r>
              <a:rPr lang="ru-RU" altLang="ru-RU" sz="2000" dirty="0">
                <a:solidFill>
                  <a:srgbClr val="002060"/>
                </a:solidFill>
                <a:latin typeface="+mn-lt"/>
              </a:rPr>
              <a:t> </a:t>
            </a:r>
          </a:p>
        </p:txBody>
      </p:sp>
    </p:spTree>
    <p:extLst>
      <p:ext uri="{BB962C8B-B14F-4D97-AF65-F5344CB8AC3E}">
        <p14:creationId xmlns:p14="http://schemas.microsoft.com/office/powerpoint/2010/main" val="1484043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Область видимости некоторой именованной сущности языка Python (переменной, функции, класса) – это место в программном коде, где эта сущность была определена (т.е. ей было присвоено значение). При попытке использовать что-либо, что не попадает в текущую область видимости, выбрасывается исключение NameError. </a:t>
            </a:r>
          </a:p>
          <a:p>
            <a:pPr algn="just" eaLnBrk="1" hangingPunct="1">
              <a:spcBef>
                <a:spcPct val="0"/>
              </a:spcBef>
              <a:spcAft>
                <a:spcPts val="600"/>
              </a:spcAft>
              <a:buFontTx/>
              <a:buNone/>
            </a:pPr>
            <a:r>
              <a:rPr lang="ru-RU" altLang="ru-RU" sz="2000" dirty="0">
                <a:solidFill>
                  <a:srgbClr val="002060"/>
                </a:solidFill>
                <a:latin typeface="+mn-lt"/>
              </a:rPr>
              <a:t>В Python существует 4 области видимости:</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локальная</a:t>
            </a:r>
            <a:r>
              <a:rPr lang="ru-RU" altLang="ru-RU" sz="2000" dirty="0">
                <a:solidFill>
                  <a:srgbClr val="002060"/>
                </a:solidFill>
                <a:latin typeface="+mn-lt"/>
              </a:rPr>
              <a:t> (функция) - определение переменной (функции) выполняется внутри инструкции def;</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нелокальная</a:t>
            </a:r>
            <a:r>
              <a:rPr lang="ru-RU" altLang="ru-RU" sz="2000" dirty="0">
                <a:solidFill>
                  <a:srgbClr val="002060"/>
                </a:solidFill>
                <a:latin typeface="+mn-lt"/>
              </a:rPr>
              <a:t> (объемлющие функции) - определение переменной (функции) выполняется вне данной инструкции def, но внутри объемлющей инструкции def;</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глобальная</a:t>
            </a:r>
            <a:r>
              <a:rPr lang="ru-RU" altLang="ru-RU" sz="2000" dirty="0">
                <a:solidFill>
                  <a:srgbClr val="002060"/>
                </a:solidFill>
                <a:latin typeface="+mn-lt"/>
              </a:rPr>
              <a:t> (модуль) - определение переменной (функции) выполняется за пределами всех инструкций def в данном файле;</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встроенная</a:t>
            </a:r>
            <a:r>
              <a:rPr lang="ru-RU" altLang="ru-RU" sz="2000" dirty="0">
                <a:solidFill>
                  <a:srgbClr val="002060"/>
                </a:solidFill>
                <a:latin typeface="+mn-lt"/>
              </a:rPr>
              <a:t> область видимости (Python) – предопределенные имена в модуле встроенных имен.</a:t>
            </a:r>
          </a:p>
        </p:txBody>
      </p:sp>
    </p:spTree>
    <p:extLst>
      <p:ext uri="{BB962C8B-B14F-4D97-AF65-F5344CB8AC3E}">
        <p14:creationId xmlns:p14="http://schemas.microsoft.com/office/powerpoint/2010/main" val="392844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аргумент функции - 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arg: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переопределение 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передача глобальной переменной в качестве фактического параметра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"Global var: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глобальной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глобальной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ошибки нет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"Global var: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нелокальной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ошибки нет</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"Nonlocal var: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test_inner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547081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обращение к локальной переменной до ее определения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 здесь уже не видна: будет ошибка!!!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 global: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локальной переменной, которое скрывает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глобальную переменную с таким же именем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обращение к локальной переменной до ее определения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нелокальная переменная здесь уже не видна: будет ошибка!!!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 nonlocal: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локальной переменной, которое скрывает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нелокальную переменную с таким же именем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59535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как пример последовательности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Ниже обобщены основные методы последовательностей и функций для работы с последовательностями. Следует напомнить, что последовательности бывают неизменяемыми (immutable) и изменяемыми (mutable). Сначала функции для работы с последовательностями:</a:t>
            </a:r>
          </a:p>
          <a:p>
            <a:pPr indent="360000" algn="just" eaLnBrk="1" hangingPunct="1">
              <a:spcBef>
                <a:spcPct val="0"/>
              </a:spcBef>
              <a:buFontTx/>
              <a:buNone/>
            </a:pPr>
            <a:endParaRPr lang="ru-RU" altLang="ru-RU" sz="2000" dirty="0">
              <a:solidFill>
                <a:srgbClr val="002060"/>
              </a:solidFill>
              <a:latin typeface="+mn-lt"/>
            </a:endParaRPr>
          </a:p>
        </p:txBody>
      </p:sp>
      <p:graphicFrame>
        <p:nvGraphicFramePr>
          <p:cNvPr id="6" name="Table 5">
            <a:extLst>
              <a:ext uri="{FF2B5EF4-FFF2-40B4-BE49-F238E27FC236}">
                <a16:creationId xmlns:a16="http://schemas.microsoft.com/office/drawing/2014/main" id="{A12AAA6D-57DC-4F3F-9191-931E0D2A68CD}"/>
              </a:ext>
            </a:extLst>
          </p:cNvPr>
          <p:cNvGraphicFramePr>
            <a:graphicFrameLocks noGrp="1"/>
          </p:cNvGraphicFramePr>
          <p:nvPr>
            <p:extLst>
              <p:ext uri="{D42A27DB-BD31-4B8C-83A1-F6EECF244321}">
                <p14:modId xmlns:p14="http://schemas.microsoft.com/office/powerpoint/2010/main" val="589888905"/>
              </p:ext>
            </p:extLst>
          </p:nvPr>
        </p:nvGraphicFramePr>
        <p:xfrm>
          <a:off x="381966" y="2063684"/>
          <a:ext cx="11417686" cy="3576460"/>
        </p:xfrm>
        <a:graphic>
          <a:graphicData uri="http://schemas.openxmlformats.org/drawingml/2006/table">
            <a:tbl>
              <a:tblPr/>
              <a:tblGrid>
                <a:gridCol w="1421581">
                  <a:extLst>
                    <a:ext uri="{9D8B030D-6E8A-4147-A177-3AD203B41FA5}">
                      <a16:colId xmlns:a16="http://schemas.microsoft.com/office/drawing/2014/main" val="20000"/>
                    </a:ext>
                  </a:extLst>
                </a:gridCol>
                <a:gridCol w="9996105">
                  <a:extLst>
                    <a:ext uri="{9D8B030D-6E8A-4147-A177-3AD203B41FA5}">
                      <a16:colId xmlns:a16="http://schemas.microsoft.com/office/drawing/2014/main" val="20001"/>
                    </a:ext>
                  </a:extLst>
                </a:gridCol>
              </a:tblGrid>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Функция</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len(s)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Длина последовательности </a:t>
                      </a:r>
                      <a:r>
                        <a:rPr lang="en-US" sz="1400" dirty="0">
                          <a:solidFill>
                            <a:srgbClr val="002060"/>
                          </a:solidFill>
                          <a:latin typeface="+mn-lt"/>
                          <a:cs typeface="Times New Roman" panose="02020603050405020304" pitchFamily="18" charset="0"/>
                        </a:rPr>
                        <a:t>s</a:t>
                      </a:r>
                      <a:r>
                        <a:rPr lang="ru-RU" sz="140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312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x in 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Проверка принадлежности элемента последовательности. Возвращает True или False.</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x not in 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 not x in 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 + s1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Конкатенация последовательностей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4"/>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s*n </a:t>
                      </a:r>
                      <a:r>
                        <a:rPr lang="ru-RU" sz="1400">
                          <a:solidFill>
                            <a:srgbClr val="002060"/>
                          </a:solidFill>
                          <a:latin typeface="+mn-lt"/>
                          <a:cs typeface="Times New Roman" panose="02020603050405020304" pitchFamily="18" charset="0"/>
                        </a:rPr>
                        <a:t>или </a:t>
                      </a:r>
                      <a:r>
                        <a:rPr lang="en-US" sz="1400">
                          <a:solidFill>
                            <a:srgbClr val="002060"/>
                          </a:solidFill>
                          <a:latin typeface="+mn-lt"/>
                          <a:cs typeface="Times New Roman" panose="02020603050405020304" pitchFamily="18" charset="0"/>
                        </a:rPr>
                        <a:t>n*s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rtl="0"/>
                      <a:r>
                        <a:rPr lang="ru-RU" sz="1400" dirty="0">
                          <a:solidFill>
                            <a:srgbClr val="002060"/>
                          </a:solidFill>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5"/>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Возвращает i-й элемент s или len(s)-i-й, если i &lt; 0</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6"/>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s[i:j:d]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Срез из последовательности s от i до j с шагом d. Так же как и</a:t>
                      </a:r>
                      <a:r>
                        <a:rPr lang="ru-RU" sz="1400" baseline="0" dirty="0">
                          <a:solidFill>
                            <a:srgbClr val="002060"/>
                          </a:solidFill>
                          <a:latin typeface="+mn-lt"/>
                          <a:cs typeface="Times New Roman" panose="02020603050405020304" pitchFamily="18" charset="0"/>
                        </a:rPr>
                        <a:t> для строк.</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7"/>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min(s)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Наименьший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8"/>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max(s)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Наибольший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9"/>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s[i] = x</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i -й элемент списка s заменяется на x</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s[i:j:d] = t</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Срез от i до j (с шагом d ) заменяется на (список) t</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del s[i:j:d]</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Удаляет срез из последовательности s от i до j с шагом d</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6523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global и nonlocal (для Python3)</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При необходимости обратиться к глобальной или нелокальной переменной из функции, где эта переменная перекрыта локальной переменной, используются ключевые слова </a:t>
            </a:r>
            <a:r>
              <a:rPr lang="ru-RU" altLang="ru-RU" sz="2000" b="1" dirty="0">
                <a:solidFill>
                  <a:srgbClr val="002060"/>
                </a:solidFill>
                <a:latin typeface="+mn-lt"/>
              </a:rPr>
              <a:t>global</a:t>
            </a:r>
            <a:r>
              <a:rPr lang="ru-RU" altLang="ru-RU" sz="2000" dirty="0">
                <a:solidFill>
                  <a:srgbClr val="002060"/>
                </a:solidFill>
                <a:latin typeface="+mn-lt"/>
              </a:rPr>
              <a:t> и (для Python3) </a:t>
            </a:r>
            <a:r>
              <a:rPr lang="ru-RU" altLang="ru-RU" sz="2000" b="1" dirty="0">
                <a:solidFill>
                  <a:srgbClr val="002060"/>
                </a:solidFill>
                <a:latin typeface="+mn-lt"/>
              </a:rPr>
              <a:t>nonlocal</a:t>
            </a:r>
            <a:r>
              <a:rPr lang="ru-RU" altLang="ru-RU" sz="2000" dirty="0">
                <a:solidFill>
                  <a:srgbClr val="002060"/>
                </a:solidFill>
                <a:latin typeface="+mn-lt"/>
              </a:rPr>
              <a:t>.</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явно указываем, что будем обращаться к глобальной переменной</a:t>
            </a: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lobal</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var</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переопределение глобальной переменной</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явно указываем, что будем обращаться к нелокальной переменной</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nonlocal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для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Python2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надо указывать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global</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onlocal</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var</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переопределение нелокальной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457559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Рекурсия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Рекурсия – это способность программы вызывать саму себя.</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"Factorial {}: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10: 3628800</a:t>
            </a:r>
          </a:p>
        </p:txBody>
      </p:sp>
    </p:spTree>
    <p:extLst>
      <p:ext uri="{BB962C8B-B14F-4D97-AF65-F5344CB8AC3E}">
        <p14:creationId xmlns:p14="http://schemas.microsoft.com/office/powerpoint/2010/main" val="775544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Рекурсия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Чтоб понять, как будет выполняться рекурсивная функция, надо осмысленно заменить вызовы этой функции на ее тело:</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эта ветка никогда не выполнится</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268144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Функции (как и все в Python) - это просто объекты, а значит их можно определять внутри других функций и передавать как аргумент.</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'Got arguments {} and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somefun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НЕ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передача функции в качестве параметра в другую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23385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Часто возникает необходимость дополнить код функции, не внося изменений в саму функцию. Это можно сделать путем оборачивания основной функции в другую функцию, реализующую необходимую функциональность. Примеры функций-оберток:</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benchmark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Обертка для подсчета времени выполнения функции.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spent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__name__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wrapper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оборачиваем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somefun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benchmark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888980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Пример функции-обертки:</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Обертка для подсчета количества вызовов функции.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called {} times"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__name__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wrapper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оборачиваем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somefun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95087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Декоратор - это обертка над функцией в виде специальной конструкции (т.н. «синтаксический сахар»). Добавляется к определению функции. Предыдущие примеры можно записать с помощью декораторов.</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'Got arguments {} and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'Got arguments {} and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'Got arguments {} and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lang="ru-RU" sz="1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Got arguments 20 and 30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called 1 times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 spent 3.20740902933e-05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64131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Напишите программу, которая выводит на экран числа от 1 до 100. При этом вместо чисел, кратных трем, программа должна выводить слово Fizz, а вместо чисел, кратных пяти — слово Buzz. Если число кратно пятнадцати, то программа должна выводить слово FizzBuzz.</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Составить программу, которая будет считывать введённое пятизначное число. После чего, каждую цифру этого числа необходимо вывести в новой строке:</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Число: 10819</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1 цифра равна 1</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2 цифра равна 0</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3 цифра равна 8</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4 цифра равна 1</a:t>
            </a:r>
          </a:p>
          <a:p>
            <a:pPr marL="360000" marR="0" lvl="0" algn="l" defTabSz="914400" rtl="0" eaLnBrk="0" fontAlgn="base" latinLnBrk="0" hangingPunct="0">
              <a:lnSpc>
                <a:spcPct val="100000"/>
              </a:lnSpc>
              <a:spcBef>
                <a:spcPct val="0"/>
              </a:spcBef>
              <a:spcAft>
                <a:spcPts val="600"/>
              </a:spcAft>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5 цифра равна 9</a:t>
            </a:r>
          </a:p>
        </p:txBody>
      </p:sp>
    </p:spTree>
    <p:extLst>
      <p:ext uri="{BB962C8B-B14F-4D97-AF65-F5344CB8AC3E}">
        <p14:creationId xmlns:p14="http://schemas.microsoft.com/office/powerpoint/2010/main" val="2404546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3"/>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Реализовать алгоритм сортировки выбором. Алгоритм состоит из следующих шагов:</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найти наименьший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поменять местами его и первый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найти следующий наименьший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и поменять местами его и второй элемент массива</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продолжать это пока весь массив не будет отсортирован</a:t>
            </a:r>
          </a:p>
          <a:p>
            <a:pPr marL="360000" eaLnBrk="0" fontAlgn="base" hangingPunct="0">
              <a:spcBef>
                <a:spcPts val="600"/>
              </a:spcBef>
              <a:buNone/>
              <a:defRPr/>
            </a:pPr>
            <a:r>
              <a:rPr lang="ru-RU" altLang="ru-RU" dirty="0">
                <a:solidFill>
                  <a:schemeClr val="tx1"/>
                </a:solidFill>
                <a:latin typeface="Calibri" panose="020F0502020204030204"/>
              </a:rPr>
              <a:t>arr = [0,3,24,2,3,7]</a:t>
            </a:r>
          </a:p>
          <a:p>
            <a:pPr marL="360000" eaLnBrk="0" fontAlgn="base" hangingPunct="0">
              <a:spcBef>
                <a:spcPct val="0"/>
              </a:spcBef>
              <a:buNone/>
              <a:defRPr/>
            </a:pPr>
            <a:r>
              <a:rPr lang="ru-RU" altLang="ru-RU" dirty="0">
                <a:solidFill>
                  <a:schemeClr val="tx1"/>
                </a:solidFill>
                <a:latin typeface="Calibri" panose="020F0502020204030204"/>
              </a:rPr>
              <a:t>// здесь реализованный алгоритм</a:t>
            </a:r>
          </a:p>
          <a:p>
            <a:pPr marL="360000" eaLnBrk="0" fontAlgn="base" hangingPunct="0">
              <a:spcBef>
                <a:spcPct val="0"/>
              </a:spcBef>
              <a:buNone/>
              <a:defRPr/>
            </a:pPr>
            <a:r>
              <a:rPr lang="ru-RU" altLang="ru-RU" dirty="0">
                <a:solidFill>
                  <a:schemeClr val="tx1"/>
                </a:solidFill>
                <a:latin typeface="Calibri" panose="020F0502020204030204"/>
              </a:rPr>
              <a:t>// на выходе должен получиться список, содержащий [0, 2, 3, 3, 7, 24]</a:t>
            </a:r>
          </a:p>
          <a:p>
            <a:pPr marL="360000" marR="0" lvl="0" indent="-360000" algn="l" defTabSz="914400" rtl="0" eaLnBrk="0" fontAlgn="base" latinLnBrk="0" hangingPunct="0">
              <a:lnSpc>
                <a:spcPct val="100000"/>
              </a:lnSpc>
              <a:spcBef>
                <a:spcPts val="60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Реализовать функциональность, которая бы “сворачивала” и “разворачивала” символы табуляции в файле или строке. То есть, передается на вход файл или строка, необходимо заменить все символы табуляции на четыре пробела, либо же заменить все комбинации из четырех символов пробела на символ табуляции.</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Интерполировать некие шаблоны в строке: есть строка с определенного вида форматированием, необходимо заменить в этой строке все вхождения шаблонов на их значение из словаря.</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 Есть список списков (матрица). Каждый внутренний список - это строка матрицы. Необходимо реализовать функцию, которая удаляет столбец, который содержит заданную цифру.</a:t>
            </a:r>
          </a:p>
        </p:txBody>
      </p:sp>
    </p:spTree>
    <p:extLst>
      <p:ext uri="{BB962C8B-B14F-4D97-AF65-F5344CB8AC3E}">
        <p14:creationId xmlns:p14="http://schemas.microsoft.com/office/powerpoint/2010/main" val="198930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как пример последовательности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У последовательностей имеются также методы. Ниже представлены методы изменяемых последовательностей.</a:t>
            </a:r>
          </a:p>
        </p:txBody>
      </p:sp>
      <p:graphicFrame>
        <p:nvGraphicFramePr>
          <p:cNvPr id="7" name="Table 5">
            <a:extLst>
              <a:ext uri="{FF2B5EF4-FFF2-40B4-BE49-F238E27FC236}">
                <a16:creationId xmlns:a16="http://schemas.microsoft.com/office/drawing/2014/main" id="{64DCC803-D1E4-43D2-9BDE-EC0B267CA138}"/>
              </a:ext>
            </a:extLst>
          </p:cNvPr>
          <p:cNvGraphicFramePr>
            <a:graphicFrameLocks noGrp="1"/>
          </p:cNvGraphicFramePr>
          <p:nvPr>
            <p:extLst>
              <p:ext uri="{D42A27DB-BD31-4B8C-83A1-F6EECF244321}">
                <p14:modId xmlns:p14="http://schemas.microsoft.com/office/powerpoint/2010/main" val="2478953079"/>
              </p:ext>
            </p:extLst>
          </p:nvPr>
        </p:nvGraphicFramePr>
        <p:xfrm>
          <a:off x="381966" y="1801453"/>
          <a:ext cx="11428068" cy="3838697"/>
        </p:xfrm>
        <a:graphic>
          <a:graphicData uri="http://schemas.openxmlformats.org/drawingml/2006/table">
            <a:tbl>
              <a:tblPr/>
              <a:tblGrid>
                <a:gridCol w="1905765">
                  <a:extLst>
                    <a:ext uri="{9D8B030D-6E8A-4147-A177-3AD203B41FA5}">
                      <a16:colId xmlns:a16="http://schemas.microsoft.com/office/drawing/2014/main" val="20000"/>
                    </a:ext>
                  </a:extLst>
                </a:gridCol>
                <a:gridCol w="9522303">
                  <a:extLst>
                    <a:ext uri="{9D8B030D-6E8A-4147-A177-3AD203B41FA5}">
                      <a16:colId xmlns:a16="http://schemas.microsoft.com/office/drawing/2014/main" val="20001"/>
                    </a:ext>
                  </a:extLst>
                </a:gridCol>
              </a:tblGrid>
              <a:tr h="335986">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Метод</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412553">
                <a:tc>
                  <a:txBody>
                    <a:bodyPr/>
                    <a:lstStyle/>
                    <a:p>
                      <a:pPr marL="180000"/>
                      <a:r>
                        <a:rPr lang="en-US" sz="1400">
                          <a:solidFill>
                            <a:srgbClr val="002060"/>
                          </a:solidFill>
                          <a:latin typeface="+mn-lt"/>
                          <a:cs typeface="Times New Roman" panose="02020603050405020304" pitchFamily="18" charset="0"/>
                        </a:rPr>
                        <a:t>.append(x)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Добавляет элемент в конец последовательности</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25399">
                <a:tc>
                  <a:txBody>
                    <a:bodyPr/>
                    <a:lstStyle/>
                    <a:p>
                      <a:pPr marL="180000"/>
                      <a:r>
                        <a:rPr lang="en-US" sz="1400">
                          <a:solidFill>
                            <a:srgbClr val="002060"/>
                          </a:solidFill>
                          <a:latin typeface="+mn-lt"/>
                          <a:cs typeface="Times New Roman" panose="02020603050405020304" pitchFamily="18" charset="0"/>
                        </a:rPr>
                        <a:t>.count(x)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Считает количество элементов, равных 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25398">
                <a:tc>
                  <a:txBody>
                    <a:bodyPr/>
                    <a:lstStyle/>
                    <a:p>
                      <a:pPr marL="180000"/>
                      <a:r>
                        <a:rPr lang="en-US" sz="1400">
                          <a:solidFill>
                            <a:srgbClr val="002060"/>
                          </a:solidFill>
                          <a:latin typeface="+mn-lt"/>
                          <a:cs typeface="Times New Roman" panose="02020603050405020304" pitchFamily="18" charset="0"/>
                        </a:rPr>
                        <a:t>.extend(s)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Добавляет к концу последовательности последовательность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8156">
                <a:tc>
                  <a:txBody>
                    <a:bodyPr/>
                    <a:lstStyle/>
                    <a:p>
                      <a:pPr marL="180000"/>
                      <a:r>
                        <a:rPr lang="en-US" sz="1400" dirty="0">
                          <a:solidFill>
                            <a:srgbClr val="002060"/>
                          </a:solidFill>
                          <a:latin typeface="+mn-lt"/>
                          <a:cs typeface="Times New Roman" panose="02020603050405020304" pitchFamily="18" charset="0"/>
                        </a:rPr>
                        <a:t>.index(x[, start[, end]])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наименьшее i, такое, что s[i] == x. Выбрасывает исключение ValueError, если x не найден в s. Может осуществлять поиск в</a:t>
                      </a:r>
                      <a:r>
                        <a:rPr lang="ru-RU" sz="1400" baseline="0" dirty="0">
                          <a:solidFill>
                            <a:srgbClr val="002060"/>
                          </a:solidFill>
                          <a:latin typeface="+mn-lt"/>
                          <a:cs typeface="Times New Roman" panose="02020603050405020304" pitchFamily="18" charset="0"/>
                        </a:rPr>
                        <a:t> срезе списка </a:t>
                      </a:r>
                      <a:r>
                        <a:rPr lang="ru-RU" sz="1400" dirty="0">
                          <a:solidFill>
                            <a:srgbClr val="002060"/>
                          </a:solidFill>
                          <a:latin typeface="+mn-lt"/>
                          <a:cs typeface="Times New Roman" panose="02020603050405020304" pitchFamily="18" charset="0"/>
                        </a:rPr>
                        <a:t>от</a:t>
                      </a:r>
                      <a:r>
                        <a:rPr lang="ru-RU" sz="1400" baseline="0" dirty="0">
                          <a:solidFill>
                            <a:srgbClr val="002060"/>
                          </a:solidFill>
                          <a:latin typeface="+mn-lt"/>
                          <a:cs typeface="Times New Roman" panose="02020603050405020304" pitchFamily="18" charset="0"/>
                        </a:rPr>
                        <a:t> </a:t>
                      </a:r>
                      <a:r>
                        <a:rPr lang="en-US" sz="1400" baseline="0" dirty="0">
                          <a:solidFill>
                            <a:srgbClr val="002060"/>
                          </a:solidFill>
                          <a:latin typeface="+mn-lt"/>
                          <a:cs typeface="Times New Roman" panose="02020603050405020304" pitchFamily="18" charset="0"/>
                        </a:rPr>
                        <a:t>start </a:t>
                      </a:r>
                      <a:r>
                        <a:rPr lang="ru-RU" sz="1400" baseline="0" dirty="0">
                          <a:solidFill>
                            <a:srgbClr val="002060"/>
                          </a:solidFill>
                          <a:latin typeface="+mn-lt"/>
                          <a:cs typeface="Times New Roman" panose="02020603050405020304" pitchFamily="18" charset="0"/>
                        </a:rPr>
                        <a:t>до </a:t>
                      </a:r>
                      <a:r>
                        <a:rPr lang="en-US" sz="1400" baseline="0" dirty="0">
                          <a:solidFill>
                            <a:srgbClr val="002060"/>
                          </a:solidFill>
                          <a:latin typeface="+mn-lt"/>
                          <a:cs typeface="Times New Roman" panose="02020603050405020304" pitchFamily="18" charset="0"/>
                        </a:rPr>
                        <a:t>end.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2904">
                <a:tc>
                  <a:txBody>
                    <a:bodyPr/>
                    <a:lstStyle/>
                    <a:p>
                      <a:pPr marL="180000"/>
                      <a:r>
                        <a:rPr lang="en-US" sz="1400">
                          <a:solidFill>
                            <a:srgbClr val="002060"/>
                          </a:solidFill>
                          <a:latin typeface="+mn-lt"/>
                          <a:cs typeface="Times New Roman" panose="02020603050405020304" pitchFamily="18" charset="0"/>
                        </a:rPr>
                        <a:t>.insert(i, 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Вставляет элемент x в i -й промежуток.</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25399">
                <a:tc>
                  <a:txBody>
                    <a:bodyPr/>
                    <a:lstStyle/>
                    <a:p>
                      <a:pPr marL="180000"/>
                      <a:r>
                        <a:rPr lang="en-US" sz="1400" dirty="0">
                          <a:solidFill>
                            <a:srgbClr val="002060"/>
                          </a:solidFill>
                          <a:latin typeface="+mn-lt"/>
                          <a:cs typeface="Times New Roman" panose="02020603050405020304" pitchFamily="18" charset="0"/>
                        </a:rPr>
                        <a:t>.pop(i)</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i -й элемент, удаляя его из последовательности.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17371">
                <a:tc>
                  <a:txBody>
                    <a:bodyPr/>
                    <a:lstStyle/>
                    <a:p>
                      <a:pPr marL="180000"/>
                      <a:r>
                        <a:rPr lang="en-US" sz="1400" dirty="0">
                          <a:solidFill>
                            <a:srgbClr val="002060"/>
                          </a:solidFill>
                          <a:latin typeface="+mn-lt"/>
                          <a:cs typeface="Times New Roman" panose="02020603050405020304" pitchFamily="18" charset="0"/>
                        </a:rPr>
                        <a:t>.reverse()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Меняет порядок элементов списка на обратный.</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65531">
                <a:tc>
                  <a:txBody>
                    <a:bodyPr/>
                    <a:lstStyle/>
                    <a:p>
                      <a:pPr marL="180000"/>
                      <a:r>
                        <a:rPr lang="en-US" sz="1400" dirty="0">
                          <a:solidFill>
                            <a:srgbClr val="002060"/>
                          </a:solidFill>
                          <a:latin typeface="+mn-lt"/>
                          <a:cs typeface="Times New Roman" panose="02020603050405020304" pitchFamily="18" charset="0"/>
                        </a:rPr>
                        <a:t>.sort([key=None, reverse=False])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Сортирует элементы s. Может быть указана своя функция </a:t>
                      </a:r>
                      <a:r>
                        <a:rPr lang="en-US" sz="1400" dirty="0">
                          <a:solidFill>
                            <a:srgbClr val="002060"/>
                          </a:solidFill>
                          <a:latin typeface="+mn-lt"/>
                          <a:cs typeface="Times New Roman" panose="02020603050405020304" pitchFamily="18" charset="0"/>
                        </a:rPr>
                        <a:t>key</a:t>
                      </a:r>
                      <a:r>
                        <a:rPr lang="ru-RU" sz="1400" dirty="0">
                          <a:solidFill>
                            <a:srgbClr val="002060"/>
                          </a:solidFill>
                          <a:latin typeface="+mn-lt"/>
                          <a:cs typeface="Times New Roman" panose="02020603050405020304" pitchFamily="18" charset="0"/>
                        </a:rPr>
                        <a:t> с одним аргументом,</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позволяющая при сравнении вместо каждого элемента использовать вычисляемое по этому элементу значение.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9162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Здесь же следует сказать несколько слов об индексировании последовательностей и выделении подстрок (и вообще - подпоследовательностей) по индексам. Для получения отдельного элемента последовательности используются квадратные скобки, в которых стоит выражение, дающее индекс. Индексы последовательностей в Python начинаются с нуля. Отрицательные индексы служат для отсчета элементов с конца последовательности (-1 - последний элемент). Пример: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860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Удалять элементы можно только из изменчивых последовательностей и желательно не делать этого внутри цикла по последовательности.</a:t>
            </a:r>
          </a:p>
          <a:p>
            <a:pPr algn="just" eaLnBrk="1" hangingPunct="1">
              <a:spcBef>
                <a:spcPct val="0"/>
              </a:spcBef>
              <a:buFontTx/>
              <a:buNone/>
            </a:pPr>
            <a:r>
              <a:rPr lang="ru-RU" altLang="ru-RU" sz="2000" dirty="0">
                <a:solidFill>
                  <a:srgbClr val="002060"/>
                </a:solidFill>
                <a:latin typeface="+mn-lt"/>
              </a:rPr>
              <a:t>Несколько интереснее обстоят дела со срезами. Дело в том, что в Python при взятии среза последовательности принято нумеровать не элементы, а промежутки между ними. Поначалу это кажется необычным, тем не менее, очень удобно для указания произвольных срезов. Перед нулевым (по индексу) элементом последовательности промежуток имеет номер 0, после него - 1 и т.д. Отрицательные значения отсчитывают промежутки с конца строки. Для записи срезов используется следующий синтаксис:</a:t>
            </a:r>
          </a:p>
          <a:p>
            <a:pPr algn="just" eaLnBrk="1" hangingPunct="1">
              <a:spcBef>
                <a:spcPct val="0"/>
              </a:spcBef>
              <a:buFontTx/>
              <a:buNone/>
            </a:pPr>
            <a:r>
              <a:rPr lang="ru-RU" altLang="ru-RU" sz="2000" dirty="0">
                <a:solidFill>
                  <a:srgbClr val="002060"/>
                </a:solidFill>
                <a:latin typeface="+mn-lt"/>
              </a:rPr>
              <a:t>последовательность[нач:кон:шаг]</a:t>
            </a:r>
          </a:p>
          <a:p>
            <a:pPr algn="just" eaLnBrk="1" hangingPunct="1">
              <a:spcBef>
                <a:spcPct val="0"/>
              </a:spcBef>
              <a:buFontTx/>
              <a:buNone/>
            </a:pPr>
            <a:r>
              <a:rPr lang="ru-RU" altLang="ru-RU" sz="2000" dirty="0">
                <a:solidFill>
                  <a:srgbClr val="002060"/>
                </a:solidFill>
                <a:latin typeface="+mn-lt"/>
              </a:rPr>
              <a:t>где нач - промежуток начала среза, кон - конца среза, шаг - шаг. По умолчанию нач=0, кон=len(последовательность), шаг=1, если шаг не указан, второе двоеточие можно опустить.</a:t>
            </a:r>
          </a:p>
        </p:txBody>
      </p:sp>
    </p:spTree>
    <p:extLst>
      <p:ext uri="{BB962C8B-B14F-4D97-AF65-F5344CB8AC3E}">
        <p14:creationId xmlns:p14="http://schemas.microsoft.com/office/powerpoint/2010/main" val="98591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А теперь пример работы со срезами: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Как видно из этого примера, с помощью срезов удобно задавать любую подстроку, даже если она нулевой длины, как для удаления элементов, так и для вставки в строго определенное место.</a:t>
            </a:r>
          </a:p>
        </p:txBody>
      </p:sp>
    </p:spTree>
    <p:extLst>
      <p:ext uri="{BB962C8B-B14F-4D97-AF65-F5344CB8AC3E}">
        <p14:creationId xmlns:p14="http://schemas.microsoft.com/office/powerpoint/2010/main" val="400227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Кортеж (</a:t>
            </a:r>
            <a:r>
              <a:rPr lang="en-US" altLang="ru-RU" dirty="0">
                <a:solidFill>
                  <a:srgbClr val="002060"/>
                </a:solidFill>
                <a:latin typeface="+mn-lt"/>
                <a:cs typeface="Times New Roman" panose="02020603050405020304" pitchFamily="18" charset="0"/>
              </a:rPr>
              <a:t>tuple) - immutable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Для представления константных последовательностей используется тип кортеж. Для задания кортежей используются круглые скобки, но можно их и не указывать, если это не привносит неоднозначность.</a:t>
            </a: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tuple1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'physics'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'chemistry'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1997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tup3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"tup1[0]: {}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"tup2[1:5]: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Кортежи неизменяемы: нельзя изменить значение элемента кортежа, удалить часть кортежа, или наоборот, добавить новые элементы в кортеж. Однако, можно создавать новые кортежи из нескольких старых.</a:t>
            </a:r>
          </a:p>
        </p:txBody>
      </p:sp>
    </p:spTree>
    <p:extLst>
      <p:ext uri="{BB962C8B-B14F-4D97-AF65-F5344CB8AC3E}">
        <p14:creationId xmlns:p14="http://schemas.microsoft.com/office/powerpoint/2010/main" val="243447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для работы с кортежами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Ниже обобщены основные функции для работы с неизменяемыми последовательностями - кортежами.</a:t>
            </a:r>
          </a:p>
        </p:txBody>
      </p:sp>
      <p:graphicFrame>
        <p:nvGraphicFramePr>
          <p:cNvPr id="6" name="Table 5">
            <a:extLst>
              <a:ext uri="{FF2B5EF4-FFF2-40B4-BE49-F238E27FC236}">
                <a16:creationId xmlns:a16="http://schemas.microsoft.com/office/drawing/2014/main" id="{F16A49FD-140D-4B49-B463-F9855A4A89F2}"/>
              </a:ext>
            </a:extLst>
          </p:cNvPr>
          <p:cNvGraphicFramePr>
            <a:graphicFrameLocks noGrp="1"/>
          </p:cNvGraphicFramePr>
          <p:nvPr>
            <p:extLst>
              <p:ext uri="{D42A27DB-BD31-4B8C-83A1-F6EECF244321}">
                <p14:modId xmlns:p14="http://schemas.microsoft.com/office/powerpoint/2010/main" val="2127724736"/>
              </p:ext>
            </p:extLst>
          </p:nvPr>
        </p:nvGraphicFramePr>
        <p:xfrm>
          <a:off x="381966" y="1786458"/>
          <a:ext cx="11417686" cy="3773611"/>
        </p:xfrm>
        <a:graphic>
          <a:graphicData uri="http://schemas.openxmlformats.org/drawingml/2006/table">
            <a:tbl>
              <a:tblPr/>
              <a:tblGrid>
                <a:gridCol w="1421581">
                  <a:extLst>
                    <a:ext uri="{9D8B030D-6E8A-4147-A177-3AD203B41FA5}">
                      <a16:colId xmlns:a16="http://schemas.microsoft.com/office/drawing/2014/main" val="20000"/>
                    </a:ext>
                  </a:extLst>
                </a:gridCol>
                <a:gridCol w="9996105">
                  <a:extLst>
                    <a:ext uri="{9D8B030D-6E8A-4147-A177-3AD203B41FA5}">
                      <a16:colId xmlns:a16="http://schemas.microsoft.com/office/drawing/2014/main" val="20001"/>
                    </a:ext>
                  </a:extLst>
                </a:gridCol>
              </a:tblGrid>
              <a:tr h="358068">
                <a:tc>
                  <a:txBody>
                    <a:bodyPr/>
                    <a:lstStyle/>
                    <a:p>
                      <a:pPr algn="ctr"/>
                      <a:r>
                        <a:rPr lang="ru-RU" sz="1400" b="1" dirty="0">
                          <a:solidFill>
                            <a:srgbClr val="002060"/>
                          </a:solidFill>
                          <a:latin typeface="+mn-lt"/>
                          <a:cs typeface="Times New Roman" panose="02020603050405020304" pitchFamily="18" charset="0"/>
                        </a:rPr>
                        <a:t>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58068">
                <a:tc>
                  <a:txBody>
                    <a:bodyPr/>
                    <a:lstStyle/>
                    <a:p>
                      <a:pPr marL="180000"/>
                      <a:r>
                        <a:rPr lang="en-US" sz="1400" dirty="0">
                          <a:solidFill>
                            <a:srgbClr val="002060"/>
                          </a:solidFill>
                          <a:latin typeface="+mn-lt"/>
                          <a:cs typeface="Times New Roman" panose="02020603050405020304" pitchFamily="18" charset="0"/>
                        </a:rPr>
                        <a:t>len(s)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Длина последовательности </a:t>
                      </a:r>
                      <a:r>
                        <a:rPr lang="en-US" sz="1400" dirty="0">
                          <a:solidFill>
                            <a:srgbClr val="002060"/>
                          </a:solidFill>
                          <a:latin typeface="+mn-lt"/>
                          <a:cs typeface="Times New Roman" panose="02020603050405020304" pitchFamily="18" charset="0"/>
                        </a:rPr>
                        <a:t>s</a:t>
                      </a:r>
                      <a:r>
                        <a:rPr lang="ru-RU" sz="140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0999">
                <a:tc>
                  <a:txBody>
                    <a:bodyPr/>
                    <a:lstStyle/>
                    <a:p>
                      <a:pPr marL="180000"/>
                      <a:r>
                        <a:rPr lang="en-US" sz="1400" dirty="0">
                          <a:solidFill>
                            <a:srgbClr val="002060"/>
                          </a:solidFill>
                          <a:latin typeface="+mn-lt"/>
                          <a:cs typeface="Times New Roman" panose="02020603050405020304" pitchFamily="18" charset="0"/>
                        </a:rPr>
                        <a:t>x in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Проверка принадлежности элемента последовательности. В новых версиях Python можно проверять принадлежность подстроки строке. Возвращает True или False.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8068">
                <a:tc>
                  <a:txBody>
                    <a:bodyPr/>
                    <a:lstStyle/>
                    <a:p>
                      <a:pPr marL="180000"/>
                      <a:r>
                        <a:rPr lang="en-US" sz="1400">
                          <a:solidFill>
                            <a:srgbClr val="002060"/>
                          </a:solidFill>
                          <a:latin typeface="+mn-lt"/>
                          <a:cs typeface="Times New Roman" panose="02020603050405020304" pitchFamily="18" charset="0"/>
                        </a:rPr>
                        <a:t>x not in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en-US" sz="1400" dirty="0">
                          <a:solidFill>
                            <a:srgbClr val="002060"/>
                          </a:solidFill>
                          <a:latin typeface="+mn-lt"/>
                          <a:cs typeface="Times New Roman" panose="02020603050405020304" pitchFamily="18" charset="0"/>
                        </a:rPr>
                        <a:t>= not x in 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8068">
                <a:tc>
                  <a:txBody>
                    <a:bodyPr/>
                    <a:lstStyle/>
                    <a:p>
                      <a:pPr marL="180000"/>
                      <a:r>
                        <a:rPr lang="en-US" sz="1400">
                          <a:solidFill>
                            <a:srgbClr val="002060"/>
                          </a:solidFill>
                          <a:latin typeface="+mn-lt"/>
                          <a:cs typeface="Times New Roman" panose="02020603050405020304" pitchFamily="18" charset="0"/>
                        </a:rPr>
                        <a:t>s + s1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Конкатенация последовательностей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8068">
                <a:tc>
                  <a:txBody>
                    <a:bodyPr/>
                    <a:lstStyle/>
                    <a:p>
                      <a:pPr marL="180000"/>
                      <a:r>
                        <a:rPr lang="en-US" sz="1400">
                          <a:solidFill>
                            <a:srgbClr val="002060"/>
                          </a:solidFill>
                          <a:latin typeface="+mn-lt"/>
                          <a:cs typeface="Times New Roman" panose="02020603050405020304" pitchFamily="18" charset="0"/>
                        </a:rPr>
                        <a:t>s*n </a:t>
                      </a:r>
                      <a:r>
                        <a:rPr lang="ru-RU" sz="1400">
                          <a:solidFill>
                            <a:srgbClr val="002060"/>
                          </a:solidFill>
                          <a:latin typeface="+mn-lt"/>
                          <a:cs typeface="Times New Roman" panose="02020603050405020304" pitchFamily="18" charset="0"/>
                        </a:rPr>
                        <a:t>или </a:t>
                      </a:r>
                      <a:r>
                        <a:rPr lang="en-US" sz="1400">
                          <a:solidFill>
                            <a:srgbClr val="002060"/>
                          </a:solidFill>
                          <a:latin typeface="+mn-lt"/>
                          <a:cs typeface="Times New Roman" panose="02020603050405020304" pitchFamily="18" charset="0"/>
                        </a:rPr>
                        <a:t>n*s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rtl="0"/>
                      <a:r>
                        <a:rPr lang="ru-RU" sz="1400" dirty="0">
                          <a:solidFill>
                            <a:srgbClr val="002060"/>
                          </a:solidFill>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8068">
                <a:tc>
                  <a:txBody>
                    <a:bodyPr/>
                    <a:lstStyle/>
                    <a:p>
                      <a:pPr marL="180000"/>
                      <a:r>
                        <a:rPr lang="en-US" sz="1400">
                          <a:solidFill>
                            <a:srgbClr val="002060"/>
                          </a:solidFill>
                          <a:latin typeface="+mn-lt"/>
                          <a:cs typeface="Times New Roman" panose="02020603050405020304" pitchFamily="18" charset="0"/>
                        </a:rPr>
                        <a:t>s[i]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i-й элемент s или len(s)-i-й, если i &lt; 0</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8068">
                <a:tc>
                  <a:txBody>
                    <a:bodyPr/>
                    <a:lstStyle/>
                    <a:p>
                      <a:pPr marL="180000"/>
                      <a:r>
                        <a:rPr lang="en-US" sz="1400">
                          <a:solidFill>
                            <a:srgbClr val="002060"/>
                          </a:solidFill>
                          <a:latin typeface="+mn-lt"/>
                          <a:cs typeface="Times New Roman" panose="02020603050405020304" pitchFamily="18" charset="0"/>
                        </a:rPr>
                        <a:t>s[i:j:d]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Срез из последовательности s от i до j с шагом d. Так же как и</a:t>
                      </a:r>
                      <a:r>
                        <a:rPr lang="ru-RU" sz="1400" baseline="0" dirty="0">
                          <a:solidFill>
                            <a:srgbClr val="002060"/>
                          </a:solidFill>
                          <a:latin typeface="+mn-lt"/>
                          <a:cs typeface="Times New Roman" panose="02020603050405020304" pitchFamily="18" charset="0"/>
                        </a:rPr>
                        <a:t> для строк.</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8068">
                <a:tc>
                  <a:txBody>
                    <a:bodyPr/>
                    <a:lstStyle/>
                    <a:p>
                      <a:pPr marL="180000"/>
                      <a:r>
                        <a:rPr lang="en-US" sz="1400">
                          <a:solidFill>
                            <a:srgbClr val="002060"/>
                          </a:solidFill>
                          <a:latin typeface="+mn-lt"/>
                          <a:cs typeface="Times New Roman" panose="02020603050405020304" pitchFamily="18" charset="0"/>
                        </a:rPr>
                        <a:t>min(s)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Наименьший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8068">
                <a:tc>
                  <a:txBody>
                    <a:bodyPr/>
                    <a:lstStyle/>
                    <a:p>
                      <a:pPr marL="180000"/>
                      <a:r>
                        <a:rPr lang="en-US" sz="1400">
                          <a:solidFill>
                            <a:srgbClr val="002060"/>
                          </a:solidFill>
                          <a:latin typeface="+mn-lt"/>
                          <a:cs typeface="Times New Roman" panose="02020603050405020304" pitchFamily="18" charset="0"/>
                        </a:rPr>
                        <a:t>max(s)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Наибольший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55183894"/>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11280</TotalTime>
  <Words>5605</Words>
  <Application>Microsoft Office PowerPoint</Application>
  <PresentationFormat>Широкоэкранный</PresentationFormat>
  <Paragraphs>684</Paragraphs>
  <Slides>38</Slides>
  <Notes>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38</vt:i4>
      </vt:variant>
    </vt:vector>
  </HeadingPairs>
  <TitlesOfParts>
    <vt:vector size="44" baseType="lpstr">
      <vt:lpstr>Arial</vt:lpstr>
      <vt:lpstr>Calibri</vt:lpstr>
      <vt:lpstr>Courier New</vt:lpstr>
      <vt:lpstr>Times New Roman</vt:lpstr>
      <vt:lpstr>Verdana</vt:lpstr>
      <vt:lpstr>1_STM_template</vt:lpstr>
      <vt:lpstr>Лекция №4</vt:lpstr>
      <vt:lpstr>Список (List) - Mutable</vt:lpstr>
      <vt:lpstr>Список как пример последовательности</vt:lpstr>
      <vt:lpstr>Список как пример последовательности</vt:lpstr>
      <vt:lpstr>Взятие элемента по индексу и срезы</vt:lpstr>
      <vt:lpstr>Взятие элемента по индексу и срезы</vt:lpstr>
      <vt:lpstr>Взятие элемента по индексу и срезы</vt:lpstr>
      <vt:lpstr>Кортеж (tuple) - immutable</vt:lpstr>
      <vt:lpstr>Функции для работы с кортежами</vt:lpstr>
      <vt:lpstr>Примеры работы с кортежами</vt:lpstr>
      <vt:lpstr>Множество (set) - mutable</vt:lpstr>
      <vt:lpstr>Операции над множествами</vt:lpstr>
      <vt:lpstr>Примеры работы с множествами</vt:lpstr>
      <vt:lpstr>Различие между set и frozenset</vt:lpstr>
      <vt:lpstr>Словарь (dictionary) - mutable</vt:lpstr>
      <vt:lpstr>Способы задания словарей</vt:lpstr>
      <vt:lpstr>Функции и методы для работы со словарями</vt:lpstr>
      <vt:lpstr>Функции и методы для работы со словарями</vt:lpstr>
      <vt:lpstr>Примеры работы со словарями</vt:lpstr>
      <vt:lpstr>Файл</vt:lpstr>
      <vt:lpstr>Методы и функции для работы с файлами</vt:lpstr>
      <vt:lpstr>Методы и функции для работы с файлами</vt:lpstr>
      <vt:lpstr>Атрибуты файлового объекта</vt:lpstr>
      <vt:lpstr>Режимы открытия файла</vt:lpstr>
      <vt:lpstr>Модули и импорты</vt:lpstr>
      <vt:lpstr>Модули и импорты</vt:lpstr>
      <vt:lpstr>Области видимости</vt:lpstr>
      <vt:lpstr>Области видимости</vt:lpstr>
      <vt:lpstr>Области видимости</vt:lpstr>
      <vt:lpstr>global и nonlocal (для Python3)</vt:lpstr>
      <vt:lpstr>Рекурсия</vt:lpstr>
      <vt:lpstr>Рекурсия</vt:lpstr>
      <vt:lpstr>Декораторы</vt:lpstr>
      <vt:lpstr>Декораторы</vt:lpstr>
      <vt:lpstr>Декораторы</vt:lpstr>
      <vt:lpstr>Декораторы</vt:lpstr>
      <vt:lpstr>Практика</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496</cp:revision>
  <dcterms:created xsi:type="dcterms:W3CDTF">2021-04-07T09:08:54Z</dcterms:created>
  <dcterms:modified xsi:type="dcterms:W3CDTF">2021-09-13T09:58:29Z</dcterms:modified>
</cp:coreProperties>
</file>