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3"/>
  </p:notesMasterIdLst>
  <p:sldIdLst>
    <p:sldId id="591" r:id="rId2"/>
    <p:sldId id="616" r:id="rId3"/>
    <p:sldId id="848" r:id="rId4"/>
    <p:sldId id="749" r:id="rId5"/>
    <p:sldId id="849" r:id="rId6"/>
    <p:sldId id="850" r:id="rId7"/>
    <p:sldId id="851" r:id="rId8"/>
    <p:sldId id="852" r:id="rId9"/>
    <p:sldId id="853" r:id="rId10"/>
    <p:sldId id="854" r:id="rId11"/>
    <p:sldId id="800" r:id="rId12"/>
    <p:sldId id="855" r:id="rId13"/>
    <p:sldId id="856" r:id="rId14"/>
    <p:sldId id="857" r:id="rId15"/>
    <p:sldId id="858" r:id="rId16"/>
    <p:sldId id="859" r:id="rId17"/>
    <p:sldId id="860" r:id="rId18"/>
    <p:sldId id="861" r:id="rId19"/>
    <p:sldId id="862" r:id="rId20"/>
    <p:sldId id="863" r:id="rId21"/>
    <p:sldId id="864" r:id="rId22"/>
    <p:sldId id="865" r:id="rId23"/>
    <p:sldId id="866" r:id="rId24"/>
    <p:sldId id="867" r:id="rId25"/>
    <p:sldId id="868" r:id="rId26"/>
    <p:sldId id="869" r:id="rId27"/>
    <p:sldId id="870" r:id="rId28"/>
    <p:sldId id="871" r:id="rId29"/>
    <p:sldId id="872" r:id="rId30"/>
    <p:sldId id="873" r:id="rId31"/>
    <p:sldId id="874" r:id="rId32"/>
    <p:sldId id="875" r:id="rId33"/>
    <p:sldId id="876" r:id="rId34"/>
    <p:sldId id="882" r:id="rId35"/>
    <p:sldId id="878" r:id="rId36"/>
    <p:sldId id="879" r:id="rId37"/>
    <p:sldId id="877" r:id="rId38"/>
    <p:sldId id="817" r:id="rId39"/>
    <p:sldId id="881" r:id="rId40"/>
    <p:sldId id="883" r:id="rId41"/>
    <p:sldId id="615"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ya Orlov" initials="IO" lastIdx="1" clrIdx="0">
    <p:extLst>
      <p:ext uri="{19B8F6BF-5375-455C-9EA6-DF929625EA0E}">
        <p15:presenceInfo xmlns:p15="http://schemas.microsoft.com/office/powerpoint/2012/main" userId="S::ilya.orlov@stm-labs.ru::fe8ade78-52db-4561-a332-5fe0f3ce25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2" autoAdjust="0"/>
    <p:restoredTop sz="95226" autoAdjust="0"/>
  </p:normalViewPr>
  <p:slideViewPr>
    <p:cSldViewPr snapToGrid="0">
      <p:cViewPr varScale="1">
        <p:scale>
          <a:sx n="99" d="100"/>
          <a:sy n="99" d="100"/>
        </p:scale>
        <p:origin x="91" y="7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43.emf"/><Relationship Id="rId4" Type="http://schemas.openxmlformats.org/officeDocument/2006/relationships/image" Target="../media/image4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 Id="rId4" Type="http://schemas.openxmlformats.org/officeDocument/2006/relationships/image" Target="../media/image5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24.10.2021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38</a:t>
            </a:fld>
            <a:endParaRPr lang="ru-RU"/>
          </a:p>
        </p:txBody>
      </p:sp>
    </p:spTree>
    <p:extLst>
      <p:ext uri="{BB962C8B-B14F-4D97-AF65-F5344CB8AC3E}">
        <p14:creationId xmlns:p14="http://schemas.microsoft.com/office/powerpoint/2010/main" val="3111844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41</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stretch>
            <a:fillRect/>
          </a:stretch>
        </p:blipFill>
        <p:spPr>
          <a:xfrm>
            <a:off x="10989273" y="5648582"/>
            <a:ext cx="1056396" cy="1067067"/>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4181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2008308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4263374692"/>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4102870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864744051"/>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476864368"/>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839465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715177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1918006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3902121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2420368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3861821608"/>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2906447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11067331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290969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776243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41686457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71938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31606459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3375558947"/>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337665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9617759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39508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250975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253718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2595975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198182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262945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42813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 Id="rId5" Type="http://schemas.openxmlformats.org/officeDocument/2006/relationships/image" Target="../media/image54.jpeg"/><Relationship Id="rId4" Type="http://schemas.openxmlformats.org/officeDocument/2006/relationships/image" Target="../media/image5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57.emf"/><Relationship Id="rId11" Type="http://schemas.openxmlformats.org/officeDocument/2006/relationships/image" Target="../media/image60.png"/><Relationship Id="rId5" Type="http://schemas.openxmlformats.org/officeDocument/2006/relationships/oleObject" Target="../embeddings/oleObject19.bin"/><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55.png"/><Relationship Id="rId5" Type="http://schemas.openxmlformats.org/officeDocument/2006/relationships/image" Target="../media/image60.png"/><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www.vertabelo.com/blog/why-sql-is-neither-legacy-nor-low-level-but-simply-awesome/"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ongodb.com/manual/tutorial/install-mongodb-on-ubuntu/" TargetMode="External"/><Relationship Id="rId2" Type="http://schemas.openxmlformats.org/officeDocument/2006/relationships/hyperlink" Target="https://www.mongodb.com/download-center/community?jmp=docs"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dmajkic/redis/downloads"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1.emf"/><Relationship Id="rId5" Type="http://schemas.openxmlformats.org/officeDocument/2006/relationships/oleObject" Target="../embeddings/oleObject2.bin"/><Relationship Id="rId4" Type="http://schemas.openxmlformats.org/officeDocument/2006/relationships/image" Target="../media/image30.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www.scylladb.com/download/#server"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6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66.png"/><Relationship Id="rId7" Type="http://schemas.openxmlformats.org/officeDocument/2006/relationships/package" Target="../embeddings/Microsoft_Excel_Worksheet2.xlsx"/><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63.emf"/><Relationship Id="rId5" Type="http://schemas.openxmlformats.org/officeDocument/2006/relationships/package" Target="../embeddings/Microsoft_Excel_Worksheet1.xlsx"/><Relationship Id="rId10" Type="http://schemas.openxmlformats.org/officeDocument/2006/relationships/image" Target="../media/image65.emf"/><Relationship Id="rId4" Type="http://schemas.openxmlformats.org/officeDocument/2006/relationships/image" Target="../media/image67.svg"/><Relationship Id="rId9" Type="http://schemas.openxmlformats.org/officeDocument/2006/relationships/package" Target="../embeddings/Microsoft_Excel_Worksheet3.xlsx"/></Relationships>
</file>

<file path=ppt/slides/_rels/slide38.xml.rels><?xml version="1.0" encoding="UTF-8" standalone="yes"?>
<Relationships xmlns="http://schemas.openxmlformats.org/package/2006/relationships"><Relationship Id="rId3" Type="http://schemas.openxmlformats.org/officeDocument/2006/relationships/hyperlink" Target="https://docs.scylladb.com/getting-started/d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oleObject" Target="../embeddings/oleObject4.bin"/><Relationship Id="rId7" Type="http://schemas.openxmlformats.org/officeDocument/2006/relationships/image" Target="../media/image34.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3.emf"/><Relationship Id="rId5" Type="http://schemas.openxmlformats.org/officeDocument/2006/relationships/oleObject" Target="../embeddings/oleObject5.bin"/><Relationship Id="rId4" Type="http://schemas.openxmlformats.org/officeDocument/2006/relationships/image" Target="../media/image32.emf"/><Relationship Id="rId9" Type="http://schemas.openxmlformats.org/officeDocument/2006/relationships/image" Target="../media/image3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41.e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38.e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40.emf"/><Relationship Id="rId4" Type="http://schemas.openxmlformats.org/officeDocument/2006/relationships/image" Target="../media/image37.emf"/><Relationship Id="rId9" Type="http://schemas.openxmlformats.org/officeDocument/2006/relationships/oleObject" Target="../embeddings/oleObject9.bin"/><Relationship Id="rId14" Type="http://schemas.openxmlformats.org/officeDocument/2006/relationships/image" Target="../media/image42.emf"/></Relationships>
</file>

<file path=ppt/slides/_rels/slide6.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image" Target="../media/image44.png"/><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38.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40.emf"/><Relationship Id="rId4" Type="http://schemas.openxmlformats.org/officeDocument/2006/relationships/image" Target="../media/image43.emf"/><Relationship Id="rId9" Type="http://schemas.openxmlformats.org/officeDocument/2006/relationships/oleObject" Target="../embeddings/oleObject15.bin"/><Relationship Id="rId14"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rgbClr val="7030A0"/>
                </a:solidFill>
                <a:latin typeface="+mn-lt"/>
                <a:cs typeface="Times New Roman" panose="02020603050405020304" pitchFamily="18" charset="0"/>
              </a:rPr>
              <a:t>Лекция №1</a:t>
            </a:r>
            <a:r>
              <a:rPr lang="en-US" altLang="ru-RU" sz="3600" u="sng" dirty="0">
                <a:solidFill>
                  <a:srgbClr val="7030A0"/>
                </a:solidFill>
                <a:latin typeface="+mn-lt"/>
                <a:cs typeface="Times New Roman" panose="02020603050405020304" pitchFamily="18" charset="0"/>
              </a:rPr>
              <a:t>2</a:t>
            </a:r>
            <a:endParaRPr lang="ru-RU" altLang="ru-RU" sz="3600" u="sng" dirty="0">
              <a:solidFill>
                <a:srgbClr val="7030A0"/>
              </a:solidFill>
              <a:latin typeface="+mn-lt"/>
              <a:cs typeface="Times New Roman" panose="02020603050405020304" pitchFamily="18" charset="0"/>
            </a:endParaRP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Работа с </a:t>
            </a:r>
            <a:r>
              <a:rPr lang="en-US" altLang="ru-RU" sz="3200" b="1" dirty="0">
                <a:solidFill>
                  <a:srgbClr val="002060"/>
                </a:solidFill>
                <a:latin typeface="+mn-lt"/>
              </a:rPr>
              <a:t>NoSQL</a:t>
            </a:r>
            <a:r>
              <a:rPr lang="ru-RU" altLang="ru-RU" sz="3200" b="1" dirty="0">
                <a:solidFill>
                  <a:srgbClr val="002060"/>
                </a:solidFill>
                <a:latin typeface="+mn-lt"/>
              </a:rPr>
              <a:t> базами данных</a:t>
            </a:r>
            <a:endParaRPr lang="en-US" altLang="ru-RU" sz="3200" b="1" dirty="0">
              <a:solidFill>
                <a:srgbClr val="002060"/>
              </a:solidFill>
              <a:latin typeface="+mn-lt"/>
            </a:endParaRPr>
          </a:p>
          <a:p>
            <a:pPr marL="360000" indent="-360000" algn="just" eaLnBrk="1" hangingPunct="1">
              <a:spcBef>
                <a:spcPct val="0"/>
              </a:spcBef>
            </a:pPr>
            <a:r>
              <a:rPr lang="ru-RU" altLang="ru-RU" sz="2800" dirty="0">
                <a:solidFill>
                  <a:srgbClr val="002060"/>
                </a:solidFill>
                <a:latin typeface="+mn-lt"/>
              </a:rPr>
              <a:t>Ограничения </a:t>
            </a:r>
            <a:r>
              <a:rPr lang="en-US" altLang="ru-RU" sz="2800" dirty="0">
                <a:solidFill>
                  <a:srgbClr val="002060"/>
                </a:solidFill>
                <a:latin typeface="+mn-lt"/>
              </a:rPr>
              <a:t>SQL</a:t>
            </a:r>
          </a:p>
          <a:p>
            <a:pPr marL="360000" indent="-360000" algn="just" eaLnBrk="1" hangingPunct="1">
              <a:spcBef>
                <a:spcPct val="0"/>
              </a:spcBef>
            </a:pPr>
            <a:r>
              <a:rPr lang="ru-RU" altLang="ru-RU" sz="2800" dirty="0">
                <a:solidFill>
                  <a:srgbClr val="002060"/>
                </a:solidFill>
                <a:latin typeface="+mn-lt"/>
              </a:rPr>
              <a:t>Теорема </a:t>
            </a:r>
            <a:r>
              <a:rPr lang="en-US" altLang="ru-RU" sz="2800" dirty="0">
                <a:solidFill>
                  <a:srgbClr val="002060"/>
                </a:solidFill>
                <a:latin typeface="+mn-lt"/>
              </a:rPr>
              <a:t>CAP</a:t>
            </a:r>
          </a:p>
          <a:p>
            <a:pPr marL="360000" indent="-360000" algn="just" eaLnBrk="1" hangingPunct="1">
              <a:spcBef>
                <a:spcPct val="0"/>
              </a:spcBef>
            </a:pPr>
            <a:r>
              <a:rPr lang="en-US" altLang="ru-RU" sz="2800" dirty="0">
                <a:solidFill>
                  <a:srgbClr val="002060"/>
                </a:solidFill>
                <a:latin typeface="+mn-lt"/>
              </a:rPr>
              <a:t>ACID vs BASE</a:t>
            </a:r>
            <a:r>
              <a:rPr lang="ru-RU" altLang="ru-RU" sz="2800" dirty="0">
                <a:solidFill>
                  <a:srgbClr val="002060"/>
                </a:solidFill>
                <a:latin typeface="+mn-lt"/>
              </a:rPr>
              <a:t> </a:t>
            </a:r>
            <a:endParaRPr lang="en-US" altLang="ru-RU" sz="2800" dirty="0">
              <a:solidFill>
                <a:srgbClr val="002060"/>
              </a:solidFill>
              <a:latin typeface="+mn-lt"/>
            </a:endParaRPr>
          </a:p>
          <a:p>
            <a:pPr marL="360000" indent="-360000" algn="just" eaLnBrk="1" hangingPunct="1">
              <a:spcBef>
                <a:spcPct val="0"/>
              </a:spcBef>
            </a:pPr>
            <a:r>
              <a:rPr lang="en-US" altLang="ru-RU" sz="2800" dirty="0">
                <a:solidFill>
                  <a:srgbClr val="002060"/>
                </a:solidFill>
                <a:latin typeface="+mn-lt"/>
              </a:rPr>
              <a:t>SQL </a:t>
            </a:r>
            <a:r>
              <a:rPr lang="ru-RU" altLang="ru-RU" sz="2800" dirty="0">
                <a:solidFill>
                  <a:srgbClr val="002060"/>
                </a:solidFill>
                <a:latin typeface="+mn-lt"/>
              </a:rPr>
              <a:t>или</a:t>
            </a:r>
            <a:r>
              <a:rPr lang="en-US" altLang="ru-RU" sz="2800" dirty="0">
                <a:solidFill>
                  <a:srgbClr val="002060"/>
                </a:solidFill>
                <a:latin typeface="+mn-lt"/>
              </a:rPr>
              <a:t> NoSQL</a:t>
            </a:r>
            <a:r>
              <a:rPr lang="ru-RU" altLang="ru-RU" sz="2800" dirty="0">
                <a:solidFill>
                  <a:srgbClr val="002060"/>
                </a:solidFill>
                <a:latin typeface="+mn-lt"/>
              </a:rPr>
              <a:t>: критерии выбора</a:t>
            </a:r>
          </a:p>
          <a:p>
            <a:pPr marL="360000" indent="-360000" algn="just" eaLnBrk="1" hangingPunct="1">
              <a:spcBef>
                <a:spcPct val="0"/>
              </a:spcBef>
            </a:pPr>
            <a:r>
              <a:rPr lang="en-US" altLang="ru-RU" sz="2800" dirty="0">
                <a:solidFill>
                  <a:srgbClr val="002060"/>
                </a:solidFill>
                <a:latin typeface="+mn-lt"/>
              </a:rPr>
              <a:t>MongoDB</a:t>
            </a:r>
            <a:endParaRPr lang="ru-RU" altLang="ru-RU" sz="2800" dirty="0">
              <a:solidFill>
                <a:srgbClr val="002060"/>
              </a:solidFill>
              <a:latin typeface="+mn-lt"/>
            </a:endParaRPr>
          </a:p>
          <a:p>
            <a:pPr marL="360000" indent="-360000" algn="just" eaLnBrk="1" hangingPunct="1">
              <a:spcBef>
                <a:spcPct val="0"/>
              </a:spcBef>
            </a:pPr>
            <a:r>
              <a:rPr lang="en-US" altLang="ru-RU" sz="2800" dirty="0">
                <a:solidFill>
                  <a:srgbClr val="002060"/>
                </a:solidFill>
                <a:latin typeface="+mn-lt"/>
              </a:rPr>
              <a:t>Redis</a:t>
            </a:r>
          </a:p>
          <a:p>
            <a:pPr marL="360000" indent="-360000" algn="just" eaLnBrk="1" hangingPunct="1">
              <a:spcBef>
                <a:spcPct val="0"/>
              </a:spcBef>
            </a:pPr>
            <a:r>
              <a:rPr lang="en-US" altLang="ru-RU" sz="2800" dirty="0">
                <a:solidFill>
                  <a:srgbClr val="002060"/>
                </a:solidFill>
                <a:latin typeface="+mn-lt"/>
              </a:rPr>
              <a:t>ScyllaDB</a:t>
            </a:r>
            <a:endParaRPr lang="ru-RU" altLang="ru-RU" sz="2800" dirty="0">
              <a:solidFill>
                <a:srgbClr val="002060"/>
              </a:solidFill>
              <a:latin typeface="+mn-lt"/>
            </a:endParaRP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NoSQL </a:t>
            </a:r>
            <a:r>
              <a:rPr lang="ru-RU" altLang="ru-RU" dirty="0">
                <a:solidFill>
                  <a:srgbClr val="002060"/>
                </a:solidFill>
                <a:latin typeface="+mn-lt"/>
                <a:cs typeface="Times New Roman" panose="02020603050405020304" pitchFamily="18" charset="0"/>
              </a:rPr>
              <a:t>базы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sp>
        <p:nvSpPr>
          <p:cNvPr id="98" name="TextBox 97">
            <a:extLst>
              <a:ext uri="{FF2B5EF4-FFF2-40B4-BE49-F238E27FC236}">
                <a16:creationId xmlns:a16="http://schemas.microsoft.com/office/drawing/2014/main" id="{FC37AAE5-C1E5-4BA0-8F62-E6BB088D42D8}"/>
              </a:ext>
            </a:extLst>
          </p:cNvPr>
          <p:cNvSpPr txBox="1"/>
          <p:nvPr/>
        </p:nvSpPr>
        <p:spPr>
          <a:xfrm>
            <a:off x="2169841" y="988321"/>
            <a:ext cx="2241832" cy="400110"/>
          </a:xfrm>
          <a:prstGeom prst="rect">
            <a:avLst/>
          </a:prstGeom>
          <a:noFill/>
        </p:spPr>
        <p:txBody>
          <a:bodyPr wrap="none" rtlCol="0">
            <a:spAutoFit/>
          </a:bodyPr>
          <a:lstStyle/>
          <a:p>
            <a:r>
              <a:rPr lang="en-US" sz="2000" u="sng" dirty="0">
                <a:solidFill>
                  <a:srgbClr val="002060"/>
                </a:solidFill>
              </a:rPr>
              <a:t>Document-oriented</a:t>
            </a:r>
            <a:endParaRPr lang="ru-RU" sz="2000" u="sng" dirty="0">
              <a:solidFill>
                <a:srgbClr val="002060"/>
              </a:solidFill>
            </a:endParaRPr>
          </a:p>
        </p:txBody>
      </p:sp>
      <p:sp>
        <p:nvSpPr>
          <p:cNvPr id="99" name="TextBox 98">
            <a:extLst>
              <a:ext uri="{FF2B5EF4-FFF2-40B4-BE49-F238E27FC236}">
                <a16:creationId xmlns:a16="http://schemas.microsoft.com/office/drawing/2014/main" id="{3D0A546C-A152-4A4B-B7BC-7E6A26B8898A}"/>
              </a:ext>
            </a:extLst>
          </p:cNvPr>
          <p:cNvSpPr txBox="1"/>
          <p:nvPr/>
        </p:nvSpPr>
        <p:spPr>
          <a:xfrm>
            <a:off x="2266408" y="3779959"/>
            <a:ext cx="825867" cy="400110"/>
          </a:xfrm>
          <a:prstGeom prst="rect">
            <a:avLst/>
          </a:prstGeom>
          <a:noFill/>
        </p:spPr>
        <p:txBody>
          <a:bodyPr wrap="none" rtlCol="0">
            <a:spAutoFit/>
          </a:bodyPr>
          <a:lstStyle/>
          <a:p>
            <a:r>
              <a:rPr lang="en-US" sz="2000" u="sng" dirty="0">
                <a:solidFill>
                  <a:srgbClr val="002060"/>
                </a:solidFill>
              </a:rPr>
              <a:t>Graph</a:t>
            </a:r>
            <a:endParaRPr lang="ru-RU" sz="2000" u="sng" dirty="0">
              <a:solidFill>
                <a:srgbClr val="002060"/>
              </a:solidFill>
            </a:endParaRPr>
          </a:p>
        </p:txBody>
      </p:sp>
      <p:grpSp>
        <p:nvGrpSpPr>
          <p:cNvPr id="100" name="Group 112">
            <a:extLst>
              <a:ext uri="{FF2B5EF4-FFF2-40B4-BE49-F238E27FC236}">
                <a16:creationId xmlns:a16="http://schemas.microsoft.com/office/drawing/2014/main" id="{A2DD26A3-BB1D-4E42-B0E2-662286A49536}"/>
              </a:ext>
            </a:extLst>
          </p:cNvPr>
          <p:cNvGrpSpPr/>
          <p:nvPr/>
        </p:nvGrpSpPr>
        <p:grpSpPr>
          <a:xfrm>
            <a:off x="2113189" y="1492378"/>
            <a:ext cx="1868160" cy="1796474"/>
            <a:chOff x="611560" y="2060849"/>
            <a:chExt cx="1868160" cy="1796474"/>
          </a:xfrm>
        </p:grpSpPr>
        <p:sp>
          <p:nvSpPr>
            <p:cNvPr id="101" name="Rectangle 6">
              <a:extLst>
                <a:ext uri="{FF2B5EF4-FFF2-40B4-BE49-F238E27FC236}">
                  <a16:creationId xmlns:a16="http://schemas.microsoft.com/office/drawing/2014/main" id="{A88647F5-1040-430D-ACF3-D92301145969}"/>
                </a:ext>
              </a:extLst>
            </p:cNvPr>
            <p:cNvSpPr/>
            <p:nvPr/>
          </p:nvSpPr>
          <p:spPr>
            <a:xfrm>
              <a:off x="611560" y="2066270"/>
              <a:ext cx="1868160" cy="1791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2" name="TextBox 101">
              <a:extLst>
                <a:ext uri="{FF2B5EF4-FFF2-40B4-BE49-F238E27FC236}">
                  <a16:creationId xmlns:a16="http://schemas.microsoft.com/office/drawing/2014/main" id="{2533569F-FF42-4B4D-9514-93A684097A98}"/>
                </a:ext>
              </a:extLst>
            </p:cNvPr>
            <p:cNvSpPr txBox="1"/>
            <p:nvPr/>
          </p:nvSpPr>
          <p:spPr>
            <a:xfrm>
              <a:off x="611560" y="2060849"/>
              <a:ext cx="1868160" cy="307777"/>
            </a:xfrm>
            <a:prstGeom prst="rect">
              <a:avLst/>
            </a:prstGeom>
            <a:noFill/>
            <a:ln>
              <a:noFill/>
            </a:ln>
          </p:spPr>
          <p:txBody>
            <a:bodyPr wrap="square" rtlCol="0">
              <a:spAutoFit/>
            </a:bodyPr>
            <a:lstStyle/>
            <a:p>
              <a:pPr algn="ctr"/>
              <a:r>
                <a:rPr lang="en-US" sz="1400" dirty="0">
                  <a:solidFill>
                    <a:srgbClr val="002060"/>
                  </a:solidFill>
                  <a:cs typeface="Times New Roman" panose="02020603050405020304" pitchFamily="18" charset="0"/>
                </a:rPr>
                <a:t>collection 1</a:t>
              </a:r>
              <a:endParaRPr lang="ru-RU" sz="1400" dirty="0">
                <a:solidFill>
                  <a:srgbClr val="002060"/>
                </a:solidFill>
                <a:cs typeface="Times New Roman" panose="02020603050405020304" pitchFamily="18" charset="0"/>
              </a:endParaRPr>
            </a:p>
          </p:txBody>
        </p:sp>
        <p:grpSp>
          <p:nvGrpSpPr>
            <p:cNvPr id="103" name="Group 111">
              <a:extLst>
                <a:ext uri="{FF2B5EF4-FFF2-40B4-BE49-F238E27FC236}">
                  <a16:creationId xmlns:a16="http://schemas.microsoft.com/office/drawing/2014/main" id="{5D9B5F81-4079-44CB-8A3C-8FD868D7BE8F}"/>
                </a:ext>
              </a:extLst>
            </p:cNvPr>
            <p:cNvGrpSpPr/>
            <p:nvPr/>
          </p:nvGrpSpPr>
          <p:grpSpPr>
            <a:xfrm>
              <a:off x="730203" y="2338854"/>
              <a:ext cx="1580067" cy="1372233"/>
              <a:chOff x="730203" y="2338854"/>
              <a:chExt cx="1580067" cy="1372233"/>
            </a:xfrm>
          </p:grpSpPr>
          <p:sp>
            <p:nvSpPr>
              <p:cNvPr id="104" name="TextBox 103">
                <a:extLst>
                  <a:ext uri="{FF2B5EF4-FFF2-40B4-BE49-F238E27FC236}">
                    <a16:creationId xmlns:a16="http://schemas.microsoft.com/office/drawing/2014/main" id="{FEB17AB7-5B8C-461C-A792-133487CE84AE}"/>
                  </a:ext>
                </a:extLst>
              </p:cNvPr>
              <p:cNvSpPr txBox="1"/>
              <p:nvPr/>
            </p:nvSpPr>
            <p:spPr>
              <a:xfrm>
                <a:off x="730203" y="2338854"/>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5</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05" name="TextBox 104">
                <a:extLst>
                  <a:ext uri="{FF2B5EF4-FFF2-40B4-BE49-F238E27FC236}">
                    <a16:creationId xmlns:a16="http://schemas.microsoft.com/office/drawing/2014/main" id="{6B4F0092-3B32-4CBC-BBF6-E70BC0D75E8D}"/>
                  </a:ext>
                </a:extLst>
              </p:cNvPr>
              <p:cNvSpPr txBox="1"/>
              <p:nvPr/>
            </p:nvSpPr>
            <p:spPr>
              <a:xfrm>
                <a:off x="775852" y="2380030"/>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4</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06" name="TextBox 105">
                <a:extLst>
                  <a:ext uri="{FF2B5EF4-FFF2-40B4-BE49-F238E27FC236}">
                    <a16:creationId xmlns:a16="http://schemas.microsoft.com/office/drawing/2014/main" id="{3BE720CA-A8C9-4696-813B-A7582607ED5B}"/>
                  </a:ext>
                </a:extLst>
              </p:cNvPr>
              <p:cNvSpPr txBox="1"/>
              <p:nvPr/>
            </p:nvSpPr>
            <p:spPr>
              <a:xfrm>
                <a:off x="819532" y="2420888"/>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3</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07" name="TextBox 106">
                <a:extLst>
                  <a:ext uri="{FF2B5EF4-FFF2-40B4-BE49-F238E27FC236}">
                    <a16:creationId xmlns:a16="http://schemas.microsoft.com/office/drawing/2014/main" id="{D966D9BC-C561-4503-9129-6E83DB5FEEF7}"/>
                  </a:ext>
                </a:extLst>
              </p:cNvPr>
              <p:cNvSpPr txBox="1"/>
              <p:nvPr/>
            </p:nvSpPr>
            <p:spPr>
              <a:xfrm>
                <a:off x="876598" y="2470412"/>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2</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a:t>
                </a:r>
              </a:p>
              <a:p>
                <a:endParaRPr lang="ru-RU" sz="1200" dirty="0">
                  <a:solidFill>
                    <a:srgbClr val="002060"/>
                  </a:solidFill>
                  <a:cs typeface="Times New Roman" panose="02020603050405020304" pitchFamily="18" charset="0"/>
                </a:endParaRPr>
              </a:p>
            </p:txBody>
          </p:sp>
          <p:sp>
            <p:nvSpPr>
              <p:cNvPr id="108" name="TextBox 107">
                <a:extLst>
                  <a:ext uri="{FF2B5EF4-FFF2-40B4-BE49-F238E27FC236}">
                    <a16:creationId xmlns:a16="http://schemas.microsoft.com/office/drawing/2014/main" id="{73982D61-2F23-45CC-88B9-6DA6B4AE93E8}"/>
                  </a:ext>
                </a:extLst>
              </p:cNvPr>
              <p:cNvSpPr txBox="1"/>
              <p:nvPr/>
            </p:nvSpPr>
            <p:spPr>
              <a:xfrm>
                <a:off x="927604" y="2510757"/>
                <a:ext cx="1382666" cy="1200330"/>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1</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a:t>
                </a:r>
                <a:endParaRPr lang="ru-RU" sz="1200" dirty="0">
                  <a:solidFill>
                    <a:srgbClr val="002060"/>
                  </a:solidFill>
                  <a:cs typeface="Times New Roman" panose="02020603050405020304" pitchFamily="18" charset="0"/>
                </a:endParaRPr>
              </a:p>
            </p:txBody>
          </p:sp>
        </p:grpSp>
      </p:grpSp>
      <p:sp>
        <p:nvSpPr>
          <p:cNvPr id="109" name="TextBox 108">
            <a:extLst>
              <a:ext uri="{FF2B5EF4-FFF2-40B4-BE49-F238E27FC236}">
                <a16:creationId xmlns:a16="http://schemas.microsoft.com/office/drawing/2014/main" id="{E15D7468-D2D5-4D68-8EFD-C5232F97C29B}"/>
              </a:ext>
            </a:extLst>
          </p:cNvPr>
          <p:cNvSpPr txBox="1"/>
          <p:nvPr/>
        </p:nvSpPr>
        <p:spPr>
          <a:xfrm>
            <a:off x="3985397" y="2625785"/>
            <a:ext cx="706691" cy="369332"/>
          </a:xfrm>
          <a:prstGeom prst="rect">
            <a:avLst/>
          </a:prstGeom>
          <a:noFill/>
        </p:spPr>
        <p:txBody>
          <a:bodyPr wrap="square" rtlCol="0">
            <a:spAutoFit/>
          </a:bodyPr>
          <a:lstStyle/>
          <a:p>
            <a:pPr algn="ctr"/>
            <a:r>
              <a:rPr lang="en-US" dirty="0">
                <a:cs typeface="Times New Roman" panose="02020603050405020304" pitchFamily="18" charset="0"/>
              </a:rPr>
              <a:t>…</a:t>
            </a:r>
            <a:endParaRPr lang="ru-RU" dirty="0">
              <a:cs typeface="Times New Roman" panose="02020603050405020304" pitchFamily="18" charset="0"/>
            </a:endParaRPr>
          </a:p>
        </p:txBody>
      </p:sp>
      <p:pic>
        <p:nvPicPr>
          <p:cNvPr id="110" name="Picture 23">
            <a:extLst>
              <a:ext uri="{FF2B5EF4-FFF2-40B4-BE49-F238E27FC236}">
                <a16:creationId xmlns:a16="http://schemas.microsoft.com/office/drawing/2014/main" id="{D3609218-066B-42DF-82F9-D354CF0898E5}"/>
              </a:ext>
            </a:extLst>
          </p:cNvPr>
          <p:cNvPicPr>
            <a:picLocks noChangeAspect="1"/>
          </p:cNvPicPr>
          <p:nvPr/>
        </p:nvPicPr>
        <p:blipFill>
          <a:blip r:embed="rId2"/>
          <a:stretch>
            <a:fillRect/>
          </a:stretch>
        </p:blipFill>
        <p:spPr>
          <a:xfrm>
            <a:off x="7374387" y="1682298"/>
            <a:ext cx="1152128" cy="1364014"/>
          </a:xfrm>
          <a:prstGeom prst="rect">
            <a:avLst/>
          </a:prstGeom>
        </p:spPr>
      </p:pic>
      <p:pic>
        <p:nvPicPr>
          <p:cNvPr id="111" name="Picture 2" descr="Картинки по запросу &quot;couchdb&quot;&quot;">
            <a:extLst>
              <a:ext uri="{FF2B5EF4-FFF2-40B4-BE49-F238E27FC236}">
                <a16:creationId xmlns:a16="http://schemas.microsoft.com/office/drawing/2014/main" id="{6640F71C-1172-4A73-8A69-4C9FE0395E6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71" t="7388" r="58917" b="7404"/>
          <a:stretch/>
        </p:blipFill>
        <p:spPr bwMode="auto">
          <a:xfrm>
            <a:off x="8999350" y="1879991"/>
            <a:ext cx="1008112" cy="1030028"/>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4">
            <a:extLst>
              <a:ext uri="{FF2B5EF4-FFF2-40B4-BE49-F238E27FC236}">
                <a16:creationId xmlns:a16="http://schemas.microsoft.com/office/drawing/2014/main" id="{A2B575D0-B896-4E83-AA77-8AFC2DD094A3}"/>
              </a:ext>
            </a:extLst>
          </p:cNvPr>
          <p:cNvGrpSpPr/>
          <p:nvPr/>
        </p:nvGrpSpPr>
        <p:grpSpPr>
          <a:xfrm>
            <a:off x="4649952" y="1492378"/>
            <a:ext cx="1868160" cy="1796474"/>
            <a:chOff x="611560" y="2060849"/>
            <a:chExt cx="1868160" cy="1796474"/>
          </a:xfrm>
        </p:grpSpPr>
        <p:sp>
          <p:nvSpPr>
            <p:cNvPr id="113" name="Rectangle 115">
              <a:extLst>
                <a:ext uri="{FF2B5EF4-FFF2-40B4-BE49-F238E27FC236}">
                  <a16:creationId xmlns:a16="http://schemas.microsoft.com/office/drawing/2014/main" id="{2EA2306F-A394-42F0-876B-F8260B3F34C4}"/>
                </a:ext>
              </a:extLst>
            </p:cNvPr>
            <p:cNvSpPr/>
            <p:nvPr/>
          </p:nvSpPr>
          <p:spPr>
            <a:xfrm>
              <a:off x="611560" y="2066270"/>
              <a:ext cx="1868160" cy="1791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TextBox 113">
              <a:extLst>
                <a:ext uri="{FF2B5EF4-FFF2-40B4-BE49-F238E27FC236}">
                  <a16:creationId xmlns:a16="http://schemas.microsoft.com/office/drawing/2014/main" id="{D8470C1D-DDFB-4EFC-8873-59F6511EC226}"/>
                </a:ext>
              </a:extLst>
            </p:cNvPr>
            <p:cNvSpPr txBox="1"/>
            <p:nvPr/>
          </p:nvSpPr>
          <p:spPr>
            <a:xfrm>
              <a:off x="611560" y="2060849"/>
              <a:ext cx="1868160" cy="307777"/>
            </a:xfrm>
            <a:prstGeom prst="rect">
              <a:avLst/>
            </a:prstGeom>
            <a:noFill/>
            <a:ln>
              <a:noFill/>
            </a:ln>
          </p:spPr>
          <p:txBody>
            <a:bodyPr wrap="square" rtlCol="0">
              <a:spAutoFit/>
            </a:bodyPr>
            <a:lstStyle/>
            <a:p>
              <a:pPr algn="ctr"/>
              <a:r>
                <a:rPr lang="en-US" sz="1400" dirty="0">
                  <a:solidFill>
                    <a:srgbClr val="002060"/>
                  </a:solidFill>
                  <a:cs typeface="Times New Roman" panose="02020603050405020304" pitchFamily="18" charset="0"/>
                </a:rPr>
                <a:t>collection 2</a:t>
              </a:r>
              <a:endParaRPr lang="ru-RU" sz="1400" dirty="0">
                <a:solidFill>
                  <a:srgbClr val="002060"/>
                </a:solidFill>
                <a:cs typeface="Times New Roman" panose="02020603050405020304" pitchFamily="18" charset="0"/>
              </a:endParaRPr>
            </a:p>
          </p:txBody>
        </p:sp>
        <p:grpSp>
          <p:nvGrpSpPr>
            <p:cNvPr id="115" name="Group 117">
              <a:extLst>
                <a:ext uri="{FF2B5EF4-FFF2-40B4-BE49-F238E27FC236}">
                  <a16:creationId xmlns:a16="http://schemas.microsoft.com/office/drawing/2014/main" id="{805D942E-D6EA-4411-9F53-B1C3532E7083}"/>
                </a:ext>
              </a:extLst>
            </p:cNvPr>
            <p:cNvGrpSpPr/>
            <p:nvPr/>
          </p:nvGrpSpPr>
          <p:grpSpPr>
            <a:xfrm>
              <a:off x="730203" y="2338854"/>
              <a:ext cx="1580067" cy="1372233"/>
              <a:chOff x="730203" y="2338854"/>
              <a:chExt cx="1580067" cy="1372233"/>
            </a:xfrm>
          </p:grpSpPr>
          <p:sp>
            <p:nvSpPr>
              <p:cNvPr id="116" name="TextBox 115">
                <a:extLst>
                  <a:ext uri="{FF2B5EF4-FFF2-40B4-BE49-F238E27FC236}">
                    <a16:creationId xmlns:a16="http://schemas.microsoft.com/office/drawing/2014/main" id="{65B2201E-DD28-4D3C-83F3-8D8B93BA3055}"/>
                  </a:ext>
                </a:extLst>
              </p:cNvPr>
              <p:cNvSpPr txBox="1"/>
              <p:nvPr/>
            </p:nvSpPr>
            <p:spPr>
              <a:xfrm>
                <a:off x="730203" y="2338854"/>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5</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17" name="TextBox 116">
                <a:extLst>
                  <a:ext uri="{FF2B5EF4-FFF2-40B4-BE49-F238E27FC236}">
                    <a16:creationId xmlns:a16="http://schemas.microsoft.com/office/drawing/2014/main" id="{2BEDF942-A9BE-4D5A-B77A-8A4432D8E13C}"/>
                  </a:ext>
                </a:extLst>
              </p:cNvPr>
              <p:cNvSpPr txBox="1"/>
              <p:nvPr/>
            </p:nvSpPr>
            <p:spPr>
              <a:xfrm>
                <a:off x="775852" y="2380030"/>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4</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18" name="TextBox 117">
                <a:extLst>
                  <a:ext uri="{FF2B5EF4-FFF2-40B4-BE49-F238E27FC236}">
                    <a16:creationId xmlns:a16="http://schemas.microsoft.com/office/drawing/2014/main" id="{1D6ED1BB-5BF4-4E3C-9637-0EEF39AF3227}"/>
                  </a:ext>
                </a:extLst>
              </p:cNvPr>
              <p:cNvSpPr txBox="1"/>
              <p:nvPr/>
            </p:nvSpPr>
            <p:spPr>
              <a:xfrm>
                <a:off x="819532" y="2420888"/>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3</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19" name="TextBox 118">
                <a:extLst>
                  <a:ext uri="{FF2B5EF4-FFF2-40B4-BE49-F238E27FC236}">
                    <a16:creationId xmlns:a16="http://schemas.microsoft.com/office/drawing/2014/main" id="{E1122BF7-FADA-4D3A-8BA7-E14BEE1604D0}"/>
                  </a:ext>
                </a:extLst>
              </p:cNvPr>
              <p:cNvSpPr txBox="1"/>
              <p:nvPr/>
            </p:nvSpPr>
            <p:spPr>
              <a:xfrm>
                <a:off x="876598" y="2470412"/>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2</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a:t>
                </a:r>
              </a:p>
              <a:p>
                <a:endParaRPr lang="ru-RU" sz="1200" dirty="0">
                  <a:solidFill>
                    <a:srgbClr val="002060"/>
                  </a:solidFill>
                  <a:cs typeface="Times New Roman" panose="02020603050405020304" pitchFamily="18" charset="0"/>
                </a:endParaRPr>
              </a:p>
            </p:txBody>
          </p:sp>
          <p:sp>
            <p:nvSpPr>
              <p:cNvPr id="120" name="TextBox 119">
                <a:extLst>
                  <a:ext uri="{FF2B5EF4-FFF2-40B4-BE49-F238E27FC236}">
                    <a16:creationId xmlns:a16="http://schemas.microsoft.com/office/drawing/2014/main" id="{A3F324DB-9D4F-4C2E-A787-2AB93ED3026E}"/>
                  </a:ext>
                </a:extLst>
              </p:cNvPr>
              <p:cNvSpPr txBox="1"/>
              <p:nvPr/>
            </p:nvSpPr>
            <p:spPr>
              <a:xfrm>
                <a:off x="927604" y="2510757"/>
                <a:ext cx="1382666" cy="1200330"/>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1</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a:t>
                </a:r>
                <a:endParaRPr lang="ru-RU" sz="1200" dirty="0">
                  <a:solidFill>
                    <a:srgbClr val="002060"/>
                  </a:solidFill>
                  <a:cs typeface="Times New Roman" panose="02020603050405020304" pitchFamily="18" charset="0"/>
                </a:endParaRPr>
              </a:p>
            </p:txBody>
          </p:sp>
        </p:grpSp>
      </p:grpSp>
      <p:grpSp>
        <p:nvGrpSpPr>
          <p:cNvPr id="121" name="Group 51213">
            <a:extLst>
              <a:ext uri="{FF2B5EF4-FFF2-40B4-BE49-F238E27FC236}">
                <a16:creationId xmlns:a16="http://schemas.microsoft.com/office/drawing/2014/main" id="{62E254D7-DBB1-41EF-9D82-922BFED4D668}"/>
              </a:ext>
            </a:extLst>
          </p:cNvPr>
          <p:cNvGrpSpPr/>
          <p:nvPr/>
        </p:nvGrpSpPr>
        <p:grpSpPr>
          <a:xfrm>
            <a:off x="2060737" y="3654862"/>
            <a:ext cx="5889714" cy="2590043"/>
            <a:chOff x="559108" y="4223333"/>
            <a:chExt cx="5889714" cy="2590043"/>
          </a:xfrm>
        </p:grpSpPr>
        <p:grpSp>
          <p:nvGrpSpPr>
            <p:cNvPr id="122" name="Group 27">
              <a:extLst>
                <a:ext uri="{FF2B5EF4-FFF2-40B4-BE49-F238E27FC236}">
                  <a16:creationId xmlns:a16="http://schemas.microsoft.com/office/drawing/2014/main" id="{81756F79-AA05-4AAD-B130-7DD9BE998442}"/>
                </a:ext>
              </a:extLst>
            </p:cNvPr>
            <p:cNvGrpSpPr/>
            <p:nvPr/>
          </p:nvGrpSpPr>
          <p:grpSpPr>
            <a:xfrm>
              <a:off x="559108" y="5407206"/>
              <a:ext cx="1332148" cy="1353041"/>
              <a:chOff x="559108" y="5407206"/>
              <a:chExt cx="1332148" cy="1353041"/>
            </a:xfrm>
          </p:grpSpPr>
          <p:sp>
            <p:nvSpPr>
              <p:cNvPr id="141" name="Oval 24">
                <a:extLst>
                  <a:ext uri="{FF2B5EF4-FFF2-40B4-BE49-F238E27FC236}">
                    <a16:creationId xmlns:a16="http://schemas.microsoft.com/office/drawing/2014/main" id="{03DD6B45-761A-4E63-B25A-9F1E41B73C72}"/>
                  </a:ext>
                </a:extLst>
              </p:cNvPr>
              <p:cNvSpPr/>
              <p:nvPr/>
            </p:nvSpPr>
            <p:spPr>
              <a:xfrm>
                <a:off x="559108" y="5407206"/>
                <a:ext cx="1332148"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2" name="TextBox 141">
                <a:extLst>
                  <a:ext uri="{FF2B5EF4-FFF2-40B4-BE49-F238E27FC236}">
                    <a16:creationId xmlns:a16="http://schemas.microsoft.com/office/drawing/2014/main" id="{A6147041-C820-45D4-9327-FBC6EE0876B2}"/>
                  </a:ext>
                </a:extLst>
              </p:cNvPr>
              <p:cNvSpPr txBox="1"/>
              <p:nvPr/>
            </p:nvSpPr>
            <p:spPr>
              <a:xfrm>
                <a:off x="766908" y="5683313"/>
                <a:ext cx="916548" cy="830997"/>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Id: 1</a:t>
                </a:r>
              </a:p>
              <a:p>
                <a:r>
                  <a:rPr lang="en-US" sz="1200" dirty="0">
                    <a:solidFill>
                      <a:srgbClr val="002060"/>
                    </a:solidFill>
                    <a:cs typeface="Times New Roman" panose="02020603050405020304" pitchFamily="18" charset="0"/>
                  </a:rPr>
                  <a:t>Type: User</a:t>
                </a:r>
              </a:p>
              <a:p>
                <a:r>
                  <a:rPr lang="en-US" sz="1200" dirty="0">
                    <a:solidFill>
                      <a:srgbClr val="002060"/>
                    </a:solidFill>
                    <a:cs typeface="Times New Roman" panose="02020603050405020304" pitchFamily="18" charset="0"/>
                  </a:rPr>
                  <a:t>Name: John</a:t>
                </a:r>
                <a:endParaRPr lang="ru-RU" sz="1200" dirty="0">
                  <a:solidFill>
                    <a:srgbClr val="002060"/>
                  </a:solidFill>
                  <a:cs typeface="Times New Roman" panose="02020603050405020304" pitchFamily="18" charset="0"/>
                </a:endParaRPr>
              </a:p>
            </p:txBody>
          </p:sp>
        </p:grpSp>
        <p:grpSp>
          <p:nvGrpSpPr>
            <p:cNvPr id="123" name="Group 89">
              <a:extLst>
                <a:ext uri="{FF2B5EF4-FFF2-40B4-BE49-F238E27FC236}">
                  <a16:creationId xmlns:a16="http://schemas.microsoft.com/office/drawing/2014/main" id="{FD049940-064B-4000-B6B6-1B6F3B1BFDEB}"/>
                </a:ext>
              </a:extLst>
            </p:cNvPr>
            <p:cNvGrpSpPr/>
            <p:nvPr/>
          </p:nvGrpSpPr>
          <p:grpSpPr>
            <a:xfrm>
              <a:off x="2871084" y="4223333"/>
              <a:ext cx="1332148" cy="1353041"/>
              <a:chOff x="559108" y="5407206"/>
              <a:chExt cx="1332148" cy="1353041"/>
            </a:xfrm>
          </p:grpSpPr>
          <p:sp>
            <p:nvSpPr>
              <p:cNvPr id="139" name="Oval 90">
                <a:extLst>
                  <a:ext uri="{FF2B5EF4-FFF2-40B4-BE49-F238E27FC236}">
                    <a16:creationId xmlns:a16="http://schemas.microsoft.com/office/drawing/2014/main" id="{EECA4027-2503-4B5B-8048-61EC25628152}"/>
                  </a:ext>
                </a:extLst>
              </p:cNvPr>
              <p:cNvSpPr/>
              <p:nvPr/>
            </p:nvSpPr>
            <p:spPr>
              <a:xfrm>
                <a:off x="559108" y="5407206"/>
                <a:ext cx="1332148"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0" name="TextBox 139">
                <a:extLst>
                  <a:ext uri="{FF2B5EF4-FFF2-40B4-BE49-F238E27FC236}">
                    <a16:creationId xmlns:a16="http://schemas.microsoft.com/office/drawing/2014/main" id="{7395703F-387F-47F1-BB43-2909F14AA41B}"/>
                  </a:ext>
                </a:extLst>
              </p:cNvPr>
              <p:cNvSpPr txBox="1"/>
              <p:nvPr/>
            </p:nvSpPr>
            <p:spPr>
              <a:xfrm>
                <a:off x="769512" y="5761900"/>
                <a:ext cx="908828" cy="646331"/>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Id: 2</a:t>
                </a:r>
              </a:p>
              <a:p>
                <a:r>
                  <a:rPr lang="en-US" sz="1200" dirty="0">
                    <a:solidFill>
                      <a:srgbClr val="002060"/>
                    </a:solidFill>
                    <a:cs typeface="Times New Roman" panose="02020603050405020304" pitchFamily="18" charset="0"/>
                  </a:rPr>
                  <a:t>Type: User</a:t>
                </a:r>
              </a:p>
              <a:p>
                <a:r>
                  <a:rPr lang="en-US" sz="1200" dirty="0">
                    <a:solidFill>
                      <a:srgbClr val="002060"/>
                    </a:solidFill>
                    <a:cs typeface="Times New Roman" panose="02020603050405020304" pitchFamily="18" charset="0"/>
                  </a:rPr>
                  <a:t>Name: Jack</a:t>
                </a:r>
                <a:endParaRPr lang="ru-RU" sz="1200" dirty="0">
                  <a:solidFill>
                    <a:srgbClr val="002060"/>
                  </a:solidFill>
                  <a:cs typeface="Times New Roman" panose="02020603050405020304" pitchFamily="18" charset="0"/>
                </a:endParaRPr>
              </a:p>
            </p:txBody>
          </p:sp>
        </p:grpSp>
        <p:grpSp>
          <p:nvGrpSpPr>
            <p:cNvPr id="124" name="Group 92">
              <a:extLst>
                <a:ext uri="{FF2B5EF4-FFF2-40B4-BE49-F238E27FC236}">
                  <a16:creationId xmlns:a16="http://schemas.microsoft.com/office/drawing/2014/main" id="{47792532-97D7-440E-ABEF-DD75DFB343F7}"/>
                </a:ext>
              </a:extLst>
            </p:cNvPr>
            <p:cNvGrpSpPr/>
            <p:nvPr/>
          </p:nvGrpSpPr>
          <p:grpSpPr>
            <a:xfrm>
              <a:off x="5116674" y="5402275"/>
              <a:ext cx="1332148" cy="1353041"/>
              <a:chOff x="559108" y="5407206"/>
              <a:chExt cx="1332148" cy="1353041"/>
            </a:xfrm>
          </p:grpSpPr>
          <p:sp>
            <p:nvSpPr>
              <p:cNvPr id="137" name="Oval 93">
                <a:extLst>
                  <a:ext uri="{FF2B5EF4-FFF2-40B4-BE49-F238E27FC236}">
                    <a16:creationId xmlns:a16="http://schemas.microsoft.com/office/drawing/2014/main" id="{E166B663-1608-4C6F-9288-A656BEFF8F6C}"/>
                  </a:ext>
                </a:extLst>
              </p:cNvPr>
              <p:cNvSpPr/>
              <p:nvPr/>
            </p:nvSpPr>
            <p:spPr>
              <a:xfrm>
                <a:off x="559108" y="5407206"/>
                <a:ext cx="1332148"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8" name="TextBox 137">
                <a:extLst>
                  <a:ext uri="{FF2B5EF4-FFF2-40B4-BE49-F238E27FC236}">
                    <a16:creationId xmlns:a16="http://schemas.microsoft.com/office/drawing/2014/main" id="{F83859C9-6707-4624-B34B-D8BB1132FA41}"/>
                  </a:ext>
                </a:extLst>
              </p:cNvPr>
              <p:cNvSpPr txBox="1"/>
              <p:nvPr/>
            </p:nvSpPr>
            <p:spPr>
              <a:xfrm>
                <a:off x="727313" y="5760560"/>
                <a:ext cx="993170" cy="646331"/>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Id: 3</a:t>
                </a:r>
              </a:p>
              <a:p>
                <a:r>
                  <a:rPr lang="en-US" sz="1200" dirty="0">
                    <a:solidFill>
                      <a:srgbClr val="002060"/>
                    </a:solidFill>
                    <a:cs typeface="Times New Roman" panose="02020603050405020304" pitchFamily="18" charset="0"/>
                  </a:rPr>
                  <a:t>Type: Group</a:t>
                </a:r>
              </a:p>
              <a:p>
                <a:r>
                  <a:rPr lang="en-US" sz="1200" dirty="0">
                    <a:solidFill>
                      <a:srgbClr val="002060"/>
                    </a:solidFill>
                    <a:cs typeface="Times New Roman" panose="02020603050405020304" pitchFamily="18" charset="0"/>
                  </a:rPr>
                  <a:t>Name: </a:t>
                </a:r>
                <a:r>
                  <a:rPr lang="en-US" sz="1200" dirty="0" err="1">
                    <a:solidFill>
                      <a:srgbClr val="002060"/>
                    </a:solidFill>
                    <a:cs typeface="Times New Roman" panose="02020603050405020304" pitchFamily="18" charset="0"/>
                  </a:rPr>
                  <a:t>WoT</a:t>
                </a:r>
                <a:endParaRPr lang="ru-RU" sz="1200" dirty="0">
                  <a:solidFill>
                    <a:srgbClr val="002060"/>
                  </a:solidFill>
                  <a:cs typeface="Times New Roman" panose="02020603050405020304" pitchFamily="18" charset="0"/>
                </a:endParaRPr>
              </a:p>
            </p:txBody>
          </p:sp>
        </p:grpSp>
        <p:cxnSp>
          <p:nvCxnSpPr>
            <p:cNvPr id="125" name="Straight Arrow Connector 97">
              <a:extLst>
                <a:ext uri="{FF2B5EF4-FFF2-40B4-BE49-F238E27FC236}">
                  <a16:creationId xmlns:a16="http://schemas.microsoft.com/office/drawing/2014/main" id="{A80FC9AD-D5E9-43FD-9678-D173E3C917F7}"/>
                </a:ext>
              </a:extLst>
            </p:cNvPr>
            <p:cNvCxnSpPr>
              <a:stCxn id="141" idx="7"/>
              <a:endCxn id="139" idx="2"/>
            </p:cNvCxnSpPr>
            <p:nvPr/>
          </p:nvCxnSpPr>
          <p:spPr>
            <a:xfrm flipV="1">
              <a:off x="1696167" y="4899854"/>
              <a:ext cx="1174917" cy="70550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F67D8243-16C1-45B2-9C57-8A6645283201}"/>
                </a:ext>
              </a:extLst>
            </p:cNvPr>
            <p:cNvSpPr txBox="1"/>
            <p:nvPr/>
          </p:nvSpPr>
          <p:spPr>
            <a:xfrm rot="19723113">
              <a:off x="1540471" y="4837291"/>
              <a:ext cx="1241665" cy="461665"/>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link_id: 100</a:t>
              </a:r>
            </a:p>
            <a:p>
              <a:r>
                <a:rPr lang="en-US" sz="1200" dirty="0">
                  <a:solidFill>
                    <a:srgbClr val="002060"/>
                  </a:solidFill>
                  <a:cs typeface="Times New Roman" panose="02020603050405020304" pitchFamily="18" charset="0"/>
                </a:rPr>
                <a:t>label: friend</a:t>
              </a:r>
              <a:endParaRPr lang="ru-RU" sz="1200" dirty="0">
                <a:solidFill>
                  <a:srgbClr val="002060"/>
                </a:solidFill>
                <a:cs typeface="Times New Roman" panose="02020603050405020304" pitchFamily="18" charset="0"/>
              </a:endParaRPr>
            </a:p>
          </p:txBody>
        </p:sp>
        <p:sp>
          <p:nvSpPr>
            <p:cNvPr id="127" name="TextBox 126">
              <a:extLst>
                <a:ext uri="{FF2B5EF4-FFF2-40B4-BE49-F238E27FC236}">
                  <a16:creationId xmlns:a16="http://schemas.microsoft.com/office/drawing/2014/main" id="{9AB43FBA-5507-404F-9BF6-66B54571DEFC}"/>
                </a:ext>
              </a:extLst>
            </p:cNvPr>
            <p:cNvSpPr txBox="1"/>
            <p:nvPr/>
          </p:nvSpPr>
          <p:spPr>
            <a:xfrm rot="19796230">
              <a:off x="1843811" y="5378691"/>
              <a:ext cx="1241665" cy="461665"/>
            </a:xfrm>
            <a:prstGeom prst="rect">
              <a:avLst/>
            </a:prstGeom>
            <a:noFill/>
          </p:spPr>
          <p:txBody>
            <a:bodyPr wrap="square" rtlCol="0">
              <a:spAutoFit/>
            </a:bodyPr>
            <a:lstStyle/>
            <a:p>
              <a:r>
                <a:rPr lang="en-US" sz="1200" dirty="0" err="1">
                  <a:solidFill>
                    <a:srgbClr val="002060"/>
                  </a:solidFill>
                  <a:cs typeface="Times New Roman" panose="02020603050405020304" pitchFamily="18" charset="0"/>
                </a:rPr>
                <a:t>link_id</a:t>
              </a:r>
              <a:r>
                <a:rPr lang="en-US" sz="1200" dirty="0">
                  <a:solidFill>
                    <a:srgbClr val="002060"/>
                  </a:solidFill>
                  <a:cs typeface="Times New Roman" panose="02020603050405020304" pitchFamily="18" charset="0"/>
                </a:rPr>
                <a:t>: 101</a:t>
              </a:r>
            </a:p>
            <a:p>
              <a:r>
                <a:rPr lang="en-US" sz="1200" dirty="0">
                  <a:solidFill>
                    <a:srgbClr val="002060"/>
                  </a:solidFill>
                  <a:cs typeface="Times New Roman" panose="02020603050405020304" pitchFamily="18" charset="0"/>
                </a:rPr>
                <a:t>label: friend</a:t>
              </a:r>
              <a:endParaRPr lang="ru-RU" sz="1200" dirty="0">
                <a:solidFill>
                  <a:srgbClr val="002060"/>
                </a:solidFill>
                <a:cs typeface="Times New Roman" panose="02020603050405020304" pitchFamily="18" charset="0"/>
              </a:endParaRPr>
            </a:p>
          </p:txBody>
        </p:sp>
        <p:cxnSp>
          <p:nvCxnSpPr>
            <p:cNvPr id="128" name="Straight Arrow Connector 103">
              <a:extLst>
                <a:ext uri="{FF2B5EF4-FFF2-40B4-BE49-F238E27FC236}">
                  <a16:creationId xmlns:a16="http://schemas.microsoft.com/office/drawing/2014/main" id="{4A01F5FE-1D94-4D81-88A1-A9F552D0FBD8}"/>
                </a:ext>
              </a:extLst>
            </p:cNvPr>
            <p:cNvCxnSpPr/>
            <p:nvPr/>
          </p:nvCxnSpPr>
          <p:spPr>
            <a:xfrm flipH="1">
              <a:off x="1785447" y="5073788"/>
              <a:ext cx="1102085" cy="650028"/>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29" name="Straight Arrow Connector 109">
              <a:extLst>
                <a:ext uri="{FF2B5EF4-FFF2-40B4-BE49-F238E27FC236}">
                  <a16:creationId xmlns:a16="http://schemas.microsoft.com/office/drawing/2014/main" id="{B039137D-DAC4-4344-9AFA-57236ABE4091}"/>
                </a:ext>
              </a:extLst>
            </p:cNvPr>
            <p:cNvCxnSpPr/>
            <p:nvPr/>
          </p:nvCxnSpPr>
          <p:spPr>
            <a:xfrm flipV="1">
              <a:off x="1878763" y="6212800"/>
              <a:ext cx="3254359" cy="18368"/>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ADF685D-C42B-44B7-BA7E-DDF5B6DF25A6}"/>
                </a:ext>
              </a:extLst>
            </p:cNvPr>
            <p:cNvSpPr txBox="1"/>
            <p:nvPr/>
          </p:nvSpPr>
          <p:spPr>
            <a:xfrm>
              <a:off x="2761006" y="5775647"/>
              <a:ext cx="1306938" cy="461665"/>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link_id: 104</a:t>
              </a:r>
            </a:p>
            <a:p>
              <a:r>
                <a:rPr lang="en-US" sz="1200" dirty="0">
                  <a:solidFill>
                    <a:srgbClr val="002060"/>
                  </a:solidFill>
                  <a:cs typeface="Times New Roman" panose="02020603050405020304" pitchFamily="18" charset="0"/>
                </a:rPr>
                <a:t>label: is_member</a:t>
              </a:r>
              <a:endParaRPr lang="ru-RU" sz="1200" dirty="0">
                <a:solidFill>
                  <a:srgbClr val="002060"/>
                </a:solidFill>
                <a:cs typeface="Times New Roman" panose="02020603050405020304" pitchFamily="18" charset="0"/>
              </a:endParaRPr>
            </a:p>
          </p:txBody>
        </p:sp>
        <p:cxnSp>
          <p:nvCxnSpPr>
            <p:cNvPr id="131" name="Straight Arrow Connector 125">
              <a:extLst>
                <a:ext uri="{FF2B5EF4-FFF2-40B4-BE49-F238E27FC236}">
                  <a16:creationId xmlns:a16="http://schemas.microsoft.com/office/drawing/2014/main" id="{EA301F50-6659-4EE1-B850-086CC2483610}"/>
                </a:ext>
              </a:extLst>
            </p:cNvPr>
            <p:cNvCxnSpPr/>
            <p:nvPr/>
          </p:nvCxnSpPr>
          <p:spPr>
            <a:xfrm flipH="1" flipV="1">
              <a:off x="1811692" y="6355219"/>
              <a:ext cx="3376992" cy="277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C505B6D8-80CA-4EB5-B413-A7C218A5F832}"/>
                </a:ext>
              </a:extLst>
            </p:cNvPr>
            <p:cNvSpPr txBox="1"/>
            <p:nvPr/>
          </p:nvSpPr>
          <p:spPr>
            <a:xfrm>
              <a:off x="2761006" y="6351711"/>
              <a:ext cx="1306938" cy="461665"/>
            </a:xfrm>
            <a:prstGeom prst="rect">
              <a:avLst/>
            </a:prstGeom>
            <a:noFill/>
          </p:spPr>
          <p:txBody>
            <a:bodyPr wrap="square" rtlCol="0">
              <a:spAutoFit/>
            </a:bodyPr>
            <a:lstStyle/>
            <a:p>
              <a:r>
                <a:rPr lang="en-US" sz="1200" dirty="0" err="1">
                  <a:solidFill>
                    <a:srgbClr val="002060"/>
                  </a:solidFill>
                  <a:cs typeface="Times New Roman" panose="02020603050405020304" pitchFamily="18" charset="0"/>
                </a:rPr>
                <a:t>link_id</a:t>
              </a:r>
              <a:r>
                <a:rPr lang="en-US" sz="1200" dirty="0">
                  <a:solidFill>
                    <a:srgbClr val="002060"/>
                  </a:solidFill>
                  <a:cs typeface="Times New Roman" panose="02020603050405020304" pitchFamily="18" charset="0"/>
                </a:rPr>
                <a:t>: 105</a:t>
              </a:r>
            </a:p>
            <a:p>
              <a:r>
                <a:rPr lang="en-US" sz="1200" dirty="0">
                  <a:solidFill>
                    <a:srgbClr val="002060"/>
                  </a:solidFill>
                  <a:cs typeface="Times New Roman" panose="02020603050405020304" pitchFamily="18" charset="0"/>
                </a:rPr>
                <a:t>label: members</a:t>
              </a:r>
              <a:endParaRPr lang="ru-RU" sz="1200" dirty="0">
                <a:solidFill>
                  <a:srgbClr val="002060"/>
                </a:solidFill>
                <a:cs typeface="Times New Roman" panose="02020603050405020304" pitchFamily="18" charset="0"/>
              </a:endParaRPr>
            </a:p>
          </p:txBody>
        </p:sp>
        <p:sp>
          <p:nvSpPr>
            <p:cNvPr id="133" name="TextBox 132">
              <a:extLst>
                <a:ext uri="{FF2B5EF4-FFF2-40B4-BE49-F238E27FC236}">
                  <a16:creationId xmlns:a16="http://schemas.microsoft.com/office/drawing/2014/main" id="{EF31BDAE-194B-463C-AB22-5859670135BA}"/>
                </a:ext>
              </a:extLst>
            </p:cNvPr>
            <p:cNvSpPr txBox="1"/>
            <p:nvPr/>
          </p:nvSpPr>
          <p:spPr>
            <a:xfrm rot="1944667">
              <a:off x="4224947" y="4834206"/>
              <a:ext cx="1304541" cy="461665"/>
            </a:xfrm>
            <a:prstGeom prst="rect">
              <a:avLst/>
            </a:prstGeom>
            <a:noFill/>
          </p:spPr>
          <p:txBody>
            <a:bodyPr wrap="square" rtlCol="0">
              <a:spAutoFit/>
            </a:bodyPr>
            <a:lstStyle/>
            <a:p>
              <a:r>
                <a:rPr lang="en-US" sz="1200" dirty="0" err="1">
                  <a:solidFill>
                    <a:srgbClr val="002060"/>
                  </a:solidFill>
                  <a:cs typeface="Times New Roman" panose="02020603050405020304" pitchFamily="18" charset="0"/>
                </a:rPr>
                <a:t>link_id</a:t>
              </a:r>
              <a:r>
                <a:rPr lang="en-US" sz="1200" dirty="0">
                  <a:solidFill>
                    <a:srgbClr val="002060"/>
                  </a:solidFill>
                  <a:cs typeface="Times New Roman" panose="02020603050405020304" pitchFamily="18" charset="0"/>
                </a:rPr>
                <a:t>: 102</a:t>
              </a:r>
            </a:p>
            <a:p>
              <a:r>
                <a:rPr lang="en-US" sz="1200" dirty="0">
                  <a:solidFill>
                    <a:srgbClr val="002060"/>
                  </a:solidFill>
                  <a:cs typeface="Times New Roman" panose="02020603050405020304" pitchFamily="18" charset="0"/>
                </a:rPr>
                <a:t>label: </a:t>
              </a:r>
              <a:r>
                <a:rPr lang="en-US" sz="1200" dirty="0" err="1">
                  <a:solidFill>
                    <a:srgbClr val="002060"/>
                  </a:solidFill>
                  <a:cs typeface="Times New Roman" panose="02020603050405020304" pitchFamily="18" charset="0"/>
                </a:rPr>
                <a:t>is_member</a:t>
              </a:r>
              <a:endParaRPr lang="ru-RU" sz="1200" dirty="0">
                <a:solidFill>
                  <a:srgbClr val="002060"/>
                </a:solidFill>
                <a:cs typeface="Times New Roman" panose="02020603050405020304" pitchFamily="18" charset="0"/>
              </a:endParaRPr>
            </a:p>
          </p:txBody>
        </p:sp>
        <p:cxnSp>
          <p:nvCxnSpPr>
            <p:cNvPr id="134" name="Straight Arrow Connector 136">
              <a:extLst>
                <a:ext uri="{FF2B5EF4-FFF2-40B4-BE49-F238E27FC236}">
                  <a16:creationId xmlns:a16="http://schemas.microsoft.com/office/drawing/2014/main" id="{3EDF6421-2509-448A-9163-3DDF5A4DA599}"/>
                </a:ext>
              </a:extLst>
            </p:cNvPr>
            <p:cNvCxnSpPr>
              <a:stCxn id="139" idx="6"/>
              <a:endCxn id="137" idx="1"/>
            </p:cNvCxnSpPr>
            <p:nvPr/>
          </p:nvCxnSpPr>
          <p:spPr>
            <a:xfrm>
              <a:off x="4203232" y="4899854"/>
              <a:ext cx="1108531" cy="700569"/>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35" name="Straight Arrow Connector 142">
              <a:extLst>
                <a:ext uri="{FF2B5EF4-FFF2-40B4-BE49-F238E27FC236}">
                  <a16:creationId xmlns:a16="http://schemas.microsoft.com/office/drawing/2014/main" id="{F2B70591-F03F-46E9-B24C-6107A3211413}"/>
                </a:ext>
              </a:extLst>
            </p:cNvPr>
            <p:cNvCxnSpPr/>
            <p:nvPr/>
          </p:nvCxnSpPr>
          <p:spPr>
            <a:xfrm flipH="1" flipV="1">
              <a:off x="4184272" y="5069001"/>
              <a:ext cx="1048730" cy="655496"/>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86A572AE-C358-49E8-8BD8-024A446B4AD7}"/>
                </a:ext>
              </a:extLst>
            </p:cNvPr>
            <p:cNvSpPr txBox="1"/>
            <p:nvPr/>
          </p:nvSpPr>
          <p:spPr>
            <a:xfrm rot="1944667">
              <a:off x="3993149" y="5372662"/>
              <a:ext cx="1206410" cy="461665"/>
            </a:xfrm>
            <a:prstGeom prst="rect">
              <a:avLst/>
            </a:prstGeom>
            <a:noFill/>
          </p:spPr>
          <p:txBody>
            <a:bodyPr wrap="square" rtlCol="0">
              <a:spAutoFit/>
            </a:bodyPr>
            <a:lstStyle/>
            <a:p>
              <a:r>
                <a:rPr lang="en-US" sz="1200" dirty="0" err="1">
                  <a:solidFill>
                    <a:srgbClr val="002060"/>
                  </a:solidFill>
                  <a:cs typeface="Times New Roman" panose="02020603050405020304" pitchFamily="18" charset="0"/>
                </a:rPr>
                <a:t>link_id</a:t>
              </a:r>
              <a:r>
                <a:rPr lang="en-US" sz="1200" dirty="0">
                  <a:solidFill>
                    <a:srgbClr val="002060"/>
                  </a:solidFill>
                  <a:cs typeface="Times New Roman" panose="02020603050405020304" pitchFamily="18" charset="0"/>
                </a:rPr>
                <a:t>: 103</a:t>
              </a:r>
            </a:p>
            <a:p>
              <a:r>
                <a:rPr lang="en-US" sz="1200" dirty="0">
                  <a:solidFill>
                    <a:srgbClr val="002060"/>
                  </a:solidFill>
                  <a:cs typeface="Times New Roman" panose="02020603050405020304" pitchFamily="18" charset="0"/>
                </a:rPr>
                <a:t>label: members</a:t>
              </a:r>
              <a:endParaRPr lang="ru-RU" sz="1200" dirty="0">
                <a:solidFill>
                  <a:srgbClr val="002060"/>
                </a:solidFill>
                <a:cs typeface="Times New Roman" panose="02020603050405020304" pitchFamily="18" charset="0"/>
              </a:endParaRPr>
            </a:p>
          </p:txBody>
        </p:sp>
      </p:grpSp>
      <p:pic>
        <p:nvPicPr>
          <p:cNvPr id="143" name="Picture 4" descr="Картинки по запросу &quot;Neo4j&quot;&quot;">
            <a:extLst>
              <a:ext uri="{FF2B5EF4-FFF2-40B4-BE49-F238E27FC236}">
                <a16:creationId xmlns:a16="http://schemas.microsoft.com/office/drawing/2014/main" id="{B718226E-D3EC-4C55-B427-222BCA4400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2539" y="3980014"/>
            <a:ext cx="1816055" cy="946943"/>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 descr="https://upload.wikimedia.org/wikipedia/commons/b/ba/OrientDB_Logo_2014_280x177.jpg">
            <a:extLst>
              <a:ext uri="{FF2B5EF4-FFF2-40B4-BE49-F238E27FC236}">
                <a16:creationId xmlns:a16="http://schemas.microsoft.com/office/drawing/2014/main" id="{A0823222-9A81-49B5-8CCF-84B823FE24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2539" y="5000865"/>
            <a:ext cx="1735433" cy="109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49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ACID</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Набор основных технических требований к СУБД и к проектируемой базе данных состоит из четырех свойств, описываемых аббревиатурой </a:t>
            </a:r>
            <a:r>
              <a:rPr lang="en-US" altLang="ru-RU" sz="2000" dirty="0">
                <a:solidFill>
                  <a:srgbClr val="002060"/>
                </a:solidFill>
                <a:latin typeface="+mn-lt"/>
              </a:rPr>
              <a:t>ACID. </a:t>
            </a:r>
            <a:r>
              <a:rPr lang="ru-RU" altLang="ru-RU" sz="2000" dirty="0">
                <a:solidFill>
                  <a:srgbClr val="002060"/>
                </a:solidFill>
                <a:latin typeface="+mn-lt"/>
              </a:rPr>
              <a:t>Соблюдение этих требований вкупе с требованиями безопасности позволяет обеспечить целостность данных, а также надежную и предсказуемую работу системы в целом.</a:t>
            </a:r>
            <a:endParaRPr lang="en-US" altLang="ru-RU" sz="2000" dirty="0">
              <a:solidFill>
                <a:srgbClr val="002060"/>
              </a:solidFill>
              <a:latin typeface="+mn-lt"/>
            </a:endParaRPr>
          </a:p>
          <a:p>
            <a:pPr algn="just" eaLnBrk="1" hangingPunct="1">
              <a:spcBef>
                <a:spcPct val="0"/>
              </a:spcBef>
              <a:spcAft>
                <a:spcPts val="600"/>
              </a:spcAft>
              <a:buFontTx/>
              <a:buNone/>
            </a:pPr>
            <a:r>
              <a:rPr lang="ru-RU" altLang="ru-RU" sz="2000" b="1" u="sng" dirty="0">
                <a:solidFill>
                  <a:srgbClr val="002060"/>
                </a:solidFill>
                <a:latin typeface="+mn-lt"/>
              </a:rPr>
              <a:t>A</a:t>
            </a:r>
            <a:r>
              <a:rPr lang="ru-RU" altLang="ru-RU" sz="2000" u="sng" dirty="0">
                <a:solidFill>
                  <a:srgbClr val="002060"/>
                </a:solidFill>
                <a:latin typeface="+mn-lt"/>
              </a:rPr>
              <a:t>tomicity (Атомарность)</a:t>
            </a:r>
            <a:r>
              <a:rPr lang="ru-RU" altLang="ru-RU" sz="2000" dirty="0">
                <a:solidFill>
                  <a:srgbClr val="002060"/>
                </a:solidFill>
                <a:latin typeface="+mn-lt"/>
              </a:rPr>
              <a:t> — транзакция не может быть зафиксирована в системе частично: либо полное выполнение, либо полная отмена.</a:t>
            </a:r>
          </a:p>
          <a:p>
            <a:pPr algn="just" eaLnBrk="1" hangingPunct="1">
              <a:spcBef>
                <a:spcPct val="0"/>
              </a:spcBef>
              <a:spcAft>
                <a:spcPts val="600"/>
              </a:spcAft>
              <a:buFontTx/>
              <a:buNone/>
            </a:pPr>
            <a:r>
              <a:rPr lang="ru-RU" altLang="ru-RU" sz="2000" b="1" u="sng" dirty="0">
                <a:solidFill>
                  <a:srgbClr val="002060"/>
                </a:solidFill>
                <a:latin typeface="+mn-lt"/>
              </a:rPr>
              <a:t>C</a:t>
            </a:r>
            <a:r>
              <a:rPr lang="ru-RU" altLang="ru-RU" sz="2000" u="sng" dirty="0">
                <a:solidFill>
                  <a:srgbClr val="002060"/>
                </a:solidFill>
                <a:latin typeface="+mn-lt"/>
              </a:rPr>
              <a:t>onsistency (Согласованность)</a:t>
            </a:r>
            <a:r>
              <a:rPr lang="ru-RU" altLang="ru-RU" sz="2000" dirty="0">
                <a:solidFill>
                  <a:srgbClr val="002060"/>
                </a:solidFill>
                <a:latin typeface="+mn-lt"/>
              </a:rPr>
              <a:t> — завершенная транзакция сохраняет согласованность базы данных.</a:t>
            </a:r>
          </a:p>
          <a:p>
            <a:pPr algn="just" eaLnBrk="1" hangingPunct="1">
              <a:spcBef>
                <a:spcPct val="0"/>
              </a:spcBef>
              <a:spcAft>
                <a:spcPts val="600"/>
              </a:spcAft>
              <a:buFontTx/>
              <a:buNone/>
            </a:pPr>
            <a:r>
              <a:rPr lang="ru-RU" altLang="ru-RU" sz="2000" b="1" u="sng" dirty="0">
                <a:solidFill>
                  <a:srgbClr val="002060"/>
                </a:solidFill>
                <a:latin typeface="+mn-lt"/>
              </a:rPr>
              <a:t>I</a:t>
            </a:r>
            <a:r>
              <a:rPr lang="ru-RU" altLang="ru-RU" sz="2000" u="sng" dirty="0">
                <a:solidFill>
                  <a:srgbClr val="002060"/>
                </a:solidFill>
                <a:latin typeface="+mn-lt"/>
              </a:rPr>
              <a:t>solation (Изолированность)</a:t>
            </a:r>
            <a:r>
              <a:rPr lang="ru-RU" altLang="ru-RU" sz="2000" dirty="0">
                <a:solidFill>
                  <a:srgbClr val="002060"/>
                </a:solidFill>
                <a:latin typeface="+mn-lt"/>
              </a:rPr>
              <a:t> — во время выполнения транзакции параллельные транзакции не должны оказывать влияния на ее результат. </a:t>
            </a:r>
          </a:p>
          <a:p>
            <a:pPr algn="just" eaLnBrk="1" hangingPunct="1">
              <a:spcBef>
                <a:spcPct val="0"/>
              </a:spcBef>
              <a:spcAft>
                <a:spcPts val="600"/>
              </a:spcAft>
              <a:buFontTx/>
              <a:buNone/>
            </a:pPr>
            <a:r>
              <a:rPr lang="ru-RU" altLang="ru-RU" sz="2000" b="1" u="sng" dirty="0">
                <a:solidFill>
                  <a:srgbClr val="002060"/>
                </a:solidFill>
                <a:latin typeface="+mn-lt"/>
              </a:rPr>
              <a:t>D</a:t>
            </a:r>
            <a:r>
              <a:rPr lang="ru-RU" altLang="ru-RU" sz="2000" u="sng" dirty="0">
                <a:solidFill>
                  <a:srgbClr val="002060"/>
                </a:solidFill>
                <a:latin typeface="+mn-lt"/>
              </a:rPr>
              <a:t>urability (Долговечность)</a:t>
            </a:r>
            <a:r>
              <a:rPr lang="ru-RU" altLang="ru-RU" sz="2000" dirty="0">
                <a:solidFill>
                  <a:srgbClr val="002060"/>
                </a:solidFill>
                <a:latin typeface="+mn-lt"/>
              </a:rPr>
              <a:t> — низкоуровневые проблемы (например, обесточивание системы) не должны менять результат завершенной транзакции. </a:t>
            </a:r>
          </a:p>
        </p:txBody>
      </p:sp>
    </p:spTree>
    <p:extLst>
      <p:ext uri="{BB962C8B-B14F-4D97-AF65-F5344CB8AC3E}">
        <p14:creationId xmlns:p14="http://schemas.microsoft.com/office/powerpoint/2010/main" val="275178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BASE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b="1" u="sng" dirty="0">
                <a:solidFill>
                  <a:srgbClr val="002060"/>
                </a:solidFill>
                <a:latin typeface="+mn-lt"/>
              </a:rPr>
              <a:t>B</a:t>
            </a:r>
            <a:r>
              <a:rPr lang="ru-RU" altLang="ru-RU" sz="2000" u="sng" dirty="0">
                <a:solidFill>
                  <a:srgbClr val="002060"/>
                </a:solidFill>
                <a:latin typeface="+mn-lt"/>
              </a:rPr>
              <a:t>asic </a:t>
            </a:r>
            <a:r>
              <a:rPr lang="ru-RU" altLang="ru-RU" sz="2000" b="1" u="sng" dirty="0">
                <a:solidFill>
                  <a:srgbClr val="002060"/>
                </a:solidFill>
                <a:latin typeface="+mn-lt"/>
              </a:rPr>
              <a:t>A</a:t>
            </a:r>
            <a:r>
              <a:rPr lang="ru-RU" altLang="ru-RU" sz="2000" u="sng" dirty="0">
                <a:solidFill>
                  <a:srgbClr val="002060"/>
                </a:solidFill>
                <a:latin typeface="+mn-lt"/>
              </a:rPr>
              <a:t>vailability (Базовая доступность) </a:t>
            </a:r>
            <a:r>
              <a:rPr lang="ru-RU" altLang="ru-RU" sz="2000" dirty="0">
                <a:solidFill>
                  <a:srgbClr val="002060"/>
                </a:solidFill>
                <a:latin typeface="+mn-lt"/>
              </a:rPr>
              <a:t>— допускается отказ в обслуживании для незначительной части сессий при сохранении доступности для большинства из них.</a:t>
            </a:r>
          </a:p>
          <a:p>
            <a:pPr algn="just" eaLnBrk="1" hangingPunct="1">
              <a:spcBef>
                <a:spcPct val="0"/>
              </a:spcBef>
              <a:spcAft>
                <a:spcPts val="600"/>
              </a:spcAft>
              <a:buFontTx/>
              <a:buNone/>
            </a:pPr>
            <a:r>
              <a:rPr lang="ru-RU" altLang="ru-RU" sz="2000" b="1" u="sng" dirty="0">
                <a:solidFill>
                  <a:srgbClr val="002060"/>
                </a:solidFill>
                <a:latin typeface="+mn-lt"/>
              </a:rPr>
              <a:t>S</a:t>
            </a:r>
            <a:r>
              <a:rPr lang="ru-RU" altLang="ru-RU" sz="2000" u="sng" dirty="0">
                <a:solidFill>
                  <a:srgbClr val="002060"/>
                </a:solidFill>
                <a:latin typeface="+mn-lt"/>
              </a:rPr>
              <a:t>oft state (Неустойчивое состояние) </a:t>
            </a:r>
            <a:r>
              <a:rPr lang="ru-RU" altLang="ru-RU" sz="2000" dirty="0">
                <a:solidFill>
                  <a:srgbClr val="002060"/>
                </a:solidFill>
                <a:latin typeface="+mn-lt"/>
              </a:rPr>
              <a:t>— допускается жертвовать долговременным хранением состояния сессии (например, промежуточных результатов выборок) при обеспечении фиксации обновлений для критичных операций.</a:t>
            </a:r>
          </a:p>
          <a:p>
            <a:pPr algn="just" eaLnBrk="1" hangingPunct="1">
              <a:spcBef>
                <a:spcPct val="0"/>
              </a:spcBef>
              <a:spcAft>
                <a:spcPts val="600"/>
              </a:spcAft>
              <a:buFontTx/>
              <a:buNone/>
            </a:pPr>
            <a:r>
              <a:rPr lang="ru-RU" altLang="ru-RU" sz="2000" b="1" u="sng" dirty="0">
                <a:solidFill>
                  <a:srgbClr val="002060"/>
                </a:solidFill>
                <a:latin typeface="+mn-lt"/>
              </a:rPr>
              <a:t>E</a:t>
            </a:r>
            <a:r>
              <a:rPr lang="ru-RU" altLang="ru-RU" sz="2000" u="sng" dirty="0">
                <a:solidFill>
                  <a:srgbClr val="002060"/>
                </a:solidFill>
                <a:latin typeface="+mn-lt"/>
              </a:rPr>
              <a:t>ventual consistency (Согласованность в конечном счете)</a:t>
            </a:r>
            <a:r>
              <a:rPr lang="ru-RU" altLang="ru-RU" sz="2000" dirty="0">
                <a:solidFill>
                  <a:srgbClr val="002060"/>
                </a:solidFill>
                <a:latin typeface="+mn-lt"/>
              </a:rPr>
              <a:t> — допускается обеспечивать согласованность только для отдельных частей БД (в основном, для конкретных записей), при условии последующей синхронизация всех узлов БД в фоновом режиме</a:t>
            </a:r>
          </a:p>
        </p:txBody>
      </p:sp>
    </p:spTree>
    <p:extLst>
      <p:ext uri="{BB962C8B-B14F-4D97-AF65-F5344CB8AC3E}">
        <p14:creationId xmlns:p14="http://schemas.microsoft.com/office/powerpoint/2010/main" val="881715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BASE </a:t>
            </a:r>
            <a:r>
              <a:rPr lang="ru-RU" altLang="ru-RU" dirty="0">
                <a:solidFill>
                  <a:srgbClr val="002060"/>
                </a:solidFill>
                <a:latin typeface="+mn-lt"/>
                <a:cs typeface="Times New Roman" panose="02020603050405020304" pitchFamily="18" charset="0"/>
              </a:rPr>
              <a:t>вместо </a:t>
            </a:r>
            <a:r>
              <a:rPr lang="en-US" altLang="ru-RU" dirty="0">
                <a:solidFill>
                  <a:srgbClr val="002060"/>
                </a:solidFill>
                <a:latin typeface="+mn-lt"/>
                <a:cs typeface="Times New Roman" panose="02020603050405020304" pitchFamily="18" charset="0"/>
              </a:rPr>
              <a:t>ACID</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sp>
        <p:nvSpPr>
          <p:cNvPr id="7" name="Text Box 10">
            <a:extLst>
              <a:ext uri="{FF2B5EF4-FFF2-40B4-BE49-F238E27FC236}">
                <a16:creationId xmlns:a16="http://schemas.microsoft.com/office/drawing/2014/main" id="{6D174E0F-53D7-4CAB-86AD-EA73F91A617C}"/>
              </a:ext>
            </a:extLst>
          </p:cNvPr>
          <p:cNvSpPr txBox="1">
            <a:spLocks noChangeArrowheads="1"/>
          </p:cNvSpPr>
          <p:nvPr/>
        </p:nvSpPr>
        <p:spPr bwMode="auto">
          <a:xfrm>
            <a:off x="4110589" y="1369938"/>
            <a:ext cx="396044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fontAlgn="base">
              <a:spcBef>
                <a:spcPct val="0"/>
              </a:spcBef>
              <a:spcAft>
                <a:spcPct val="0"/>
              </a:spcAft>
              <a:buFontTx/>
              <a:buNone/>
            </a:pPr>
            <a:r>
              <a:rPr lang="en-US" sz="2000" b="1" dirty="0">
                <a:solidFill>
                  <a:srgbClr val="002060"/>
                </a:solidFill>
                <a:latin typeface="+mn-lt"/>
              </a:rPr>
              <a:t>ACID</a:t>
            </a:r>
          </a:p>
          <a:p>
            <a:pPr marL="342900" indent="-342900" algn="just" fontAlgn="base">
              <a:spcBef>
                <a:spcPct val="0"/>
              </a:spcBef>
              <a:spcAft>
                <a:spcPct val="0"/>
              </a:spcAft>
            </a:pPr>
            <a:r>
              <a:rPr lang="en-US" sz="2000" dirty="0">
                <a:solidFill>
                  <a:srgbClr val="002060"/>
                </a:solidFill>
                <a:latin typeface="+mn-lt"/>
              </a:rPr>
              <a:t>Atomicity (</a:t>
            </a:r>
            <a:r>
              <a:rPr lang="ru-RU" sz="2000" dirty="0">
                <a:solidFill>
                  <a:srgbClr val="002060"/>
                </a:solidFill>
                <a:latin typeface="+mn-lt"/>
              </a:rPr>
              <a:t>Атомарность</a:t>
            </a:r>
            <a:r>
              <a:rPr lang="en-US" sz="2000" dirty="0">
                <a:solidFill>
                  <a:srgbClr val="002060"/>
                </a:solidFill>
                <a:latin typeface="+mn-lt"/>
              </a:rPr>
              <a:t>)</a:t>
            </a:r>
          </a:p>
          <a:p>
            <a:pPr marL="342900" indent="-342900" algn="just" fontAlgn="base">
              <a:spcBef>
                <a:spcPct val="0"/>
              </a:spcBef>
              <a:spcAft>
                <a:spcPct val="0"/>
              </a:spcAft>
            </a:pPr>
            <a:r>
              <a:rPr lang="en-US" sz="2000" dirty="0">
                <a:solidFill>
                  <a:srgbClr val="002060"/>
                </a:solidFill>
                <a:latin typeface="+mn-lt"/>
              </a:rPr>
              <a:t>Consistency (</a:t>
            </a:r>
            <a:r>
              <a:rPr lang="ru-RU" sz="2000" dirty="0">
                <a:solidFill>
                  <a:srgbClr val="002060"/>
                </a:solidFill>
                <a:latin typeface="+mn-lt"/>
              </a:rPr>
              <a:t>Согласованность</a:t>
            </a:r>
            <a:r>
              <a:rPr lang="en-US" sz="2000" dirty="0">
                <a:solidFill>
                  <a:srgbClr val="002060"/>
                </a:solidFill>
                <a:latin typeface="+mn-lt"/>
              </a:rPr>
              <a:t>)</a:t>
            </a:r>
          </a:p>
          <a:p>
            <a:pPr marL="342900" indent="-342900" algn="just" fontAlgn="base">
              <a:spcBef>
                <a:spcPct val="0"/>
              </a:spcBef>
              <a:spcAft>
                <a:spcPct val="0"/>
              </a:spcAft>
            </a:pPr>
            <a:r>
              <a:rPr lang="en-US" sz="2000" dirty="0">
                <a:solidFill>
                  <a:srgbClr val="002060"/>
                </a:solidFill>
                <a:latin typeface="+mn-lt"/>
              </a:rPr>
              <a:t>Isolation </a:t>
            </a:r>
            <a:r>
              <a:rPr lang="ru-RU" sz="2000" dirty="0">
                <a:solidFill>
                  <a:srgbClr val="002060"/>
                </a:solidFill>
                <a:latin typeface="+mn-lt"/>
              </a:rPr>
              <a:t>(Изолированность</a:t>
            </a:r>
            <a:endParaRPr lang="en-US" sz="2000" dirty="0">
              <a:solidFill>
                <a:srgbClr val="002060"/>
              </a:solidFill>
              <a:latin typeface="+mn-lt"/>
            </a:endParaRPr>
          </a:p>
          <a:p>
            <a:pPr marL="342900" indent="-342900" algn="just" fontAlgn="base">
              <a:spcBef>
                <a:spcPct val="0"/>
              </a:spcBef>
              <a:spcAft>
                <a:spcPct val="0"/>
              </a:spcAft>
            </a:pPr>
            <a:r>
              <a:rPr lang="en-US" sz="2000" dirty="0">
                <a:solidFill>
                  <a:srgbClr val="002060"/>
                </a:solidFill>
                <a:latin typeface="+mn-lt"/>
              </a:rPr>
              <a:t>Durability </a:t>
            </a:r>
            <a:r>
              <a:rPr lang="ru-RU" sz="2000" dirty="0">
                <a:solidFill>
                  <a:srgbClr val="002060"/>
                </a:solidFill>
                <a:latin typeface="+mn-lt"/>
              </a:rPr>
              <a:t>(Долговечность</a:t>
            </a:r>
            <a:r>
              <a:rPr lang="en-US" sz="2000" dirty="0">
                <a:solidFill>
                  <a:srgbClr val="002060"/>
                </a:solidFill>
                <a:latin typeface="+mn-lt"/>
              </a:rPr>
              <a:t>)</a:t>
            </a:r>
          </a:p>
        </p:txBody>
      </p:sp>
      <p:sp>
        <p:nvSpPr>
          <p:cNvPr id="8" name="Text Box 10">
            <a:extLst>
              <a:ext uri="{FF2B5EF4-FFF2-40B4-BE49-F238E27FC236}">
                <a16:creationId xmlns:a16="http://schemas.microsoft.com/office/drawing/2014/main" id="{B7EF6AB6-B3EA-43ED-A0FE-008297EEB8D8}"/>
              </a:ext>
            </a:extLst>
          </p:cNvPr>
          <p:cNvSpPr txBox="1">
            <a:spLocks noChangeArrowheads="1"/>
          </p:cNvSpPr>
          <p:nvPr/>
        </p:nvSpPr>
        <p:spPr bwMode="auto">
          <a:xfrm>
            <a:off x="2753209" y="4158874"/>
            <a:ext cx="6675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fontAlgn="base">
              <a:spcBef>
                <a:spcPct val="0"/>
              </a:spcBef>
              <a:spcAft>
                <a:spcPct val="0"/>
              </a:spcAft>
              <a:buFontTx/>
              <a:buNone/>
            </a:pPr>
            <a:r>
              <a:rPr lang="en-US" sz="2000" b="1" dirty="0">
                <a:solidFill>
                  <a:srgbClr val="002060"/>
                </a:solidFill>
                <a:latin typeface="+mn-lt"/>
              </a:rPr>
              <a:t>BASE</a:t>
            </a:r>
          </a:p>
          <a:p>
            <a:pPr marL="342900" indent="-342900" algn="just" fontAlgn="base">
              <a:spcBef>
                <a:spcPct val="0"/>
              </a:spcBef>
              <a:spcAft>
                <a:spcPct val="0"/>
              </a:spcAft>
            </a:pPr>
            <a:r>
              <a:rPr lang="en-US" sz="2000" dirty="0">
                <a:solidFill>
                  <a:srgbClr val="002060"/>
                </a:solidFill>
                <a:latin typeface="+mn-lt"/>
              </a:rPr>
              <a:t>Basic Availability (</a:t>
            </a:r>
            <a:r>
              <a:rPr lang="ru-RU" sz="2000" dirty="0">
                <a:solidFill>
                  <a:srgbClr val="002060"/>
                </a:solidFill>
                <a:latin typeface="+mn-lt"/>
              </a:rPr>
              <a:t>Базовая доступность</a:t>
            </a:r>
            <a:r>
              <a:rPr lang="en-US" sz="2000" dirty="0">
                <a:solidFill>
                  <a:srgbClr val="002060"/>
                </a:solidFill>
                <a:latin typeface="+mn-lt"/>
              </a:rPr>
              <a:t>)</a:t>
            </a:r>
            <a:endParaRPr lang="ru-RU" sz="2000" dirty="0">
              <a:solidFill>
                <a:srgbClr val="002060"/>
              </a:solidFill>
              <a:latin typeface="+mn-lt"/>
            </a:endParaRPr>
          </a:p>
          <a:p>
            <a:pPr marL="342900" indent="-342900" algn="just" fontAlgn="base">
              <a:spcBef>
                <a:spcPct val="0"/>
              </a:spcBef>
              <a:spcAft>
                <a:spcPct val="0"/>
              </a:spcAft>
            </a:pPr>
            <a:r>
              <a:rPr lang="en-US" sz="2000" dirty="0">
                <a:solidFill>
                  <a:srgbClr val="002060"/>
                </a:solidFill>
                <a:latin typeface="+mn-lt"/>
              </a:rPr>
              <a:t>Soft state (</a:t>
            </a:r>
            <a:r>
              <a:rPr lang="ru-RU" sz="2000" dirty="0">
                <a:solidFill>
                  <a:srgbClr val="002060"/>
                </a:solidFill>
                <a:latin typeface="+mn-lt"/>
              </a:rPr>
              <a:t>Неустойчивое состояние</a:t>
            </a:r>
            <a:r>
              <a:rPr lang="en-US" sz="2000" dirty="0">
                <a:solidFill>
                  <a:srgbClr val="002060"/>
                </a:solidFill>
                <a:latin typeface="+mn-lt"/>
              </a:rPr>
              <a:t>)</a:t>
            </a:r>
            <a:endParaRPr lang="ru-RU" sz="2000" dirty="0">
              <a:solidFill>
                <a:srgbClr val="002060"/>
              </a:solidFill>
              <a:latin typeface="+mn-lt"/>
            </a:endParaRPr>
          </a:p>
          <a:p>
            <a:pPr marL="342900" indent="-342900" algn="just" fontAlgn="base">
              <a:spcBef>
                <a:spcPct val="0"/>
              </a:spcBef>
              <a:spcAft>
                <a:spcPct val="0"/>
              </a:spcAft>
            </a:pPr>
            <a:r>
              <a:rPr lang="en-US" sz="2000" dirty="0">
                <a:solidFill>
                  <a:srgbClr val="002060"/>
                </a:solidFill>
                <a:latin typeface="+mn-lt"/>
              </a:rPr>
              <a:t>Eventual consistency</a:t>
            </a:r>
            <a:r>
              <a:rPr lang="ru-RU" sz="2000" dirty="0">
                <a:solidFill>
                  <a:srgbClr val="002060"/>
                </a:solidFill>
                <a:latin typeface="+mn-lt"/>
              </a:rPr>
              <a:t> (Согласованность в конечном счете)</a:t>
            </a:r>
            <a:endParaRPr lang="en-US" sz="2000" dirty="0">
              <a:solidFill>
                <a:srgbClr val="002060"/>
              </a:solidFill>
              <a:latin typeface="+mn-lt"/>
            </a:endParaRPr>
          </a:p>
        </p:txBody>
      </p:sp>
      <p:cxnSp>
        <p:nvCxnSpPr>
          <p:cNvPr id="3" name="Прямая со стрелкой 2">
            <a:extLst>
              <a:ext uri="{FF2B5EF4-FFF2-40B4-BE49-F238E27FC236}">
                <a16:creationId xmlns:a16="http://schemas.microsoft.com/office/drawing/2014/main" id="{0EBB077A-C513-47E3-9058-46A44BB5EBFA}"/>
              </a:ext>
            </a:extLst>
          </p:cNvPr>
          <p:cNvCxnSpPr>
            <a:stCxn id="7" idx="2"/>
            <a:endCxn id="8" idx="0"/>
          </p:cNvCxnSpPr>
          <p:nvPr/>
        </p:nvCxnSpPr>
        <p:spPr>
          <a:xfrm>
            <a:off x="6090809" y="3001154"/>
            <a:ext cx="0" cy="115772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23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Пример организации данных в </a:t>
            </a:r>
            <a:r>
              <a:rPr lang="en-US" altLang="ru-RU" dirty="0">
                <a:solidFill>
                  <a:srgbClr val="002060"/>
                </a:solidFill>
                <a:latin typeface="+mn-lt"/>
                <a:cs typeface="Times New Roman" panose="02020603050405020304" pitchFamily="18" charset="0"/>
              </a:rPr>
              <a:t>NoSQL</a:t>
            </a:r>
            <a:r>
              <a:rPr lang="ru-RU" altLang="ru-RU" dirty="0">
                <a:solidFill>
                  <a:srgbClr val="002060"/>
                </a:solidFill>
                <a:latin typeface="+mn-lt"/>
                <a:cs typeface="Times New Roman" panose="02020603050405020304" pitchFamily="18" charset="0"/>
              </a:rPr>
              <a:t> БД</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en-US" altLang="ru-RU" sz="2000" dirty="0">
                <a:solidFill>
                  <a:srgbClr val="002060"/>
                </a:solidFill>
                <a:latin typeface="+mn-lt"/>
              </a:rPr>
              <a:t>db.users.find({id: 1});   # </a:t>
            </a:r>
            <a:r>
              <a:rPr lang="ru-RU" altLang="ru-RU" sz="2000" dirty="0">
                <a:solidFill>
                  <a:srgbClr val="002060"/>
                </a:solidFill>
                <a:latin typeface="+mn-lt"/>
              </a:rPr>
              <a:t>выполняется очень быстро </a:t>
            </a:r>
          </a:p>
          <a:p>
            <a:pPr algn="just">
              <a:spcBef>
                <a:spcPct val="0"/>
              </a:spcBef>
              <a:spcAft>
                <a:spcPts val="600"/>
              </a:spcAft>
              <a:buNone/>
            </a:pPr>
            <a:r>
              <a:rPr lang="en-US" altLang="ru-RU" sz="2000" dirty="0">
                <a:solidFill>
                  <a:srgbClr val="002060"/>
                </a:solidFill>
                <a:latin typeface="+mn-lt"/>
              </a:rPr>
              <a:t>db.users.find({group_ids: 1});   # </a:t>
            </a:r>
            <a:r>
              <a:rPr lang="ru-RU" altLang="ru-RU" sz="2000" dirty="0">
                <a:solidFill>
                  <a:srgbClr val="002060"/>
                </a:solidFill>
                <a:latin typeface="+mn-lt"/>
              </a:rPr>
              <a:t>выполняется медленно</a:t>
            </a:r>
          </a:p>
        </p:txBody>
      </p:sp>
      <p:grpSp>
        <p:nvGrpSpPr>
          <p:cNvPr id="2" name="Группа 1">
            <a:extLst>
              <a:ext uri="{FF2B5EF4-FFF2-40B4-BE49-F238E27FC236}">
                <a16:creationId xmlns:a16="http://schemas.microsoft.com/office/drawing/2014/main" id="{3EEA4BAB-AE33-4CDD-B6E0-D3698E15612E}"/>
              </a:ext>
            </a:extLst>
          </p:cNvPr>
          <p:cNvGrpSpPr/>
          <p:nvPr/>
        </p:nvGrpSpPr>
        <p:grpSpPr>
          <a:xfrm>
            <a:off x="1420836" y="2112410"/>
            <a:ext cx="9339946" cy="3447875"/>
            <a:chOff x="1082180" y="2281806"/>
            <a:chExt cx="9339946" cy="3447875"/>
          </a:xfrm>
        </p:grpSpPr>
        <p:sp>
          <p:nvSpPr>
            <p:cNvPr id="13" name="Rectangle 6">
              <a:extLst>
                <a:ext uri="{FF2B5EF4-FFF2-40B4-BE49-F238E27FC236}">
                  <a16:creationId xmlns:a16="http://schemas.microsoft.com/office/drawing/2014/main" id="{6A00D4AF-0BA2-4955-A98E-F1D02EFA9FC2}"/>
                </a:ext>
              </a:extLst>
            </p:cNvPr>
            <p:cNvSpPr/>
            <p:nvPr/>
          </p:nvSpPr>
          <p:spPr>
            <a:xfrm>
              <a:off x="1082180" y="2281806"/>
              <a:ext cx="9339946" cy="3447875"/>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14" name="TextBox 13">
              <a:extLst>
                <a:ext uri="{FF2B5EF4-FFF2-40B4-BE49-F238E27FC236}">
                  <a16:creationId xmlns:a16="http://schemas.microsoft.com/office/drawing/2014/main" id="{623975A5-83FF-4257-A395-7B205B96C2E3}"/>
                </a:ext>
              </a:extLst>
            </p:cNvPr>
            <p:cNvSpPr txBox="1"/>
            <p:nvPr/>
          </p:nvSpPr>
          <p:spPr>
            <a:xfrm>
              <a:off x="1082180" y="2289364"/>
              <a:ext cx="2002591"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en-US" sz="1600" b="1" i="0" u="none" strike="noStrike" kern="0" cap="none" spc="0" normalizeH="0" baseline="0" noProof="0" dirty="0">
                  <a:ln>
                    <a:noFill/>
                  </a:ln>
                  <a:solidFill>
                    <a:srgbClr val="002060"/>
                  </a:solidFill>
                  <a:effectLst/>
                  <a:uLnTx/>
                  <a:uFillTx/>
                  <a:cs typeface="Times New Roman" panose="02020603050405020304" pitchFamily="18" charset="0"/>
                </a:rPr>
                <a:t>users</a:t>
              </a:r>
              <a:endParaRPr kumimoji="0" lang="ru-RU" sz="1600" b="1"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15" name="TextBox 14">
              <a:extLst>
                <a:ext uri="{FF2B5EF4-FFF2-40B4-BE49-F238E27FC236}">
                  <a16:creationId xmlns:a16="http://schemas.microsoft.com/office/drawing/2014/main" id="{7B213AA5-26E2-46C5-9835-8141231EC507}"/>
                </a:ext>
              </a:extLst>
            </p:cNvPr>
            <p:cNvSpPr txBox="1"/>
            <p:nvPr/>
          </p:nvSpPr>
          <p:spPr>
            <a:xfrm>
              <a:off x="1236559" y="2682829"/>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id: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Иванов И.И.</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участник</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rating: 300,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login: "ivanovi",</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password: "ivanov123",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group_ids: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16" name="TextBox 15">
              <a:extLst>
                <a:ext uri="{FF2B5EF4-FFF2-40B4-BE49-F238E27FC236}">
                  <a16:creationId xmlns:a16="http://schemas.microsoft.com/office/drawing/2014/main" id="{3C49167A-541F-4129-A545-CBA972B8F9B6}"/>
                </a:ext>
              </a:extLst>
            </p:cNvPr>
            <p:cNvSpPr txBox="1"/>
            <p:nvPr/>
          </p:nvSpPr>
          <p:spPr>
            <a:xfrm>
              <a:off x="4125573" y="2682826"/>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id: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Петров И.И.</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участник</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rating: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25</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login: "petrovp",</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password: "p1e2t3",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group_ids: [1,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17" name="TextBox 16">
              <a:extLst>
                <a:ext uri="{FF2B5EF4-FFF2-40B4-BE49-F238E27FC236}">
                  <a16:creationId xmlns:a16="http://schemas.microsoft.com/office/drawing/2014/main" id="{2DDA215E-0641-409A-84A4-547A0BF54CC4}"/>
                </a:ext>
              </a:extLst>
            </p:cNvPr>
            <p:cNvSpPr txBox="1"/>
            <p:nvPr/>
          </p:nvSpPr>
          <p:spPr>
            <a:xfrm>
              <a:off x="7566109" y="2682828"/>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id: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1000</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Юрьев Ю.Ю.</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модератор</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rating: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10</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login: </a:t>
              </a:r>
              <a:r>
                <a:rPr lang="en-US" sz="1600" kern="0" dirty="0">
                  <a:solidFill>
                    <a:srgbClr val="002060"/>
                  </a:solidFill>
                  <a:cs typeface="Times New Roman" panose="02020603050405020304" pitchFamily="18" charset="0"/>
                </a:rPr>
                <a:t>"</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yourievy",</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password: "yoyo",</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    avatar: "file1.jpg",</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    status: "</a:t>
              </a:r>
              <a:r>
                <a:rPr kumimoji="0" lang="ru-RU" sz="1600" b="0" i="0" u="none" strike="noStrike" kern="0" cap="none" spc="0" normalizeH="0" baseline="0" noProof="0" dirty="0">
                  <a:ln>
                    <a:noFill/>
                  </a:ln>
                  <a:solidFill>
                    <a:srgbClr val="FF0000"/>
                  </a:solidFill>
                  <a:effectLst/>
                  <a:uLnTx/>
                  <a:uFillTx/>
                  <a:cs typeface="Times New Roman" panose="02020603050405020304" pitchFamily="18" charset="0"/>
                </a:rPr>
                <a:t>в сети</a:t>
              </a: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18" name="TextBox 17">
              <a:extLst>
                <a:ext uri="{FF2B5EF4-FFF2-40B4-BE49-F238E27FC236}">
                  <a16:creationId xmlns:a16="http://schemas.microsoft.com/office/drawing/2014/main" id="{CCD09AF3-3646-497B-AEA6-865A0898DF00}"/>
                </a:ext>
              </a:extLst>
            </p:cNvPr>
            <p:cNvSpPr txBox="1"/>
            <p:nvPr/>
          </p:nvSpPr>
          <p:spPr>
            <a:xfrm>
              <a:off x="6882598" y="4142871"/>
              <a:ext cx="683511" cy="400110"/>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ru-RU" sz="20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spTree>
    <p:extLst>
      <p:ext uri="{BB962C8B-B14F-4D97-AF65-F5344CB8AC3E}">
        <p14:creationId xmlns:p14="http://schemas.microsoft.com/office/powerpoint/2010/main" val="230423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SQL </a:t>
            </a:r>
            <a:r>
              <a:rPr lang="ru-RU" altLang="ru-RU" dirty="0">
                <a:solidFill>
                  <a:srgbClr val="002060"/>
                </a:solidFill>
                <a:latin typeface="+mn-lt"/>
                <a:cs typeface="Times New Roman" panose="02020603050405020304" pitchFamily="18" charset="0"/>
              </a:rPr>
              <a:t>и </a:t>
            </a:r>
            <a:r>
              <a:rPr lang="en-US" altLang="ru-RU" dirty="0">
                <a:solidFill>
                  <a:srgbClr val="002060"/>
                </a:solidFill>
                <a:latin typeface="+mn-lt"/>
                <a:cs typeface="Times New Roman" panose="02020603050405020304" pitchFamily="18" charset="0"/>
              </a:rPr>
              <a:t>NoSQL </a:t>
            </a:r>
            <a:r>
              <a:rPr lang="ru-RU" altLang="ru-RU" dirty="0">
                <a:solidFill>
                  <a:srgbClr val="002060"/>
                </a:solidFill>
                <a:latin typeface="+mn-lt"/>
                <a:cs typeface="Times New Roman" panose="02020603050405020304" pitchFamily="18" charset="0"/>
              </a:rPr>
              <a:t>интерфейсы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INSERT INTO Employees (Name, Position, Bonus, Login, Password)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VALUES ('</a:t>
            </a:r>
            <a:r>
              <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Иванов И.И.', 'инженер', 30000, '</a:t>
            </a: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ivanovi', 'ivanov123');</a:t>
            </a:r>
            <a:endPar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db.users.insert({</a:t>
            </a:r>
            <a:r>
              <a:rPr kumimoji="0" lang="en-US" sz="1600" b="0" i="0" u="none" strike="noStrike" kern="1200" cap="none" spc="0" normalizeH="0" baseline="0" noProof="0" dirty="0">
                <a:ln>
                  <a:noFill/>
                </a:ln>
                <a:solidFill>
                  <a:srgbClr val="002060"/>
                </a:solidFill>
                <a:effectLst/>
                <a:uLnTx/>
                <a:uFillTx/>
                <a:latin typeface="+mn-lt"/>
                <a:ea typeface="+mn-ea"/>
                <a:cs typeface="+mn-cs"/>
              </a:rPr>
              <a:t>id: 1, name: "</a:t>
            </a:r>
            <a:r>
              <a:rPr kumimoji="0" lang="ru-RU" sz="1600" b="0" i="0" u="none" strike="noStrike" kern="1200" cap="none" spc="0" normalizeH="0" baseline="0" noProof="0" dirty="0">
                <a:ln>
                  <a:noFill/>
                </a:ln>
                <a:solidFill>
                  <a:srgbClr val="002060"/>
                </a:solidFill>
                <a:effectLst/>
                <a:uLnTx/>
                <a:uFillTx/>
                <a:latin typeface="+mn-lt"/>
                <a:ea typeface="+mn-ea"/>
                <a:cs typeface="+mn-cs"/>
              </a:rPr>
              <a:t>Иванов И.И.", </a:t>
            </a:r>
            <a:r>
              <a:rPr kumimoji="0" lang="en-US" sz="1600" b="0" i="0" u="none" strike="noStrike" kern="1200" cap="none" spc="0" normalizeH="0" baseline="0" noProof="0" dirty="0">
                <a:ln>
                  <a:noFill/>
                </a:ln>
                <a:solidFill>
                  <a:srgbClr val="002060"/>
                </a:solidFill>
                <a:effectLst/>
                <a:uLnTx/>
                <a:uFillTx/>
                <a:latin typeface="+mn-lt"/>
                <a:ea typeface="+mn-ea"/>
                <a:cs typeface="+mn-cs"/>
              </a:rPr>
              <a:t>role: "</a:t>
            </a:r>
            <a:r>
              <a:rPr kumimoji="0" lang="ru-RU" sz="1600" b="0" i="0" u="none" strike="noStrike" kern="1200" cap="none" spc="0" normalizeH="0" baseline="0" noProof="0" dirty="0">
                <a:ln>
                  <a:noFill/>
                </a:ln>
                <a:solidFill>
                  <a:srgbClr val="002060"/>
                </a:solidFill>
                <a:effectLst/>
                <a:uLnTx/>
                <a:uFillTx/>
                <a:latin typeface="+mn-lt"/>
                <a:ea typeface="+mn-ea"/>
                <a:cs typeface="+mn-cs"/>
              </a:rPr>
              <a:t>участник", </a:t>
            </a:r>
            <a:r>
              <a:rPr kumimoji="0" lang="en-US" sz="1600" b="0" i="0" u="none" strike="noStrike" kern="1200" cap="none" spc="0" normalizeH="0" baseline="0" noProof="0" dirty="0">
                <a:ln>
                  <a:noFill/>
                </a:ln>
                <a:solidFill>
                  <a:srgbClr val="002060"/>
                </a:solidFill>
                <a:effectLst/>
                <a:uLnTx/>
                <a:uFillTx/>
                <a:latin typeface="+mn-lt"/>
                <a:ea typeface="+mn-ea"/>
                <a:cs typeface="+mn-cs"/>
              </a:rPr>
              <a:t>rating: 300, login: "ivanovi", password: "ivanov123", group_ids: [1]</a:t>
            </a:r>
            <a:r>
              <a:rPr kumimoji="0" lang="en-US" sz="1600" b="1" i="0" u="none" strike="noStrike" kern="1200" cap="none" spc="0" normalizeH="0" baseline="0" noProof="0" dirty="0">
                <a:ln>
                  <a:noFill/>
                </a:ln>
                <a:solidFill>
                  <a:srgbClr val="002060"/>
                </a:solidFill>
                <a:effectLst/>
                <a:uLnTx/>
                <a:uFillTx/>
                <a:latin typeface="+mn-lt"/>
                <a:ea typeface="+mn-ea"/>
                <a:cs typeface="+mn-cs"/>
              </a:rPr>
              <a:t>});</a:t>
            </a:r>
            <a:endParaRPr kumimoji="0" lang="ru-RU"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b="1"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b="1"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SELECT * FROM Employees;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SELECT Id, Name, Bonus FROM Employees WHERE Bonus &gt; 20000 ORDER BY Bonus DESC LIMIT 3;</a:t>
            </a:r>
            <a:endPar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600" dirty="0">
              <a:solidFill>
                <a:prstClr val="black"/>
              </a:solidFill>
              <a:latin typeface="+mn-lt"/>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db.users.find();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db.users.find({</a:t>
            </a:r>
            <a:r>
              <a:rPr kumimoji="0" lang="en-US" sz="1600" b="0" i="0" u="none" strike="noStrike" kern="1200" cap="none" spc="0" normalizeH="0" baseline="0" noProof="0" dirty="0">
                <a:ln>
                  <a:noFill/>
                </a:ln>
                <a:solidFill>
                  <a:srgbClr val="002060"/>
                </a:solidFill>
                <a:effectLst/>
                <a:uLnTx/>
                <a:uFillTx/>
                <a:latin typeface="+mn-lt"/>
                <a:ea typeface="+mn-ea"/>
                <a:cs typeface="+mn-cs"/>
              </a:rPr>
              <a:t>rating: </a:t>
            </a:r>
            <a:r>
              <a:rPr kumimoji="0" lang="en-US" sz="1600" b="1" i="0" u="none" strike="noStrike" kern="1200" cap="none" spc="0" normalizeH="0" baseline="0" noProof="0" dirty="0">
                <a:ln>
                  <a:noFill/>
                </a:ln>
                <a:solidFill>
                  <a:srgbClr val="002060"/>
                </a:solidFill>
                <a:effectLst/>
                <a:uLnTx/>
                <a:uFillTx/>
                <a:latin typeface="+mn-lt"/>
                <a:ea typeface="+mn-ea"/>
                <a:cs typeface="+mn-cs"/>
              </a:rPr>
              <a:t>{$gt</a:t>
            </a:r>
            <a:r>
              <a:rPr kumimoji="0" lang="en-US" sz="1600" b="0" i="0" u="none" strike="noStrike" kern="1200" cap="none" spc="0" normalizeH="0" baseline="0" noProof="0" dirty="0">
                <a:ln>
                  <a:noFill/>
                </a:ln>
                <a:solidFill>
                  <a:srgbClr val="002060"/>
                </a:solidFill>
                <a:effectLst/>
                <a:uLnTx/>
                <a:uFillTx/>
                <a:latin typeface="+mn-lt"/>
                <a:ea typeface="+mn-ea"/>
                <a:cs typeface="+mn-cs"/>
              </a:rPr>
              <a:t>: 200</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 </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id: 1, name: 1, rating: 1</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a:t>
            </a:r>
            <a:r>
              <a:rPr kumimoji="0" lang="en-US" sz="1600" b="1" i="0" u="none" strike="noStrike" kern="1200" cap="none" spc="0" normalizeH="0" baseline="0" noProof="0" dirty="0">
                <a:ln>
                  <a:noFill/>
                </a:ln>
                <a:solidFill>
                  <a:srgbClr val="002060"/>
                </a:solidFill>
                <a:effectLst/>
                <a:uLnTx/>
                <a:uFillTx/>
                <a:latin typeface="+mn-lt"/>
                <a:ea typeface="+mn-ea"/>
                <a:cs typeface="+mn-cs"/>
              </a:rPr>
              <a:t>sort({</a:t>
            </a:r>
            <a:r>
              <a:rPr kumimoji="0" lang="en-US" sz="1600" b="0" i="0" u="none" strike="noStrike" kern="1200" cap="none" spc="0" normalizeH="0" baseline="0" noProof="0" dirty="0">
                <a:ln>
                  <a:noFill/>
                </a:ln>
                <a:solidFill>
                  <a:srgbClr val="002060"/>
                </a:solidFill>
                <a:effectLst/>
                <a:uLnTx/>
                <a:uFillTx/>
                <a:latin typeface="+mn-lt"/>
                <a:ea typeface="+mn-ea"/>
                <a:cs typeface="+mn-cs"/>
              </a:rPr>
              <a:t>rating : -1</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a:t>
            </a:r>
            <a:r>
              <a:rPr kumimoji="0" lang="en-US" sz="1600" b="1" i="0" u="none" strike="noStrike" kern="1200" cap="none" spc="0" normalizeH="0" baseline="0" noProof="0" dirty="0">
                <a:ln>
                  <a:noFill/>
                </a:ln>
                <a:solidFill>
                  <a:srgbClr val="002060"/>
                </a:solidFill>
                <a:effectLst/>
                <a:uLnTx/>
                <a:uFillTx/>
                <a:latin typeface="+mn-lt"/>
                <a:ea typeface="+mn-ea"/>
                <a:cs typeface="+mn-cs"/>
              </a:rPr>
              <a:t>limit(</a:t>
            </a:r>
            <a:r>
              <a:rPr kumimoji="0" lang="en-US" sz="1600" b="0" i="0" u="none" strike="noStrike" kern="1200" cap="none" spc="0" normalizeH="0" baseline="0" noProof="0" dirty="0">
                <a:ln>
                  <a:noFill/>
                </a:ln>
                <a:solidFill>
                  <a:srgbClr val="002060"/>
                </a:solidFill>
                <a:effectLst/>
                <a:uLnTx/>
                <a:uFillTx/>
                <a:latin typeface="+mn-lt"/>
                <a:ea typeface="+mn-ea"/>
                <a:cs typeface="+mn-cs"/>
              </a:rPr>
              <a:t>3</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 </a:t>
            </a:r>
            <a:endParaRPr kumimoji="0" lang="ru-RU" sz="16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dirty="0">
              <a:solidFill>
                <a:srgbClr val="002060"/>
              </a:solidFill>
              <a:latin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UPDATE Employees SET Bonus = 40000 WHERE Id = 1;</a:t>
            </a:r>
            <a:endPar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600" dirty="0">
              <a:solidFill>
                <a:prstClr val="black"/>
              </a:solidFill>
              <a:latin typeface="+mn-lt"/>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db.users.update({</a:t>
            </a:r>
            <a:r>
              <a:rPr kumimoji="0" lang="en-US" sz="1600" b="0" i="0" u="none" strike="noStrike" kern="1200" cap="none" spc="0" normalizeH="0" baseline="0" noProof="0" dirty="0">
                <a:ln>
                  <a:noFill/>
                </a:ln>
                <a:solidFill>
                  <a:srgbClr val="002060"/>
                </a:solidFill>
                <a:effectLst/>
                <a:uLnTx/>
                <a:uFillTx/>
                <a:latin typeface="+mn-lt"/>
                <a:ea typeface="+mn-ea"/>
                <a:cs typeface="+mn-cs"/>
              </a:rPr>
              <a:t>id: 1</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 </a:t>
            </a:r>
            <a:r>
              <a:rPr kumimoji="0" lang="en-US" sz="1600" b="1" i="0" u="none" strike="noStrike" kern="1200" cap="none" spc="0" normalizeH="0" baseline="0" noProof="0" dirty="0">
                <a:ln>
                  <a:noFill/>
                </a:ln>
                <a:solidFill>
                  <a:srgbClr val="002060"/>
                </a:solidFill>
                <a:effectLst/>
                <a:uLnTx/>
                <a:uFillTx/>
                <a:latin typeface="+mn-lt"/>
                <a:ea typeface="+mn-ea"/>
                <a:cs typeface="+mn-cs"/>
              </a:rPr>
              <a:t>{$set: {</a:t>
            </a:r>
            <a:r>
              <a:rPr kumimoji="0" lang="en-US" sz="1600" b="0" i="0" u="none" strike="noStrike" kern="1200" cap="none" spc="0" normalizeH="0" baseline="0" noProof="0" dirty="0">
                <a:ln>
                  <a:noFill/>
                </a:ln>
                <a:solidFill>
                  <a:srgbClr val="002060"/>
                </a:solidFill>
                <a:effectLst/>
                <a:uLnTx/>
                <a:uFillTx/>
                <a:latin typeface="+mn-lt"/>
                <a:ea typeface="+mn-ea"/>
                <a:cs typeface="+mn-cs"/>
              </a:rPr>
              <a:t>rating: 400</a:t>
            </a:r>
            <a:r>
              <a:rPr kumimoji="0" lang="en-US" sz="1600" b="1" i="0" u="none" strike="noStrike" kern="1200" cap="none" spc="0" normalizeH="0" baseline="0" noProof="0" dirty="0">
                <a:ln>
                  <a:noFill/>
                </a:ln>
                <a:solidFill>
                  <a:srgbClr val="002060"/>
                </a:solidFill>
                <a:effectLst/>
                <a:uLnTx/>
                <a:uFillTx/>
                <a:latin typeface="+mn-lt"/>
                <a:ea typeface="+mn-ea"/>
                <a:cs typeface="+mn-cs"/>
              </a:rPr>
              <a:t>}});</a:t>
            </a:r>
            <a:endParaRPr kumimoji="0" lang="ru-RU"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b="1" dirty="0">
              <a:solidFill>
                <a:srgbClr val="002060"/>
              </a:solidFill>
              <a:latin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b="1"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DELETE FROM Employees WHERE Id = 5;</a:t>
            </a:r>
            <a:endPar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600" dirty="0">
                <a:solidFill>
                  <a:prstClr val="black"/>
                </a:solidFill>
                <a:latin typeface="Courier New" panose="02070309020205020404" pitchFamily="49" charset="0"/>
                <a:cs typeface="Courier New" panose="02070309020205020404" pitchFamily="49" charset="0"/>
              </a:rPr>
              <a:t>DELETE FROM Employees;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db.users.remove({</a:t>
            </a:r>
            <a:r>
              <a:rPr kumimoji="0" lang="en-US" sz="1600" b="0" i="0" u="none" strike="noStrike" kern="1200" cap="none" spc="0" normalizeH="0" baseline="0" noProof="0" dirty="0">
                <a:ln>
                  <a:noFill/>
                </a:ln>
                <a:solidFill>
                  <a:srgbClr val="002060"/>
                </a:solidFill>
                <a:effectLst/>
                <a:uLnTx/>
                <a:uFillTx/>
                <a:latin typeface="+mn-lt"/>
                <a:ea typeface="+mn-ea"/>
                <a:cs typeface="+mn-cs"/>
              </a:rPr>
              <a:t>id: 5</a:t>
            </a:r>
            <a:r>
              <a:rPr kumimoji="0" lang="en-US" sz="1600" b="1" i="0" u="none" strike="noStrike" kern="1200" cap="none" spc="0" normalizeH="0" baseline="0" noProof="0" dirty="0">
                <a:ln>
                  <a:noFill/>
                </a:ln>
                <a:solidFill>
                  <a:srgbClr val="002060"/>
                </a:solidFill>
                <a:effectLst/>
                <a:uLnTx/>
                <a:uFillTx/>
                <a:latin typeface="+mn-lt"/>
                <a:ea typeface="+mn-ea"/>
                <a:cs typeface="+mn-cs"/>
              </a:rPr>
              <a: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db.users.remove({});</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921110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SQL </a:t>
            </a:r>
            <a:r>
              <a:rPr lang="en-US" altLang="ru-RU" dirty="0">
                <a:solidFill>
                  <a:srgbClr val="002060"/>
                </a:solidFill>
                <a:latin typeface="+mn-lt"/>
                <a:cs typeface="Times New Roman" panose="02020603050405020304" pitchFamily="18" charset="0"/>
              </a:rPr>
              <a:t>vs</a:t>
            </a:r>
            <a:r>
              <a:rPr lang="ru-RU" altLang="ru-RU" dirty="0">
                <a:solidFill>
                  <a:srgbClr val="002060"/>
                </a:solidFill>
                <a:latin typeface="+mn-lt"/>
                <a:cs typeface="Times New Roman" panose="02020603050405020304" pitchFamily="18" charset="0"/>
              </a:rPr>
              <a:t> NoSQL (критерий №1: реляционность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Пробуем применить </a:t>
            </a:r>
            <a:r>
              <a:rPr kumimoji="0" lang="en-US" sz="2000" b="0" i="0" u="none" strike="noStrike" kern="1200" cap="none" spc="0" normalizeH="0" baseline="0" noProof="0" dirty="0">
                <a:ln>
                  <a:noFill/>
                </a:ln>
                <a:solidFill>
                  <a:srgbClr val="002060"/>
                </a:solidFill>
                <a:effectLst/>
                <a:uLnTx/>
                <a:uFillTx/>
                <a:latin typeface="+mn-lt"/>
                <a:ea typeface="+mn-ea"/>
                <a:cs typeface="+mn-cs"/>
              </a:rPr>
              <a:t>NoSQL</a:t>
            </a:r>
            <a:r>
              <a:rPr kumimoji="0" lang="ru-RU" sz="2000" b="0" i="0" u="none" strike="noStrike" kern="1200" cap="none" spc="0" normalizeH="0" baseline="0" noProof="0" dirty="0">
                <a:ln>
                  <a:noFill/>
                </a:ln>
                <a:solidFill>
                  <a:srgbClr val="002060"/>
                </a:solidFill>
                <a:effectLst/>
                <a:uLnTx/>
                <a:uFillTx/>
                <a:latin typeface="+mn-lt"/>
                <a:ea typeface="+mn-ea"/>
                <a:cs typeface="+mn-cs"/>
              </a:rPr>
              <a:t>-решение для задачи проектирования БД некоторой организации:</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algn="just" eaLnBrk="1" hangingPunct="1">
              <a:spcBef>
                <a:spcPct val="0"/>
              </a:spcBef>
              <a:buNone/>
            </a:pPr>
            <a:r>
              <a:rPr lang="ru-RU" sz="2000" dirty="0">
                <a:solidFill>
                  <a:srgbClr val="002060"/>
                </a:solidFill>
                <a:latin typeface="+mn-lt"/>
              </a:rPr>
              <a:t>Если сотрудник участвует сразу в нескольких проектах, можно поменять тип </a:t>
            </a:r>
            <a:r>
              <a:rPr lang="en-US" sz="2000" dirty="0">
                <a:solidFill>
                  <a:srgbClr val="002060"/>
                </a:solidFill>
                <a:latin typeface="+mn-lt"/>
                <a:cs typeface="Times New Roman" panose="02020603050405020304" pitchFamily="18" charset="0"/>
              </a:rPr>
              <a:t>id_</a:t>
            </a:r>
            <a:r>
              <a:rPr lang="ru-RU" sz="2000" dirty="0">
                <a:solidFill>
                  <a:srgbClr val="002060"/>
                </a:solidFill>
                <a:latin typeface="+mn-lt"/>
                <a:cs typeface="Times New Roman" panose="02020603050405020304" pitchFamily="18" charset="0"/>
              </a:rPr>
              <a:t>проекта сотрудника на </a:t>
            </a:r>
            <a:r>
              <a:rPr lang="en-US" sz="2000" dirty="0">
                <a:solidFill>
                  <a:srgbClr val="002060"/>
                </a:solidFill>
                <a:latin typeface="+mn-lt"/>
                <a:cs typeface="Times New Roman" panose="02020603050405020304" pitchFamily="18" charset="0"/>
              </a:rPr>
              <a:t>Array: id_</a:t>
            </a:r>
            <a:r>
              <a:rPr lang="ru-RU" sz="2000" dirty="0">
                <a:solidFill>
                  <a:srgbClr val="002060"/>
                </a:solidFill>
                <a:latin typeface="+mn-lt"/>
                <a:cs typeface="Times New Roman" panose="02020603050405020304" pitchFamily="18" charset="0"/>
              </a:rPr>
              <a:t>проектов: </a:t>
            </a:r>
            <a:r>
              <a:rPr lang="en-US" sz="2000" dirty="0">
                <a:solidFill>
                  <a:srgbClr val="002060"/>
                </a:solidFill>
                <a:latin typeface="+mn-lt"/>
                <a:cs typeface="Times New Roman" panose="02020603050405020304" pitchFamily="18" charset="0"/>
              </a:rPr>
              <a:t>[1]</a:t>
            </a:r>
            <a:r>
              <a:rPr lang="ru-RU" sz="2000" dirty="0">
                <a:solidFill>
                  <a:srgbClr val="002060"/>
                </a:solidFill>
                <a:latin typeface="+mn-lt"/>
              </a:rPr>
              <a:t> </a:t>
            </a:r>
          </a:p>
          <a:p>
            <a:pPr algn="just" eaLnBrk="1" hangingPunct="1">
              <a:spcBef>
                <a:spcPct val="0"/>
              </a:spcBef>
              <a:buNone/>
            </a:pPr>
            <a:r>
              <a:rPr lang="ru-RU" sz="2000" dirty="0">
                <a:solidFill>
                  <a:srgbClr val="FF0000"/>
                </a:solidFill>
                <a:latin typeface="+mn-lt"/>
              </a:rPr>
              <a:t>Но что, если в разных проектах у сотрудника разные должности? </a:t>
            </a:r>
            <a:r>
              <a:rPr lang="ru-RU" sz="2000" dirty="0">
                <a:solidFill>
                  <a:srgbClr val="002060"/>
                </a:solidFill>
                <a:latin typeface="+mn-lt"/>
              </a:rPr>
              <a:t>Найти решение при нереляционном подходе можно, но это сложно.</a:t>
            </a:r>
            <a:endParaRPr lang="en-US" sz="2000" dirty="0">
              <a:solidFill>
                <a:srgbClr val="002060"/>
              </a:solidFill>
              <a:latin typeface="+mn-lt"/>
            </a:endParaRPr>
          </a:p>
        </p:txBody>
      </p:sp>
      <p:grpSp>
        <p:nvGrpSpPr>
          <p:cNvPr id="18" name="Group 32">
            <a:extLst>
              <a:ext uri="{FF2B5EF4-FFF2-40B4-BE49-F238E27FC236}">
                <a16:creationId xmlns:a16="http://schemas.microsoft.com/office/drawing/2014/main" id="{27AE1AFF-1A04-48AE-B265-CF3D85843930}"/>
              </a:ext>
            </a:extLst>
          </p:cNvPr>
          <p:cNvGrpSpPr/>
          <p:nvPr/>
        </p:nvGrpSpPr>
        <p:grpSpPr>
          <a:xfrm>
            <a:off x="1702506" y="1544941"/>
            <a:ext cx="2808312" cy="2808312"/>
            <a:chOff x="179512" y="2852936"/>
            <a:chExt cx="2808312" cy="2808312"/>
          </a:xfrm>
        </p:grpSpPr>
        <p:sp>
          <p:nvSpPr>
            <p:cNvPr id="19" name="TextBox 18">
              <a:extLst>
                <a:ext uri="{FF2B5EF4-FFF2-40B4-BE49-F238E27FC236}">
                  <a16:creationId xmlns:a16="http://schemas.microsoft.com/office/drawing/2014/main" id="{80799C7A-C598-4DE3-B552-3EFD769F3102}"/>
                </a:ext>
              </a:extLst>
            </p:cNvPr>
            <p:cNvSpPr txBox="1"/>
            <p:nvPr/>
          </p:nvSpPr>
          <p:spPr>
            <a:xfrm>
              <a:off x="179512" y="2869000"/>
              <a:ext cx="216024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ru-RU" sz="1600" b="1" i="0" u="none" strike="noStrike" kern="0" cap="none" spc="0" normalizeH="0" baseline="0" noProof="0" dirty="0">
                  <a:ln>
                    <a:noFill/>
                  </a:ln>
                  <a:solidFill>
                    <a:srgbClr val="002060"/>
                  </a:solidFill>
                  <a:effectLst/>
                  <a:uLnTx/>
                  <a:uFillTx/>
                  <a:cs typeface="Times New Roman" panose="02020603050405020304" pitchFamily="18" charset="0"/>
                </a:rPr>
                <a:t>сотрудники</a:t>
              </a:r>
            </a:p>
          </p:txBody>
        </p:sp>
        <p:sp>
          <p:nvSpPr>
            <p:cNvPr id="20" name="Rectangle 10">
              <a:extLst>
                <a:ext uri="{FF2B5EF4-FFF2-40B4-BE49-F238E27FC236}">
                  <a16:creationId xmlns:a16="http://schemas.microsoft.com/office/drawing/2014/main" id="{47808792-99CE-49CC-8FCB-268EFAFEA4F2}"/>
                </a:ext>
              </a:extLst>
            </p:cNvPr>
            <p:cNvSpPr/>
            <p:nvPr/>
          </p:nvSpPr>
          <p:spPr>
            <a:xfrm>
              <a:off x="179512" y="2852936"/>
              <a:ext cx="2808312" cy="2808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21" name="TextBox 20">
              <a:extLst>
                <a:ext uri="{FF2B5EF4-FFF2-40B4-BE49-F238E27FC236}">
                  <a16:creationId xmlns:a16="http://schemas.microsoft.com/office/drawing/2014/main" id="{846C2AE8-ED46-402B-8B98-1835098DE3D8}"/>
                </a:ext>
              </a:extLst>
            </p:cNvPr>
            <p:cNvSpPr txBox="1"/>
            <p:nvPr/>
          </p:nvSpPr>
          <p:spPr>
            <a:xfrm>
              <a:off x="323528" y="3414090"/>
              <a:ext cx="2561506" cy="2062103"/>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таб_номер</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фио</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lang="en-US" sz="1600" kern="0" dirty="0">
                  <a:solidFill>
                    <a:srgbClr val="002060"/>
                  </a:solidFill>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Иванов И.И.</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инженер</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бонус</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300</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00</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ru-RU" sz="1600" b="0" i="0" u="none" strike="noStrike" kern="0" cap="none" spc="0" normalizeH="0" baseline="0" noProof="0" dirty="0">
                  <a:ln>
                    <a:noFill/>
                  </a:ln>
                  <a:solidFill>
                    <a:srgbClr val="FF0000"/>
                  </a:solidFill>
                  <a:effectLst/>
                  <a:uLnTx/>
                  <a:uFillTx/>
                  <a:cs typeface="Times New Roman" panose="02020603050405020304" pitchFamily="18" charset="0"/>
                </a:rPr>
                <a:t>    </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id_</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проекта</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1</a:t>
              </a:r>
              <a:endParaRPr kumimoji="0" lang="en-US" sz="1600" b="0" i="0" u="none" strike="noStrike" kern="0" cap="none" spc="0" normalizeH="0" baseline="0" noProof="0" dirty="0">
                <a:ln>
                  <a:noFill/>
                </a:ln>
                <a:solidFill>
                  <a:srgbClr val="002060"/>
                </a:solidFill>
                <a:effectLst/>
                <a:uLnTx/>
                <a:uFillTx/>
                <a:cs typeface="Times New Roman" panose="02020603050405020304" pitchFamily="18" charset="0"/>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grpSp>
        <p:nvGrpSpPr>
          <p:cNvPr id="22" name="Group 33">
            <a:extLst>
              <a:ext uri="{FF2B5EF4-FFF2-40B4-BE49-F238E27FC236}">
                <a16:creationId xmlns:a16="http://schemas.microsoft.com/office/drawing/2014/main" id="{8DED0F9D-A720-4077-8678-4C417B2829D0}"/>
              </a:ext>
            </a:extLst>
          </p:cNvPr>
          <p:cNvGrpSpPr/>
          <p:nvPr/>
        </p:nvGrpSpPr>
        <p:grpSpPr>
          <a:xfrm>
            <a:off x="4676378" y="1544940"/>
            <a:ext cx="2808312" cy="2808313"/>
            <a:chOff x="3153384" y="2852935"/>
            <a:chExt cx="2808312" cy="2808313"/>
          </a:xfrm>
        </p:grpSpPr>
        <p:sp>
          <p:nvSpPr>
            <p:cNvPr id="23" name="TextBox 22">
              <a:extLst>
                <a:ext uri="{FF2B5EF4-FFF2-40B4-BE49-F238E27FC236}">
                  <a16:creationId xmlns:a16="http://schemas.microsoft.com/office/drawing/2014/main" id="{9BD980F5-6E52-4FDE-A7C6-DF5253305E8E}"/>
                </a:ext>
              </a:extLst>
            </p:cNvPr>
            <p:cNvSpPr txBox="1"/>
            <p:nvPr/>
          </p:nvSpPr>
          <p:spPr>
            <a:xfrm>
              <a:off x="3153384" y="2868999"/>
              <a:ext cx="216024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ru-RU" sz="1600" b="1" i="0" u="none" strike="noStrike" kern="0" cap="none" spc="0" normalizeH="0" baseline="0" noProof="0" dirty="0">
                  <a:ln>
                    <a:noFill/>
                  </a:ln>
                  <a:solidFill>
                    <a:srgbClr val="002060"/>
                  </a:solidFill>
                  <a:effectLst/>
                  <a:uLnTx/>
                  <a:uFillTx/>
                  <a:cs typeface="Times New Roman" panose="02020603050405020304" pitchFamily="18" charset="0"/>
                </a:rPr>
                <a:t>должности</a:t>
              </a:r>
            </a:p>
          </p:txBody>
        </p:sp>
        <p:sp>
          <p:nvSpPr>
            <p:cNvPr id="24" name="Rectangle 24">
              <a:extLst>
                <a:ext uri="{FF2B5EF4-FFF2-40B4-BE49-F238E27FC236}">
                  <a16:creationId xmlns:a16="http://schemas.microsoft.com/office/drawing/2014/main" id="{AAD0A471-EADD-446A-B6AD-1EF7D6CCCE66}"/>
                </a:ext>
              </a:extLst>
            </p:cNvPr>
            <p:cNvSpPr/>
            <p:nvPr/>
          </p:nvSpPr>
          <p:spPr>
            <a:xfrm>
              <a:off x="3153384" y="2852935"/>
              <a:ext cx="2808312" cy="2808313"/>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25" name="TextBox 24">
              <a:extLst>
                <a:ext uri="{FF2B5EF4-FFF2-40B4-BE49-F238E27FC236}">
                  <a16:creationId xmlns:a16="http://schemas.microsoft.com/office/drawing/2014/main" id="{1A14399E-5ED7-4DCA-9D12-C706199F82FF}"/>
                </a:ext>
              </a:extLst>
            </p:cNvPr>
            <p:cNvSpPr txBox="1"/>
            <p:nvPr/>
          </p:nvSpPr>
          <p:spPr>
            <a:xfrm>
              <a:off x="3297400" y="3414089"/>
              <a:ext cx="2561506" cy="1323439"/>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инженер</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    оклад</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500</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00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grpSp>
        <p:nvGrpSpPr>
          <p:cNvPr id="26" name="Group 34">
            <a:extLst>
              <a:ext uri="{FF2B5EF4-FFF2-40B4-BE49-F238E27FC236}">
                <a16:creationId xmlns:a16="http://schemas.microsoft.com/office/drawing/2014/main" id="{358C0665-2538-49B9-BC67-CB5BC811E454}"/>
              </a:ext>
            </a:extLst>
          </p:cNvPr>
          <p:cNvGrpSpPr/>
          <p:nvPr/>
        </p:nvGrpSpPr>
        <p:grpSpPr>
          <a:xfrm>
            <a:off x="7679170" y="1544940"/>
            <a:ext cx="2808312" cy="2808313"/>
            <a:chOff x="6156176" y="2852935"/>
            <a:chExt cx="2808312" cy="2808313"/>
          </a:xfrm>
        </p:grpSpPr>
        <p:sp>
          <p:nvSpPr>
            <p:cNvPr id="27" name="Rectangle 28">
              <a:extLst>
                <a:ext uri="{FF2B5EF4-FFF2-40B4-BE49-F238E27FC236}">
                  <a16:creationId xmlns:a16="http://schemas.microsoft.com/office/drawing/2014/main" id="{2768AD30-EDA3-4212-9145-AAE85B9221D6}"/>
                </a:ext>
              </a:extLst>
            </p:cNvPr>
            <p:cNvSpPr/>
            <p:nvPr/>
          </p:nvSpPr>
          <p:spPr>
            <a:xfrm>
              <a:off x="6156176" y="2852935"/>
              <a:ext cx="2808312" cy="2808313"/>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29" name="TextBox 28">
              <a:extLst>
                <a:ext uri="{FF2B5EF4-FFF2-40B4-BE49-F238E27FC236}">
                  <a16:creationId xmlns:a16="http://schemas.microsoft.com/office/drawing/2014/main" id="{5303F047-D04C-481B-838E-C1F3A49A1BD5}"/>
                </a:ext>
              </a:extLst>
            </p:cNvPr>
            <p:cNvSpPr txBox="1"/>
            <p:nvPr/>
          </p:nvSpPr>
          <p:spPr>
            <a:xfrm>
              <a:off x="6300192" y="3414089"/>
              <a:ext cx="2561506" cy="1323439"/>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id</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_проекта</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Важный</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p:txBody>
        </p:sp>
        <p:sp>
          <p:nvSpPr>
            <p:cNvPr id="30" name="TextBox 29">
              <a:extLst>
                <a:ext uri="{FF2B5EF4-FFF2-40B4-BE49-F238E27FC236}">
                  <a16:creationId xmlns:a16="http://schemas.microsoft.com/office/drawing/2014/main" id="{64494043-5050-45E0-8FC0-746F769CF632}"/>
                </a:ext>
              </a:extLst>
            </p:cNvPr>
            <p:cNvSpPr txBox="1"/>
            <p:nvPr/>
          </p:nvSpPr>
          <p:spPr>
            <a:xfrm>
              <a:off x="6156176" y="2874421"/>
              <a:ext cx="216024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ru-RU" sz="1600" b="1" i="0" u="none" strike="noStrike" kern="0" cap="none" spc="0" normalizeH="0" baseline="0" noProof="0" dirty="0">
                  <a:ln>
                    <a:noFill/>
                  </a:ln>
                  <a:solidFill>
                    <a:srgbClr val="002060"/>
                  </a:solidFill>
                  <a:effectLst/>
                  <a:uLnTx/>
                  <a:uFillTx/>
                  <a:cs typeface="Times New Roman" panose="02020603050405020304" pitchFamily="18" charset="0"/>
                </a:rPr>
                <a:t>проекты</a:t>
              </a:r>
            </a:p>
          </p:txBody>
        </p:sp>
      </p:grpSp>
      <p:pic>
        <p:nvPicPr>
          <p:cNvPr id="31" name="Picture 2" descr="Картинки по запросу &quot;смайлики&quot;&quot;">
            <a:extLst>
              <a:ext uri="{FF2B5EF4-FFF2-40B4-BE49-F238E27FC236}">
                <a16:creationId xmlns:a16="http://schemas.microsoft.com/office/drawing/2014/main" id="{6A22E4EA-8E8A-4DF3-9945-79684CFD42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8026" y="3770193"/>
            <a:ext cx="1089601" cy="76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597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SQL </a:t>
            </a:r>
            <a:r>
              <a:rPr lang="en-US" altLang="ru-RU" dirty="0">
                <a:solidFill>
                  <a:srgbClr val="002060"/>
                </a:solidFill>
                <a:latin typeface="+mn-lt"/>
                <a:cs typeface="Times New Roman" panose="02020603050405020304" pitchFamily="18" charset="0"/>
              </a:rPr>
              <a:t>vs</a:t>
            </a:r>
            <a:r>
              <a:rPr lang="ru-RU" altLang="ru-RU" dirty="0">
                <a:solidFill>
                  <a:srgbClr val="002060"/>
                </a:solidFill>
                <a:latin typeface="+mn-lt"/>
                <a:cs typeface="Times New Roman" panose="02020603050405020304" pitchFamily="18" charset="0"/>
              </a:rPr>
              <a:t> NoSQL (критерий №1: реляционность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реляционном подходе задача решается элементарно: делаем должность атрибутом связи сотрудника и проекта. Данная предметная область реляционна, поэтому выбор в пользу SQL очевиден.</a:t>
            </a:r>
          </a:p>
        </p:txBody>
      </p:sp>
      <p:graphicFrame>
        <p:nvGraphicFramePr>
          <p:cNvPr id="32" name="Object 5">
            <a:extLst>
              <a:ext uri="{FF2B5EF4-FFF2-40B4-BE49-F238E27FC236}">
                <a16:creationId xmlns:a16="http://schemas.microsoft.com/office/drawing/2014/main" id="{2671C600-4E56-43AD-B328-13B4850CF521}"/>
              </a:ext>
            </a:extLst>
          </p:cNvPr>
          <p:cNvGraphicFramePr>
            <a:graphicFrameLocks noChangeAspect="1"/>
          </p:cNvGraphicFramePr>
          <p:nvPr>
            <p:extLst>
              <p:ext uri="{D42A27DB-BD31-4B8C-83A1-F6EECF244321}">
                <p14:modId xmlns:p14="http://schemas.microsoft.com/office/powerpoint/2010/main" val="3644712440"/>
              </p:ext>
            </p:extLst>
          </p:nvPr>
        </p:nvGraphicFramePr>
        <p:xfrm>
          <a:off x="8103139" y="1944462"/>
          <a:ext cx="1782318" cy="1343389"/>
        </p:xfrm>
        <a:graphic>
          <a:graphicData uri="http://schemas.openxmlformats.org/presentationml/2006/ole">
            <mc:AlternateContent xmlns:mc="http://schemas.openxmlformats.org/markup-compatibility/2006">
              <mc:Choice xmlns:v="urn:schemas-microsoft-com:vml" Requires="v">
                <p:oleObj spid="_x0000_s5126" name="Worksheet" r:id="rId3" imgW="1276241" imgH="962141" progId="Excel.Sheet.12">
                  <p:embed/>
                </p:oleObj>
              </mc:Choice>
              <mc:Fallback>
                <p:oleObj name="Worksheet" r:id="rId3" imgW="1276241" imgH="962141" progId="Excel.Sheet.12">
                  <p:embed/>
                  <p:pic>
                    <p:nvPicPr>
                      <p:cNvPr id="6" name="Object 5"/>
                      <p:cNvPicPr/>
                      <p:nvPr/>
                    </p:nvPicPr>
                    <p:blipFill>
                      <a:blip r:embed="rId4"/>
                      <a:stretch>
                        <a:fillRect/>
                      </a:stretch>
                    </p:blipFill>
                    <p:spPr>
                      <a:xfrm>
                        <a:off x="8103139" y="1944462"/>
                        <a:ext cx="1782318" cy="1343389"/>
                      </a:xfrm>
                      <a:prstGeom prst="rect">
                        <a:avLst/>
                      </a:prstGeom>
                      <a:solidFill>
                        <a:schemeClr val="bg1"/>
                      </a:solidFill>
                    </p:spPr>
                  </p:pic>
                </p:oleObj>
              </mc:Fallback>
            </mc:AlternateContent>
          </a:graphicData>
        </a:graphic>
      </p:graphicFrame>
      <p:graphicFrame>
        <p:nvGraphicFramePr>
          <p:cNvPr id="33" name="Object 6">
            <a:extLst>
              <a:ext uri="{FF2B5EF4-FFF2-40B4-BE49-F238E27FC236}">
                <a16:creationId xmlns:a16="http://schemas.microsoft.com/office/drawing/2014/main" id="{90F02A28-F1D6-44A0-8D0F-FD2C6DC7BB25}"/>
              </a:ext>
            </a:extLst>
          </p:cNvPr>
          <p:cNvGraphicFramePr>
            <a:graphicFrameLocks noChangeAspect="1"/>
          </p:cNvGraphicFramePr>
          <p:nvPr>
            <p:extLst>
              <p:ext uri="{D42A27DB-BD31-4B8C-83A1-F6EECF244321}">
                <p14:modId xmlns:p14="http://schemas.microsoft.com/office/powerpoint/2010/main" val="696708552"/>
              </p:ext>
            </p:extLst>
          </p:nvPr>
        </p:nvGraphicFramePr>
        <p:xfrm>
          <a:off x="5955227" y="3926100"/>
          <a:ext cx="3948112" cy="1789113"/>
        </p:xfrm>
        <a:graphic>
          <a:graphicData uri="http://schemas.openxmlformats.org/presentationml/2006/ole">
            <mc:AlternateContent xmlns:mc="http://schemas.openxmlformats.org/markup-compatibility/2006">
              <mc:Choice xmlns:v="urn:schemas-microsoft-com:vml" Requires="v">
                <p:oleObj spid="_x0000_s5127" name="Worksheet" r:id="rId5" imgW="2962333" imgH="1342917" progId="Excel.Sheet.12">
                  <p:embed/>
                </p:oleObj>
              </mc:Choice>
              <mc:Fallback>
                <p:oleObj name="Worksheet" r:id="rId5" imgW="2962333" imgH="1342917" progId="Excel.Sheet.12">
                  <p:embed/>
                  <p:pic>
                    <p:nvPicPr>
                      <p:cNvPr id="7" name="Object 6"/>
                      <p:cNvPicPr/>
                      <p:nvPr/>
                    </p:nvPicPr>
                    <p:blipFill>
                      <a:blip r:embed="rId6"/>
                      <a:stretch>
                        <a:fillRect/>
                      </a:stretch>
                    </p:blipFill>
                    <p:spPr>
                      <a:xfrm>
                        <a:off x="5955227" y="3926100"/>
                        <a:ext cx="3948112" cy="1789113"/>
                      </a:xfrm>
                      <a:prstGeom prst="rect">
                        <a:avLst/>
                      </a:prstGeom>
                    </p:spPr>
                  </p:pic>
                </p:oleObj>
              </mc:Fallback>
            </mc:AlternateContent>
          </a:graphicData>
        </a:graphic>
      </p:graphicFrame>
      <p:graphicFrame>
        <p:nvGraphicFramePr>
          <p:cNvPr id="34" name="Object 7">
            <a:extLst>
              <a:ext uri="{FF2B5EF4-FFF2-40B4-BE49-F238E27FC236}">
                <a16:creationId xmlns:a16="http://schemas.microsoft.com/office/drawing/2014/main" id="{DBB0DC45-CC40-40A2-A953-4A76A4CE86B2}"/>
              </a:ext>
            </a:extLst>
          </p:cNvPr>
          <p:cNvGraphicFramePr>
            <a:graphicFrameLocks noChangeAspect="1"/>
          </p:cNvGraphicFramePr>
          <p:nvPr>
            <p:extLst>
              <p:ext uri="{D42A27DB-BD31-4B8C-83A1-F6EECF244321}">
                <p14:modId xmlns:p14="http://schemas.microsoft.com/office/powerpoint/2010/main" val="47423814"/>
              </p:ext>
            </p:extLst>
          </p:nvPr>
        </p:nvGraphicFramePr>
        <p:xfrm>
          <a:off x="1969957" y="1944462"/>
          <a:ext cx="5835650" cy="1784350"/>
        </p:xfrm>
        <a:graphic>
          <a:graphicData uri="http://schemas.openxmlformats.org/presentationml/2006/ole">
            <mc:AlternateContent xmlns:mc="http://schemas.openxmlformats.org/markup-compatibility/2006">
              <mc:Choice xmlns:v="urn:schemas-microsoft-com:vml" Requires="v">
                <p:oleObj spid="_x0000_s5128" name="Worksheet" r:id="rId7" imgW="4390880" imgH="1342917" progId="Excel.Sheet.12">
                  <p:embed/>
                </p:oleObj>
              </mc:Choice>
              <mc:Fallback>
                <p:oleObj name="Worksheet" r:id="rId7" imgW="4390880" imgH="1342917" progId="Excel.Sheet.12">
                  <p:embed/>
                  <p:pic>
                    <p:nvPicPr>
                      <p:cNvPr id="8" name="Object 7"/>
                      <p:cNvPicPr/>
                      <p:nvPr/>
                    </p:nvPicPr>
                    <p:blipFill>
                      <a:blip r:embed="rId8"/>
                      <a:stretch>
                        <a:fillRect/>
                      </a:stretch>
                    </p:blipFill>
                    <p:spPr>
                      <a:xfrm>
                        <a:off x="1969957" y="1944462"/>
                        <a:ext cx="5835650" cy="1784350"/>
                      </a:xfrm>
                      <a:prstGeom prst="rect">
                        <a:avLst/>
                      </a:prstGeom>
                    </p:spPr>
                  </p:pic>
                </p:oleObj>
              </mc:Fallback>
            </mc:AlternateContent>
          </a:graphicData>
        </a:graphic>
      </p:graphicFrame>
      <p:graphicFrame>
        <p:nvGraphicFramePr>
          <p:cNvPr id="35" name="Object 8">
            <a:extLst>
              <a:ext uri="{FF2B5EF4-FFF2-40B4-BE49-F238E27FC236}">
                <a16:creationId xmlns:a16="http://schemas.microsoft.com/office/drawing/2014/main" id="{E1BFC562-2E99-4297-8338-936A77B267BE}"/>
              </a:ext>
            </a:extLst>
          </p:cNvPr>
          <p:cNvGraphicFramePr>
            <a:graphicFrameLocks noChangeAspect="1"/>
          </p:cNvGraphicFramePr>
          <p:nvPr>
            <p:extLst>
              <p:ext uri="{D42A27DB-BD31-4B8C-83A1-F6EECF244321}">
                <p14:modId xmlns:p14="http://schemas.microsoft.com/office/powerpoint/2010/main" val="1174049461"/>
              </p:ext>
            </p:extLst>
          </p:nvPr>
        </p:nvGraphicFramePr>
        <p:xfrm>
          <a:off x="2647611" y="3938163"/>
          <a:ext cx="3079264" cy="1572113"/>
        </p:xfrm>
        <a:graphic>
          <a:graphicData uri="http://schemas.openxmlformats.org/presentationml/2006/ole">
            <mc:AlternateContent xmlns:mc="http://schemas.openxmlformats.org/markup-compatibility/2006">
              <mc:Choice xmlns:v="urn:schemas-microsoft-com:vml" Requires="v">
                <p:oleObj spid="_x0000_s5129" name="Worksheet" r:id="rId9" imgW="2257435" imgH="1152337" progId="Excel.Sheet.12">
                  <p:embed/>
                </p:oleObj>
              </mc:Choice>
              <mc:Fallback>
                <p:oleObj name="Worksheet" r:id="rId9" imgW="2257435" imgH="1152337" progId="Excel.Sheet.12">
                  <p:embed/>
                  <p:pic>
                    <p:nvPicPr>
                      <p:cNvPr id="9" name="Object 8"/>
                      <p:cNvPicPr/>
                      <p:nvPr/>
                    </p:nvPicPr>
                    <p:blipFill>
                      <a:blip r:embed="rId10"/>
                      <a:stretch>
                        <a:fillRect/>
                      </a:stretch>
                    </p:blipFill>
                    <p:spPr>
                      <a:xfrm>
                        <a:off x="2647611" y="3938163"/>
                        <a:ext cx="3079264" cy="1572113"/>
                      </a:xfrm>
                      <a:prstGeom prst="rect">
                        <a:avLst/>
                      </a:prstGeom>
                    </p:spPr>
                  </p:pic>
                </p:oleObj>
              </mc:Fallback>
            </mc:AlternateContent>
          </a:graphicData>
        </a:graphic>
      </p:graphicFrame>
      <p:pic>
        <p:nvPicPr>
          <p:cNvPr id="38" name="Picture 71" descr="Картинки по запросу &quot;смайлики&quot;&quot;">
            <a:extLst>
              <a:ext uri="{FF2B5EF4-FFF2-40B4-BE49-F238E27FC236}">
                <a16:creationId xmlns:a16="http://schemas.microsoft.com/office/drawing/2014/main" id="{BEC04DCC-AE4B-49E9-B6E6-8EB7EA2027C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08488" y="5120213"/>
            <a:ext cx="984684" cy="94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34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SQL </a:t>
            </a:r>
            <a:r>
              <a:rPr lang="en-US" altLang="ru-RU" dirty="0">
                <a:solidFill>
                  <a:srgbClr val="002060"/>
                </a:solidFill>
                <a:latin typeface="+mn-lt"/>
                <a:cs typeface="Times New Roman" panose="02020603050405020304" pitchFamily="18" charset="0"/>
              </a:rPr>
              <a:t>vs</a:t>
            </a:r>
            <a:r>
              <a:rPr lang="ru-RU" altLang="ru-RU" dirty="0">
                <a:solidFill>
                  <a:srgbClr val="002060"/>
                </a:solidFill>
                <a:latin typeface="+mn-lt"/>
                <a:cs typeface="Times New Roman" panose="02020603050405020304" pitchFamily="18" charset="0"/>
              </a:rPr>
              <a:t> NoSQL (критерий №2: потенциальные запросы)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Снова пробуем применить </a:t>
            </a:r>
            <a:r>
              <a:rPr kumimoji="0" lang="en-US" sz="2000" b="0" i="0" u="none" strike="noStrike" kern="1200" cap="none" spc="0" normalizeH="0" baseline="0" noProof="0" dirty="0">
                <a:ln>
                  <a:noFill/>
                </a:ln>
                <a:solidFill>
                  <a:srgbClr val="002060"/>
                </a:solidFill>
                <a:effectLst/>
                <a:uLnTx/>
                <a:uFillTx/>
                <a:latin typeface="+mn-lt"/>
                <a:ea typeface="+mn-ea"/>
                <a:cs typeface="+mn-cs"/>
              </a:rPr>
              <a:t>NoSQL</a:t>
            </a:r>
            <a:r>
              <a:rPr kumimoji="0" lang="ru-RU" sz="2000" b="0" i="0" u="none" strike="noStrike" kern="1200" cap="none" spc="0" normalizeH="0" baseline="0" noProof="0" dirty="0">
                <a:ln>
                  <a:noFill/>
                </a:ln>
                <a:solidFill>
                  <a:srgbClr val="002060"/>
                </a:solidFill>
                <a:effectLst/>
                <a:uLnTx/>
                <a:uFillTx/>
                <a:latin typeface="+mn-lt"/>
                <a:ea typeface="+mn-ea"/>
                <a:cs typeface="+mn-cs"/>
              </a:rPr>
              <a:t>-решение под БД организации. Рассмотрим, какие могут быть запросы к БД, и как наше решение будет с ними справляться. </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360000" indent="-360000" algn="just" fontAlgn="base">
              <a:spcBef>
                <a:spcPct val="0"/>
              </a:spcBef>
              <a:spcAft>
                <a:spcPct val="0"/>
              </a:spcAf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360000" indent="-360000" algn="just" fontAlgn="base">
              <a:spcBef>
                <a:spcPct val="0"/>
              </a:spcBef>
              <a:spcAft>
                <a:spcPct val="0"/>
              </a:spcAf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поиск информации по указанному сотруднику </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B050"/>
                </a:solidFill>
                <a:effectLst/>
                <a:uLnTx/>
                <a:uFillTx/>
                <a:latin typeface="+mn-lt"/>
                <a:ea typeface="+mn-ea"/>
                <a:cs typeface="+mn-cs"/>
              </a:rPr>
              <a:t>ОК</a:t>
            </a:r>
          </a:p>
          <a:p>
            <a:pPr marL="360000" indent="-360000" algn="just" fontAlgn="base">
              <a:spcBef>
                <a:spcPct val="0"/>
              </a:spcBef>
              <a:spcAft>
                <a:spcPct val="0"/>
              </a:spcAf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сколько сотрудников в каждом из проектов </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FF000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algn="just" fontAlgn="base">
              <a:spcBef>
                <a:spcPct val="0"/>
              </a:spcBef>
              <a:spcAft>
                <a:spcPct val="0"/>
              </a:spcAft>
              <a:buNone/>
              <a:defRPr/>
            </a:pPr>
            <a:endParaRPr lang="ru-RU" sz="2000" dirty="0">
              <a:solidFill>
                <a:srgbClr val="002060"/>
              </a:solidFill>
              <a:latin typeface="+mn-lt"/>
            </a:endParaRPr>
          </a:p>
          <a:p>
            <a:pPr algn="just" eaLnBrk="1" hangingPunct="1">
              <a:spcBef>
                <a:spcPct val="0"/>
              </a:spcBef>
              <a:buNone/>
            </a:pPr>
            <a:r>
              <a:rPr lang="ru-RU" sz="2000" dirty="0">
                <a:solidFill>
                  <a:srgbClr val="002060"/>
                </a:solidFill>
                <a:latin typeface="+mn-lt"/>
              </a:rPr>
              <a:t>Решение в рамках реляционной модели данных: </a:t>
            </a:r>
            <a:endParaRPr lang="en-US" sz="2000" dirty="0">
              <a:solidFill>
                <a:srgbClr val="002060"/>
              </a:solidFill>
              <a:latin typeface="+mn-lt"/>
            </a:endParaRPr>
          </a:p>
          <a:p>
            <a:pPr algn="just" eaLnBrk="1" hangingPunct="1">
              <a:spcBef>
                <a:spcPct val="0"/>
              </a:spcBef>
              <a:buNone/>
            </a:pPr>
            <a:r>
              <a:rPr lang="en-US" sz="2000" b="1" dirty="0">
                <a:solidFill>
                  <a:srgbClr val="00B050"/>
                </a:solidFill>
                <a:latin typeface="+mn-lt"/>
              </a:rPr>
              <a:t>SELECT</a:t>
            </a:r>
            <a:r>
              <a:rPr lang="en-US" sz="2000" dirty="0">
                <a:solidFill>
                  <a:srgbClr val="00B050"/>
                </a:solidFill>
                <a:latin typeface="+mn-lt"/>
              </a:rPr>
              <a:t> </a:t>
            </a:r>
            <a:r>
              <a:rPr lang="en-US" sz="2000" b="1" dirty="0">
                <a:solidFill>
                  <a:srgbClr val="00B050"/>
                </a:solidFill>
                <a:latin typeface="+mn-lt"/>
              </a:rPr>
              <a:t>COUNT</a:t>
            </a:r>
            <a:r>
              <a:rPr lang="en-US" sz="2000" dirty="0">
                <a:solidFill>
                  <a:srgbClr val="00B050"/>
                </a:solidFill>
                <a:latin typeface="+mn-lt"/>
              </a:rPr>
              <a:t>(EmployeeID), ProjectId </a:t>
            </a:r>
            <a:r>
              <a:rPr lang="en-US" sz="2000" b="1" dirty="0">
                <a:solidFill>
                  <a:srgbClr val="00B050"/>
                </a:solidFill>
                <a:latin typeface="+mn-lt"/>
              </a:rPr>
              <a:t>FROM</a:t>
            </a:r>
            <a:r>
              <a:rPr lang="en-US" sz="2000" dirty="0">
                <a:solidFill>
                  <a:srgbClr val="00B050"/>
                </a:solidFill>
                <a:latin typeface="+mn-lt"/>
              </a:rPr>
              <a:t> EmployeeProject </a:t>
            </a:r>
            <a:r>
              <a:rPr lang="en-US" sz="2000" b="1" dirty="0">
                <a:solidFill>
                  <a:srgbClr val="00B050"/>
                </a:solidFill>
                <a:latin typeface="+mn-lt"/>
              </a:rPr>
              <a:t>GROUP BY </a:t>
            </a:r>
            <a:r>
              <a:rPr lang="en-US" sz="2000" dirty="0">
                <a:solidFill>
                  <a:srgbClr val="00B050"/>
                </a:solidFill>
                <a:latin typeface="+mn-lt"/>
              </a:rPr>
              <a:t>ProjectId</a:t>
            </a:r>
          </a:p>
          <a:p>
            <a:pPr algn="just" fontAlgn="base">
              <a:spcBef>
                <a:spcPct val="0"/>
              </a:spcBef>
              <a:spcAft>
                <a:spcPct val="0"/>
              </a:spcAft>
              <a:buNone/>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p:txBody>
      </p:sp>
      <p:grpSp>
        <p:nvGrpSpPr>
          <p:cNvPr id="39" name="Group 3">
            <a:extLst>
              <a:ext uri="{FF2B5EF4-FFF2-40B4-BE49-F238E27FC236}">
                <a16:creationId xmlns:a16="http://schemas.microsoft.com/office/drawing/2014/main" id="{73F1B598-2A56-4ABF-817F-F87A585E99A6}"/>
              </a:ext>
            </a:extLst>
          </p:cNvPr>
          <p:cNvGrpSpPr/>
          <p:nvPr/>
        </p:nvGrpSpPr>
        <p:grpSpPr>
          <a:xfrm>
            <a:off x="1770329" y="1785195"/>
            <a:ext cx="8640960" cy="2592288"/>
            <a:chOff x="179512" y="3356992"/>
            <a:chExt cx="8640960" cy="2592288"/>
          </a:xfrm>
        </p:grpSpPr>
        <p:sp>
          <p:nvSpPr>
            <p:cNvPr id="40" name="TextBox 39">
              <a:extLst>
                <a:ext uri="{FF2B5EF4-FFF2-40B4-BE49-F238E27FC236}">
                  <a16:creationId xmlns:a16="http://schemas.microsoft.com/office/drawing/2014/main" id="{31004513-B5B1-47FC-969D-7EA9E89D5CBA}"/>
                </a:ext>
              </a:extLst>
            </p:cNvPr>
            <p:cNvSpPr txBox="1"/>
            <p:nvPr/>
          </p:nvSpPr>
          <p:spPr>
            <a:xfrm>
              <a:off x="179512" y="3373056"/>
              <a:ext cx="216024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ru-RU" sz="1600" b="1" i="0" u="none" strike="noStrike" kern="0" cap="none" spc="0" normalizeH="0" baseline="0" noProof="0" dirty="0">
                  <a:ln>
                    <a:noFill/>
                  </a:ln>
                  <a:solidFill>
                    <a:srgbClr val="002060"/>
                  </a:solidFill>
                  <a:effectLst/>
                  <a:uLnTx/>
                  <a:uFillTx/>
                  <a:cs typeface="Times New Roman" panose="02020603050405020304" pitchFamily="18" charset="0"/>
                </a:rPr>
                <a:t>сотрудники</a:t>
              </a:r>
            </a:p>
          </p:txBody>
        </p:sp>
        <p:sp>
          <p:nvSpPr>
            <p:cNvPr id="41" name="Rectangle 10">
              <a:extLst>
                <a:ext uri="{FF2B5EF4-FFF2-40B4-BE49-F238E27FC236}">
                  <a16:creationId xmlns:a16="http://schemas.microsoft.com/office/drawing/2014/main" id="{7A76F83B-C3BC-4819-A282-16015159457D}"/>
                </a:ext>
              </a:extLst>
            </p:cNvPr>
            <p:cNvSpPr/>
            <p:nvPr/>
          </p:nvSpPr>
          <p:spPr>
            <a:xfrm>
              <a:off x="179512" y="3356992"/>
              <a:ext cx="8640960" cy="259228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4E7AE7E3-4C1C-468C-AB82-8EC6D77A7850}"/>
                </a:ext>
              </a:extLst>
            </p:cNvPr>
            <p:cNvSpPr txBox="1"/>
            <p:nvPr/>
          </p:nvSpPr>
          <p:spPr>
            <a:xfrm>
              <a:off x="323528" y="3918146"/>
              <a:ext cx="2304256" cy="1815881"/>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таб_номер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фио</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Иванов И.И.</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инженер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бонус</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30</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00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ru-RU" sz="1400" b="0" i="0" u="none" strike="noStrike" kern="0" cap="none" spc="0" normalizeH="0" baseline="0" noProof="0" dirty="0">
                  <a:ln>
                    <a:noFill/>
                  </a:ln>
                  <a:solidFill>
                    <a:srgbClr val="FF0000"/>
                  </a:solidFill>
                  <a:effectLst/>
                  <a:uLnTx/>
                  <a:uFillTx/>
                  <a:cs typeface="Times New Roman" panose="02020603050405020304" pitchFamily="18" charset="0"/>
                </a:rPr>
                <a:t>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id_</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проектов: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p:txBody>
        </p:sp>
        <p:sp>
          <p:nvSpPr>
            <p:cNvPr id="43" name="TextBox 42">
              <a:extLst>
                <a:ext uri="{FF2B5EF4-FFF2-40B4-BE49-F238E27FC236}">
                  <a16:creationId xmlns:a16="http://schemas.microsoft.com/office/drawing/2014/main" id="{D12555E7-2A4C-438E-A246-AC76C7E55F98}"/>
                </a:ext>
              </a:extLst>
            </p:cNvPr>
            <p:cNvSpPr txBox="1"/>
            <p:nvPr/>
          </p:nvSpPr>
          <p:spPr>
            <a:xfrm>
              <a:off x="2771800" y="3918145"/>
              <a:ext cx="2877032" cy="1815882"/>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таб_номер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2</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фио</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Петров П.П.</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старший инженер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бонус</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500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00,</a:t>
              </a:r>
            </a:p>
            <a:p>
              <a:pPr marL="0" marR="0" lvl="0" indent="0" defTabSz="914400" eaLnBrk="0" fontAlgn="base" latinLnBrk="0" hangingPunct="0">
                <a:lnSpc>
                  <a:spcPct val="100000"/>
                </a:lnSpc>
                <a:spcBef>
                  <a:spcPct val="0"/>
                </a:spcBef>
                <a:spcAft>
                  <a:spcPct val="0"/>
                </a:spcAft>
                <a:buClrTx/>
                <a:buSzTx/>
                <a:buFontTx/>
                <a:buNone/>
                <a:tabLst/>
                <a:defRPr/>
              </a:pPr>
              <a:r>
                <a:rPr kumimoji="0" lang="ru-RU" sz="1400" b="0" i="0" u="none" strike="noStrike" kern="0" cap="none" spc="0" normalizeH="0" baseline="0" noProof="0" dirty="0">
                  <a:ln>
                    <a:noFill/>
                  </a:ln>
                  <a:solidFill>
                    <a:srgbClr val="FF0000"/>
                  </a:solidFill>
                  <a:effectLst/>
                  <a:uLnTx/>
                  <a:uFillTx/>
                  <a:cs typeface="Times New Roman" panose="02020603050405020304" pitchFamily="18" charset="0"/>
                </a:rPr>
                <a:t>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id_</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проектов: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[1</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 2</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p:txBody>
        </p:sp>
        <p:sp>
          <p:nvSpPr>
            <p:cNvPr id="44" name="TextBox 43">
              <a:extLst>
                <a:ext uri="{FF2B5EF4-FFF2-40B4-BE49-F238E27FC236}">
                  <a16:creationId xmlns:a16="http://schemas.microsoft.com/office/drawing/2014/main" id="{258B29CF-0192-4EA6-BD71-84A91BAD4AD2}"/>
                </a:ext>
              </a:extLst>
            </p:cNvPr>
            <p:cNvSpPr txBox="1"/>
            <p:nvPr/>
          </p:nvSpPr>
          <p:spPr>
            <a:xfrm>
              <a:off x="6186958" y="3918145"/>
              <a:ext cx="2561506" cy="1815882"/>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таб_номер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5</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фио</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Новый Н.Н.</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инженер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бонус</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2000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ru-RU" sz="1400" b="0" i="0" u="none" strike="noStrike" kern="0" cap="none" spc="0" normalizeH="0" baseline="0" noProof="0" dirty="0">
                  <a:ln>
                    <a:noFill/>
                  </a:ln>
                  <a:solidFill>
                    <a:srgbClr val="FF0000"/>
                  </a:solidFill>
                  <a:effectLst/>
                  <a:uLnTx/>
                  <a:uFillTx/>
                  <a:cs typeface="Times New Roman" panose="02020603050405020304" pitchFamily="18" charset="0"/>
                </a:rPr>
                <a:t>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id_</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проектов: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p:txBody>
        </p:sp>
        <p:sp>
          <p:nvSpPr>
            <p:cNvPr id="45" name="TextBox 44">
              <a:extLst>
                <a:ext uri="{FF2B5EF4-FFF2-40B4-BE49-F238E27FC236}">
                  <a16:creationId xmlns:a16="http://schemas.microsoft.com/office/drawing/2014/main" id="{6DB0C6EB-DB5A-4AE8-8E06-5A6E03FA340D}"/>
                </a:ext>
              </a:extLst>
            </p:cNvPr>
            <p:cNvSpPr txBox="1"/>
            <p:nvPr/>
          </p:nvSpPr>
          <p:spPr>
            <a:xfrm>
              <a:off x="5648832" y="4609291"/>
              <a:ext cx="538126" cy="369332"/>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ru-RU" sz="18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pic>
        <p:nvPicPr>
          <p:cNvPr id="47" name="Picture 2" descr="Картинки по запросу &quot;смайлики&quot;&quot;">
            <a:extLst>
              <a:ext uri="{FF2B5EF4-FFF2-40B4-BE49-F238E27FC236}">
                <a16:creationId xmlns:a16="http://schemas.microsoft.com/office/drawing/2014/main" id="{CBA77046-9558-4F27-85BE-2C2E788EA8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3927" y="3888496"/>
            <a:ext cx="1089601" cy="76272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71" descr="Картинки по запросу &quot;смайлики&quot;&quot;">
            <a:extLst>
              <a:ext uri="{FF2B5EF4-FFF2-40B4-BE49-F238E27FC236}">
                <a16:creationId xmlns:a16="http://schemas.microsoft.com/office/drawing/2014/main" id="{31039042-12BE-4A9F-98F8-443AAA27584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1585" y="5704378"/>
            <a:ext cx="984684" cy="94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53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SQL </a:t>
            </a:r>
            <a:r>
              <a:rPr lang="en-US" altLang="ru-RU" dirty="0">
                <a:solidFill>
                  <a:srgbClr val="002060"/>
                </a:solidFill>
                <a:latin typeface="+mn-lt"/>
                <a:cs typeface="Times New Roman" panose="02020603050405020304" pitchFamily="18" charset="0"/>
              </a:rPr>
              <a:t>vs</a:t>
            </a:r>
            <a:r>
              <a:rPr lang="ru-RU" altLang="ru-RU" dirty="0">
                <a:solidFill>
                  <a:srgbClr val="002060"/>
                </a:solidFill>
                <a:latin typeface="+mn-lt"/>
                <a:cs typeface="Times New Roman" panose="02020603050405020304" pitchFamily="18" charset="0"/>
              </a:rPr>
              <a:t> NoSQL (критерий №3: стабильность схемы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Рассмотрим применение </a:t>
            </a:r>
            <a:r>
              <a:rPr kumimoji="0" lang="en-US" sz="2000" b="0" i="0" u="none" strike="noStrike" kern="1200" cap="none" spc="0" normalizeH="0" baseline="0" noProof="0" dirty="0">
                <a:ln>
                  <a:noFill/>
                </a:ln>
                <a:solidFill>
                  <a:srgbClr val="002060"/>
                </a:solidFill>
                <a:effectLst/>
                <a:uLnTx/>
                <a:uFillTx/>
                <a:latin typeface="+mn-lt"/>
                <a:ea typeface="+mn-ea"/>
                <a:cs typeface="+mn-cs"/>
              </a:rPr>
              <a:t>SQL </a:t>
            </a:r>
            <a:r>
              <a:rPr kumimoji="0" lang="ru-RU" sz="2000" b="0" i="0" u="none" strike="noStrike" kern="1200" cap="none" spc="0" normalizeH="0" baseline="0" noProof="0" dirty="0">
                <a:ln>
                  <a:noFill/>
                </a:ln>
                <a:solidFill>
                  <a:srgbClr val="002060"/>
                </a:solidFill>
                <a:effectLst/>
                <a:uLnTx/>
                <a:uFillTx/>
                <a:latin typeface="+mn-lt"/>
                <a:ea typeface="+mn-ea"/>
                <a:cs typeface="+mn-cs"/>
              </a:rPr>
              <a:t>и </a:t>
            </a:r>
            <a:r>
              <a:rPr kumimoji="0" lang="en-US" sz="2000" b="0" i="0" u="none" strike="noStrike" kern="1200" cap="none" spc="0" normalizeH="0" baseline="0" noProof="0" dirty="0">
                <a:ln>
                  <a:noFill/>
                </a:ln>
                <a:solidFill>
                  <a:srgbClr val="002060"/>
                </a:solidFill>
                <a:effectLst/>
                <a:uLnTx/>
                <a:uFillTx/>
                <a:latin typeface="+mn-lt"/>
                <a:ea typeface="+mn-ea"/>
                <a:cs typeface="+mn-cs"/>
              </a:rPr>
              <a:t>NoSQL </a:t>
            </a:r>
            <a:r>
              <a:rPr kumimoji="0" lang="ru-RU" sz="2000" b="0" i="0" u="none" strike="noStrike" kern="1200" cap="none" spc="0" normalizeH="0" baseline="0" noProof="0" dirty="0">
                <a:ln>
                  <a:noFill/>
                </a:ln>
                <a:solidFill>
                  <a:srgbClr val="002060"/>
                </a:solidFill>
                <a:effectLst/>
                <a:uLnTx/>
                <a:uFillTx/>
                <a:latin typeface="+mn-lt"/>
                <a:ea typeface="+mn-ea"/>
                <a:cs typeface="+mn-cs"/>
              </a:rPr>
              <a:t>решений для</a:t>
            </a:r>
            <a:r>
              <a:rPr lang="ru-RU" sz="2000" dirty="0">
                <a:solidFill>
                  <a:srgbClr val="002060"/>
                </a:solidFill>
                <a:latin typeface="+mn-lt"/>
              </a:rPr>
              <a:t> предметной области, предполагающей частые изменения схемы данных под различные записи.</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algn="just" fontAlgn="base">
              <a:spcBef>
                <a:spcPct val="0"/>
              </a:spcBef>
              <a:spcAft>
                <a:spcPct val="0"/>
              </a:spcAft>
              <a:buNone/>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p:txBody>
      </p:sp>
      <p:graphicFrame>
        <p:nvGraphicFramePr>
          <p:cNvPr id="14" name="Object 4">
            <a:extLst>
              <a:ext uri="{FF2B5EF4-FFF2-40B4-BE49-F238E27FC236}">
                <a16:creationId xmlns:a16="http://schemas.microsoft.com/office/drawing/2014/main" id="{2DBDD455-7A7F-4E01-8ED3-54E06157D4D1}"/>
              </a:ext>
            </a:extLst>
          </p:cNvPr>
          <p:cNvGraphicFramePr>
            <a:graphicFrameLocks noChangeAspect="1"/>
          </p:cNvGraphicFramePr>
          <p:nvPr>
            <p:extLst>
              <p:ext uri="{D42A27DB-BD31-4B8C-83A1-F6EECF244321}">
                <p14:modId xmlns:p14="http://schemas.microsoft.com/office/powerpoint/2010/main" val="1871186963"/>
              </p:ext>
            </p:extLst>
          </p:nvPr>
        </p:nvGraphicFramePr>
        <p:xfrm>
          <a:off x="1974866" y="4968515"/>
          <a:ext cx="7064561" cy="1619532"/>
        </p:xfrm>
        <a:graphic>
          <a:graphicData uri="http://schemas.openxmlformats.org/presentationml/2006/ole">
            <mc:AlternateContent xmlns:mc="http://schemas.openxmlformats.org/markup-compatibility/2006">
              <mc:Choice xmlns:v="urn:schemas-microsoft-com:vml" Requires="v">
                <p:oleObj spid="_x0000_s6147" name="Worksheet" r:id="rId3" imgW="5857696" imgH="1342917" progId="Excel.Sheet.12">
                  <p:embed/>
                </p:oleObj>
              </mc:Choice>
              <mc:Fallback>
                <p:oleObj name="Worksheet" r:id="rId3" imgW="5857696" imgH="1342917" progId="Excel.Sheet.12">
                  <p:embed/>
                  <p:pic>
                    <p:nvPicPr>
                      <p:cNvPr id="5" name="Object 4"/>
                      <p:cNvPicPr/>
                      <p:nvPr/>
                    </p:nvPicPr>
                    <p:blipFill>
                      <a:blip r:embed="rId4"/>
                      <a:stretch>
                        <a:fillRect/>
                      </a:stretch>
                    </p:blipFill>
                    <p:spPr>
                      <a:xfrm>
                        <a:off x="1974866" y="4968515"/>
                        <a:ext cx="7064561" cy="1619532"/>
                      </a:xfrm>
                      <a:prstGeom prst="rect">
                        <a:avLst/>
                      </a:prstGeom>
                    </p:spPr>
                  </p:pic>
                </p:oleObj>
              </mc:Fallback>
            </mc:AlternateContent>
          </a:graphicData>
        </a:graphic>
      </p:graphicFrame>
      <p:grpSp>
        <p:nvGrpSpPr>
          <p:cNvPr id="22" name="Group 1">
            <a:extLst>
              <a:ext uri="{FF2B5EF4-FFF2-40B4-BE49-F238E27FC236}">
                <a16:creationId xmlns:a16="http://schemas.microsoft.com/office/drawing/2014/main" id="{689A6623-7439-4FED-B862-8A558DD828BA}"/>
              </a:ext>
            </a:extLst>
          </p:cNvPr>
          <p:cNvGrpSpPr/>
          <p:nvPr/>
        </p:nvGrpSpPr>
        <p:grpSpPr>
          <a:xfrm>
            <a:off x="1761939" y="1802423"/>
            <a:ext cx="7490416" cy="2952329"/>
            <a:chOff x="753992" y="4077071"/>
            <a:chExt cx="7490416" cy="2952329"/>
          </a:xfrm>
        </p:grpSpPr>
        <p:sp>
          <p:nvSpPr>
            <p:cNvPr id="23" name="Rectangle 9">
              <a:extLst>
                <a:ext uri="{FF2B5EF4-FFF2-40B4-BE49-F238E27FC236}">
                  <a16:creationId xmlns:a16="http://schemas.microsoft.com/office/drawing/2014/main" id="{B74139B0-6B56-4893-A650-36B14406839C}"/>
                </a:ext>
              </a:extLst>
            </p:cNvPr>
            <p:cNvSpPr/>
            <p:nvPr/>
          </p:nvSpPr>
          <p:spPr>
            <a:xfrm>
              <a:off x="753992" y="4077071"/>
              <a:ext cx="7490416" cy="295232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24" name="TextBox 23">
              <a:extLst>
                <a:ext uri="{FF2B5EF4-FFF2-40B4-BE49-F238E27FC236}">
                  <a16:creationId xmlns:a16="http://schemas.microsoft.com/office/drawing/2014/main" id="{02C13640-A083-44A6-96B9-490261763421}"/>
                </a:ext>
              </a:extLst>
            </p:cNvPr>
            <p:cNvSpPr txBox="1"/>
            <p:nvPr/>
          </p:nvSpPr>
          <p:spPr>
            <a:xfrm>
              <a:off x="759624" y="4098558"/>
              <a:ext cx="186816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en-US" sz="1600" b="1" i="0" u="none" strike="noStrike" kern="0" cap="none" spc="0" normalizeH="0" baseline="0" noProof="0" dirty="0">
                  <a:ln>
                    <a:noFill/>
                  </a:ln>
                  <a:solidFill>
                    <a:srgbClr val="002060"/>
                  </a:solidFill>
                  <a:effectLst/>
                  <a:uLnTx/>
                  <a:uFillTx/>
                  <a:cs typeface="Times New Roman" panose="02020603050405020304" pitchFamily="18" charset="0"/>
                </a:rPr>
                <a:t>users</a:t>
              </a:r>
              <a:endParaRPr kumimoji="0" lang="ru-RU" sz="1600" b="1"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25" name="TextBox 24">
              <a:extLst>
                <a:ext uri="{FF2B5EF4-FFF2-40B4-BE49-F238E27FC236}">
                  <a16:creationId xmlns:a16="http://schemas.microsoft.com/office/drawing/2014/main" id="{CF4490F7-85AD-4FF4-9D79-E5B69EEC9C32}"/>
                </a:ext>
              </a:extLst>
            </p:cNvPr>
            <p:cNvSpPr txBox="1"/>
            <p:nvPr/>
          </p:nvSpPr>
          <p:spPr>
            <a:xfrm>
              <a:off x="898008" y="4413623"/>
              <a:ext cx="2161824" cy="2462213"/>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id: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name: </a:t>
              </a:r>
              <a:r>
                <a:rPr lang="en-US" sz="1400" kern="0" dirty="0">
                  <a:solidFill>
                    <a:srgbClr val="002060"/>
                  </a:solidFill>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Иванов И.И.</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участник</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rating: 300,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login: "ivanovi",</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password: "ivanov123",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group_ids: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26" name="TextBox 25">
              <a:extLst>
                <a:ext uri="{FF2B5EF4-FFF2-40B4-BE49-F238E27FC236}">
                  <a16:creationId xmlns:a16="http://schemas.microsoft.com/office/drawing/2014/main" id="{A7E1C750-0994-4FEA-BE1B-687076A40B15}"/>
                </a:ext>
              </a:extLst>
            </p:cNvPr>
            <p:cNvSpPr txBox="1"/>
            <p:nvPr/>
          </p:nvSpPr>
          <p:spPr>
            <a:xfrm>
              <a:off x="3203848" y="4413622"/>
              <a:ext cx="2161824" cy="2462213"/>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id: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Петров И.И.</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участник</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rating: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25</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login: "petrovp",</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password: "p1e2t3",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group_ids: [1,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27" name="TextBox 26">
              <a:extLst>
                <a:ext uri="{FF2B5EF4-FFF2-40B4-BE49-F238E27FC236}">
                  <a16:creationId xmlns:a16="http://schemas.microsoft.com/office/drawing/2014/main" id="{7479A12B-6788-4A79-A030-BAD3213DCB86}"/>
                </a:ext>
              </a:extLst>
            </p:cNvPr>
            <p:cNvSpPr txBox="1"/>
            <p:nvPr/>
          </p:nvSpPr>
          <p:spPr>
            <a:xfrm>
              <a:off x="6012160" y="4413622"/>
              <a:ext cx="2088232" cy="2492990"/>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id: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1000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Юрьев Ю.Ю.</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модератор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rating: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10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login: "yourievy",</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password: "yoyo",</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avatar: "file1.jpg",</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status: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в сети</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29" name="TextBox 28">
              <a:extLst>
                <a:ext uri="{FF2B5EF4-FFF2-40B4-BE49-F238E27FC236}">
                  <a16:creationId xmlns:a16="http://schemas.microsoft.com/office/drawing/2014/main" id="{A0070482-8001-4096-A1BD-606AC81CF1F3}"/>
                </a:ext>
              </a:extLst>
            </p:cNvPr>
            <p:cNvSpPr txBox="1"/>
            <p:nvPr/>
          </p:nvSpPr>
          <p:spPr>
            <a:xfrm>
              <a:off x="5374532" y="5336951"/>
              <a:ext cx="637628" cy="400110"/>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ru-RU" sz="20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pic>
        <p:nvPicPr>
          <p:cNvPr id="30" name="Picture 71" descr="Картинки по запросу &quot;смайлики&quot;&quot;">
            <a:extLst>
              <a:ext uri="{FF2B5EF4-FFF2-40B4-BE49-F238E27FC236}">
                <a16:creationId xmlns:a16="http://schemas.microsoft.com/office/drawing/2014/main" id="{B18286AE-9301-4ACF-B87F-45AD0243B87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06501" y="2894334"/>
            <a:ext cx="984684" cy="94201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Картинки по запросу &quot;смайлики&quot;&quot;">
            <a:extLst>
              <a:ext uri="{FF2B5EF4-FFF2-40B4-BE49-F238E27FC236}">
                <a16:creationId xmlns:a16="http://schemas.microsoft.com/office/drawing/2014/main" id="{CD2F0122-BDEE-4AB7-8D44-EC89844DFB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54042" y="5361000"/>
            <a:ext cx="1089601" cy="76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77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Предметная область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Несмотря на то, что реляционные базы данных способны обеспечить стабильное функционирование построенных на их основе систем, они не являются универсальным оптимальным решением на все случаи жизни. Многое зависит от специфических условий предметной области и требований, предъявляемых к целевой системе. </a:t>
            </a:r>
          </a:p>
          <a:p>
            <a:pPr algn="just" eaLnBrk="1" hangingPunct="1">
              <a:spcBef>
                <a:spcPct val="0"/>
              </a:spcBef>
              <a:buFontTx/>
              <a:buNone/>
            </a:pPr>
            <a:r>
              <a:rPr lang="ru-RU" altLang="ru-RU" sz="2000" dirty="0">
                <a:solidFill>
                  <a:srgbClr val="002060"/>
                </a:solidFill>
                <a:latin typeface="+mn-lt"/>
              </a:rPr>
              <a:t>Рассмотрим задачу проектирования социальной сети. Предметная область будет включать следующие сущности с атрибутами:</a:t>
            </a:r>
          </a:p>
          <a:p>
            <a:pPr marL="360000" indent="-360000">
              <a:spcBef>
                <a:spcPct val="0"/>
              </a:spcBef>
            </a:pPr>
            <a:r>
              <a:rPr lang="ru-RU" altLang="ru-RU" sz="2000" dirty="0">
                <a:solidFill>
                  <a:srgbClr val="002060"/>
                </a:solidFill>
                <a:latin typeface="+mn-lt"/>
              </a:rPr>
              <a:t>Пользователи (</a:t>
            </a:r>
            <a:r>
              <a:rPr lang="en-US" sz="2000" dirty="0">
                <a:solidFill>
                  <a:srgbClr val="002060"/>
                </a:solidFill>
                <a:latin typeface="+mn-lt"/>
              </a:rPr>
              <a:t>ID</a:t>
            </a:r>
            <a:r>
              <a:rPr lang="ru-RU" sz="2000" dirty="0">
                <a:solidFill>
                  <a:srgbClr val="002060"/>
                </a:solidFill>
                <a:latin typeface="+mn-lt"/>
              </a:rPr>
              <a:t>, ФИО, Роль, Рейтинг, Логин, Пароль</a:t>
            </a:r>
            <a:r>
              <a:rPr lang="ru-RU" altLang="ru-RU" sz="2000" dirty="0">
                <a:solidFill>
                  <a:srgbClr val="002060"/>
                </a:solidFill>
                <a:latin typeface="+mn-lt"/>
              </a:rPr>
              <a:t>)</a:t>
            </a:r>
          </a:p>
          <a:p>
            <a:pPr marL="360000" indent="-360000">
              <a:spcBef>
                <a:spcPct val="0"/>
              </a:spcBef>
            </a:pPr>
            <a:r>
              <a:rPr lang="ru-RU" altLang="ru-RU" sz="2000" dirty="0">
                <a:solidFill>
                  <a:srgbClr val="002060"/>
                </a:solidFill>
                <a:latin typeface="+mn-lt"/>
              </a:rPr>
              <a:t>Группы (</a:t>
            </a:r>
            <a:r>
              <a:rPr lang="en-US" altLang="ru-RU" sz="2000" dirty="0">
                <a:solidFill>
                  <a:srgbClr val="002060"/>
                </a:solidFill>
                <a:latin typeface="+mn-lt"/>
              </a:rPr>
              <a:t>ID</a:t>
            </a:r>
            <a:r>
              <a:rPr lang="ru-RU" altLang="ru-RU" sz="2000" dirty="0">
                <a:solidFill>
                  <a:srgbClr val="002060"/>
                </a:solidFill>
                <a:latin typeface="+mn-lt"/>
              </a:rPr>
              <a:t>, Название)</a:t>
            </a:r>
          </a:p>
          <a:p>
            <a:pPr marL="360000" indent="-360000">
              <a:spcBef>
                <a:spcPct val="0"/>
              </a:spcBef>
            </a:pPr>
            <a:r>
              <a:rPr lang="ru-RU" altLang="ru-RU" sz="2000" dirty="0">
                <a:solidFill>
                  <a:srgbClr val="002060"/>
                </a:solidFill>
                <a:latin typeface="+mn-lt"/>
              </a:rPr>
              <a:t>ПользователиГруппы (ID пользователя, ID группы)</a:t>
            </a:r>
          </a:p>
          <a:p>
            <a:pPr eaLnBrk="1" hangingPunct="1">
              <a:spcBef>
                <a:spcPct val="0"/>
              </a:spcBef>
              <a:buNone/>
            </a:pPr>
            <a:endParaRPr lang="ru-RU" altLang="ru-RU" sz="2000" dirty="0">
              <a:solidFill>
                <a:srgbClr val="002060"/>
              </a:solidFill>
              <a:latin typeface="+mn-lt"/>
            </a:endParaRPr>
          </a:p>
          <a:p>
            <a:pPr eaLnBrk="1" hangingPunct="1">
              <a:spcBef>
                <a:spcPct val="0"/>
              </a:spcBef>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Эволюция БД</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mn-lt"/>
            </a:endParaRPr>
          </a:p>
          <a:p>
            <a:pPr lvl="0" algn="just" fontAlgn="base">
              <a:spcBef>
                <a:spcPct val="0"/>
              </a:spcBef>
              <a:spcAft>
                <a:spcPct val="0"/>
              </a:spcAft>
              <a:buNone/>
              <a:defRPr/>
            </a:pPr>
            <a:r>
              <a:rPr lang="ru-RU" sz="1600" dirty="0">
                <a:solidFill>
                  <a:srgbClr val="002060"/>
                </a:solidFill>
                <a:latin typeface="+mn-lt"/>
              </a:rPr>
              <a:t>Источник: </a:t>
            </a:r>
            <a:r>
              <a:rPr lang="ru-RU" sz="1600" dirty="0">
                <a:solidFill>
                  <a:srgbClr val="002060"/>
                </a:solidFill>
                <a:latin typeface="+mn-lt"/>
                <a:hlinkClick r:id="rId2"/>
              </a:rPr>
              <a:t>https://www.vertabelo.com/blog/why-sql-is-neither-legacy-nor-low-level-but-simply-awesome/</a:t>
            </a:r>
            <a:r>
              <a:rPr lang="ru-RU" sz="1600" dirty="0">
                <a:solidFill>
                  <a:srgbClr val="002060"/>
                </a:solidFill>
                <a:latin typeface="+mn-lt"/>
              </a:rPr>
              <a:t> </a:t>
            </a:r>
          </a:p>
        </p:txBody>
      </p:sp>
      <p:pic>
        <p:nvPicPr>
          <p:cNvPr id="5" name="Picture 3" descr="Картинки по запросу &quot;a history of databases in no-tation&quot;&quot;">
            <a:extLst>
              <a:ext uri="{FF2B5EF4-FFF2-40B4-BE49-F238E27FC236}">
                <a16:creationId xmlns:a16="http://schemas.microsoft.com/office/drawing/2014/main" id="{8F0DCFBA-7D4E-4EB2-9DBC-9CAC3EC66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583" y="1108378"/>
            <a:ext cx="8898451" cy="4963762"/>
          </a:xfrm>
          <a:prstGeom prst="rect">
            <a:avLst/>
          </a:prstGeom>
          <a:noFill/>
          <a:ln>
            <a:solidFill>
              <a:srgbClr val="2572BB"/>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453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Тенденции развития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Реляционные системы</a:t>
            </a:r>
            <a:r>
              <a:rPr lang="en-US" sz="2000" dirty="0">
                <a:solidFill>
                  <a:srgbClr val="002060"/>
                </a:solidFill>
                <a:latin typeface="+mn-lt"/>
              </a:rPr>
              <a:t> </a:t>
            </a:r>
            <a:r>
              <a:rPr lang="ru-RU" sz="2000" dirty="0">
                <a:solidFill>
                  <a:srgbClr val="002060"/>
                </a:solidFill>
                <a:latin typeface="+mn-lt"/>
              </a:rPr>
              <a:t>(=</a:t>
            </a:r>
            <a:r>
              <a:rPr lang="en-US" sz="2000" dirty="0">
                <a:solidFill>
                  <a:srgbClr val="002060"/>
                </a:solidFill>
                <a:latin typeface="+mn-lt"/>
              </a:rPr>
              <a:t>&gt; </a:t>
            </a:r>
            <a:r>
              <a:rPr lang="ru-RU" sz="2000" dirty="0">
                <a:solidFill>
                  <a:srgbClr val="002060"/>
                </a:solidFill>
                <a:latin typeface="+mn-lt"/>
              </a:rPr>
              <a:t>увеличение доступности данных):</a:t>
            </a:r>
          </a:p>
          <a:p>
            <a:pPr marL="360000" indent="-360000" algn="just">
              <a:spcBef>
                <a:spcPct val="0"/>
              </a:spcBef>
            </a:pPr>
            <a:r>
              <a:rPr lang="ru-RU" sz="2000" dirty="0">
                <a:solidFill>
                  <a:srgbClr val="002060"/>
                </a:solidFill>
                <a:latin typeface="+mn-lt"/>
              </a:rPr>
              <a:t>активная поддержка шардирования</a:t>
            </a:r>
          </a:p>
          <a:p>
            <a:pPr marL="360000" indent="-360000" algn="just">
              <a:spcBef>
                <a:spcPct val="0"/>
              </a:spcBef>
            </a:pPr>
            <a:r>
              <a:rPr lang="ru-RU" sz="2000" dirty="0">
                <a:solidFill>
                  <a:srgbClr val="002060"/>
                </a:solidFill>
                <a:latin typeface="+mn-lt"/>
              </a:rPr>
              <a:t>совершенствование механизмов обработки данных</a:t>
            </a:r>
          </a:p>
          <a:p>
            <a:pPr algn="just" eaLnBrk="1" hangingPunct="1">
              <a:spcBef>
                <a:spcPct val="0"/>
              </a:spcBef>
              <a:buNone/>
            </a:pPr>
            <a:endParaRPr lang="ru-RU" sz="2000" dirty="0">
              <a:solidFill>
                <a:srgbClr val="002060"/>
              </a:solidFill>
              <a:latin typeface="+mn-lt"/>
            </a:endParaRPr>
          </a:p>
          <a:p>
            <a:pPr algn="just" eaLnBrk="1" hangingPunct="1">
              <a:spcBef>
                <a:spcPct val="0"/>
              </a:spcBef>
              <a:buNone/>
            </a:pPr>
            <a:r>
              <a:rPr lang="en-US" sz="2000" dirty="0">
                <a:solidFill>
                  <a:srgbClr val="002060"/>
                </a:solidFill>
                <a:latin typeface="+mn-lt"/>
              </a:rPr>
              <a:t>NoSQL-</a:t>
            </a:r>
            <a:r>
              <a:rPr lang="ru-RU" sz="2000" dirty="0">
                <a:solidFill>
                  <a:srgbClr val="002060"/>
                </a:solidFill>
                <a:latin typeface="+mn-lt"/>
              </a:rPr>
              <a:t>системы (=</a:t>
            </a:r>
            <a:r>
              <a:rPr lang="en-US" sz="2000" dirty="0">
                <a:solidFill>
                  <a:srgbClr val="002060"/>
                </a:solidFill>
                <a:latin typeface="+mn-lt"/>
              </a:rPr>
              <a:t>&gt;</a:t>
            </a:r>
            <a:r>
              <a:rPr lang="ru-RU" sz="2000" dirty="0">
                <a:solidFill>
                  <a:srgbClr val="002060"/>
                </a:solidFill>
                <a:latin typeface="+mn-lt"/>
              </a:rPr>
              <a:t> контроль согласованности данных):</a:t>
            </a:r>
          </a:p>
          <a:p>
            <a:pPr marL="360000" indent="-360000" algn="just">
              <a:spcBef>
                <a:spcPct val="0"/>
              </a:spcBef>
            </a:pPr>
            <a:r>
              <a:rPr lang="ru-RU" sz="2000" dirty="0">
                <a:solidFill>
                  <a:srgbClr val="002060"/>
                </a:solidFill>
                <a:latin typeface="+mn-lt"/>
              </a:rPr>
              <a:t>выполнение требований ACID (в MongoDB с июня 2018 года добавлена поддержка транзакций, удовлетворяющих требованиям ACID)</a:t>
            </a:r>
          </a:p>
          <a:p>
            <a:pPr marL="360000" indent="-360000" algn="just">
              <a:spcBef>
                <a:spcPct val="0"/>
              </a:spcBef>
            </a:pPr>
            <a:r>
              <a:rPr lang="ru-RU" sz="2000" dirty="0">
                <a:solidFill>
                  <a:srgbClr val="002060"/>
                </a:solidFill>
                <a:latin typeface="+mn-lt"/>
              </a:rPr>
              <a:t>приведение синтаксиса в соответствие с универсальным SQL</a:t>
            </a:r>
          </a:p>
          <a:p>
            <a:pPr marL="342900" indent="-342900" algn="just" eaLnBrk="1" hangingPunct="1">
              <a:spcBef>
                <a:spcPct val="0"/>
              </a:spcBef>
            </a:pPr>
            <a:endParaRPr lang="ru-RU" sz="2000" dirty="0">
              <a:solidFill>
                <a:srgbClr val="002060"/>
              </a:solidFill>
              <a:latin typeface="+mn-lt"/>
            </a:endParaRPr>
          </a:p>
          <a:p>
            <a:pPr algn="just" eaLnBrk="1" hangingPunct="1">
              <a:spcBef>
                <a:spcPct val="0"/>
              </a:spcBef>
              <a:buNone/>
            </a:pPr>
            <a:r>
              <a:rPr lang="en-US" sz="2000" dirty="0">
                <a:solidFill>
                  <a:srgbClr val="002060"/>
                </a:solidFill>
                <a:latin typeface="+mn-lt"/>
              </a:rPr>
              <a:t>=&gt; NewSQL?</a:t>
            </a:r>
            <a:endParaRPr lang="ru-RU" sz="2000" dirty="0">
              <a:solidFill>
                <a:srgbClr val="002060"/>
              </a:solidFill>
              <a:latin typeface="+mn-lt"/>
            </a:endParaRPr>
          </a:p>
        </p:txBody>
      </p:sp>
    </p:spTree>
    <p:extLst>
      <p:ext uri="{BB962C8B-B14F-4D97-AF65-F5344CB8AC3E}">
        <p14:creationId xmlns:p14="http://schemas.microsoft.com/office/powerpoint/2010/main" val="550205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MongoDB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None/>
            </a:pPr>
            <a:r>
              <a:rPr lang="ru-RU" sz="2000" dirty="0">
                <a:solidFill>
                  <a:srgbClr val="002060"/>
                </a:solidFill>
                <a:latin typeface="+mn-lt"/>
              </a:rPr>
              <a:t>MongoDB – кроссплатформенная документоориентированная база данных. Классифицирована как NoSQL.</a:t>
            </a:r>
          </a:p>
          <a:p>
            <a:pPr algn="just" eaLnBrk="1" hangingPunct="1">
              <a:spcBef>
                <a:spcPct val="0"/>
              </a:spcBef>
              <a:spcAft>
                <a:spcPts val="600"/>
              </a:spcAft>
              <a:buNone/>
            </a:pPr>
            <a:r>
              <a:rPr lang="ru-RU" sz="2000" dirty="0">
                <a:solidFill>
                  <a:srgbClr val="002060"/>
                </a:solidFill>
                <a:latin typeface="+mn-lt"/>
              </a:rPr>
              <a:t>MongoDB не требует описания схемы таблиц, мы можем добавлять и удалять поля по мере необходимости. С одной стороны это упрощает разработку, когда мы имеем дело с часто меняющейся структурой данных, но с другой - добавление схемы документов  позволяет контролировать ошибки (такие как некорректные типы данных или пропущенные поля), а также определять методы для работы с документами по аналогии с тем, как это делается в ORM технологии.</a:t>
            </a:r>
          </a:p>
          <a:p>
            <a:pPr algn="just" eaLnBrk="1" hangingPunct="1">
              <a:spcBef>
                <a:spcPct val="0"/>
              </a:spcBef>
              <a:spcAft>
                <a:spcPts val="600"/>
              </a:spcAft>
              <a:buNone/>
            </a:pPr>
            <a:r>
              <a:rPr lang="ru-RU" sz="2000" dirty="0">
                <a:solidFill>
                  <a:srgbClr val="002060"/>
                </a:solidFill>
                <a:latin typeface="+mn-lt"/>
              </a:rPr>
              <a:t>Основные сущности MongoDB:</a:t>
            </a:r>
          </a:p>
          <a:p>
            <a:pPr marL="360000" indent="-360000" algn="just">
              <a:spcBef>
                <a:spcPct val="0"/>
              </a:spcBef>
              <a:spcAft>
                <a:spcPts val="600"/>
              </a:spcAft>
            </a:pPr>
            <a:r>
              <a:rPr lang="ru-RU" sz="2000" dirty="0">
                <a:solidFill>
                  <a:srgbClr val="002060"/>
                </a:solidFill>
                <a:latin typeface="+mn-lt"/>
              </a:rPr>
              <a:t>Document – запись в коллекции MongoDB и основная единица данных.</a:t>
            </a:r>
          </a:p>
          <a:p>
            <a:pPr marL="360000" indent="-360000" algn="just">
              <a:spcBef>
                <a:spcPct val="0"/>
              </a:spcBef>
              <a:spcAft>
                <a:spcPts val="600"/>
              </a:spcAft>
            </a:pPr>
            <a:r>
              <a:rPr lang="ru-RU" sz="2000" dirty="0">
                <a:solidFill>
                  <a:srgbClr val="002060"/>
                </a:solidFill>
                <a:latin typeface="+mn-lt"/>
              </a:rPr>
              <a:t>Collection – группа документов в MongoDB. </a:t>
            </a:r>
          </a:p>
          <a:p>
            <a:pPr algn="just" eaLnBrk="1" hangingPunct="1">
              <a:spcBef>
                <a:spcPct val="0"/>
              </a:spcBef>
              <a:spcAft>
                <a:spcPts val="600"/>
              </a:spcAft>
              <a:buNone/>
            </a:pPr>
            <a:r>
              <a:rPr lang="ru-RU" sz="2000" dirty="0">
                <a:solidFill>
                  <a:srgbClr val="002060"/>
                </a:solidFill>
                <a:latin typeface="+mn-lt"/>
              </a:rPr>
              <a:t>Для низкоуровневой работы с MongoDB можно использовать библиотеку pymongo.</a:t>
            </a:r>
          </a:p>
          <a:p>
            <a:pPr algn="just" eaLnBrk="1" hangingPunct="1">
              <a:spcBef>
                <a:spcPct val="0"/>
              </a:spcBef>
              <a:spcAft>
                <a:spcPts val="600"/>
              </a:spcAft>
              <a:buNone/>
            </a:pPr>
            <a:r>
              <a:rPr lang="ru-RU" sz="2000" dirty="0">
                <a:solidFill>
                  <a:srgbClr val="002060"/>
                </a:solidFill>
                <a:latin typeface="+mn-lt"/>
              </a:rPr>
              <a:t>Для работы с MongoDB через объекты Python (</a:t>
            </a:r>
            <a:r>
              <a:rPr lang="en-US" sz="2000" dirty="0">
                <a:solidFill>
                  <a:srgbClr val="002060"/>
                </a:solidFill>
                <a:latin typeface="+mn-lt"/>
              </a:rPr>
              <a:t>ODM – </a:t>
            </a:r>
            <a:r>
              <a:rPr lang="ru-RU" sz="2000" dirty="0">
                <a:solidFill>
                  <a:srgbClr val="002060"/>
                </a:solidFill>
                <a:latin typeface="+mn-lt"/>
              </a:rPr>
              <a:t>по</a:t>
            </a:r>
            <a:r>
              <a:rPr lang="en-US" sz="2000" dirty="0">
                <a:solidFill>
                  <a:srgbClr val="002060"/>
                </a:solidFill>
                <a:latin typeface="+mn-lt"/>
              </a:rPr>
              <a:t> </a:t>
            </a:r>
            <a:r>
              <a:rPr lang="ru-RU" sz="2000" dirty="0">
                <a:solidFill>
                  <a:srgbClr val="002060"/>
                </a:solidFill>
                <a:latin typeface="+mn-lt"/>
              </a:rPr>
              <a:t>аналогии с ORM) применяется библиотека mongoengine (работает поверх pymongo)</a:t>
            </a:r>
            <a:r>
              <a:rPr lang="en-US" sz="2000" dirty="0">
                <a:solidFill>
                  <a:srgbClr val="002060"/>
                </a:solidFill>
                <a:latin typeface="+mn-lt"/>
              </a:rPr>
              <a:t>, </a:t>
            </a:r>
            <a:r>
              <a:rPr lang="ru-RU" sz="2000" dirty="0">
                <a:solidFill>
                  <a:srgbClr val="002060"/>
                </a:solidFill>
                <a:latin typeface="+mn-lt"/>
              </a:rPr>
              <a:t>также часто используются самописные </a:t>
            </a:r>
            <a:r>
              <a:rPr lang="en-US" sz="2000" dirty="0">
                <a:solidFill>
                  <a:srgbClr val="002060"/>
                </a:solidFill>
                <a:latin typeface="+mn-lt"/>
              </a:rPr>
              <a:t>ODM-</a:t>
            </a:r>
            <a:r>
              <a:rPr lang="ru-RU" sz="2000" dirty="0">
                <a:solidFill>
                  <a:srgbClr val="002060"/>
                </a:solidFill>
                <a:latin typeface="+mn-lt"/>
              </a:rPr>
              <a:t>библиотеки.</a:t>
            </a:r>
          </a:p>
        </p:txBody>
      </p:sp>
    </p:spTree>
    <p:extLst>
      <p:ext uri="{BB962C8B-B14F-4D97-AF65-F5344CB8AC3E}">
        <p14:creationId xmlns:p14="http://schemas.microsoft.com/office/powerpoint/2010/main" val="97233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Установка </a:t>
            </a:r>
            <a:r>
              <a:rPr lang="en-US" altLang="ru-RU" dirty="0">
                <a:solidFill>
                  <a:srgbClr val="002060"/>
                </a:solidFill>
                <a:latin typeface="+mn-lt"/>
                <a:cs typeface="Times New Roman" panose="02020603050405020304" pitchFamily="18" charset="0"/>
              </a:rPr>
              <a:t>MongoDB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None/>
            </a:pPr>
            <a:r>
              <a:rPr lang="ru-RU" sz="2000" dirty="0">
                <a:solidFill>
                  <a:srgbClr val="002060"/>
                </a:solidFill>
                <a:latin typeface="+mn-lt"/>
              </a:rPr>
              <a:t>Для установки MongoDB в Windows надо использовать инсталлятор, который можно скачать здесь: </a:t>
            </a:r>
            <a:r>
              <a:rPr lang="ru-RU" sz="2000" dirty="0">
                <a:solidFill>
                  <a:srgbClr val="002060"/>
                </a:solidFill>
                <a:latin typeface="+mn-lt"/>
                <a:hlinkClick r:id="rId2"/>
              </a:rPr>
              <a:t>https://www.mongodb.com/download-center/community?jmp=docs</a:t>
            </a:r>
            <a:r>
              <a:rPr lang="ru-RU" sz="2000" dirty="0">
                <a:solidFill>
                  <a:srgbClr val="002060"/>
                </a:solidFill>
                <a:latin typeface="+mn-lt"/>
              </a:rPr>
              <a:t>. Можно установить программу как службу, либо как отдельное приложение.</a:t>
            </a:r>
          </a:p>
          <a:p>
            <a:pPr algn="just" eaLnBrk="1" hangingPunct="1">
              <a:spcBef>
                <a:spcPct val="0"/>
              </a:spcBef>
              <a:spcAft>
                <a:spcPts val="600"/>
              </a:spcAft>
              <a:buNone/>
            </a:pPr>
            <a:r>
              <a:rPr lang="ru-RU" sz="2000" dirty="0">
                <a:solidFill>
                  <a:srgbClr val="002060"/>
                </a:solidFill>
                <a:latin typeface="+mn-lt"/>
              </a:rPr>
              <a:t>Для установки MongoDB в Linux (Ubuntu) можно воспользоваться инструкцией (</a:t>
            </a:r>
            <a:r>
              <a:rPr lang="ru-RU" sz="2000" dirty="0">
                <a:solidFill>
                  <a:srgbClr val="002060"/>
                </a:solidFill>
                <a:latin typeface="+mn-lt"/>
                <a:hlinkClick r:id="rId3"/>
              </a:rPr>
              <a:t>https://docs.mongodb.com/manual/tutorial/install-mongodb-on-ubuntu/</a:t>
            </a:r>
            <a:r>
              <a:rPr lang="ru-RU" sz="2000" dirty="0">
                <a:solidFill>
                  <a:srgbClr val="002060"/>
                </a:solidFill>
                <a:latin typeface="+mn-lt"/>
              </a:rPr>
              <a:t>), либо выполнить следующие команды: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apt-key adv --keyserver hkp://keyserver.ubuntu.com:80 --recv 9DA31620334BD75D9DCB49F368818C72E52529D4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echo "deb [ arch=amd64 ] https://repo.mongodb.org/apt/ubuntu trusty/mongodb-org/4.0 multiverse" | sudo tee /etc/apt/sources.list.d/mongodb-org-4.0.list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apt-get update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apt-get install -y mongodb-org</a:t>
            </a:r>
            <a:endPar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233469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Запуск </a:t>
            </a:r>
            <a:r>
              <a:rPr lang="en-US" altLang="ru-RU" dirty="0">
                <a:solidFill>
                  <a:srgbClr val="002060"/>
                </a:solidFill>
                <a:latin typeface="+mn-lt"/>
                <a:cs typeface="Times New Roman" panose="02020603050405020304" pitchFamily="18" charset="0"/>
              </a:rPr>
              <a:t>MongoDB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None/>
            </a:pPr>
            <a:r>
              <a:rPr lang="ru-RU" sz="2000" dirty="0">
                <a:solidFill>
                  <a:srgbClr val="002060"/>
                </a:solidFill>
                <a:latin typeface="+mn-lt"/>
              </a:rPr>
              <a:t>Для запуска сервера MongoDB в Windows (если программа была установлена как отдельное приложение) надо создать структуру папок С:\data\db и запустить исполняемый файл сервера: C:\Program Files\MongoDB\Server\4.0\bin\mongod.exe</a:t>
            </a:r>
          </a:p>
          <a:p>
            <a:pPr algn="just" eaLnBrk="1" hangingPunct="1">
              <a:spcBef>
                <a:spcPct val="0"/>
              </a:spcBef>
              <a:spcAft>
                <a:spcPts val="600"/>
              </a:spcAft>
              <a:buNone/>
            </a:pPr>
            <a:r>
              <a:rPr lang="ru-RU" sz="2000" dirty="0">
                <a:solidFill>
                  <a:srgbClr val="002060"/>
                </a:solidFill>
                <a:latin typeface="+mn-lt"/>
              </a:rPr>
              <a:t>Для запуска сервера MongoDB в Linux (Ubuntu) надо</a:t>
            </a:r>
            <a:r>
              <a:rPr lang="en-US" sz="2000" dirty="0">
                <a:solidFill>
                  <a:srgbClr val="002060"/>
                </a:solidFill>
                <a:latin typeface="+mn-lt"/>
              </a:rPr>
              <a:t>:</a:t>
            </a:r>
          </a:p>
          <a:p>
            <a:pPr marL="360000" indent="-360000" algn="just">
              <a:spcBef>
                <a:spcPct val="0"/>
              </a:spcBef>
              <a:spcAft>
                <a:spcPts val="600"/>
              </a:spcAft>
            </a:pPr>
            <a:r>
              <a:rPr lang="ru-RU" sz="2000" dirty="0">
                <a:solidFill>
                  <a:srgbClr val="002060"/>
                </a:solidFill>
                <a:latin typeface="+mn-lt"/>
              </a:rPr>
              <a:t>подготовить конфигурационный файл</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nano /etc/systemd/system/mongodb.service</a:t>
            </a:r>
            <a:endPar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60000" indent="-360000" algn="just">
              <a:spcBef>
                <a:spcPct val="0"/>
              </a:spcBef>
              <a:spcAft>
                <a:spcPts val="600"/>
              </a:spcAft>
            </a:pPr>
            <a:r>
              <a:rPr lang="ru-RU" sz="2000" dirty="0">
                <a:solidFill>
                  <a:srgbClr val="002060"/>
                </a:solidFill>
                <a:latin typeface="+mn-lt"/>
              </a:rPr>
              <a:t>записать в него настройки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[Unit]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Description=High-performance, schema-free document-oriented database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After=network.target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[Service]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User=mongodb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ExecStart=/usr/bin/mongod --quiet --config /etc/mongod.conf</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[Install]</a:t>
            </a:r>
          </a:p>
          <a:p>
            <a:pPr marL="0" marR="0" lvl="0" indent="0" algn="l" defTabSz="914400" rtl="0" eaLnBrk="0" fontAlgn="base" latinLnBrk="0" hangingPunct="0">
              <a:lnSpc>
                <a:spcPct val="100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WantedBy=multi-user.target</a:t>
            </a:r>
            <a:endPar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60000" indent="-360000" algn="just">
              <a:spcBef>
                <a:spcPct val="0"/>
              </a:spcBef>
              <a:spcAft>
                <a:spcPts val="600"/>
              </a:spcAft>
            </a:pPr>
            <a:r>
              <a:rPr lang="ru-RU" sz="2000" dirty="0">
                <a:solidFill>
                  <a:srgbClr val="002060"/>
                </a:solidFill>
                <a:latin typeface="+mn-lt"/>
              </a:rPr>
              <a:t>и запустить сервер</a:t>
            </a:r>
          </a:p>
          <a:p>
            <a:pPr marL="0" marR="0" lvl="0" indent="0" algn="l" defTabSz="914400" rtl="0" eaLnBrk="0" fontAlgn="base" latinLnBrk="0" hangingPunct="0">
              <a:lnSpc>
                <a:spcPct val="100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service mongodb start</a:t>
            </a:r>
            <a:endPar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lgn="just" eaLnBrk="1" hangingPunct="1">
              <a:spcBef>
                <a:spcPct val="0"/>
              </a:spcBef>
              <a:spcAft>
                <a:spcPts val="600"/>
              </a:spcAft>
              <a:buNone/>
            </a:pPr>
            <a:endParaRPr lang="ru-RU" sz="2000" dirty="0">
              <a:solidFill>
                <a:srgbClr val="002060"/>
              </a:solidFill>
              <a:latin typeface="+mn-lt"/>
            </a:endParaRPr>
          </a:p>
          <a:p>
            <a:pPr algn="just" eaLnBrk="1" hangingPunct="1">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641015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mongoengine: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mongoengine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Подключаемся к базе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MongoDB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на локальной машине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Объявляем коллекцию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lang="en-US" sz="1400" b="1">
                <a:solidFill>
                  <a:srgbClr val="000000"/>
                </a:solidFill>
                <a:latin typeface="Courier New" panose="02070309020205020404" pitchFamily="49" charset="0"/>
              </a:rPr>
              <a:t>U</a:t>
            </a:r>
            <a:r>
              <a:rPr kumimoji="0" 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Document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email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StringField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required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StringField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max_length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StringField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max_length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__repr__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"&lt;User(first_name='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"last_name='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last_name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"email='</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email</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Создаем документ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ross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email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'ross@example.com'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'Ross'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'Lawley'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ross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save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Проверяем, что получилось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Документов в базе: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639068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mongoengine: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Делаем запрос</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email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'test@example.com'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save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Проверяем, что получилось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Двойное нижнее подчеркивание используется для</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задания регулярного выражения</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first_name__startswith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запись в базе данных</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first_name__startswith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Проверяем, что получилось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Документов в базе: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все записи в базе данных</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859547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mongoengine: </a:t>
            </a:r>
            <a:r>
              <a:rPr lang="ru-RU" altLang="ru-RU">
                <a:solidFill>
                  <a:srgbClr val="002060"/>
                </a:solidFill>
                <a:latin typeface="+mn-lt"/>
                <a:cs typeface="Times New Roman" panose="02020603050405020304" pitchFamily="18" charset="0"/>
              </a:rPr>
              <a:t>тестовый вывод</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MongoClient('localhost', 27017)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Документов в базе: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User(first_name='User3', last_name='Test', email='test@example.com')&gt;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[&lt;User(first_name='User0', last_name='Test', email='test@example.com')&gt;, &lt;User(first_name='User1', last_name='Test', email='test@example.com')&gt;, &lt;User(first_name='User2', last_name='Test', email='test@example.com')&gt;, &lt;User(first_name='User3', last_name='Test', email='test@example.com')&gt;, &lt;User(first_name='User4', last_name='Test', email='test@example.com')&gt;]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Документов в базе: 1</a:t>
            </a:r>
          </a:p>
        </p:txBody>
      </p:sp>
    </p:spTree>
    <p:extLst>
      <p:ext uri="{BB962C8B-B14F-4D97-AF65-F5344CB8AC3E}">
        <p14:creationId xmlns:p14="http://schemas.microsoft.com/office/powerpoint/2010/main" val="681337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ru-RU" sz="2000" dirty="0">
                <a:solidFill>
                  <a:srgbClr val="002060"/>
                </a:solidFill>
                <a:latin typeface="+mn-lt"/>
              </a:rPr>
              <a:t>Redis (</a:t>
            </a:r>
            <a:r>
              <a:rPr lang="ru-RU" sz="2000" b="1" dirty="0">
                <a:solidFill>
                  <a:srgbClr val="002060"/>
                </a:solidFill>
                <a:latin typeface="+mn-lt"/>
              </a:rPr>
              <a:t>RE</a:t>
            </a:r>
            <a:r>
              <a:rPr lang="ru-RU" sz="2000" dirty="0">
                <a:solidFill>
                  <a:srgbClr val="002060"/>
                </a:solidFill>
                <a:latin typeface="+mn-lt"/>
              </a:rPr>
              <a:t>mote </a:t>
            </a:r>
            <a:r>
              <a:rPr lang="ru-RU" sz="2000" b="1" dirty="0">
                <a:solidFill>
                  <a:srgbClr val="002060"/>
                </a:solidFill>
                <a:latin typeface="+mn-lt"/>
              </a:rPr>
              <a:t>DI</a:t>
            </a:r>
            <a:r>
              <a:rPr lang="ru-RU" sz="2000" dirty="0">
                <a:solidFill>
                  <a:srgbClr val="002060"/>
                </a:solidFill>
                <a:latin typeface="+mn-lt"/>
              </a:rPr>
              <a:t>ctionary </a:t>
            </a:r>
            <a:r>
              <a:rPr lang="ru-RU" sz="2000" b="1" dirty="0">
                <a:solidFill>
                  <a:srgbClr val="002060"/>
                </a:solidFill>
                <a:latin typeface="+mn-lt"/>
              </a:rPr>
              <a:t>S</a:t>
            </a:r>
            <a:r>
              <a:rPr lang="ru-RU" sz="2000" dirty="0">
                <a:solidFill>
                  <a:srgbClr val="002060"/>
                </a:solidFill>
                <a:latin typeface="+mn-lt"/>
              </a:rPr>
              <a:t>erver) – хранилище элементов типа ключ-значение с поддержкой хэширования и кэширования. Часто определяется как сервер структур данных, т.к. по ключам могут содержаться различные типы данных. Redis обычно держит весь набор данных в оперативной памяти. Когда не требуется долговременное хранение данных, такая способность Redis обеспечивает ему очень высокое быстродействие в сравнении с СУБД, требующими подтверждения (коммита) транзакций.</a:t>
            </a:r>
          </a:p>
          <a:p>
            <a:pPr algn="just" eaLnBrk="1" hangingPunct="1">
              <a:spcBef>
                <a:spcPts val="600"/>
              </a:spcBef>
              <a:spcAft>
                <a:spcPts val="600"/>
              </a:spcAft>
              <a:buNone/>
            </a:pPr>
            <a:r>
              <a:rPr lang="ru-RU" sz="2000" dirty="0">
                <a:solidFill>
                  <a:srgbClr val="002060"/>
                </a:solidFill>
                <a:latin typeface="+mn-lt"/>
              </a:rPr>
              <a:t>Для установки Redis в Linux (Ubuntu) можно использовать apt-get: </a:t>
            </a:r>
            <a:endParaRPr lang="en-US" sz="2000" dirty="0">
              <a:solidFill>
                <a:srgbClr val="002060"/>
              </a:solidFill>
              <a:latin typeface="+mn-lt"/>
            </a:endParaRPr>
          </a:p>
          <a:p>
            <a:pPr marL="0" marR="0" lvl="0" indent="0" algn="l" defTabSz="914400" rtl="0" eaLnBrk="0" fontAlgn="base" latinLnBrk="0" hangingPunct="0">
              <a:lnSpc>
                <a:spcPct val="100000"/>
              </a:lnSpc>
              <a:spcBef>
                <a:spcPts val="0"/>
              </a:spcBef>
              <a:buClrTx/>
              <a:buSzTx/>
              <a:buFontTx/>
              <a:buNone/>
              <a:tabLst/>
              <a:defRPr/>
            </a:pPr>
            <a:r>
              <a:rPr kumimoji="0" lang="en-US"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sudo apt</a:t>
            </a:r>
            <a:r>
              <a:rPr kumimoji="0" lang="ru-RU"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get update </a:t>
            </a:r>
          </a:p>
          <a:p>
            <a:pPr marL="0" marR="0" lvl="0" indent="0" algn="l" defTabSz="914400" rtl="0" eaLnBrk="0" fontAlgn="base" latinLnBrk="0" hangingPunct="0">
              <a:lnSpc>
                <a:spcPct val="100000"/>
              </a:lnSpc>
              <a:spcBef>
                <a:spcPts val="0"/>
              </a:spcBef>
              <a:buClrTx/>
              <a:buSzTx/>
              <a:buFontTx/>
              <a:buNone/>
              <a:tabLst/>
              <a:defRPr/>
            </a:pPr>
            <a:r>
              <a:rPr kumimoji="0" lang="en-US"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sudo apt-get install redis-server</a:t>
            </a:r>
          </a:p>
          <a:p>
            <a:pPr algn="just" eaLnBrk="1" hangingPunct="1">
              <a:spcBef>
                <a:spcPts val="600"/>
              </a:spcBef>
              <a:spcAft>
                <a:spcPts val="600"/>
              </a:spcAft>
              <a:buNone/>
            </a:pPr>
            <a:r>
              <a:rPr lang="ru-RU" sz="2000" dirty="0">
                <a:solidFill>
                  <a:srgbClr val="002060"/>
                </a:solidFill>
                <a:latin typeface="+mn-lt"/>
              </a:rPr>
              <a:t>После установки надо отредактировать файл /</a:t>
            </a:r>
            <a:r>
              <a:rPr lang="en-US" sz="2000" dirty="0">
                <a:solidFill>
                  <a:srgbClr val="002060"/>
                </a:solidFill>
                <a:latin typeface="+mn-lt"/>
              </a:rPr>
              <a:t>etc/redis/redis.conf, </a:t>
            </a:r>
            <a:r>
              <a:rPr lang="ru-RU" sz="2000" dirty="0">
                <a:solidFill>
                  <a:srgbClr val="002060"/>
                </a:solidFill>
                <a:latin typeface="+mn-lt"/>
              </a:rPr>
              <a:t>поменяв параметр </a:t>
            </a:r>
            <a:r>
              <a:rPr lang="en-US" sz="2000" dirty="0">
                <a:solidFill>
                  <a:srgbClr val="002060"/>
                </a:solidFill>
                <a:latin typeface="+mn-lt"/>
              </a:rPr>
              <a:t>supervised no </a:t>
            </a:r>
            <a:r>
              <a:rPr lang="ru-RU" sz="2000" dirty="0">
                <a:solidFill>
                  <a:srgbClr val="002060"/>
                </a:solidFill>
                <a:latin typeface="+mn-lt"/>
              </a:rPr>
              <a:t>на </a:t>
            </a:r>
            <a:r>
              <a:rPr lang="en-US" sz="2000" dirty="0">
                <a:solidFill>
                  <a:srgbClr val="002060"/>
                </a:solidFill>
                <a:latin typeface="+mn-lt"/>
              </a:rPr>
              <a:t>supervised system </a:t>
            </a:r>
            <a:r>
              <a:rPr lang="ru-RU" sz="2000" dirty="0">
                <a:solidFill>
                  <a:srgbClr val="002060"/>
                </a:solidFill>
                <a:latin typeface="+mn-lt"/>
              </a:rPr>
              <a:t>и перезапустив </a:t>
            </a:r>
            <a:r>
              <a:rPr lang="en-US" sz="2000" dirty="0">
                <a:solidFill>
                  <a:srgbClr val="002060"/>
                </a:solidFill>
                <a:latin typeface="+mn-lt"/>
              </a:rPr>
              <a:t>Redis.</a:t>
            </a:r>
          </a:p>
          <a:p>
            <a:pPr marL="0" marR="0" lvl="0" indent="0" algn="l" defTabSz="914400" rtl="0" eaLnBrk="0" fontAlgn="base" latinLnBrk="0" hangingPunct="0">
              <a:lnSpc>
                <a:spcPct val="100000"/>
              </a:lnSpc>
              <a:spcBef>
                <a:spcPts val="600"/>
              </a:spcBef>
              <a:spcAft>
                <a:spcPts val="600"/>
              </a:spcAft>
              <a:buClrTx/>
              <a:buSzTx/>
              <a:buFontTx/>
              <a:buNone/>
              <a:tabLst/>
              <a:defRPr/>
            </a:pPr>
            <a:r>
              <a:rPr kumimoji="0" lang="en-US"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sudo systemctl restart redis.service</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ts val="600"/>
              </a:spcBef>
              <a:spcAft>
                <a:spcPts val="600"/>
              </a:spcAft>
              <a:buNone/>
            </a:pPr>
            <a:r>
              <a:rPr lang="ru-RU" sz="2000" dirty="0">
                <a:solidFill>
                  <a:srgbClr val="002060"/>
                </a:solidFill>
                <a:latin typeface="+mn-lt"/>
              </a:rPr>
              <a:t>Для использования Redis в Windows можно скачать архив с исполняемым файлом серверного приложения отсюда: </a:t>
            </a:r>
            <a:r>
              <a:rPr lang="ru-RU" sz="2000" dirty="0">
                <a:solidFill>
                  <a:srgbClr val="002060"/>
                </a:solidFill>
                <a:latin typeface="+mn-lt"/>
                <a:hlinkClick r:id="rId2"/>
              </a:rPr>
              <a:t>https://github.com/dmajkic/redis/downloads</a:t>
            </a:r>
            <a:r>
              <a:rPr lang="en-US" sz="2000" dirty="0">
                <a:solidFill>
                  <a:srgbClr val="002060"/>
                </a:solidFill>
                <a:latin typeface="+mn-lt"/>
              </a:rPr>
              <a:t> </a:t>
            </a:r>
            <a:endParaRPr lang="ru-RU"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Архив необходимо распаковать, после чего запустить файл redis-server.exe</a:t>
            </a:r>
          </a:p>
          <a:p>
            <a:pPr algn="just" eaLnBrk="1" hangingPunct="1">
              <a:spcBef>
                <a:spcPts val="600"/>
              </a:spcBef>
              <a:spcAft>
                <a:spcPts val="600"/>
              </a:spcAft>
              <a:buNone/>
            </a:pPr>
            <a:r>
              <a:rPr lang="ru-RU" sz="2000" dirty="0">
                <a:solidFill>
                  <a:srgbClr val="002060"/>
                </a:solidFill>
                <a:latin typeface="+mn-lt"/>
              </a:rPr>
              <a:t>Для работы с Redis в Python используется библиотека redis.</a:t>
            </a:r>
          </a:p>
          <a:p>
            <a:pPr algn="just" eaLnBrk="1" hangingPunct="1">
              <a:spcBef>
                <a:spcPct val="0"/>
              </a:spcBef>
              <a:buNone/>
            </a:pPr>
            <a:endParaRPr lang="ru-RU" sz="2000" dirty="0">
              <a:solidFill>
                <a:srgbClr val="002060"/>
              </a:solidFill>
              <a:latin typeface="+mn-lt"/>
            </a:endParaRPr>
          </a:p>
        </p:txBody>
      </p:sp>
    </p:spTree>
    <p:extLst>
      <p:ext uri="{BB962C8B-B14F-4D97-AF65-F5344CB8AC3E}">
        <p14:creationId xmlns:p14="http://schemas.microsoft.com/office/powerpoint/2010/main" val="181888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redis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Создаем подключение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redis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Redis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6379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элемент - пару ключ-значение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'John'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Получаем значение по ключу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Определяем тип значения по ключу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"r.type('name'):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элемент по ключу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set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всегда добавляет значение строкового типа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"r.get('my_int'):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"r.type('my_int'):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Инкрементируем значение по ключу, которое для данной</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операции интерпретируется как 64-битное знаковое целое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"r.incr('my_int'):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incr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Проверяем существование значения по ключу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"r.exists('my_int'):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exists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78339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Проектируем социальную сеть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altLang="ru-RU" sz="2000" dirty="0">
                <a:solidFill>
                  <a:srgbClr val="002060"/>
                </a:solidFill>
                <a:latin typeface="+mn-lt"/>
              </a:rPr>
              <a:t>При выборе модели данных стоит учесть следующие факты:</a:t>
            </a:r>
          </a:p>
          <a:p>
            <a:pPr marL="360000" indent="-360000">
              <a:spcBef>
                <a:spcPct val="0"/>
              </a:spcBef>
            </a:pPr>
            <a:r>
              <a:rPr lang="ru-RU" altLang="ru-RU" sz="2000" dirty="0">
                <a:solidFill>
                  <a:srgbClr val="002060"/>
                </a:solidFill>
                <a:latin typeface="+mn-lt"/>
              </a:rPr>
              <a:t>данных будет много (vk.com – более 460 млн. пользователей)</a:t>
            </a:r>
          </a:p>
          <a:p>
            <a:pPr marL="360000" indent="-360000">
              <a:spcBef>
                <a:spcPct val="0"/>
              </a:spcBef>
            </a:pPr>
            <a:r>
              <a:rPr lang="ru-RU" altLang="ru-RU" sz="2000" dirty="0">
                <a:solidFill>
                  <a:srgbClr val="002060"/>
                </a:solidFill>
                <a:latin typeface="+mn-lt"/>
              </a:rPr>
              <a:t>окончательной схемы данных нет (сами сущности и их атрибуты еще будут неоднократно добавляться и удаляться)</a:t>
            </a:r>
          </a:p>
          <a:p>
            <a:pPr eaLnBrk="1" hangingPunct="1">
              <a:spcBef>
                <a:spcPct val="0"/>
              </a:spcBef>
              <a:buNone/>
            </a:pPr>
            <a:endParaRPr lang="ru-RU" altLang="ru-RU" sz="2000" dirty="0">
              <a:solidFill>
                <a:srgbClr val="002060"/>
              </a:solidFill>
              <a:latin typeface="+mn-lt"/>
            </a:endParaRPr>
          </a:p>
          <a:p>
            <a:pPr eaLnBrk="1" hangingPunct="1">
              <a:spcBef>
                <a:spcPct val="0"/>
              </a:spcBef>
              <a:buNone/>
            </a:pPr>
            <a:endParaRPr lang="ru-RU" altLang="ru-RU" sz="2000" dirty="0">
              <a:solidFill>
                <a:srgbClr val="002060"/>
              </a:solidFill>
              <a:latin typeface="+mn-lt"/>
            </a:endParaRPr>
          </a:p>
          <a:p>
            <a:pPr eaLnBrk="1" hangingPunct="1">
              <a:spcBef>
                <a:spcPct val="0"/>
              </a:spcBef>
              <a:buNone/>
            </a:pPr>
            <a:endParaRPr lang="ru-RU" altLang="ru-RU" sz="2000" dirty="0">
              <a:solidFill>
                <a:srgbClr val="002060"/>
              </a:solidFill>
              <a:latin typeface="+mn-lt"/>
            </a:endParaRPr>
          </a:p>
        </p:txBody>
      </p:sp>
      <p:graphicFrame>
        <p:nvGraphicFramePr>
          <p:cNvPr id="13" name="Object 4">
            <a:extLst>
              <a:ext uri="{FF2B5EF4-FFF2-40B4-BE49-F238E27FC236}">
                <a16:creationId xmlns:a16="http://schemas.microsoft.com/office/drawing/2014/main" id="{55A94565-2AAE-4038-9DEB-12CF80EA88A3}"/>
              </a:ext>
            </a:extLst>
          </p:cNvPr>
          <p:cNvGraphicFramePr>
            <a:graphicFrameLocks noChangeAspect="1"/>
          </p:cNvGraphicFramePr>
          <p:nvPr>
            <p:extLst>
              <p:ext uri="{D42A27DB-BD31-4B8C-83A1-F6EECF244321}">
                <p14:modId xmlns:p14="http://schemas.microsoft.com/office/powerpoint/2010/main" val="1023323744"/>
              </p:ext>
            </p:extLst>
          </p:nvPr>
        </p:nvGraphicFramePr>
        <p:xfrm>
          <a:off x="2143654" y="2536825"/>
          <a:ext cx="7783512" cy="1784350"/>
        </p:xfrm>
        <a:graphic>
          <a:graphicData uri="http://schemas.openxmlformats.org/presentationml/2006/ole">
            <mc:AlternateContent xmlns:mc="http://schemas.openxmlformats.org/markup-compatibility/2006">
              <mc:Choice xmlns:v="urn:schemas-microsoft-com:vml" Requires="v">
                <p:oleObj spid="_x0000_s1029" name="Worksheet" r:id="rId3" imgW="5857696" imgH="1342917" progId="Excel.Sheet.12">
                  <p:embed/>
                </p:oleObj>
              </mc:Choice>
              <mc:Fallback>
                <p:oleObj name="Worksheet" r:id="rId3" imgW="5857696" imgH="1342917" progId="Excel.Sheet.12">
                  <p:embed/>
                  <p:pic>
                    <p:nvPicPr>
                      <p:cNvPr id="13" name="Object 4">
                        <a:extLst>
                          <a:ext uri="{FF2B5EF4-FFF2-40B4-BE49-F238E27FC236}">
                            <a16:creationId xmlns:a16="http://schemas.microsoft.com/office/drawing/2014/main" id="{55A94565-2AAE-4038-9DEB-12CF80EA88A3}"/>
                          </a:ext>
                        </a:extLst>
                      </p:cNvPr>
                      <p:cNvPicPr/>
                      <p:nvPr/>
                    </p:nvPicPr>
                    <p:blipFill>
                      <a:blip r:embed="rId4"/>
                      <a:stretch>
                        <a:fillRect/>
                      </a:stretch>
                    </p:blipFill>
                    <p:spPr>
                      <a:xfrm>
                        <a:off x="2143654" y="2536825"/>
                        <a:ext cx="7783512" cy="1784350"/>
                      </a:xfrm>
                      <a:prstGeom prst="rect">
                        <a:avLst/>
                      </a:prstGeom>
                    </p:spPr>
                  </p:pic>
                </p:oleObj>
              </mc:Fallback>
            </mc:AlternateContent>
          </a:graphicData>
        </a:graphic>
      </p:graphicFrame>
      <p:graphicFrame>
        <p:nvGraphicFramePr>
          <p:cNvPr id="14" name="Object 5">
            <a:extLst>
              <a:ext uri="{FF2B5EF4-FFF2-40B4-BE49-F238E27FC236}">
                <a16:creationId xmlns:a16="http://schemas.microsoft.com/office/drawing/2014/main" id="{C6E6CCA0-BA90-4D65-9E94-55D81D130EBD}"/>
              </a:ext>
            </a:extLst>
          </p:cNvPr>
          <p:cNvGraphicFramePr>
            <a:graphicFrameLocks noChangeAspect="1"/>
          </p:cNvGraphicFramePr>
          <p:nvPr>
            <p:extLst>
              <p:ext uri="{D42A27DB-BD31-4B8C-83A1-F6EECF244321}">
                <p14:modId xmlns:p14="http://schemas.microsoft.com/office/powerpoint/2010/main" val="928802359"/>
              </p:ext>
            </p:extLst>
          </p:nvPr>
        </p:nvGraphicFramePr>
        <p:xfrm>
          <a:off x="2143654" y="4692222"/>
          <a:ext cx="4751388" cy="1609725"/>
        </p:xfrm>
        <a:graphic>
          <a:graphicData uri="http://schemas.openxmlformats.org/presentationml/2006/ole">
            <mc:AlternateContent xmlns:mc="http://schemas.openxmlformats.org/markup-compatibility/2006">
              <mc:Choice xmlns:v="urn:schemas-microsoft-com:vml" Requires="v">
                <p:oleObj spid="_x0000_s1030" name="Worksheet" r:id="rId5" imgW="3400502" imgH="1152337" progId="Excel.Sheet.12">
                  <p:embed/>
                </p:oleObj>
              </mc:Choice>
              <mc:Fallback>
                <p:oleObj name="Worksheet" r:id="rId5" imgW="3400502" imgH="1152337" progId="Excel.Sheet.12">
                  <p:embed/>
                  <p:pic>
                    <p:nvPicPr>
                      <p:cNvPr id="14" name="Object 5">
                        <a:extLst>
                          <a:ext uri="{FF2B5EF4-FFF2-40B4-BE49-F238E27FC236}">
                            <a16:creationId xmlns:a16="http://schemas.microsoft.com/office/drawing/2014/main" id="{C6E6CCA0-BA90-4D65-9E94-55D81D130EBD}"/>
                          </a:ext>
                        </a:extLst>
                      </p:cNvPr>
                      <p:cNvPicPr/>
                      <p:nvPr/>
                    </p:nvPicPr>
                    <p:blipFill>
                      <a:blip r:embed="rId6"/>
                      <a:stretch>
                        <a:fillRect/>
                      </a:stretch>
                    </p:blipFill>
                    <p:spPr>
                      <a:xfrm>
                        <a:off x="2143654" y="4692222"/>
                        <a:ext cx="4751388" cy="1609725"/>
                      </a:xfrm>
                      <a:prstGeom prst="rect">
                        <a:avLst/>
                      </a:prstGeom>
                    </p:spPr>
                  </p:pic>
                </p:oleObj>
              </mc:Fallback>
            </mc:AlternateContent>
          </a:graphicData>
        </a:graphic>
      </p:graphicFrame>
      <p:graphicFrame>
        <p:nvGraphicFramePr>
          <p:cNvPr id="15" name="Object 7">
            <a:extLst>
              <a:ext uri="{FF2B5EF4-FFF2-40B4-BE49-F238E27FC236}">
                <a16:creationId xmlns:a16="http://schemas.microsoft.com/office/drawing/2014/main" id="{8B5E8AE3-8989-4374-B4F2-652CE8B8572A}"/>
              </a:ext>
            </a:extLst>
          </p:cNvPr>
          <p:cNvGraphicFramePr>
            <a:graphicFrameLocks noChangeAspect="1"/>
          </p:cNvGraphicFramePr>
          <p:nvPr>
            <p:extLst>
              <p:ext uri="{D42A27DB-BD31-4B8C-83A1-F6EECF244321}">
                <p14:modId xmlns:p14="http://schemas.microsoft.com/office/powerpoint/2010/main" val="2330924776"/>
              </p:ext>
            </p:extLst>
          </p:nvPr>
        </p:nvGraphicFramePr>
        <p:xfrm>
          <a:off x="7488766" y="4692222"/>
          <a:ext cx="2438400" cy="1789112"/>
        </p:xfrm>
        <a:graphic>
          <a:graphicData uri="http://schemas.openxmlformats.org/presentationml/2006/ole">
            <mc:AlternateContent xmlns:mc="http://schemas.openxmlformats.org/markup-compatibility/2006">
              <mc:Choice xmlns:v="urn:schemas-microsoft-com:vml" Requires="v">
                <p:oleObj spid="_x0000_s1031" name="Worksheet" r:id="rId7" imgW="1828832" imgH="1342917" progId="Excel.Sheet.12">
                  <p:embed/>
                </p:oleObj>
              </mc:Choice>
              <mc:Fallback>
                <p:oleObj name="Worksheet" r:id="rId7" imgW="1828832" imgH="1342917" progId="Excel.Sheet.12">
                  <p:embed/>
                  <p:pic>
                    <p:nvPicPr>
                      <p:cNvPr id="15" name="Object 7">
                        <a:extLst>
                          <a:ext uri="{FF2B5EF4-FFF2-40B4-BE49-F238E27FC236}">
                            <a16:creationId xmlns:a16="http://schemas.microsoft.com/office/drawing/2014/main" id="{8B5E8AE3-8989-4374-B4F2-652CE8B8572A}"/>
                          </a:ext>
                        </a:extLst>
                      </p:cNvPr>
                      <p:cNvPicPr/>
                      <p:nvPr/>
                    </p:nvPicPr>
                    <p:blipFill>
                      <a:blip r:embed="rId8"/>
                      <a:stretch>
                        <a:fillRect/>
                      </a:stretch>
                    </p:blipFill>
                    <p:spPr>
                      <a:xfrm>
                        <a:off x="7488766" y="4692222"/>
                        <a:ext cx="2438400" cy="1789112"/>
                      </a:xfrm>
                      <a:prstGeom prst="rect">
                        <a:avLst/>
                      </a:prstGeom>
                    </p:spPr>
                  </p:pic>
                </p:oleObj>
              </mc:Fallback>
            </mc:AlternateContent>
          </a:graphicData>
        </a:graphic>
      </p:graphicFrame>
    </p:spTree>
    <p:extLst>
      <p:ext uri="{BB962C8B-B14F-4D97-AF65-F5344CB8AC3E}">
        <p14:creationId xmlns:p14="http://schemas.microsoft.com/office/powerpoint/2010/main" val="2061216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Задаем время жизни ключа (в секундах), по истечении</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которого он будет автоматически удален с сервера</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expire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Узнаем оставшееся время жизни ключа</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"r.ttl('temp_value'):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ttl</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"After 5 seconds..."</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"r.ttl('temp_value'):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ttl</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"r.exists('temp_value'):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exists</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hashset -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хэшсет</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Добавляем пару ключ-значение в хэшсет </a:t>
            </a: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user:1</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hset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'John'</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еще одну пару ключ-значение в хэшсет </a:t>
            </a: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user:1</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hset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'email'</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'john@gmail.com'</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"r.hget('user:1', 'name'):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hget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"r.hkeys('user:1'):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hkeys</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"r.hgetall('user:1'):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hgetall</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p:txBody>
      </p:sp>
    </p:spTree>
    <p:extLst>
      <p:ext uri="{BB962C8B-B14F-4D97-AF65-F5344CB8AC3E}">
        <p14:creationId xmlns:p14="http://schemas.microsoft.com/office/powerpoint/2010/main" val="1180779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list -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список</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Добавляем элементы в список</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rpush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'elem1'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rpush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'elem2'</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rpush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'elem3'</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rpush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'elem4'</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"r.llen('my_list'):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llen</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"r.lindex('my_list', 0):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lindex</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"r.lrange('my_list', 1, 3):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lrange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Реализация паттерна издатель-подписчик</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pubsub</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ignore_subscribe_messages</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subscribe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'my-chat'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"p.get_message():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get_message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publish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'my-chat'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 Hello!'</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msg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get_message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msg</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"p.get_message():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msg</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break</a:t>
            </a:r>
            <a:endParaRPr kumimoji="0" 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014808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 </a:t>
            </a:r>
            <a:r>
              <a:rPr lang="ru-RU" altLang="ru-RU" dirty="0">
                <a:solidFill>
                  <a:srgbClr val="002060"/>
                </a:solidFill>
                <a:latin typeface="+mn-lt"/>
                <a:cs typeface="Times New Roman" panose="02020603050405020304" pitchFamily="18" charset="0"/>
              </a:rPr>
              <a:t>тестовый вывод</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r.get('name'):  b'John'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r.type('name'):  b'string'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r.get('name'):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r.get('my_int'):  b'2'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r.type('my_int'):  b'string'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r.incr('my_int'):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r.exists('my_int'):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r.ttl('temp_value'):  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r.get('temp_value'):  b'value'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After 5 seconds...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r.ttl('temp_value'):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r.get('temp_value'):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r.exists('temp_value'):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r.hget('user:1', 'name'):  b'John'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r.hkeys('user:1'):  [b'name', b'email']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r.hgetall('user:1'):  {b'name': b'John', b'email': b'john@gmail.com'}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r.llen('my_list'):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r.lindex('my_list', 0):  b'elem1'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r.lrange('my_list', 1, 3):  [b'elem2', b'elem3', b'elem4']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p.get_message():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p.get_message():  {'type': 'message', 'pattern': None, 'channel': b'my-chat', 'data': b'user: Hello!'}</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0061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en-US" sz="2000" dirty="0">
                <a:solidFill>
                  <a:srgbClr val="002060"/>
                </a:solidFill>
                <a:latin typeface="+mn-lt"/>
              </a:rPr>
              <a:t>Scylla – </a:t>
            </a:r>
            <a:r>
              <a:rPr lang="ru-RU" sz="2000" dirty="0">
                <a:solidFill>
                  <a:srgbClr val="002060"/>
                </a:solidFill>
                <a:latin typeface="+mn-lt"/>
              </a:rPr>
              <a:t>колоночная распределенная база данных с открытым исходным кодом, реализованная на </a:t>
            </a:r>
            <a:r>
              <a:rPr lang="en-US" sz="2000" dirty="0">
                <a:solidFill>
                  <a:srgbClr val="002060"/>
                </a:solidFill>
                <a:latin typeface="+mn-lt"/>
              </a:rPr>
              <a:t>C </a:t>
            </a:r>
            <a:r>
              <a:rPr lang="ru-RU" sz="2000" dirty="0">
                <a:solidFill>
                  <a:srgbClr val="002060"/>
                </a:solidFill>
                <a:latin typeface="+mn-lt"/>
              </a:rPr>
              <a:t>с использованием библиотеки асинхронного программирования </a:t>
            </a:r>
            <a:r>
              <a:rPr lang="en-US" sz="2000" dirty="0">
                <a:solidFill>
                  <a:srgbClr val="002060"/>
                </a:solidFill>
                <a:latin typeface="+mn-lt"/>
              </a:rPr>
              <a:t>Seastar</a:t>
            </a:r>
            <a:r>
              <a:rPr lang="ru-RU" sz="2000" dirty="0">
                <a:solidFill>
                  <a:srgbClr val="002060"/>
                </a:solidFill>
                <a:latin typeface="+mn-lt"/>
              </a:rPr>
              <a:t>. Дизайн, концепций, технологии унаследованы от</a:t>
            </a:r>
            <a:r>
              <a:rPr lang="en-US" sz="2000" dirty="0">
                <a:solidFill>
                  <a:srgbClr val="002060"/>
                </a:solidFill>
                <a:latin typeface="+mn-lt"/>
              </a:rPr>
              <a:t> </a:t>
            </a:r>
            <a:r>
              <a:rPr lang="ru-RU" sz="2000" dirty="0">
                <a:solidFill>
                  <a:srgbClr val="002060"/>
                </a:solidFill>
                <a:latin typeface="+mn-lt"/>
              </a:rPr>
              <a:t>популярной колоночной базы данных </a:t>
            </a:r>
            <a:r>
              <a:rPr lang="en-US" sz="2000" dirty="0">
                <a:solidFill>
                  <a:srgbClr val="002060"/>
                </a:solidFill>
                <a:latin typeface="+mn-lt"/>
              </a:rPr>
              <a:t>Cassandra, </a:t>
            </a:r>
            <a:r>
              <a:rPr lang="ru-RU" sz="2000" dirty="0">
                <a:solidFill>
                  <a:srgbClr val="002060"/>
                </a:solidFill>
                <a:latin typeface="+mn-lt"/>
              </a:rPr>
              <a:t>написанной на </a:t>
            </a:r>
            <a:r>
              <a:rPr lang="en-US" sz="2000" dirty="0">
                <a:solidFill>
                  <a:srgbClr val="002060"/>
                </a:solidFill>
                <a:latin typeface="+mn-lt"/>
              </a:rPr>
              <a:t>Java.</a:t>
            </a:r>
            <a:r>
              <a:rPr lang="ru-RU" sz="2000" dirty="0">
                <a:solidFill>
                  <a:srgbClr val="002060"/>
                </a:solidFill>
                <a:latin typeface="+mn-lt"/>
              </a:rPr>
              <a:t> </a:t>
            </a:r>
            <a:r>
              <a:rPr lang="en-US" sz="2000" dirty="0">
                <a:solidFill>
                  <a:srgbClr val="002060"/>
                </a:solidFill>
                <a:latin typeface="+mn-lt"/>
              </a:rPr>
              <a:t>Cassandra, </a:t>
            </a:r>
            <a:r>
              <a:rPr lang="ru-RU" sz="2000" dirty="0">
                <a:solidFill>
                  <a:srgbClr val="002060"/>
                </a:solidFill>
                <a:latin typeface="+mn-lt"/>
              </a:rPr>
              <a:t>в свою очередь, позаимствовала дизайн у</a:t>
            </a:r>
            <a:r>
              <a:rPr lang="en-US" sz="2000" dirty="0">
                <a:solidFill>
                  <a:srgbClr val="002060"/>
                </a:solidFill>
                <a:latin typeface="+mn-lt"/>
              </a:rPr>
              <a:t> Amazon Dynamo</a:t>
            </a:r>
            <a:r>
              <a:rPr lang="ru-RU" sz="2000" dirty="0">
                <a:solidFill>
                  <a:srgbClr val="002060"/>
                </a:solidFill>
                <a:latin typeface="+mn-lt"/>
              </a:rPr>
              <a:t>, а модели данных – у </a:t>
            </a:r>
            <a:r>
              <a:rPr lang="en-US" sz="2000" dirty="0">
                <a:solidFill>
                  <a:srgbClr val="002060"/>
                </a:solidFill>
                <a:latin typeface="+mn-lt"/>
              </a:rPr>
              <a:t>Google BigTable</a:t>
            </a:r>
            <a:r>
              <a:rPr lang="ru-RU" sz="2000" dirty="0">
                <a:solidFill>
                  <a:srgbClr val="002060"/>
                </a:solidFill>
                <a:latin typeface="+mn-lt"/>
              </a:rPr>
              <a:t>.</a:t>
            </a:r>
            <a:endParaRPr lang="en-US"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Для установки сервера </a:t>
            </a:r>
            <a:r>
              <a:rPr lang="en-US" sz="2000" dirty="0">
                <a:solidFill>
                  <a:srgbClr val="002060"/>
                </a:solidFill>
                <a:latin typeface="+mn-lt"/>
              </a:rPr>
              <a:t>Scylla</a:t>
            </a:r>
            <a:r>
              <a:rPr lang="ru-RU" sz="2000" dirty="0">
                <a:solidFill>
                  <a:srgbClr val="002060"/>
                </a:solidFill>
                <a:latin typeface="+mn-lt"/>
              </a:rPr>
              <a:t> необходимо зайти на </a:t>
            </a:r>
            <a:r>
              <a:rPr lang="en-US" sz="2000" dirty="0">
                <a:solidFill>
                  <a:srgbClr val="002060"/>
                </a:solidFill>
                <a:latin typeface="+mn-lt"/>
                <a:hlinkClick r:id="rId2"/>
              </a:rPr>
              <a:t>https://www.scylladb.com/download/#server</a:t>
            </a:r>
            <a:r>
              <a:rPr lang="ru-RU" sz="2000" dirty="0">
                <a:solidFill>
                  <a:srgbClr val="002060"/>
                </a:solidFill>
                <a:latin typeface="+mn-lt"/>
              </a:rPr>
              <a:t>, выбрать ОС и версию </a:t>
            </a:r>
            <a:r>
              <a:rPr lang="en-US" sz="2000" dirty="0">
                <a:solidFill>
                  <a:srgbClr val="002060"/>
                </a:solidFill>
                <a:latin typeface="+mn-lt"/>
              </a:rPr>
              <a:t>Scylla</a:t>
            </a:r>
            <a:r>
              <a:rPr lang="ru-RU" sz="2000" dirty="0">
                <a:solidFill>
                  <a:srgbClr val="002060"/>
                </a:solidFill>
                <a:latin typeface="+mn-lt"/>
              </a:rPr>
              <a:t> и следовать инструкциям по установке.</a:t>
            </a:r>
          </a:p>
        </p:txBody>
      </p:sp>
    </p:spTree>
    <p:extLst>
      <p:ext uri="{BB962C8B-B14F-4D97-AF65-F5344CB8AC3E}">
        <p14:creationId xmlns:p14="http://schemas.microsoft.com/office/powerpoint/2010/main" val="4126612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ru-RU" sz="2000" dirty="0">
                <a:solidFill>
                  <a:srgbClr val="002060"/>
                </a:solidFill>
                <a:latin typeface="+mn-lt"/>
              </a:rPr>
              <a:t>Данные в </a:t>
            </a:r>
            <a:r>
              <a:rPr lang="en-US" sz="2000" dirty="0">
                <a:solidFill>
                  <a:srgbClr val="002060"/>
                </a:solidFill>
                <a:latin typeface="+mn-lt"/>
              </a:rPr>
              <a:t>Scylla </a:t>
            </a:r>
            <a:r>
              <a:rPr lang="ru-RU" sz="2000" dirty="0">
                <a:solidFill>
                  <a:srgbClr val="002060"/>
                </a:solidFill>
                <a:latin typeface="+mn-lt"/>
              </a:rPr>
              <a:t>размещаются на нескольких вычислительных узлах, объединенных в кластер, который можно представить в виде кольца. </a:t>
            </a:r>
            <a:endParaRPr lang="en-US"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Логически данные объединены в кейспейсы (</a:t>
            </a:r>
            <a:r>
              <a:rPr lang="en-US" sz="2000" dirty="0">
                <a:solidFill>
                  <a:srgbClr val="002060"/>
                </a:solidFill>
                <a:latin typeface="+mn-lt"/>
              </a:rPr>
              <a:t>keyspace, </a:t>
            </a:r>
            <a:r>
              <a:rPr lang="ru-RU" sz="2000" dirty="0">
                <a:solidFill>
                  <a:srgbClr val="002060"/>
                </a:solidFill>
                <a:latin typeface="+mn-lt"/>
              </a:rPr>
              <a:t>аналог базы данных в SQL) – наборы таблиц с атрибутами, определяющими, как таблицы физически распределяются по узлам.</a:t>
            </a:r>
          </a:p>
          <a:p>
            <a:pPr algn="just" eaLnBrk="1" hangingPunct="1">
              <a:spcBef>
                <a:spcPts val="600"/>
              </a:spcBef>
              <a:spcAft>
                <a:spcPts val="600"/>
              </a:spcAft>
              <a:buNone/>
            </a:pPr>
            <a:r>
              <a:rPr lang="ru-RU" sz="2000" dirty="0">
                <a:solidFill>
                  <a:srgbClr val="002060"/>
                </a:solidFill>
                <a:latin typeface="+mn-lt"/>
              </a:rPr>
              <a:t>Таблица</a:t>
            </a:r>
            <a:r>
              <a:rPr lang="en-US" sz="2000" dirty="0">
                <a:solidFill>
                  <a:srgbClr val="002060"/>
                </a:solidFill>
                <a:latin typeface="+mn-lt"/>
              </a:rPr>
              <a:t> – </a:t>
            </a:r>
            <a:r>
              <a:rPr lang="ru-RU" sz="2000" dirty="0">
                <a:solidFill>
                  <a:srgbClr val="002060"/>
                </a:solidFill>
                <a:latin typeface="+mn-lt"/>
              </a:rPr>
              <a:t>стандартный набор столбцов и строк, определяемый схемой.</a:t>
            </a:r>
            <a:r>
              <a:rPr lang="en-US" sz="2000" dirty="0">
                <a:solidFill>
                  <a:srgbClr val="002060"/>
                </a:solidFill>
                <a:latin typeface="+mn-lt"/>
              </a:rPr>
              <a:t> </a:t>
            </a:r>
            <a:r>
              <a:rPr lang="ru-RU" sz="2000" dirty="0">
                <a:solidFill>
                  <a:srgbClr val="002060"/>
                </a:solidFill>
                <a:latin typeface="+mn-lt"/>
              </a:rPr>
              <a:t>Каждая строка в таблице должна иметь уникальный идентификатор – первичный ключ (</a:t>
            </a:r>
            <a:r>
              <a:rPr lang="en-US" sz="2000" dirty="0">
                <a:solidFill>
                  <a:srgbClr val="002060"/>
                </a:solidFill>
                <a:latin typeface="+mn-lt"/>
              </a:rPr>
              <a:t>primary key). </a:t>
            </a:r>
            <a:endParaRPr lang="ru-RU"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Строки таблицы (записи) физически распределяются по узлам путем применения хэш-функции (по умолчанию используется алгоритм </a:t>
            </a:r>
            <a:r>
              <a:rPr lang="en-US" sz="2000" dirty="0">
                <a:solidFill>
                  <a:srgbClr val="002060"/>
                </a:solidFill>
                <a:latin typeface="+mn-lt"/>
              </a:rPr>
              <a:t>Murmur3</a:t>
            </a:r>
            <a:r>
              <a:rPr lang="ru-RU" sz="2000" dirty="0">
                <a:solidFill>
                  <a:srgbClr val="002060"/>
                </a:solidFill>
                <a:latin typeface="+mn-lt"/>
              </a:rPr>
              <a:t>) к первичному ключу. Функция возвращает ключ партиции </a:t>
            </a:r>
            <a:r>
              <a:rPr lang="en-US" sz="2000" dirty="0">
                <a:solidFill>
                  <a:srgbClr val="002060"/>
                </a:solidFill>
                <a:latin typeface="+mn-lt"/>
              </a:rPr>
              <a:t>(partition key)</a:t>
            </a:r>
            <a:r>
              <a:rPr lang="ru-RU" sz="2000" dirty="0">
                <a:solidFill>
                  <a:srgbClr val="002060"/>
                </a:solidFill>
                <a:latin typeface="+mn-lt"/>
              </a:rPr>
              <a:t> – идентификатор набора записей на узле. По ключу партиции, исходя из количества активных узлов, рассчитывается токен – т.е. идентификатор узла, на котором должна храниться запись.</a:t>
            </a:r>
          </a:p>
        </p:txBody>
      </p:sp>
    </p:spTree>
    <p:extLst>
      <p:ext uri="{BB962C8B-B14F-4D97-AF65-F5344CB8AC3E}">
        <p14:creationId xmlns:p14="http://schemas.microsoft.com/office/powerpoint/2010/main" val="2340158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ts val="600"/>
              </a:spcBef>
              <a:spcAft>
                <a:spcPts val="600"/>
              </a:spcAft>
              <a:buNone/>
            </a:pPr>
            <a:r>
              <a:rPr lang="ru-RU" sz="2000" dirty="0">
                <a:solidFill>
                  <a:srgbClr val="002060"/>
                </a:solidFill>
                <a:latin typeface="+mn-lt"/>
              </a:rPr>
              <a:t>В целях дублирования данных во избежание их потери при выходе из строя отдельных узлов, используется механизм реплицирования. При создании нового кейспейса пользователь задает фактор репликации (replication factor), определяющий количество реплик записей. Например, в случае, если фактор репликации равен двум (</a:t>
            </a:r>
            <a:r>
              <a:rPr lang="en-US" sz="2000" dirty="0">
                <a:solidFill>
                  <a:srgbClr val="002060"/>
                </a:solidFill>
                <a:latin typeface="+mn-lt"/>
              </a:rPr>
              <a:t>rf = 2),</a:t>
            </a:r>
            <a:r>
              <a:rPr lang="ru-RU" sz="2000" dirty="0">
                <a:solidFill>
                  <a:srgbClr val="002060"/>
                </a:solidFill>
                <a:latin typeface="+mn-lt"/>
              </a:rPr>
              <a:t> помимо узла, определяемого токеном, запись скопируется также на следующий по кольцу узел.</a:t>
            </a:r>
          </a:p>
          <a:p>
            <a:pPr algn="just" eaLnBrk="1" hangingPunct="1">
              <a:spcBef>
                <a:spcPts val="600"/>
              </a:spcBef>
              <a:spcAft>
                <a:spcPts val="600"/>
              </a:spcAft>
              <a:buNone/>
            </a:pPr>
            <a:r>
              <a:rPr lang="ru-RU" sz="2000" dirty="0">
                <a:solidFill>
                  <a:srgbClr val="002060"/>
                </a:solidFill>
                <a:latin typeface="+mn-lt"/>
              </a:rPr>
              <a:t>Для конфигурирования таблиц и манипулирования данными в </a:t>
            </a:r>
            <a:r>
              <a:rPr lang="en-US" sz="2000" dirty="0">
                <a:solidFill>
                  <a:srgbClr val="002060"/>
                </a:solidFill>
                <a:latin typeface="+mn-lt"/>
              </a:rPr>
              <a:t>Scylla </a:t>
            </a:r>
            <a:r>
              <a:rPr lang="ru-RU" sz="2000" dirty="0">
                <a:solidFill>
                  <a:srgbClr val="002060"/>
                </a:solidFill>
                <a:latin typeface="+mn-lt"/>
              </a:rPr>
              <a:t>используется </a:t>
            </a:r>
            <a:r>
              <a:rPr lang="en-US" sz="2000" dirty="0">
                <a:solidFill>
                  <a:srgbClr val="002060"/>
                </a:solidFill>
                <a:latin typeface="+mn-lt"/>
              </a:rPr>
              <a:t>CQL</a:t>
            </a:r>
            <a:r>
              <a:rPr lang="ru-RU" sz="2000" dirty="0">
                <a:solidFill>
                  <a:srgbClr val="002060"/>
                </a:solidFill>
                <a:latin typeface="+mn-lt"/>
              </a:rPr>
              <a:t> (</a:t>
            </a:r>
            <a:r>
              <a:rPr lang="en-US" sz="2000" dirty="0">
                <a:solidFill>
                  <a:srgbClr val="002060"/>
                </a:solidFill>
                <a:latin typeface="+mn-lt"/>
              </a:rPr>
              <a:t>Cassandra Query Language), </a:t>
            </a:r>
            <a:r>
              <a:rPr lang="ru-RU" sz="2000" dirty="0">
                <a:solidFill>
                  <a:srgbClr val="002060"/>
                </a:solidFill>
                <a:latin typeface="+mn-lt"/>
              </a:rPr>
              <a:t>синтаксис которого создан по образцу </a:t>
            </a:r>
            <a:r>
              <a:rPr lang="en-US" sz="2000" dirty="0">
                <a:solidFill>
                  <a:srgbClr val="002060"/>
                </a:solidFill>
                <a:latin typeface="+mn-lt"/>
              </a:rPr>
              <a:t>SQL. </a:t>
            </a:r>
            <a:r>
              <a:rPr lang="ru-RU" sz="2000" dirty="0">
                <a:solidFill>
                  <a:srgbClr val="002060"/>
                </a:solidFill>
                <a:latin typeface="+mn-lt"/>
              </a:rPr>
              <a:t>Однако</a:t>
            </a:r>
            <a:r>
              <a:rPr lang="en-US" sz="2000" dirty="0">
                <a:solidFill>
                  <a:srgbClr val="002060"/>
                </a:solidFill>
                <a:latin typeface="+mn-lt"/>
              </a:rPr>
              <a:t> </a:t>
            </a:r>
            <a:r>
              <a:rPr lang="ru-RU" sz="2000" dirty="0">
                <a:solidFill>
                  <a:srgbClr val="002060"/>
                </a:solidFill>
                <a:latin typeface="+mn-lt"/>
              </a:rPr>
              <a:t>сходство языков этим и ограничивается: в силу </a:t>
            </a:r>
            <a:r>
              <a:rPr lang="en-US" sz="2000" dirty="0">
                <a:solidFill>
                  <a:srgbClr val="002060"/>
                </a:solidFill>
                <a:latin typeface="+mn-lt"/>
              </a:rPr>
              <a:t>NoSQL </a:t>
            </a:r>
            <a:r>
              <a:rPr lang="ru-RU" sz="2000" dirty="0">
                <a:solidFill>
                  <a:srgbClr val="002060"/>
                </a:solidFill>
                <a:latin typeface="+mn-lt"/>
              </a:rPr>
              <a:t>архитектуры функционал </a:t>
            </a:r>
            <a:r>
              <a:rPr lang="en-US" sz="2000" dirty="0">
                <a:solidFill>
                  <a:srgbClr val="002060"/>
                </a:solidFill>
                <a:latin typeface="+mn-lt"/>
              </a:rPr>
              <a:t>CQL </a:t>
            </a:r>
            <a:r>
              <a:rPr lang="ru-RU" sz="2000" dirty="0">
                <a:solidFill>
                  <a:srgbClr val="002060"/>
                </a:solidFill>
                <a:latin typeface="+mn-lt"/>
              </a:rPr>
              <a:t>существенно урезан</a:t>
            </a:r>
            <a:r>
              <a:rPr lang="en-US" sz="2000" dirty="0">
                <a:solidFill>
                  <a:srgbClr val="002060"/>
                </a:solidFill>
                <a:latin typeface="+mn-lt"/>
              </a:rPr>
              <a:t>.</a:t>
            </a:r>
            <a:endParaRPr lang="ru-RU"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Рассмотрим, распределение данных по узлам кластера на следующем примере:</a:t>
            </a:r>
          </a:p>
          <a:p>
            <a:pPr algn="just" eaLnBrk="1" hangingPunct="1">
              <a:spcBef>
                <a:spcPts val="600"/>
              </a:spcBef>
              <a:spcAft>
                <a:spcPts val="600"/>
              </a:spcAft>
              <a:buNone/>
            </a:pPr>
            <a:endParaRPr lang="ru-RU" sz="2000" dirty="0">
              <a:solidFill>
                <a:srgbClr val="002060"/>
              </a:solidFill>
              <a:latin typeface="+mn-lt"/>
            </a:endParaRPr>
          </a:p>
          <a:p>
            <a:pPr algn="just" eaLnBrk="1" hangingPunct="1">
              <a:spcBef>
                <a:spcPts val="600"/>
              </a:spcBef>
              <a:spcAft>
                <a:spcPts val="600"/>
              </a:spcAft>
              <a:buNone/>
            </a:pPr>
            <a:endParaRPr lang="ru-RU" sz="2000" dirty="0">
              <a:solidFill>
                <a:srgbClr val="002060"/>
              </a:solidFill>
              <a:latin typeface="+mn-lt"/>
            </a:endParaRPr>
          </a:p>
          <a:p>
            <a:pPr algn="just" eaLnBrk="1" hangingPunct="1">
              <a:spcBef>
                <a:spcPts val="600"/>
              </a:spcBef>
              <a:spcAft>
                <a:spcPts val="600"/>
              </a:spcAft>
              <a:buNone/>
            </a:pPr>
            <a:endParaRPr lang="ru-RU" sz="2000" dirty="0">
              <a:solidFill>
                <a:srgbClr val="002060"/>
              </a:solidFill>
              <a:latin typeface="+mn-lt"/>
            </a:endParaRPr>
          </a:p>
          <a:p>
            <a:pPr algn="just" eaLnBrk="1" hangingPunct="1">
              <a:spcBef>
                <a:spcPts val="600"/>
              </a:spcBef>
              <a:spcAft>
                <a:spcPts val="600"/>
              </a:spcAft>
              <a:buNone/>
            </a:pPr>
            <a:endParaRPr lang="ru-RU" sz="2000" dirty="0">
              <a:solidFill>
                <a:srgbClr val="002060"/>
              </a:solidFill>
              <a:latin typeface="+mn-lt"/>
            </a:endParaRPr>
          </a:p>
        </p:txBody>
      </p:sp>
      <p:graphicFrame>
        <p:nvGraphicFramePr>
          <p:cNvPr id="3" name="Объект 2">
            <a:extLst>
              <a:ext uri="{FF2B5EF4-FFF2-40B4-BE49-F238E27FC236}">
                <a16:creationId xmlns:a16="http://schemas.microsoft.com/office/drawing/2014/main" id="{CA346D80-A7D6-444F-969E-ACDE6975D229}"/>
              </a:ext>
            </a:extLst>
          </p:cNvPr>
          <p:cNvGraphicFramePr>
            <a:graphicFrameLocks noChangeAspect="1"/>
          </p:cNvGraphicFramePr>
          <p:nvPr/>
        </p:nvGraphicFramePr>
        <p:xfrm>
          <a:off x="3005823" y="4328795"/>
          <a:ext cx="6169972" cy="1848485"/>
        </p:xfrm>
        <a:graphic>
          <a:graphicData uri="http://schemas.openxmlformats.org/presentationml/2006/ole">
            <mc:AlternateContent xmlns:mc="http://schemas.openxmlformats.org/markup-compatibility/2006">
              <mc:Choice xmlns:v="urn:schemas-microsoft-com:vml" Requires="v">
                <p:oleObj spid="_x0000_s7171" name="Worksheet" r:id="rId3" imgW="4297680" imgH="1287890" progId="Excel.Sheet.12">
                  <p:embed/>
                </p:oleObj>
              </mc:Choice>
              <mc:Fallback>
                <p:oleObj name="Worksheet" r:id="rId3" imgW="4297680" imgH="1287890" progId="Excel.Sheet.12">
                  <p:embed/>
                  <p:pic>
                    <p:nvPicPr>
                      <p:cNvPr id="3" name="Объект 2">
                        <a:extLst>
                          <a:ext uri="{FF2B5EF4-FFF2-40B4-BE49-F238E27FC236}">
                            <a16:creationId xmlns:a16="http://schemas.microsoft.com/office/drawing/2014/main" id="{CA346D80-A7D6-444F-969E-ACDE6975D229}"/>
                          </a:ext>
                        </a:extLst>
                      </p:cNvPr>
                      <p:cNvPicPr/>
                      <p:nvPr/>
                    </p:nvPicPr>
                    <p:blipFill>
                      <a:blip r:embed="rId4"/>
                      <a:stretch>
                        <a:fillRect/>
                      </a:stretch>
                    </p:blipFill>
                    <p:spPr>
                      <a:xfrm>
                        <a:off x="3005823" y="4328795"/>
                        <a:ext cx="6169972" cy="1848485"/>
                      </a:xfrm>
                      <a:prstGeom prst="rect">
                        <a:avLst/>
                      </a:prstGeom>
                    </p:spPr>
                  </p:pic>
                </p:oleObj>
              </mc:Fallback>
            </mc:AlternateContent>
          </a:graphicData>
        </a:graphic>
      </p:graphicFrame>
    </p:spTree>
    <p:extLst>
      <p:ext uri="{BB962C8B-B14F-4D97-AF65-F5344CB8AC3E}">
        <p14:creationId xmlns:p14="http://schemas.microsoft.com/office/powerpoint/2010/main" val="3980984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0"/>
              </a:spcBef>
              <a:spcAft>
                <a:spcPts val="600"/>
              </a:spcAft>
              <a:buNone/>
            </a:pPr>
            <a:r>
              <a:rPr lang="ru-RU" sz="2000" dirty="0">
                <a:solidFill>
                  <a:srgbClr val="002060"/>
                </a:solidFill>
                <a:latin typeface="+mn-lt"/>
              </a:rPr>
              <a:t>Для конфигурирования базы данных необходимо зайти в </a:t>
            </a:r>
            <a:r>
              <a:rPr lang="en-US" sz="2000" dirty="0">
                <a:solidFill>
                  <a:srgbClr val="002060"/>
                </a:solidFill>
                <a:latin typeface="+mn-lt"/>
              </a:rPr>
              <a:t>CQL-</a:t>
            </a:r>
            <a:r>
              <a:rPr lang="ru-RU" sz="2000" dirty="0">
                <a:solidFill>
                  <a:srgbClr val="002060"/>
                </a:solidFill>
                <a:latin typeface="+mn-lt"/>
              </a:rPr>
              <a:t>консоль (</a:t>
            </a:r>
            <a:r>
              <a:rPr lang="en-US" sz="2000" dirty="0">
                <a:solidFill>
                  <a:srgbClr val="002060"/>
                </a:solidFill>
                <a:latin typeface="+mn-lt"/>
              </a:rPr>
              <a:t>CQLSH</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при помощи команды </a:t>
            </a:r>
            <a:r>
              <a:rPr lang="en-US" sz="2000" b="1" dirty="0">
                <a:solidFill>
                  <a:srgbClr val="002060"/>
                </a:solidFill>
                <a:latin typeface="+mn-lt"/>
              </a:rPr>
              <a:t>cqlsh [IP</a:t>
            </a:r>
            <a:r>
              <a:rPr lang="ru-RU" sz="2000" b="1" dirty="0">
                <a:solidFill>
                  <a:srgbClr val="002060"/>
                </a:solidFill>
                <a:latin typeface="+mn-lt"/>
              </a:rPr>
              <a:t>_адрес_сервера</a:t>
            </a:r>
            <a:r>
              <a:rPr lang="en-US" sz="2000" b="1" dirty="0">
                <a:solidFill>
                  <a:srgbClr val="002060"/>
                </a:solidFill>
                <a:latin typeface="+mn-lt"/>
              </a:rPr>
              <a:t>] [--request-timeout </a:t>
            </a:r>
            <a:r>
              <a:rPr lang="ru-RU" sz="2000" b="1" dirty="0">
                <a:solidFill>
                  <a:srgbClr val="002060"/>
                </a:solidFill>
                <a:latin typeface="+mn-lt"/>
              </a:rPr>
              <a:t>время_на_выполнение_запроса_в_секундах</a:t>
            </a:r>
            <a:r>
              <a:rPr lang="en-US" sz="2000" b="1" dirty="0">
                <a:solidFill>
                  <a:srgbClr val="002060"/>
                </a:solidFill>
                <a:latin typeface="+mn-lt"/>
              </a:rPr>
              <a:t>]</a:t>
            </a:r>
            <a:r>
              <a:rPr lang="ru-RU" sz="2000" dirty="0">
                <a:solidFill>
                  <a:srgbClr val="002060"/>
                </a:solidFill>
                <a:latin typeface="+mn-lt"/>
              </a:rPr>
              <a:t> (если </a:t>
            </a:r>
            <a:r>
              <a:rPr lang="en-US" sz="2000" dirty="0">
                <a:solidFill>
                  <a:srgbClr val="002060"/>
                </a:solidFill>
                <a:latin typeface="+mn-lt"/>
              </a:rPr>
              <a:t>Scylla </a:t>
            </a:r>
            <a:r>
              <a:rPr lang="ru-RU" sz="2000" dirty="0">
                <a:solidFill>
                  <a:srgbClr val="002060"/>
                </a:solidFill>
                <a:latin typeface="+mn-lt"/>
              </a:rPr>
              <a:t>установлена локально, </a:t>
            </a:r>
            <a:r>
              <a:rPr lang="en-US" sz="2000" dirty="0">
                <a:solidFill>
                  <a:srgbClr val="002060"/>
                </a:solidFill>
                <a:latin typeface="+mn-lt"/>
              </a:rPr>
              <a:t>IP-</a:t>
            </a:r>
            <a:r>
              <a:rPr lang="ru-RU" sz="2000" dirty="0">
                <a:solidFill>
                  <a:srgbClr val="002060"/>
                </a:solidFill>
                <a:latin typeface="+mn-lt"/>
              </a:rPr>
              <a:t>адрес указывать необязательно, </a:t>
            </a:r>
            <a:r>
              <a:rPr lang="en-US" sz="2000" dirty="0">
                <a:solidFill>
                  <a:srgbClr val="002060"/>
                </a:solidFill>
                <a:latin typeface="+mn-lt"/>
              </a:rPr>
              <a:t>request</a:t>
            </a:r>
            <a:r>
              <a:rPr lang="ru-RU" sz="2000" dirty="0">
                <a:solidFill>
                  <a:srgbClr val="002060"/>
                </a:solidFill>
                <a:latin typeface="+mn-lt"/>
              </a:rPr>
              <a:t> </a:t>
            </a:r>
            <a:r>
              <a:rPr lang="en-US" sz="2000" dirty="0">
                <a:solidFill>
                  <a:srgbClr val="002060"/>
                </a:solidFill>
                <a:latin typeface="+mn-lt"/>
              </a:rPr>
              <a:t>timeout</a:t>
            </a:r>
            <a:r>
              <a:rPr lang="ru-RU" sz="2000" dirty="0">
                <a:solidFill>
                  <a:srgbClr val="002060"/>
                </a:solidFill>
                <a:latin typeface="+mn-lt"/>
              </a:rPr>
              <a:t> – по умолчанию, 10 секунд)</a:t>
            </a:r>
            <a:r>
              <a:rPr lang="en-US" sz="2000" dirty="0">
                <a:solidFill>
                  <a:srgbClr val="002060"/>
                </a:solidFill>
                <a:latin typeface="+mn-lt"/>
              </a:rPr>
              <a:t>: </a:t>
            </a:r>
            <a:endParaRPr lang="ru-RU" sz="2000" dirty="0">
              <a:solidFill>
                <a:srgbClr val="002060"/>
              </a:solidFill>
              <a:latin typeface="+mn-lt"/>
            </a:endParaRPr>
          </a:p>
          <a:p>
            <a:pPr algn="just" eaLnBrk="1" hangingPunct="1">
              <a:spcBef>
                <a:spcPts val="0"/>
              </a:spcBef>
              <a:buNone/>
            </a:pPr>
            <a:r>
              <a:rPr lang="en-US" sz="2000" b="1" dirty="0">
                <a:solidFill>
                  <a:srgbClr val="002060"/>
                </a:solidFill>
                <a:latin typeface="+mn-lt"/>
              </a:rPr>
              <a:t>cqlsh 192.168.1.1 --request-timeout 60000</a:t>
            </a:r>
          </a:p>
          <a:p>
            <a:pPr algn="just" eaLnBrk="1" hangingPunct="1">
              <a:spcBef>
                <a:spcPts val="0"/>
              </a:spcBef>
              <a:buNone/>
            </a:pPr>
            <a:endParaRPr lang="ru-RU" sz="2000" dirty="0">
              <a:solidFill>
                <a:srgbClr val="002060"/>
              </a:solidFill>
              <a:latin typeface="+mn-lt"/>
            </a:endParaRPr>
          </a:p>
          <a:p>
            <a:pPr algn="just" eaLnBrk="1" hangingPunct="1">
              <a:spcBef>
                <a:spcPts val="0"/>
              </a:spcBef>
              <a:spcAft>
                <a:spcPts val="600"/>
              </a:spcAft>
              <a:buNone/>
            </a:pPr>
            <a:r>
              <a:rPr lang="ru-RU" sz="2000" dirty="0">
                <a:solidFill>
                  <a:srgbClr val="002060"/>
                </a:solidFill>
                <a:latin typeface="+mn-lt"/>
              </a:rPr>
              <a:t>Создание кейспейса с фактором репликации 2 будет выглядеть следующим образом:</a:t>
            </a:r>
          </a:p>
          <a:p>
            <a:pPr algn="just" eaLnBrk="1" hangingPunct="1">
              <a:spcBef>
                <a:spcPts val="0"/>
              </a:spcBef>
              <a:buNone/>
            </a:pPr>
            <a:r>
              <a:rPr lang="en-US" sz="2000" b="1" dirty="0">
                <a:solidFill>
                  <a:srgbClr val="002060"/>
                </a:solidFill>
                <a:latin typeface="+mn-lt"/>
              </a:rPr>
              <a:t>CREATE KEYSPACE example WITH replication = {'class': 'SimpleStrategy', 'replication_factor': '</a:t>
            </a:r>
            <a:r>
              <a:rPr lang="ru-RU" sz="2000" b="1" dirty="0">
                <a:solidFill>
                  <a:srgbClr val="002060"/>
                </a:solidFill>
                <a:latin typeface="+mn-lt"/>
              </a:rPr>
              <a:t>2</a:t>
            </a:r>
            <a:r>
              <a:rPr lang="en-US" sz="2000" b="1" dirty="0">
                <a:solidFill>
                  <a:srgbClr val="002060"/>
                </a:solidFill>
                <a:latin typeface="+mn-lt"/>
              </a:rPr>
              <a:t>'};</a:t>
            </a:r>
            <a:endParaRPr lang="ru-RU" sz="2000" b="1" dirty="0">
              <a:solidFill>
                <a:srgbClr val="002060"/>
              </a:solidFill>
              <a:latin typeface="+mn-lt"/>
            </a:endParaRPr>
          </a:p>
          <a:p>
            <a:pPr algn="just">
              <a:spcBef>
                <a:spcPts val="0"/>
              </a:spcBef>
              <a:buNone/>
            </a:pPr>
            <a:endParaRPr lang="en-US" sz="2000" dirty="0">
              <a:solidFill>
                <a:srgbClr val="002060"/>
              </a:solidFill>
              <a:latin typeface="+mn-lt"/>
            </a:endParaRPr>
          </a:p>
          <a:p>
            <a:pPr algn="just">
              <a:spcBef>
                <a:spcPts val="0"/>
              </a:spcBef>
              <a:spcAft>
                <a:spcPts val="600"/>
              </a:spcAft>
              <a:buNone/>
            </a:pPr>
            <a:r>
              <a:rPr lang="ru-RU" sz="2000" dirty="0">
                <a:solidFill>
                  <a:srgbClr val="002060"/>
                </a:solidFill>
                <a:latin typeface="+mn-lt"/>
              </a:rPr>
              <a:t>Для работы в определенном кейспейсе нужно его выбрать при помощи команды: </a:t>
            </a:r>
            <a:endParaRPr lang="en-US" sz="2000" dirty="0">
              <a:solidFill>
                <a:srgbClr val="002060"/>
              </a:solidFill>
              <a:latin typeface="+mn-lt"/>
            </a:endParaRPr>
          </a:p>
          <a:p>
            <a:pPr algn="just">
              <a:spcBef>
                <a:spcPts val="0"/>
              </a:spcBef>
              <a:buNone/>
            </a:pPr>
            <a:r>
              <a:rPr lang="en-US" sz="2000" b="1" dirty="0">
                <a:solidFill>
                  <a:srgbClr val="002060"/>
                </a:solidFill>
                <a:latin typeface="+mn-lt"/>
              </a:rPr>
              <a:t>use example;</a:t>
            </a:r>
            <a:endParaRPr lang="ru-RU" sz="2000" b="1" dirty="0">
              <a:solidFill>
                <a:srgbClr val="002060"/>
              </a:solidFill>
              <a:latin typeface="+mn-lt"/>
            </a:endParaRPr>
          </a:p>
          <a:p>
            <a:pPr algn="just" eaLnBrk="1" hangingPunct="1">
              <a:spcBef>
                <a:spcPts val="0"/>
              </a:spcBef>
              <a:buNone/>
            </a:pPr>
            <a:endParaRPr lang="en-US" sz="2000" dirty="0">
              <a:solidFill>
                <a:srgbClr val="002060"/>
              </a:solidFill>
              <a:latin typeface="+mn-lt"/>
            </a:endParaRPr>
          </a:p>
          <a:p>
            <a:pPr algn="just" eaLnBrk="1" hangingPunct="1">
              <a:spcBef>
                <a:spcPts val="0"/>
              </a:spcBef>
              <a:spcAft>
                <a:spcPts val="600"/>
              </a:spcAft>
              <a:buNone/>
            </a:pPr>
            <a:r>
              <a:rPr lang="ru-RU" sz="2000" dirty="0">
                <a:solidFill>
                  <a:srgbClr val="002060"/>
                </a:solidFill>
                <a:latin typeface="+mn-lt"/>
              </a:rPr>
              <a:t>Таблица создается следующим запросом:</a:t>
            </a:r>
          </a:p>
          <a:p>
            <a:pPr algn="just" eaLnBrk="1" hangingPunct="1">
              <a:spcBef>
                <a:spcPts val="0"/>
              </a:spcBef>
              <a:buNone/>
            </a:pPr>
            <a:r>
              <a:rPr lang="en-US" sz="2000" b="1" dirty="0">
                <a:solidFill>
                  <a:srgbClr val="002060"/>
                </a:solidFill>
                <a:latin typeface="+mn-lt"/>
              </a:rPr>
              <a:t>CREATE TABLE users (</a:t>
            </a:r>
          </a:p>
          <a:p>
            <a:pPr algn="just" eaLnBrk="1" hangingPunct="1">
              <a:spcBef>
                <a:spcPts val="0"/>
              </a:spcBef>
              <a:buNone/>
            </a:pPr>
            <a:r>
              <a:rPr lang="en-US" sz="2000" b="1" dirty="0">
                <a:solidFill>
                  <a:srgbClr val="002060"/>
                </a:solidFill>
                <a:latin typeface="+mn-lt"/>
              </a:rPr>
              <a:t>    ID int, USERNAME text, FULLNAME text, REGDATE date, STATUS text, PRIMARY KEY (ID)</a:t>
            </a:r>
          </a:p>
          <a:p>
            <a:pPr algn="just" eaLnBrk="1" hangingPunct="1">
              <a:spcBef>
                <a:spcPts val="0"/>
              </a:spcBef>
              <a:buNone/>
            </a:pPr>
            <a:r>
              <a:rPr lang="en-US" sz="2000" b="1" dirty="0">
                <a:solidFill>
                  <a:srgbClr val="002060"/>
                </a:solidFill>
                <a:latin typeface="+mn-lt"/>
              </a:rPr>
              <a:t>);</a:t>
            </a:r>
            <a:endParaRPr lang="ru-RU" sz="2000" b="1" dirty="0">
              <a:solidFill>
                <a:srgbClr val="002060"/>
              </a:solidFill>
              <a:latin typeface="+mn-lt"/>
            </a:endParaRPr>
          </a:p>
        </p:txBody>
      </p:sp>
    </p:spTree>
    <p:extLst>
      <p:ext uri="{BB962C8B-B14F-4D97-AF65-F5344CB8AC3E}">
        <p14:creationId xmlns:p14="http://schemas.microsoft.com/office/powerpoint/2010/main" val="1384463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ru-RU" sz="2000" dirty="0">
                <a:solidFill>
                  <a:srgbClr val="002060"/>
                </a:solidFill>
                <a:latin typeface="+mn-lt"/>
              </a:rPr>
              <a:t>Если у нас имеется 3 узла, и для упрощения представления мы будем распределять данные по ним, исходя из остатка от деления </a:t>
            </a:r>
            <a:r>
              <a:rPr lang="en-US" sz="2000" dirty="0">
                <a:solidFill>
                  <a:srgbClr val="002060"/>
                </a:solidFill>
                <a:latin typeface="+mn-lt"/>
              </a:rPr>
              <a:t>ID </a:t>
            </a:r>
            <a:r>
              <a:rPr lang="ru-RU" sz="2000" dirty="0">
                <a:solidFill>
                  <a:srgbClr val="002060"/>
                </a:solidFill>
                <a:latin typeface="+mn-lt"/>
              </a:rPr>
              <a:t>на количество узлов, то получим такой результат</a:t>
            </a:r>
            <a:r>
              <a:rPr lang="en-US" sz="2000" dirty="0">
                <a:solidFill>
                  <a:srgbClr val="002060"/>
                </a:solidFill>
                <a:latin typeface="+mn-lt"/>
              </a:rPr>
              <a:t> (</a:t>
            </a:r>
            <a:r>
              <a:rPr lang="ru-RU" sz="2000" dirty="0">
                <a:solidFill>
                  <a:srgbClr val="002060"/>
                </a:solidFill>
                <a:latin typeface="+mn-lt"/>
              </a:rPr>
              <a:t>серым цветом выделены реплики</a:t>
            </a:r>
            <a:r>
              <a:rPr lang="en-US" sz="2000" dirty="0">
                <a:solidFill>
                  <a:srgbClr val="002060"/>
                </a:solidFill>
                <a:latin typeface="+mn-lt"/>
              </a:rPr>
              <a:t>)</a:t>
            </a:r>
            <a:r>
              <a:rPr lang="ru-RU" sz="2000" dirty="0">
                <a:solidFill>
                  <a:srgbClr val="002060"/>
                </a:solidFill>
                <a:latin typeface="+mn-lt"/>
              </a:rPr>
              <a:t>.</a:t>
            </a:r>
          </a:p>
          <a:p>
            <a:pPr algn="just" eaLnBrk="1" hangingPunct="1">
              <a:spcBef>
                <a:spcPct val="0"/>
              </a:spcBef>
              <a:buNone/>
            </a:pPr>
            <a:endParaRPr lang="ru-RU" sz="2000" dirty="0">
              <a:solidFill>
                <a:srgbClr val="002060"/>
              </a:solidFill>
              <a:latin typeface="+mn-lt"/>
            </a:endParaRPr>
          </a:p>
        </p:txBody>
      </p:sp>
      <p:sp>
        <p:nvSpPr>
          <p:cNvPr id="14" name="TextBox 13">
            <a:extLst>
              <a:ext uri="{FF2B5EF4-FFF2-40B4-BE49-F238E27FC236}">
                <a16:creationId xmlns:a16="http://schemas.microsoft.com/office/drawing/2014/main" id="{C81454D2-F5E5-4BD5-A6C7-3DEBBB79DF55}"/>
              </a:ext>
            </a:extLst>
          </p:cNvPr>
          <p:cNvSpPr txBox="1"/>
          <p:nvPr/>
        </p:nvSpPr>
        <p:spPr>
          <a:xfrm>
            <a:off x="381966" y="2781197"/>
            <a:ext cx="1725601" cy="1015663"/>
          </a:xfrm>
          <a:prstGeom prst="rect">
            <a:avLst/>
          </a:prstGeom>
          <a:noFill/>
        </p:spPr>
        <p:txBody>
          <a:bodyPr wrap="none" rtlCol="0">
            <a:spAutoFit/>
          </a:bodyPr>
          <a:lstStyle/>
          <a:p>
            <a:r>
              <a:rPr lang="en-US" sz="2000" dirty="0">
                <a:solidFill>
                  <a:srgbClr val="002060"/>
                </a:solidFill>
              </a:rPr>
              <a:t>rf = 2</a:t>
            </a:r>
          </a:p>
          <a:p>
            <a:r>
              <a:rPr lang="en-US" sz="2000" dirty="0">
                <a:solidFill>
                  <a:srgbClr val="002060"/>
                </a:solidFill>
              </a:rPr>
              <a:t>token = ID % 3 </a:t>
            </a:r>
          </a:p>
          <a:p>
            <a:r>
              <a:rPr lang="en-US" sz="2000" dirty="0">
                <a:solidFill>
                  <a:srgbClr val="002060"/>
                </a:solidFill>
              </a:rPr>
              <a:t> </a:t>
            </a:r>
            <a:endParaRPr lang="ru-RU" sz="2000" dirty="0">
              <a:solidFill>
                <a:srgbClr val="002060"/>
              </a:solidFill>
            </a:endParaRPr>
          </a:p>
        </p:txBody>
      </p:sp>
      <p:grpSp>
        <p:nvGrpSpPr>
          <p:cNvPr id="171" name="Группа 170">
            <a:extLst>
              <a:ext uri="{FF2B5EF4-FFF2-40B4-BE49-F238E27FC236}">
                <a16:creationId xmlns:a16="http://schemas.microsoft.com/office/drawing/2014/main" id="{F5A534B3-9239-4801-A03D-C66AB4249FA9}"/>
              </a:ext>
            </a:extLst>
          </p:cNvPr>
          <p:cNvGrpSpPr/>
          <p:nvPr/>
        </p:nvGrpSpPr>
        <p:grpSpPr>
          <a:xfrm>
            <a:off x="2980958" y="1974749"/>
            <a:ext cx="4217449" cy="4217449"/>
            <a:chOff x="4178824" y="2548206"/>
            <a:chExt cx="4217449" cy="4217449"/>
          </a:xfrm>
        </p:grpSpPr>
        <p:pic>
          <p:nvPicPr>
            <p:cNvPr id="168" name="Рисунок 167" descr="Мишень со сплошной заливкой">
              <a:extLst>
                <a:ext uri="{FF2B5EF4-FFF2-40B4-BE49-F238E27FC236}">
                  <a16:creationId xmlns:a16="http://schemas.microsoft.com/office/drawing/2014/main" id="{CBD8F578-A94C-47D5-9CF4-FFB6053477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102609">
              <a:off x="4178824" y="2548206"/>
              <a:ext cx="4217449" cy="4217449"/>
            </a:xfrm>
            <a:prstGeom prst="rect">
              <a:avLst/>
            </a:prstGeom>
          </p:spPr>
        </p:pic>
        <p:grpSp>
          <p:nvGrpSpPr>
            <p:cNvPr id="170" name="Группа 169">
              <a:extLst>
                <a:ext uri="{FF2B5EF4-FFF2-40B4-BE49-F238E27FC236}">
                  <a16:creationId xmlns:a16="http://schemas.microsoft.com/office/drawing/2014/main" id="{0783C28F-C135-4F30-ACF7-836FD3BB872B}"/>
                </a:ext>
              </a:extLst>
            </p:cNvPr>
            <p:cNvGrpSpPr/>
            <p:nvPr/>
          </p:nvGrpSpPr>
          <p:grpSpPr>
            <a:xfrm>
              <a:off x="4270551" y="2743492"/>
              <a:ext cx="3886841" cy="3404677"/>
              <a:chOff x="4270551" y="2743492"/>
              <a:chExt cx="3886841" cy="3404677"/>
            </a:xfrm>
          </p:grpSpPr>
          <p:sp>
            <p:nvSpPr>
              <p:cNvPr id="74" name="Oval 1">
                <a:extLst>
                  <a:ext uri="{FF2B5EF4-FFF2-40B4-BE49-F238E27FC236}">
                    <a16:creationId xmlns:a16="http://schemas.microsoft.com/office/drawing/2014/main" id="{D445ABC7-9756-4D78-92E1-9BD323CF41FC}"/>
                  </a:ext>
                </a:extLst>
              </p:cNvPr>
              <p:cNvSpPr/>
              <p:nvPr/>
            </p:nvSpPr>
            <p:spPr>
              <a:xfrm>
                <a:off x="5833747" y="2743492"/>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rPr>
                  <a:t>node 0</a:t>
                </a:r>
                <a:endParaRPr lang="ru-RU" sz="2000" dirty="0">
                  <a:solidFill>
                    <a:srgbClr val="002060"/>
                  </a:solidFill>
                </a:endParaRPr>
              </a:p>
            </p:txBody>
          </p:sp>
          <p:sp>
            <p:nvSpPr>
              <p:cNvPr id="75" name="Oval 1">
                <a:extLst>
                  <a:ext uri="{FF2B5EF4-FFF2-40B4-BE49-F238E27FC236}">
                    <a16:creationId xmlns:a16="http://schemas.microsoft.com/office/drawing/2014/main" id="{28E82B5D-9D75-4AD7-B25E-798C7DD5A7D6}"/>
                  </a:ext>
                </a:extLst>
              </p:cNvPr>
              <p:cNvSpPr/>
              <p:nvPr/>
            </p:nvSpPr>
            <p:spPr>
              <a:xfrm>
                <a:off x="4270551" y="4409384"/>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node 2</a:t>
                </a: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76" name="Oval 1">
                <a:extLst>
                  <a:ext uri="{FF2B5EF4-FFF2-40B4-BE49-F238E27FC236}">
                    <a16:creationId xmlns:a16="http://schemas.microsoft.com/office/drawing/2014/main" id="{A0635F6F-6A43-4072-8713-CDB49F56AAD9}"/>
                  </a:ext>
                </a:extLst>
              </p:cNvPr>
              <p:cNvSpPr/>
              <p:nvPr/>
            </p:nvSpPr>
            <p:spPr>
              <a:xfrm>
                <a:off x="6808607" y="4799384"/>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node 1</a:t>
                </a: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grpSp>
      <p:graphicFrame>
        <p:nvGraphicFramePr>
          <p:cNvPr id="177" name="Объект 176">
            <a:extLst>
              <a:ext uri="{FF2B5EF4-FFF2-40B4-BE49-F238E27FC236}">
                <a16:creationId xmlns:a16="http://schemas.microsoft.com/office/drawing/2014/main" id="{8D8E299F-3A1C-4063-806D-8430A36DB76B}"/>
              </a:ext>
            </a:extLst>
          </p:cNvPr>
          <p:cNvGraphicFramePr>
            <a:graphicFrameLocks noChangeAspect="1"/>
          </p:cNvGraphicFramePr>
          <p:nvPr/>
        </p:nvGraphicFramePr>
        <p:xfrm>
          <a:off x="5524781" y="5673660"/>
          <a:ext cx="4297363" cy="922337"/>
        </p:xfrm>
        <a:graphic>
          <a:graphicData uri="http://schemas.openxmlformats.org/presentationml/2006/ole">
            <mc:AlternateContent xmlns:mc="http://schemas.openxmlformats.org/markup-compatibility/2006">
              <mc:Choice xmlns:v="urn:schemas-microsoft-com:vml" Requires="v">
                <p:oleObj spid="_x0000_s8197" name="Worksheet" r:id="rId5" imgW="4297680" imgH="922224" progId="Excel.Sheet.12">
                  <p:embed/>
                </p:oleObj>
              </mc:Choice>
              <mc:Fallback>
                <p:oleObj name="Worksheet" r:id="rId5" imgW="4297680" imgH="922224" progId="Excel.Sheet.12">
                  <p:embed/>
                  <p:pic>
                    <p:nvPicPr>
                      <p:cNvPr id="177" name="Объект 176">
                        <a:extLst>
                          <a:ext uri="{FF2B5EF4-FFF2-40B4-BE49-F238E27FC236}">
                            <a16:creationId xmlns:a16="http://schemas.microsoft.com/office/drawing/2014/main" id="{8D8E299F-3A1C-4063-806D-8430A36DB76B}"/>
                          </a:ext>
                        </a:extLst>
                      </p:cNvPr>
                      <p:cNvPicPr/>
                      <p:nvPr/>
                    </p:nvPicPr>
                    <p:blipFill>
                      <a:blip r:embed="rId6"/>
                      <a:stretch>
                        <a:fillRect/>
                      </a:stretch>
                    </p:blipFill>
                    <p:spPr>
                      <a:xfrm>
                        <a:off x="5524781" y="5673660"/>
                        <a:ext cx="4297363" cy="922337"/>
                      </a:xfrm>
                      <a:prstGeom prst="rect">
                        <a:avLst/>
                      </a:prstGeom>
                    </p:spPr>
                  </p:pic>
                </p:oleObj>
              </mc:Fallback>
            </mc:AlternateContent>
          </a:graphicData>
        </a:graphic>
      </p:graphicFrame>
      <p:graphicFrame>
        <p:nvGraphicFramePr>
          <p:cNvPr id="179" name="Объект 178">
            <a:extLst>
              <a:ext uri="{FF2B5EF4-FFF2-40B4-BE49-F238E27FC236}">
                <a16:creationId xmlns:a16="http://schemas.microsoft.com/office/drawing/2014/main" id="{51F2F109-0258-4AE4-8884-5A684247F616}"/>
              </a:ext>
            </a:extLst>
          </p:cNvPr>
          <p:cNvGraphicFramePr>
            <a:graphicFrameLocks noChangeAspect="1"/>
          </p:cNvGraphicFramePr>
          <p:nvPr/>
        </p:nvGraphicFramePr>
        <p:xfrm>
          <a:off x="6755155" y="2480903"/>
          <a:ext cx="4297363" cy="922337"/>
        </p:xfrm>
        <a:graphic>
          <a:graphicData uri="http://schemas.openxmlformats.org/presentationml/2006/ole">
            <mc:AlternateContent xmlns:mc="http://schemas.openxmlformats.org/markup-compatibility/2006">
              <mc:Choice xmlns:v="urn:schemas-microsoft-com:vml" Requires="v">
                <p:oleObj spid="_x0000_s8198" name="Worksheet" r:id="rId7" imgW="4297680" imgH="922224" progId="Excel.Sheet.12">
                  <p:embed/>
                </p:oleObj>
              </mc:Choice>
              <mc:Fallback>
                <p:oleObj name="Worksheet" r:id="rId7" imgW="4297680" imgH="922224" progId="Excel.Sheet.12">
                  <p:embed/>
                  <p:pic>
                    <p:nvPicPr>
                      <p:cNvPr id="179" name="Объект 178">
                        <a:extLst>
                          <a:ext uri="{FF2B5EF4-FFF2-40B4-BE49-F238E27FC236}">
                            <a16:creationId xmlns:a16="http://schemas.microsoft.com/office/drawing/2014/main" id="{51F2F109-0258-4AE4-8884-5A684247F616}"/>
                          </a:ext>
                        </a:extLst>
                      </p:cNvPr>
                      <p:cNvPicPr/>
                      <p:nvPr/>
                    </p:nvPicPr>
                    <p:blipFill>
                      <a:blip r:embed="rId8"/>
                      <a:stretch>
                        <a:fillRect/>
                      </a:stretch>
                    </p:blipFill>
                    <p:spPr>
                      <a:xfrm>
                        <a:off x="6755155" y="2480903"/>
                        <a:ext cx="4297363" cy="922337"/>
                      </a:xfrm>
                      <a:prstGeom prst="rect">
                        <a:avLst/>
                      </a:prstGeom>
                    </p:spPr>
                  </p:pic>
                </p:oleObj>
              </mc:Fallback>
            </mc:AlternateContent>
          </a:graphicData>
        </a:graphic>
      </p:graphicFrame>
      <p:graphicFrame>
        <p:nvGraphicFramePr>
          <p:cNvPr id="181" name="Объект 180">
            <a:extLst>
              <a:ext uri="{FF2B5EF4-FFF2-40B4-BE49-F238E27FC236}">
                <a16:creationId xmlns:a16="http://schemas.microsoft.com/office/drawing/2014/main" id="{72D21233-EE3A-49C1-A525-492BAF4F6865}"/>
              </a:ext>
            </a:extLst>
          </p:cNvPr>
          <p:cNvGraphicFramePr>
            <a:graphicFrameLocks noChangeAspect="1"/>
          </p:cNvGraphicFramePr>
          <p:nvPr/>
        </p:nvGraphicFramePr>
        <p:xfrm>
          <a:off x="386551" y="5673660"/>
          <a:ext cx="4297363" cy="922337"/>
        </p:xfrm>
        <a:graphic>
          <a:graphicData uri="http://schemas.openxmlformats.org/presentationml/2006/ole">
            <mc:AlternateContent xmlns:mc="http://schemas.openxmlformats.org/markup-compatibility/2006">
              <mc:Choice xmlns:v="urn:schemas-microsoft-com:vml" Requires="v">
                <p:oleObj spid="_x0000_s8199" name="Worksheet" r:id="rId9" imgW="4297680" imgH="922224" progId="Excel.Sheet.12">
                  <p:embed/>
                </p:oleObj>
              </mc:Choice>
              <mc:Fallback>
                <p:oleObj name="Worksheet" r:id="rId9" imgW="4297680" imgH="922224" progId="Excel.Sheet.12">
                  <p:embed/>
                  <p:pic>
                    <p:nvPicPr>
                      <p:cNvPr id="181" name="Объект 180">
                        <a:extLst>
                          <a:ext uri="{FF2B5EF4-FFF2-40B4-BE49-F238E27FC236}">
                            <a16:creationId xmlns:a16="http://schemas.microsoft.com/office/drawing/2014/main" id="{72D21233-EE3A-49C1-A525-492BAF4F6865}"/>
                          </a:ext>
                        </a:extLst>
                      </p:cNvPr>
                      <p:cNvPicPr/>
                      <p:nvPr/>
                    </p:nvPicPr>
                    <p:blipFill>
                      <a:blip r:embed="rId10"/>
                      <a:stretch>
                        <a:fillRect/>
                      </a:stretch>
                    </p:blipFill>
                    <p:spPr>
                      <a:xfrm>
                        <a:off x="386551" y="5673660"/>
                        <a:ext cx="4297363" cy="922337"/>
                      </a:xfrm>
                      <a:prstGeom prst="rect">
                        <a:avLst/>
                      </a:prstGeom>
                    </p:spPr>
                  </p:pic>
                </p:oleObj>
              </mc:Fallback>
            </mc:AlternateContent>
          </a:graphicData>
        </a:graphic>
      </p:graphicFrame>
      <p:cxnSp>
        <p:nvCxnSpPr>
          <p:cNvPr id="183" name="Прямая соединительная линия 182">
            <a:extLst>
              <a:ext uri="{FF2B5EF4-FFF2-40B4-BE49-F238E27FC236}">
                <a16:creationId xmlns:a16="http://schemas.microsoft.com/office/drawing/2014/main" id="{4C6CB30D-CBE3-498B-9048-731408C2F32F}"/>
              </a:ext>
            </a:extLst>
          </p:cNvPr>
          <p:cNvCxnSpPr>
            <a:cxnSpLocks/>
            <a:stCxn id="74" idx="6"/>
            <a:endCxn id="179" idx="1"/>
          </p:cNvCxnSpPr>
          <p:nvPr/>
        </p:nvCxnSpPr>
        <p:spPr>
          <a:xfrm>
            <a:off x="5984666" y="2844428"/>
            <a:ext cx="770489" cy="97643"/>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Прямая соединительная линия 92">
            <a:extLst>
              <a:ext uri="{FF2B5EF4-FFF2-40B4-BE49-F238E27FC236}">
                <a16:creationId xmlns:a16="http://schemas.microsoft.com/office/drawing/2014/main" id="{F30719ED-7713-410F-BE1F-C3C6C8974703}"/>
              </a:ext>
            </a:extLst>
          </p:cNvPr>
          <p:cNvCxnSpPr>
            <a:cxnSpLocks/>
            <a:stCxn id="181" idx="0"/>
            <a:endCxn id="75" idx="3"/>
          </p:cNvCxnSpPr>
          <p:nvPr/>
        </p:nvCxnSpPr>
        <p:spPr>
          <a:xfrm flipV="1">
            <a:off x="2535232" y="4987187"/>
            <a:ext cx="734978" cy="686473"/>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6" name="Прямая соединительная линия 95">
            <a:extLst>
              <a:ext uri="{FF2B5EF4-FFF2-40B4-BE49-F238E27FC236}">
                <a16:creationId xmlns:a16="http://schemas.microsoft.com/office/drawing/2014/main" id="{5EEC1D0B-EDAD-493E-B8B2-2DDC359E6F1C}"/>
              </a:ext>
            </a:extLst>
          </p:cNvPr>
          <p:cNvCxnSpPr>
            <a:cxnSpLocks/>
            <a:stCxn id="177" idx="0"/>
            <a:endCxn id="76" idx="6"/>
          </p:cNvCxnSpPr>
          <p:nvPr/>
        </p:nvCxnSpPr>
        <p:spPr>
          <a:xfrm flipH="1" flipV="1">
            <a:off x="6959526" y="4900320"/>
            <a:ext cx="713936" cy="77334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901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Операторы манипулирования данными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ts val="600"/>
              </a:spcBef>
              <a:spcAft>
                <a:spcPts val="600"/>
              </a:spcAft>
              <a:buNone/>
            </a:pPr>
            <a:r>
              <a:rPr lang="ru-RU" sz="2000" dirty="0">
                <a:solidFill>
                  <a:srgbClr val="002060"/>
                </a:solidFill>
                <a:latin typeface="+mn-lt"/>
              </a:rPr>
              <a:t>После создания кейспейса и необходимых таблиц, мы можем вносить в них данные. Для этого можно использовать операторы языка </a:t>
            </a:r>
            <a:r>
              <a:rPr lang="en-US" sz="2000" dirty="0">
                <a:solidFill>
                  <a:srgbClr val="002060"/>
                </a:solidFill>
                <a:latin typeface="+mn-lt"/>
              </a:rPr>
              <a:t>CQL:</a:t>
            </a:r>
            <a:endParaRPr lang="ru-RU" sz="2000" dirty="0">
              <a:solidFill>
                <a:srgbClr val="002060"/>
              </a:solidFill>
              <a:latin typeface="+mn-lt"/>
            </a:endParaRPr>
          </a:p>
          <a:p>
            <a:pPr marL="342900" indent="-342900" algn="just">
              <a:spcBef>
                <a:spcPts val="0"/>
              </a:spcBef>
              <a:spcAft>
                <a:spcPts val="600"/>
              </a:spcAft>
            </a:pPr>
            <a:r>
              <a:rPr lang="ru-RU" sz="2000" dirty="0">
                <a:solidFill>
                  <a:srgbClr val="002060"/>
                </a:solidFill>
                <a:latin typeface="+mn-lt"/>
              </a:rPr>
              <a:t>INSERT - оператор языка СQL, который позволяет добавить строку со значениями в таблицу</a:t>
            </a:r>
          </a:p>
          <a:p>
            <a:pPr eaLnBrk="0" fontAlgn="base" hangingPunct="0">
              <a:spcBef>
                <a:spcPct val="0"/>
              </a:spcBef>
              <a:spcAft>
                <a:spcPct val="0"/>
              </a:spcAft>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INSERT INTO users (username, fullname, regdate, status)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eaLnBrk="0" fontAlgn="base" hangingPunct="0">
              <a:spcBef>
                <a:spcPct val="0"/>
              </a:spcBef>
              <a:spcAft>
                <a:spcPct val="0"/>
              </a:spcAft>
              <a:buNone/>
              <a:defRPr/>
            </a:pPr>
            <a:r>
              <a:rPr lang="ru-RU" sz="1400" dirty="0">
                <a:solidFill>
                  <a:srgbClr val="000000"/>
                </a:solidFill>
                <a:latin typeface="Courier New" panose="02070309020205020404" pitchFamily="49" charset="0"/>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VALUES ("ivanovi",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Иван Иванов", 01.01.2020,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Available");</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42900" indent="-342900" algn="just">
              <a:spcBef>
                <a:spcPts val="600"/>
              </a:spcBef>
              <a:spcAft>
                <a:spcPts val="600"/>
              </a:spcAft>
            </a:pPr>
            <a:r>
              <a:rPr lang="ru-RU" sz="2000" dirty="0">
                <a:solidFill>
                  <a:srgbClr val="002060"/>
                </a:solidFill>
                <a:latin typeface="+mn-lt"/>
              </a:rPr>
              <a:t>SELECT - оператор запроса в языке СQL, возвращающий набор данных (выборку) из базы данных.</a:t>
            </a:r>
          </a:p>
          <a:p>
            <a:pPr algn="just">
              <a:spcBef>
                <a:spcPts val="0"/>
              </a:spcBef>
              <a:buNone/>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SELECT username FROM users WHERE id = 1;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lgn="just">
              <a:spcBef>
                <a:spcPts val="0"/>
              </a:spcBef>
              <a:buNone/>
            </a:pPr>
            <a:r>
              <a:rPr lang="ru-RU" sz="1400" dirty="0">
                <a:solidFill>
                  <a:srgbClr val="000000"/>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a:t>
            </a:r>
            <a:r>
              <a:rPr lang="ru-RU" sz="1400" dirty="0">
                <a:solidFill>
                  <a:srgbClr val="000000"/>
                </a:solidFill>
                <a:latin typeface="Courier New" panose="02070309020205020404" pitchFamily="49" charset="0"/>
                <a:cs typeface="Courier New" panose="02070309020205020404" pitchFamily="49" charset="0"/>
              </a:rPr>
              <a:t>или</a:t>
            </a:r>
          </a:p>
          <a:p>
            <a:pPr algn="just">
              <a:spcBef>
                <a:spcPts val="0"/>
              </a:spcBef>
              <a:buNone/>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SELECT * FROM users WHERE id = 1;</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360000" indent="-360000" algn="just">
              <a:spcBef>
                <a:spcPts val="600"/>
              </a:spcBef>
              <a:spcAft>
                <a:spcPts val="600"/>
              </a:spcAft>
            </a:pPr>
            <a:r>
              <a:rPr lang="ru-RU" sz="2000" dirty="0">
                <a:solidFill>
                  <a:srgbClr val="002060"/>
                </a:solidFill>
                <a:latin typeface="+mn-lt"/>
              </a:rPr>
              <a:t>UPDATE — оператор языка СQL, позволяющий обновить значения в заданных столбцах таблицы.</a:t>
            </a:r>
          </a:p>
          <a:p>
            <a:pPr eaLnBrk="0" fontAlgn="base" hangingPunct="0">
              <a:spcBef>
                <a:spcPct val="0"/>
              </a:spcBef>
              <a:spcAft>
                <a:spcPct val="0"/>
              </a:spcAft>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UPDATE users SET status = 'Busy' WHERE id = 1;</a:t>
            </a:r>
          </a:p>
          <a:p>
            <a:pPr marL="342900" indent="-342900" algn="just">
              <a:spcBef>
                <a:spcPts val="600"/>
              </a:spcBef>
              <a:spcAft>
                <a:spcPts val="600"/>
              </a:spcAft>
            </a:pPr>
            <a:r>
              <a:rPr lang="ru-RU" sz="2000" dirty="0">
                <a:solidFill>
                  <a:srgbClr val="002060"/>
                </a:solidFill>
                <a:latin typeface="+mn-lt"/>
              </a:rPr>
              <a:t>DELETE — оператор удаления записей из таблицы. Критерий отбора записей для удаления определяется выражением </a:t>
            </a:r>
            <a:r>
              <a:rPr lang="ru-RU" sz="2000" b="1" dirty="0">
                <a:solidFill>
                  <a:srgbClr val="002060"/>
                </a:solidFill>
                <a:latin typeface="+mn-lt"/>
              </a:rPr>
              <a:t>where</a:t>
            </a:r>
            <a:r>
              <a:rPr lang="ru-RU" sz="2000" dirty="0">
                <a:solidFill>
                  <a:srgbClr val="002060"/>
                </a:solidFill>
                <a:latin typeface="+mn-lt"/>
              </a:rPr>
              <a:t>. В случае, если критерий отбора не определён, выполняется удаление всех записей:</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DELETE FROM users WHERE id = 3;</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или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DELETE FROM users;</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lgn="just" eaLnBrk="1" hangingPunct="1">
              <a:spcBef>
                <a:spcPts val="600"/>
              </a:spcBef>
              <a:buFontTx/>
              <a:buNone/>
            </a:pPr>
            <a:r>
              <a:rPr lang="ru-RU" altLang="ru-RU" sz="2000" dirty="0">
                <a:solidFill>
                  <a:srgbClr val="002060"/>
                </a:solidFill>
                <a:latin typeface="+mn-lt"/>
              </a:rPr>
              <a:t>Больше информации по операторам </a:t>
            </a:r>
            <a:r>
              <a:rPr lang="en-US" altLang="ru-RU" sz="2000" dirty="0">
                <a:solidFill>
                  <a:srgbClr val="002060"/>
                </a:solidFill>
                <a:latin typeface="+mn-lt"/>
              </a:rPr>
              <a:t>CQL</a:t>
            </a:r>
            <a:r>
              <a:rPr lang="ru-RU" altLang="ru-RU" sz="2000" dirty="0">
                <a:solidFill>
                  <a:srgbClr val="002060"/>
                </a:solidFill>
                <a:latin typeface="+mn-lt"/>
              </a:rPr>
              <a:t> (</a:t>
            </a:r>
            <a:r>
              <a:rPr lang="en-US" altLang="ru-RU" sz="2000" dirty="0">
                <a:solidFill>
                  <a:srgbClr val="002060"/>
                </a:solidFill>
                <a:latin typeface="+mn-lt"/>
              </a:rPr>
              <a:t>DML</a:t>
            </a:r>
            <a:r>
              <a:rPr lang="ru-RU" altLang="ru-RU" sz="2000" dirty="0">
                <a:solidFill>
                  <a:srgbClr val="002060"/>
                </a:solidFill>
                <a:latin typeface="+mn-lt"/>
              </a:rPr>
              <a:t>): </a:t>
            </a:r>
            <a:r>
              <a:rPr lang="en-US" altLang="ru-RU" sz="2000" dirty="0">
                <a:solidFill>
                  <a:srgbClr val="002060"/>
                </a:solidFill>
                <a:latin typeface="+mn-lt"/>
                <a:hlinkClick r:id="rId3"/>
              </a:rPr>
              <a:t>https://docs.scylladb.com/getting-started/dml/#</a:t>
            </a:r>
            <a:r>
              <a:rPr lang="ru-RU" altLang="ru-RU" sz="2000" dirty="0">
                <a:solidFill>
                  <a:srgbClr val="002060"/>
                </a:solidFill>
                <a:latin typeface="+mn-lt"/>
              </a:rPr>
              <a:t> </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800007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Работа со </a:t>
            </a:r>
            <a:r>
              <a:rPr lang="en-US" altLang="ru-RU" dirty="0">
                <a:solidFill>
                  <a:srgbClr val="002060"/>
                </a:solidFill>
                <a:latin typeface="+mn-lt"/>
                <a:cs typeface="Times New Roman" panose="02020603050405020304" pitchFamily="18" charset="0"/>
              </a:rPr>
              <a:t>ScyllaDB </a:t>
            </a:r>
            <a:r>
              <a:rPr lang="ru-RU" altLang="ru-RU" dirty="0">
                <a:solidFill>
                  <a:srgbClr val="002060"/>
                </a:solidFill>
                <a:latin typeface="+mn-lt"/>
                <a:cs typeface="Times New Roman" panose="02020603050405020304" pitchFamily="18" charset="0"/>
              </a:rPr>
              <a:t>из </a:t>
            </a:r>
            <a:r>
              <a:rPr lang="en-US" altLang="ru-RU" dirty="0">
                <a:solidFill>
                  <a:srgbClr val="002060"/>
                </a:solidFill>
                <a:latin typeface="+mn-lt"/>
                <a:cs typeface="Times New Roman" panose="02020603050405020304" pitchFamily="18" charset="0"/>
              </a:rPr>
              <a:t>Python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ru-RU" sz="2000" dirty="0">
                <a:solidFill>
                  <a:srgbClr val="002060"/>
                </a:solidFill>
                <a:latin typeface="+mn-lt"/>
              </a:rPr>
              <a:t>Для работы со </a:t>
            </a:r>
            <a:r>
              <a:rPr lang="en-US" sz="2000" dirty="0">
                <a:solidFill>
                  <a:srgbClr val="002060"/>
                </a:solidFill>
                <a:latin typeface="+mn-lt"/>
              </a:rPr>
              <a:t>Scylla </a:t>
            </a:r>
            <a:r>
              <a:rPr lang="ru-RU" sz="2000" dirty="0">
                <a:solidFill>
                  <a:srgbClr val="002060"/>
                </a:solidFill>
                <a:latin typeface="+mn-lt"/>
              </a:rPr>
              <a:t>из </a:t>
            </a:r>
            <a:r>
              <a:rPr lang="en-US" sz="2000" dirty="0">
                <a:solidFill>
                  <a:srgbClr val="002060"/>
                </a:solidFill>
                <a:latin typeface="+mn-lt"/>
              </a:rPr>
              <a:t>Python </a:t>
            </a:r>
            <a:r>
              <a:rPr lang="ru-RU" sz="2000" dirty="0">
                <a:solidFill>
                  <a:srgbClr val="002060"/>
                </a:solidFill>
                <a:latin typeface="+mn-lt"/>
              </a:rPr>
              <a:t>необходимо установить библиотеку </a:t>
            </a:r>
            <a:r>
              <a:rPr lang="en-US" sz="2000" dirty="0">
                <a:solidFill>
                  <a:srgbClr val="002060"/>
                </a:solidFill>
                <a:latin typeface="+mn-lt"/>
              </a:rPr>
              <a:t>cassandra-driver.</a:t>
            </a:r>
          </a:p>
          <a:p>
            <a:pPr>
              <a:spcBef>
                <a:spcPts val="0"/>
              </a:spcBef>
              <a:buNone/>
            </a:pPr>
            <a:r>
              <a:rPr lang="en-US" sz="1400" b="1" dirty="0">
                <a:solidFill>
                  <a:srgbClr val="0000FF"/>
                </a:solidFill>
                <a:effectLst/>
                <a:latin typeface="Courier New" panose="02070309020205020404" pitchFamily="49" charset="0"/>
              </a:rPr>
              <a:t>from</a:t>
            </a:r>
            <a:r>
              <a:rPr lang="en-US" sz="1400" dirty="0">
                <a:solidFill>
                  <a:srgbClr val="000000"/>
                </a:solidFill>
                <a:effectLst/>
                <a:latin typeface="Courier New" panose="02070309020205020404" pitchFamily="49" charset="0"/>
              </a:rPr>
              <a:t> cassandra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cluster </a:t>
            </a: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Cluster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insert_users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username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fullname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regdate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p>
          <a:p>
            <a:pPr>
              <a:spcBef>
                <a:spcPts val="0"/>
              </a:spcBef>
              <a:buNone/>
            </a:pPr>
            <a:r>
              <a:rPr lang="en-US" sz="1400" b="1" dirty="0">
                <a:solidFill>
                  <a:srgbClr val="000080"/>
                </a:solidFill>
                <a:latin typeface="Courier New" panose="02070309020205020404" pitchFamily="49" charset="0"/>
              </a:rPr>
              <a:t>        </a:t>
            </a:r>
            <a:r>
              <a:rPr lang="en-US" sz="1400" dirty="0">
                <a:solidFill>
                  <a:srgbClr val="808080"/>
                </a:solidFill>
                <a:effectLst/>
                <a:latin typeface="Courier New" panose="02070309020205020404" pitchFamily="49" charset="0"/>
              </a:rPr>
              <a:t>"INSERT INTO users (id, username, fullname, regdate, status) VALUES (%s, %s, %s, %s,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username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fullname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regdate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id </a:t>
            </a:r>
            <a:r>
              <a:rPr lang="en-US" sz="1400" b="1" dirty="0">
                <a:solidFill>
                  <a:srgbClr val="0000FF"/>
                </a:solidFill>
                <a:effectLst/>
                <a:latin typeface="Courier New" panose="02070309020205020404" pitchFamily="49" charset="0"/>
              </a:rPr>
              <a:t>is</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"SELECT * FROM 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else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"SELECT * FROM users WHERE id =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res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item </a:t>
            </a:r>
            <a:r>
              <a:rPr lang="en-US" sz="1400" b="1" dirty="0">
                <a:solidFill>
                  <a:srgbClr val="0000FF"/>
                </a:solidFill>
                <a:effectLst/>
                <a:latin typeface="Courier New" panose="02070309020205020404" pitchFamily="49" charset="0"/>
              </a:rPr>
              <a:t>for</a:t>
            </a:r>
            <a:r>
              <a:rPr lang="en-US" sz="1400" dirty="0">
                <a:solidFill>
                  <a:srgbClr val="000000"/>
                </a:solidFill>
                <a:effectLst/>
                <a:latin typeface="Courier New" panose="02070309020205020404" pitchFamily="49" charset="0"/>
              </a:rPr>
              <a:t> item </a:t>
            </a:r>
            <a:r>
              <a:rPr lang="en-US" sz="1400" b="1" dirty="0">
                <a:solidFill>
                  <a:srgbClr val="0000FF"/>
                </a:solidFill>
                <a:effectLst/>
                <a:latin typeface="Courier New" panose="02070309020205020404" pitchFamily="49" charset="0"/>
              </a:rPr>
              <a:t>in</a:t>
            </a:r>
            <a:r>
              <a:rPr lang="en-US" sz="1400" dirty="0">
                <a:solidFill>
                  <a:srgbClr val="000000"/>
                </a:solidFill>
                <a:effectLst/>
                <a:latin typeface="Courier New" panose="02070309020205020404" pitchFamily="49" charset="0"/>
              </a:rPr>
              <a:t> res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return</a:t>
            </a:r>
            <a:r>
              <a:rPr lang="en-US" sz="1400" dirty="0">
                <a:solidFill>
                  <a:srgbClr val="000000"/>
                </a:solidFill>
                <a:effectLst/>
                <a:latin typeface="Courier New" panose="02070309020205020404" pitchFamily="49" charset="0"/>
              </a:rPr>
              <a:t> res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update_user_status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new_status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id</a:t>
            </a:r>
            <a:r>
              <a:rPr lang="en-US" sz="1400" b="1" dirty="0">
                <a:solidFill>
                  <a:srgbClr val="000080"/>
                </a:solidFill>
                <a:effectLst/>
                <a:latin typeface="Courier New" panose="02070309020205020404" pitchFamily="49" charset="0"/>
              </a:rPr>
              <a:t>=</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id </a:t>
            </a:r>
            <a:r>
              <a:rPr lang="en-US" sz="1400" b="1" dirty="0">
                <a:solidFill>
                  <a:srgbClr val="0000FF"/>
                </a:solidFill>
                <a:effectLst/>
                <a:latin typeface="Courier New" panose="02070309020205020404" pitchFamily="49" charset="0"/>
              </a:rPr>
              <a:t>is</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"UPDATE users SET status =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latin typeface="Courier New" panose="02070309020205020404" pitchFamily="49" charset="0"/>
              </a:rPr>
              <a:t>(</a:t>
            </a:r>
            <a:r>
              <a:rPr lang="en-US" sz="1400" dirty="0">
                <a:solidFill>
                  <a:srgbClr val="000000"/>
                </a:solidFill>
                <a:effectLst/>
                <a:latin typeface="Courier New" panose="02070309020205020404" pitchFamily="49" charset="0"/>
              </a:rPr>
              <a:t>new_status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else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"UPDATE users SET status = %s WHERE id =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new_status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id</a:t>
            </a:r>
            <a:r>
              <a:rPr lang="en-US" sz="1400" b="1" dirty="0">
                <a:solidFill>
                  <a:srgbClr val="000080"/>
                </a:solidFill>
                <a:effectLst/>
                <a:latin typeface="Courier New" panose="02070309020205020404" pitchFamily="49" charset="0"/>
              </a:rPr>
              <a:t>))</a:t>
            </a:r>
            <a:endParaRPr lang="en-US" sz="140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157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SQL? No!</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Если скорость обработки запроса </a:t>
            </a:r>
            <a:r>
              <a:rPr lang="en-US" sz="2000" dirty="0">
                <a:solidFill>
                  <a:srgbClr val="002060"/>
                </a:solidFill>
                <a:latin typeface="+mn-lt"/>
              </a:rPr>
              <a:t>&gt; 1 </a:t>
            </a:r>
            <a:r>
              <a:rPr lang="ru-RU" sz="2000" dirty="0">
                <a:solidFill>
                  <a:srgbClr val="002060"/>
                </a:solidFill>
                <a:latin typeface="+mn-lt"/>
              </a:rPr>
              <a:t>сек.</a:t>
            </a:r>
            <a:r>
              <a:rPr lang="en-US" sz="2000" dirty="0">
                <a:solidFill>
                  <a:srgbClr val="002060"/>
                </a:solidFill>
                <a:latin typeface="+mn-lt"/>
              </a:rPr>
              <a:t>, </a:t>
            </a:r>
            <a:r>
              <a:rPr lang="ru-RU" sz="2000" dirty="0">
                <a:solidFill>
                  <a:srgbClr val="002060"/>
                </a:solidFill>
                <a:latin typeface="+mn-lt"/>
              </a:rPr>
              <a:t>то время ожидания тысяча первого запроса </a:t>
            </a:r>
            <a:r>
              <a:rPr lang="en-US" sz="2000" dirty="0">
                <a:solidFill>
                  <a:srgbClr val="002060"/>
                </a:solidFill>
                <a:latin typeface="+mn-lt"/>
              </a:rPr>
              <a:t>&gt; 100</a:t>
            </a:r>
            <a:r>
              <a:rPr lang="ru-RU" sz="2000" dirty="0">
                <a:solidFill>
                  <a:srgbClr val="002060"/>
                </a:solidFill>
                <a:latin typeface="+mn-lt"/>
              </a:rPr>
              <a:t>0</a:t>
            </a:r>
            <a:r>
              <a:rPr lang="en-US" sz="2000" dirty="0">
                <a:solidFill>
                  <a:srgbClr val="002060"/>
                </a:solidFill>
                <a:latin typeface="+mn-lt"/>
              </a:rPr>
              <a:t> </a:t>
            </a:r>
            <a:r>
              <a:rPr lang="ru-RU" sz="2000" dirty="0">
                <a:solidFill>
                  <a:srgbClr val="002060"/>
                </a:solidFill>
                <a:latin typeface="+mn-lt"/>
              </a:rPr>
              <a:t>сек. (</a:t>
            </a:r>
            <a:r>
              <a:rPr lang="en-US" sz="2000" dirty="0">
                <a:solidFill>
                  <a:srgbClr val="002060"/>
                </a:solidFill>
                <a:latin typeface="+mn-lt"/>
              </a:rPr>
              <a:t>~17 </a:t>
            </a:r>
            <a:r>
              <a:rPr lang="ru-RU" sz="2000" dirty="0">
                <a:solidFill>
                  <a:srgbClr val="002060"/>
                </a:solidFill>
                <a:latin typeface="+mn-lt"/>
              </a:rPr>
              <a:t>минут).</a:t>
            </a:r>
          </a:p>
        </p:txBody>
      </p:sp>
      <p:graphicFrame>
        <p:nvGraphicFramePr>
          <p:cNvPr id="95" name="Object 7">
            <a:extLst>
              <a:ext uri="{FF2B5EF4-FFF2-40B4-BE49-F238E27FC236}">
                <a16:creationId xmlns:a16="http://schemas.microsoft.com/office/drawing/2014/main" id="{165E1A85-71B1-4DF1-9CB3-D5C52C6C9102}"/>
              </a:ext>
            </a:extLst>
          </p:cNvPr>
          <p:cNvGraphicFramePr>
            <a:graphicFrameLocks noChangeAspect="1"/>
          </p:cNvGraphicFramePr>
          <p:nvPr>
            <p:extLst>
              <p:ext uri="{D42A27DB-BD31-4B8C-83A1-F6EECF244321}">
                <p14:modId xmlns:p14="http://schemas.microsoft.com/office/powerpoint/2010/main" val="2699402877"/>
              </p:ext>
            </p:extLst>
          </p:nvPr>
        </p:nvGraphicFramePr>
        <p:xfrm>
          <a:off x="7505672" y="1715641"/>
          <a:ext cx="2438400" cy="1789112"/>
        </p:xfrm>
        <a:graphic>
          <a:graphicData uri="http://schemas.openxmlformats.org/presentationml/2006/ole">
            <mc:AlternateContent xmlns:mc="http://schemas.openxmlformats.org/markup-compatibility/2006">
              <mc:Choice xmlns:v="urn:schemas-microsoft-com:vml" Requires="v">
                <p:oleObj spid="_x0000_s2052" name="Worksheet" r:id="rId3" imgW="1828832" imgH="1342917" progId="Excel.Sheet.12">
                  <p:embed/>
                </p:oleObj>
              </mc:Choice>
              <mc:Fallback>
                <p:oleObj name="Worksheet" r:id="rId3" imgW="1828832" imgH="1342917" progId="Excel.Sheet.12">
                  <p:embed/>
                  <p:pic>
                    <p:nvPicPr>
                      <p:cNvPr id="8" name="Object 7"/>
                      <p:cNvPicPr/>
                      <p:nvPr/>
                    </p:nvPicPr>
                    <p:blipFill>
                      <a:blip r:embed="rId4"/>
                      <a:stretch>
                        <a:fillRect/>
                      </a:stretch>
                    </p:blipFill>
                    <p:spPr>
                      <a:xfrm>
                        <a:off x="7505672" y="1715641"/>
                        <a:ext cx="2438400" cy="1789112"/>
                      </a:xfrm>
                      <a:prstGeom prst="rect">
                        <a:avLst/>
                      </a:prstGeom>
                    </p:spPr>
                  </p:pic>
                </p:oleObj>
              </mc:Fallback>
            </mc:AlternateContent>
          </a:graphicData>
        </a:graphic>
      </p:graphicFrame>
      <p:graphicFrame>
        <p:nvGraphicFramePr>
          <p:cNvPr id="96" name="Object 4">
            <a:extLst>
              <a:ext uri="{FF2B5EF4-FFF2-40B4-BE49-F238E27FC236}">
                <a16:creationId xmlns:a16="http://schemas.microsoft.com/office/drawing/2014/main" id="{E673FABF-3E8D-4716-BF7E-95655824D2AB}"/>
              </a:ext>
            </a:extLst>
          </p:cNvPr>
          <p:cNvGraphicFramePr>
            <a:graphicFrameLocks noChangeAspect="1"/>
          </p:cNvGraphicFramePr>
          <p:nvPr>
            <p:extLst>
              <p:ext uri="{D42A27DB-BD31-4B8C-83A1-F6EECF244321}">
                <p14:modId xmlns:p14="http://schemas.microsoft.com/office/powerpoint/2010/main" val="1093577293"/>
              </p:ext>
            </p:extLst>
          </p:nvPr>
        </p:nvGraphicFramePr>
        <p:xfrm>
          <a:off x="1784024" y="1741139"/>
          <a:ext cx="4113213" cy="1784350"/>
        </p:xfrm>
        <a:graphic>
          <a:graphicData uri="http://schemas.openxmlformats.org/presentationml/2006/ole">
            <mc:AlternateContent xmlns:mc="http://schemas.openxmlformats.org/markup-compatibility/2006">
              <mc:Choice xmlns:v="urn:schemas-microsoft-com:vml" Requires="v">
                <p:oleObj spid="_x0000_s2053" name="Worksheet" r:id="rId5" imgW="3095506" imgH="1342917" progId="Excel.Sheet.12">
                  <p:embed/>
                </p:oleObj>
              </mc:Choice>
              <mc:Fallback>
                <p:oleObj name="Worksheet" r:id="rId5" imgW="3095506" imgH="1342917" progId="Excel.Sheet.12">
                  <p:embed/>
                  <p:pic>
                    <p:nvPicPr>
                      <p:cNvPr id="5" name="Object 4"/>
                      <p:cNvPicPr/>
                      <p:nvPr/>
                    </p:nvPicPr>
                    <p:blipFill>
                      <a:blip r:embed="rId6"/>
                      <a:stretch>
                        <a:fillRect/>
                      </a:stretch>
                    </p:blipFill>
                    <p:spPr>
                      <a:xfrm>
                        <a:off x="1784024" y="1741139"/>
                        <a:ext cx="4113213" cy="1784350"/>
                      </a:xfrm>
                      <a:prstGeom prst="rect">
                        <a:avLst/>
                      </a:prstGeom>
                    </p:spPr>
                  </p:pic>
                </p:oleObj>
              </mc:Fallback>
            </mc:AlternateContent>
          </a:graphicData>
        </a:graphic>
      </p:graphicFrame>
      <p:grpSp>
        <p:nvGrpSpPr>
          <p:cNvPr id="97" name="Group 86">
            <a:extLst>
              <a:ext uri="{FF2B5EF4-FFF2-40B4-BE49-F238E27FC236}">
                <a16:creationId xmlns:a16="http://schemas.microsoft.com/office/drawing/2014/main" id="{5E16FA70-6EB9-4852-8938-E584C69655EB}"/>
              </a:ext>
            </a:extLst>
          </p:cNvPr>
          <p:cNvGrpSpPr/>
          <p:nvPr/>
        </p:nvGrpSpPr>
        <p:grpSpPr>
          <a:xfrm>
            <a:off x="6047909" y="3937953"/>
            <a:ext cx="3259167" cy="2160240"/>
            <a:chOff x="3907953" y="4459424"/>
            <a:chExt cx="3259167" cy="2160240"/>
          </a:xfrm>
        </p:grpSpPr>
        <p:pic>
          <p:nvPicPr>
            <p:cNvPr id="98" name="Picture 8">
              <a:extLst>
                <a:ext uri="{FF2B5EF4-FFF2-40B4-BE49-F238E27FC236}">
                  <a16:creationId xmlns:a16="http://schemas.microsoft.com/office/drawing/2014/main" id="{DF84169A-7F99-4D37-B9FD-5250D1E7026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1111109">
              <a:off x="4994603" y="4926679"/>
              <a:ext cx="700034" cy="466005"/>
            </a:xfrm>
            <a:prstGeom prst="rect">
              <a:avLst/>
            </a:prstGeom>
          </p:spPr>
        </p:pic>
        <p:pic>
          <p:nvPicPr>
            <p:cNvPr id="99" name="Picture 15">
              <a:extLst>
                <a:ext uri="{FF2B5EF4-FFF2-40B4-BE49-F238E27FC236}">
                  <a16:creationId xmlns:a16="http://schemas.microsoft.com/office/drawing/2014/main" id="{E6B9A1A0-D6E4-4539-8A2F-AC5DC7930819}"/>
                </a:ext>
              </a:extLst>
            </p:cNvPr>
            <p:cNvPicPr>
              <a:picLocks noChangeAspect="1"/>
            </p:cNvPicPr>
            <p:nvPr/>
          </p:nvPicPr>
          <p:blipFill>
            <a:blip r:embed="rId8"/>
            <a:stretch>
              <a:fillRect/>
            </a:stretch>
          </p:blipFill>
          <p:spPr>
            <a:xfrm>
              <a:off x="5046759" y="5971592"/>
              <a:ext cx="934023" cy="389853"/>
            </a:xfrm>
            <a:prstGeom prst="rect">
              <a:avLst/>
            </a:prstGeom>
          </p:spPr>
        </p:pic>
        <p:pic>
          <p:nvPicPr>
            <p:cNvPr id="100" name="Picture 22">
              <a:extLst>
                <a:ext uri="{FF2B5EF4-FFF2-40B4-BE49-F238E27FC236}">
                  <a16:creationId xmlns:a16="http://schemas.microsoft.com/office/drawing/2014/main" id="{32C5477F-E9B7-4021-B580-C52AFFA39D35}"/>
                </a:ext>
              </a:extLst>
            </p:cNvPr>
            <p:cNvPicPr>
              <a:picLocks noChangeAspect="1"/>
            </p:cNvPicPr>
            <p:nvPr/>
          </p:nvPicPr>
          <p:blipFill rotWithShape="1">
            <a:blip r:embed="rId9"/>
            <a:srcRect r="6516"/>
            <a:stretch/>
          </p:blipFill>
          <p:spPr>
            <a:xfrm>
              <a:off x="3907953" y="4907648"/>
              <a:ext cx="1008112" cy="970072"/>
            </a:xfrm>
            <a:prstGeom prst="rect">
              <a:avLst/>
            </a:prstGeom>
          </p:spPr>
        </p:pic>
        <p:pic>
          <p:nvPicPr>
            <p:cNvPr id="101" name="Picture 23">
              <a:extLst>
                <a:ext uri="{FF2B5EF4-FFF2-40B4-BE49-F238E27FC236}">
                  <a16:creationId xmlns:a16="http://schemas.microsoft.com/office/drawing/2014/main" id="{A46C0FB9-D6B6-43CF-8B0A-3B0F8C98FA1C}"/>
                </a:ext>
              </a:extLst>
            </p:cNvPr>
            <p:cNvPicPr>
              <a:picLocks noChangeAspect="1"/>
            </p:cNvPicPr>
            <p:nvPr/>
          </p:nvPicPr>
          <p:blipFill rotWithShape="1">
            <a:blip r:embed="rId9"/>
            <a:srcRect r="6516"/>
            <a:stretch/>
          </p:blipFill>
          <p:spPr>
            <a:xfrm flipH="1">
              <a:off x="6231016" y="4858540"/>
              <a:ext cx="936104" cy="970072"/>
            </a:xfrm>
            <a:prstGeom prst="rect">
              <a:avLst/>
            </a:prstGeom>
          </p:spPr>
        </p:pic>
        <p:grpSp>
          <p:nvGrpSpPr>
            <p:cNvPr id="102" name="Group 26">
              <a:extLst>
                <a:ext uri="{FF2B5EF4-FFF2-40B4-BE49-F238E27FC236}">
                  <a16:creationId xmlns:a16="http://schemas.microsoft.com/office/drawing/2014/main" id="{6A7942C2-5C46-47AB-A973-0B8BE57EF7BC}"/>
                </a:ext>
              </a:extLst>
            </p:cNvPr>
            <p:cNvGrpSpPr/>
            <p:nvPr/>
          </p:nvGrpSpPr>
          <p:grpSpPr>
            <a:xfrm>
              <a:off x="4916065" y="4459424"/>
              <a:ext cx="1512168" cy="2160240"/>
              <a:chOff x="2411760" y="4581128"/>
              <a:chExt cx="1512168" cy="2160240"/>
            </a:xfrm>
            <a:effectLst>
              <a:glow>
                <a:srgbClr val="5B9BD5"/>
              </a:glow>
              <a:outerShdw blurRad="50800" dist="38100" dir="2700000" algn="tl" rotWithShape="0">
                <a:prstClr val="black">
                  <a:alpha val="40000"/>
                </a:prstClr>
              </a:outerShdw>
            </a:effectLst>
          </p:grpSpPr>
          <p:sp>
            <p:nvSpPr>
              <p:cNvPr id="104" name="Cube 1">
                <a:extLst>
                  <a:ext uri="{FF2B5EF4-FFF2-40B4-BE49-F238E27FC236}">
                    <a16:creationId xmlns:a16="http://schemas.microsoft.com/office/drawing/2014/main" id="{044B4E3A-5FA8-4B0F-8410-E0F3079D9C00}"/>
                  </a:ext>
                </a:extLst>
              </p:cNvPr>
              <p:cNvSpPr/>
              <p:nvPr/>
            </p:nvSpPr>
            <p:spPr>
              <a:xfrm>
                <a:off x="2411760" y="4581128"/>
                <a:ext cx="1512168" cy="2160240"/>
              </a:xfrm>
              <a:prstGeom prst="cube">
                <a:avLst/>
              </a:prstGeom>
              <a:noFill/>
              <a:ln w="28575" cap="flat" cmpd="sng" algn="ctr">
                <a:solidFill>
                  <a:sysClr val="windowText" lastClr="000000"/>
                </a:solidFill>
                <a:prstDash val="solid"/>
                <a:miter lim="800000"/>
              </a:ln>
              <a:effectLst>
                <a:softEdge rad="0"/>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05" name="Straight Connector 25">
                <a:extLst>
                  <a:ext uri="{FF2B5EF4-FFF2-40B4-BE49-F238E27FC236}">
                    <a16:creationId xmlns:a16="http://schemas.microsoft.com/office/drawing/2014/main" id="{382F513C-C1A4-48B0-BE9D-B9D7682B52FF}"/>
                  </a:ext>
                </a:extLst>
              </p:cNvPr>
              <p:cNvCxnSpPr/>
              <p:nvPr/>
            </p:nvCxnSpPr>
            <p:spPr>
              <a:xfrm>
                <a:off x="3923928" y="4581128"/>
                <a:ext cx="0" cy="1152128"/>
              </a:xfrm>
              <a:prstGeom prst="line">
                <a:avLst/>
              </a:prstGeom>
              <a:noFill/>
              <a:ln w="28575" cap="flat" cmpd="sng" algn="ctr">
                <a:solidFill>
                  <a:sysClr val="windowText" lastClr="000000"/>
                </a:solidFill>
                <a:prstDash val="solid"/>
                <a:miter lim="800000"/>
              </a:ln>
              <a:effectLst/>
            </p:spPr>
          </p:cxnSp>
        </p:grpSp>
        <p:sp>
          <p:nvSpPr>
            <p:cNvPr id="103" name="TextBox 102">
              <a:extLst>
                <a:ext uri="{FF2B5EF4-FFF2-40B4-BE49-F238E27FC236}">
                  <a16:creationId xmlns:a16="http://schemas.microsoft.com/office/drawing/2014/main" id="{3FB56150-7D63-4D03-A852-BE7FC432BED9}"/>
                </a:ext>
              </a:extLst>
            </p:cNvPr>
            <p:cNvSpPr txBox="1"/>
            <p:nvPr/>
          </p:nvSpPr>
          <p:spPr>
            <a:xfrm>
              <a:off x="5045824" y="5515878"/>
              <a:ext cx="855867" cy="369332"/>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ru-RU" sz="1800" b="0" i="0" u="none" strike="noStrike" kern="0" cap="none" spc="0" normalizeH="0" baseline="0" noProof="0" dirty="0">
                  <a:ln>
                    <a:noFill/>
                  </a:ln>
                  <a:solidFill>
                    <a:prstClr val="black"/>
                  </a:solidFill>
                  <a:effectLst/>
                  <a:uLnTx/>
                  <a:uFillTx/>
                  <a:latin typeface="Verdana" panose="020B0604030504040204" pitchFamily="34" charset="0"/>
                </a:rPr>
                <a:t>СУБД</a:t>
              </a:r>
            </a:p>
          </p:txBody>
        </p:sp>
      </p:grpSp>
      <p:cxnSp>
        <p:nvCxnSpPr>
          <p:cNvPr id="106" name="Straight Arrow Connector 30">
            <a:extLst>
              <a:ext uri="{FF2B5EF4-FFF2-40B4-BE49-F238E27FC236}">
                <a16:creationId xmlns:a16="http://schemas.microsoft.com/office/drawing/2014/main" id="{EA5F5FD0-CAF4-4616-8126-8400106FD894}"/>
              </a:ext>
            </a:extLst>
          </p:cNvPr>
          <p:cNvCxnSpPr/>
          <p:nvPr/>
        </p:nvCxnSpPr>
        <p:spPr>
          <a:xfrm>
            <a:off x="5956238" y="2333847"/>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7" name="Straight Arrow Connector 31">
            <a:extLst>
              <a:ext uri="{FF2B5EF4-FFF2-40B4-BE49-F238E27FC236}">
                <a16:creationId xmlns:a16="http://schemas.microsoft.com/office/drawing/2014/main" id="{1F30036D-8488-43B8-ACD7-57E659FE0311}"/>
              </a:ext>
            </a:extLst>
          </p:cNvPr>
          <p:cNvCxnSpPr/>
          <p:nvPr/>
        </p:nvCxnSpPr>
        <p:spPr>
          <a:xfrm flipV="1">
            <a:off x="5956238" y="2384550"/>
            <a:ext cx="1492393" cy="30933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8" name="Straight Arrow Connector 33">
            <a:extLst>
              <a:ext uri="{FF2B5EF4-FFF2-40B4-BE49-F238E27FC236}">
                <a16:creationId xmlns:a16="http://schemas.microsoft.com/office/drawing/2014/main" id="{FFDCFA69-A440-4772-A628-91DB31868012}"/>
              </a:ext>
            </a:extLst>
          </p:cNvPr>
          <p:cNvCxnSpPr/>
          <p:nvPr/>
        </p:nvCxnSpPr>
        <p:spPr>
          <a:xfrm flipV="1">
            <a:off x="5945011" y="2378064"/>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9" name="Straight Arrow Connector 37">
            <a:extLst>
              <a:ext uri="{FF2B5EF4-FFF2-40B4-BE49-F238E27FC236}">
                <a16:creationId xmlns:a16="http://schemas.microsoft.com/office/drawing/2014/main" id="{E78C3683-45E6-46EE-A69C-71DAB31D269F}"/>
              </a:ext>
            </a:extLst>
          </p:cNvPr>
          <p:cNvCxnSpPr/>
          <p:nvPr/>
        </p:nvCxnSpPr>
        <p:spPr>
          <a:xfrm flipV="1">
            <a:off x="5957826" y="2432089"/>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0" name="Straight Arrow Connector 38">
            <a:extLst>
              <a:ext uri="{FF2B5EF4-FFF2-40B4-BE49-F238E27FC236}">
                <a16:creationId xmlns:a16="http://schemas.microsoft.com/office/drawing/2014/main" id="{B918ABDC-BFB3-4208-B086-D81FB0C1C638}"/>
              </a:ext>
            </a:extLst>
          </p:cNvPr>
          <p:cNvCxnSpPr/>
          <p:nvPr/>
        </p:nvCxnSpPr>
        <p:spPr>
          <a:xfrm flipV="1">
            <a:off x="5957826" y="2476838"/>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1" name="Straight Arrow Connector 39">
            <a:extLst>
              <a:ext uri="{FF2B5EF4-FFF2-40B4-BE49-F238E27FC236}">
                <a16:creationId xmlns:a16="http://schemas.microsoft.com/office/drawing/2014/main" id="{9525EB64-6D78-4ACD-876B-C593529D613B}"/>
              </a:ext>
            </a:extLst>
          </p:cNvPr>
          <p:cNvCxnSpPr/>
          <p:nvPr/>
        </p:nvCxnSpPr>
        <p:spPr>
          <a:xfrm flipV="1">
            <a:off x="5957826" y="2504855"/>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2" name="Straight Arrow Connector 40">
            <a:extLst>
              <a:ext uri="{FF2B5EF4-FFF2-40B4-BE49-F238E27FC236}">
                <a16:creationId xmlns:a16="http://schemas.microsoft.com/office/drawing/2014/main" id="{E8A8CF81-41F1-47E7-8E88-6AB1AC973788}"/>
              </a:ext>
            </a:extLst>
          </p:cNvPr>
          <p:cNvCxnSpPr/>
          <p:nvPr/>
        </p:nvCxnSpPr>
        <p:spPr>
          <a:xfrm flipV="1">
            <a:off x="5983632" y="2532538"/>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3" name="Straight Arrow Connector 41">
            <a:extLst>
              <a:ext uri="{FF2B5EF4-FFF2-40B4-BE49-F238E27FC236}">
                <a16:creationId xmlns:a16="http://schemas.microsoft.com/office/drawing/2014/main" id="{B6DB05D7-A226-4F52-905E-92212D3FDB5C}"/>
              </a:ext>
            </a:extLst>
          </p:cNvPr>
          <p:cNvCxnSpPr/>
          <p:nvPr/>
        </p:nvCxnSpPr>
        <p:spPr>
          <a:xfrm flipV="1">
            <a:off x="5956238" y="2405855"/>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grpSp>
        <p:nvGrpSpPr>
          <p:cNvPr id="114" name="Group 96">
            <a:extLst>
              <a:ext uri="{FF2B5EF4-FFF2-40B4-BE49-F238E27FC236}">
                <a16:creationId xmlns:a16="http://schemas.microsoft.com/office/drawing/2014/main" id="{A85327B9-1599-473A-9D79-9D5D212FC36E}"/>
              </a:ext>
            </a:extLst>
          </p:cNvPr>
          <p:cNvGrpSpPr/>
          <p:nvPr/>
        </p:nvGrpSpPr>
        <p:grpSpPr>
          <a:xfrm>
            <a:off x="2707504" y="3942849"/>
            <a:ext cx="3196389" cy="1752956"/>
            <a:chOff x="179512" y="4700380"/>
            <a:chExt cx="3196389" cy="1752956"/>
          </a:xfrm>
        </p:grpSpPr>
        <p:grpSp>
          <p:nvGrpSpPr>
            <p:cNvPr id="115" name="Group 62">
              <a:extLst>
                <a:ext uri="{FF2B5EF4-FFF2-40B4-BE49-F238E27FC236}">
                  <a16:creationId xmlns:a16="http://schemas.microsoft.com/office/drawing/2014/main" id="{FA75A9FF-CAA5-48E8-A71A-B241D6A12FFE}"/>
                </a:ext>
              </a:extLst>
            </p:cNvPr>
            <p:cNvGrpSpPr/>
            <p:nvPr/>
          </p:nvGrpSpPr>
          <p:grpSpPr>
            <a:xfrm>
              <a:off x="179512" y="4700380"/>
              <a:ext cx="2935558" cy="1502542"/>
              <a:chOff x="466699" y="4676265"/>
              <a:chExt cx="2935558" cy="1502542"/>
            </a:xfrm>
          </p:grpSpPr>
          <p:sp>
            <p:nvSpPr>
              <p:cNvPr id="125" name="Down Arrow 43">
                <a:extLst>
                  <a:ext uri="{FF2B5EF4-FFF2-40B4-BE49-F238E27FC236}">
                    <a16:creationId xmlns:a16="http://schemas.microsoft.com/office/drawing/2014/main" id="{66F0FFD6-B1B6-436A-9197-2C96D1B1E5E6}"/>
                  </a:ext>
                </a:extLst>
              </p:cNvPr>
              <p:cNvSpPr/>
              <p:nvPr/>
            </p:nvSpPr>
            <p:spPr>
              <a:xfrm rot="16200000">
                <a:off x="1204428" y="3952743"/>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6" name="TextBox 125">
                <a:extLst>
                  <a:ext uri="{FF2B5EF4-FFF2-40B4-BE49-F238E27FC236}">
                    <a16:creationId xmlns:a16="http://schemas.microsoft.com/office/drawing/2014/main" id="{7DFF6DDB-53D7-4D2D-9143-2124700CCA03}"/>
                  </a:ext>
                </a:extLst>
              </p:cNvPr>
              <p:cNvSpPr txBox="1"/>
              <p:nvPr/>
            </p:nvSpPr>
            <p:spPr>
              <a:xfrm>
                <a:off x="466699" y="5063763"/>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27" name="Down Arrow 64">
                <a:extLst>
                  <a:ext uri="{FF2B5EF4-FFF2-40B4-BE49-F238E27FC236}">
                    <a16:creationId xmlns:a16="http://schemas.microsoft.com/office/drawing/2014/main" id="{23EA356D-802A-4B0A-B2AC-71611FE69021}"/>
                  </a:ext>
                </a:extLst>
              </p:cNvPr>
              <p:cNvSpPr/>
              <p:nvPr/>
            </p:nvSpPr>
            <p:spPr>
              <a:xfrm rot="16200000">
                <a:off x="1250187" y="402149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8" name="TextBox 127">
                <a:extLst>
                  <a:ext uri="{FF2B5EF4-FFF2-40B4-BE49-F238E27FC236}">
                    <a16:creationId xmlns:a16="http://schemas.microsoft.com/office/drawing/2014/main" id="{49A71CB8-F7D7-4A28-A70F-61B7A9AD159C}"/>
                  </a:ext>
                </a:extLst>
              </p:cNvPr>
              <p:cNvSpPr txBox="1"/>
              <p:nvPr/>
            </p:nvSpPr>
            <p:spPr>
              <a:xfrm>
                <a:off x="512458" y="513251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29" name="Down Arrow 66">
                <a:extLst>
                  <a:ext uri="{FF2B5EF4-FFF2-40B4-BE49-F238E27FC236}">
                    <a16:creationId xmlns:a16="http://schemas.microsoft.com/office/drawing/2014/main" id="{8EDC1A7D-8B78-4929-A08F-39380CF5E140}"/>
                  </a:ext>
                </a:extLst>
              </p:cNvPr>
              <p:cNvSpPr/>
              <p:nvPr/>
            </p:nvSpPr>
            <p:spPr>
              <a:xfrm rot="16200000">
                <a:off x="1314479" y="408894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30" name="TextBox 129">
                <a:extLst>
                  <a:ext uri="{FF2B5EF4-FFF2-40B4-BE49-F238E27FC236}">
                    <a16:creationId xmlns:a16="http://schemas.microsoft.com/office/drawing/2014/main" id="{9870FDDC-3DD7-46C4-A011-8C6C09385EC2}"/>
                  </a:ext>
                </a:extLst>
              </p:cNvPr>
              <p:cNvSpPr txBox="1"/>
              <p:nvPr/>
            </p:nvSpPr>
            <p:spPr>
              <a:xfrm>
                <a:off x="576750" y="519996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31" name="Down Arrow 68">
                <a:extLst>
                  <a:ext uri="{FF2B5EF4-FFF2-40B4-BE49-F238E27FC236}">
                    <a16:creationId xmlns:a16="http://schemas.microsoft.com/office/drawing/2014/main" id="{9E71B5E5-CE59-4D8D-8B44-5F20BD695E42}"/>
                  </a:ext>
                </a:extLst>
              </p:cNvPr>
              <p:cNvSpPr/>
              <p:nvPr/>
            </p:nvSpPr>
            <p:spPr>
              <a:xfrm rot="16200000">
                <a:off x="1383409" y="4159960"/>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32" name="TextBox 131">
                <a:extLst>
                  <a:ext uri="{FF2B5EF4-FFF2-40B4-BE49-F238E27FC236}">
                    <a16:creationId xmlns:a16="http://schemas.microsoft.com/office/drawing/2014/main" id="{DC8C84E4-9935-4142-934E-AB5BD87829BB}"/>
                  </a:ext>
                </a:extLst>
              </p:cNvPr>
              <p:cNvSpPr txBox="1"/>
              <p:nvPr/>
            </p:nvSpPr>
            <p:spPr>
              <a:xfrm>
                <a:off x="645680" y="5270980"/>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grpSp>
        <p:grpSp>
          <p:nvGrpSpPr>
            <p:cNvPr id="116" name="Group 76">
              <a:extLst>
                <a:ext uri="{FF2B5EF4-FFF2-40B4-BE49-F238E27FC236}">
                  <a16:creationId xmlns:a16="http://schemas.microsoft.com/office/drawing/2014/main" id="{A574FD7D-16BF-4B09-BD3B-09E4D99BEA3C}"/>
                </a:ext>
              </a:extLst>
            </p:cNvPr>
            <p:cNvGrpSpPr/>
            <p:nvPr/>
          </p:nvGrpSpPr>
          <p:grpSpPr>
            <a:xfrm>
              <a:off x="440343" y="4950794"/>
              <a:ext cx="2935558" cy="1502542"/>
              <a:chOff x="466699" y="4676265"/>
              <a:chExt cx="2935558" cy="1502542"/>
            </a:xfrm>
          </p:grpSpPr>
          <p:sp>
            <p:nvSpPr>
              <p:cNvPr id="117" name="Down Arrow 77">
                <a:extLst>
                  <a:ext uri="{FF2B5EF4-FFF2-40B4-BE49-F238E27FC236}">
                    <a16:creationId xmlns:a16="http://schemas.microsoft.com/office/drawing/2014/main" id="{EC5F27F2-EAAD-415E-8878-BB2AE19785BD}"/>
                  </a:ext>
                </a:extLst>
              </p:cNvPr>
              <p:cNvSpPr/>
              <p:nvPr/>
            </p:nvSpPr>
            <p:spPr>
              <a:xfrm rot="16200000">
                <a:off x="1204428" y="3952743"/>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18" name="TextBox 117">
                <a:extLst>
                  <a:ext uri="{FF2B5EF4-FFF2-40B4-BE49-F238E27FC236}">
                    <a16:creationId xmlns:a16="http://schemas.microsoft.com/office/drawing/2014/main" id="{096A2FD6-6068-42AB-9135-4E3275CEAC97}"/>
                  </a:ext>
                </a:extLst>
              </p:cNvPr>
              <p:cNvSpPr txBox="1"/>
              <p:nvPr/>
            </p:nvSpPr>
            <p:spPr>
              <a:xfrm>
                <a:off x="466699" y="5063763"/>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19" name="Down Arrow 79">
                <a:extLst>
                  <a:ext uri="{FF2B5EF4-FFF2-40B4-BE49-F238E27FC236}">
                    <a16:creationId xmlns:a16="http://schemas.microsoft.com/office/drawing/2014/main" id="{495FAC5F-1F90-4E2C-9F1F-156C9AF911EB}"/>
                  </a:ext>
                </a:extLst>
              </p:cNvPr>
              <p:cNvSpPr/>
              <p:nvPr/>
            </p:nvSpPr>
            <p:spPr>
              <a:xfrm rot="16200000">
                <a:off x="1250187" y="402149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0" name="TextBox 119">
                <a:extLst>
                  <a:ext uri="{FF2B5EF4-FFF2-40B4-BE49-F238E27FC236}">
                    <a16:creationId xmlns:a16="http://schemas.microsoft.com/office/drawing/2014/main" id="{BFB74845-BEDB-40EF-8C39-BC9C8AAD885F}"/>
                  </a:ext>
                </a:extLst>
              </p:cNvPr>
              <p:cNvSpPr txBox="1"/>
              <p:nvPr/>
            </p:nvSpPr>
            <p:spPr>
              <a:xfrm>
                <a:off x="512458" y="513251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21" name="Down Arrow 81">
                <a:extLst>
                  <a:ext uri="{FF2B5EF4-FFF2-40B4-BE49-F238E27FC236}">
                    <a16:creationId xmlns:a16="http://schemas.microsoft.com/office/drawing/2014/main" id="{89CEA0B7-056D-428B-B914-885367192869}"/>
                  </a:ext>
                </a:extLst>
              </p:cNvPr>
              <p:cNvSpPr/>
              <p:nvPr/>
            </p:nvSpPr>
            <p:spPr>
              <a:xfrm rot="16200000">
                <a:off x="1314479" y="408894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2" name="TextBox 121">
                <a:extLst>
                  <a:ext uri="{FF2B5EF4-FFF2-40B4-BE49-F238E27FC236}">
                    <a16:creationId xmlns:a16="http://schemas.microsoft.com/office/drawing/2014/main" id="{FB18C431-B0AA-4666-BEE1-0F342B3694D7}"/>
                  </a:ext>
                </a:extLst>
              </p:cNvPr>
              <p:cNvSpPr txBox="1"/>
              <p:nvPr/>
            </p:nvSpPr>
            <p:spPr>
              <a:xfrm>
                <a:off x="576750" y="519996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23" name="Down Arrow 83">
                <a:extLst>
                  <a:ext uri="{FF2B5EF4-FFF2-40B4-BE49-F238E27FC236}">
                    <a16:creationId xmlns:a16="http://schemas.microsoft.com/office/drawing/2014/main" id="{CC9402DE-65F8-4E4E-AB32-3884C414F376}"/>
                  </a:ext>
                </a:extLst>
              </p:cNvPr>
              <p:cNvSpPr/>
              <p:nvPr/>
            </p:nvSpPr>
            <p:spPr>
              <a:xfrm rot="16200000">
                <a:off x="1383409" y="4159960"/>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4" name="TextBox 123">
                <a:extLst>
                  <a:ext uri="{FF2B5EF4-FFF2-40B4-BE49-F238E27FC236}">
                    <a16:creationId xmlns:a16="http://schemas.microsoft.com/office/drawing/2014/main" id="{E2237CD7-61B8-4CC9-8A9D-AF55764FF71D}"/>
                  </a:ext>
                </a:extLst>
              </p:cNvPr>
              <p:cNvSpPr txBox="1"/>
              <p:nvPr/>
            </p:nvSpPr>
            <p:spPr>
              <a:xfrm>
                <a:off x="645680" y="5270980"/>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10000</a:t>
                </a:r>
                <a:endParaRPr kumimoji="0" lang="ru-RU" sz="1000" b="0" i="0" u="none" strike="noStrike" kern="0" cap="none" spc="0" normalizeH="0" baseline="0" noProof="0" dirty="0">
                  <a:ln>
                    <a:noFill/>
                  </a:ln>
                  <a:solidFill>
                    <a:prstClr val="black"/>
                  </a:solidFill>
                  <a:effectLst/>
                  <a:uLnTx/>
                  <a:uFillTx/>
                </a:endParaRPr>
              </a:p>
            </p:txBody>
          </p:sp>
        </p:grpSp>
      </p:grpSp>
      <p:grpSp>
        <p:nvGrpSpPr>
          <p:cNvPr id="133" name="Group 97">
            <a:extLst>
              <a:ext uri="{FF2B5EF4-FFF2-40B4-BE49-F238E27FC236}">
                <a16:creationId xmlns:a16="http://schemas.microsoft.com/office/drawing/2014/main" id="{6E59F6C0-BBDC-4D40-AD41-D161ABBCDEF6}"/>
              </a:ext>
            </a:extLst>
          </p:cNvPr>
          <p:cNvGrpSpPr/>
          <p:nvPr/>
        </p:nvGrpSpPr>
        <p:grpSpPr>
          <a:xfrm>
            <a:off x="2697858" y="4734937"/>
            <a:ext cx="3196390" cy="1752956"/>
            <a:chOff x="179512" y="4700380"/>
            <a:chExt cx="3196390" cy="1752956"/>
          </a:xfrm>
        </p:grpSpPr>
        <p:grpSp>
          <p:nvGrpSpPr>
            <p:cNvPr id="134" name="Group 98">
              <a:extLst>
                <a:ext uri="{FF2B5EF4-FFF2-40B4-BE49-F238E27FC236}">
                  <a16:creationId xmlns:a16="http://schemas.microsoft.com/office/drawing/2014/main" id="{0912D3D6-D740-4280-A46B-901DE7A88D59}"/>
                </a:ext>
              </a:extLst>
            </p:cNvPr>
            <p:cNvGrpSpPr/>
            <p:nvPr/>
          </p:nvGrpSpPr>
          <p:grpSpPr>
            <a:xfrm>
              <a:off x="179512" y="4700380"/>
              <a:ext cx="2935558" cy="1502542"/>
              <a:chOff x="466699" y="4676265"/>
              <a:chExt cx="2935558" cy="1502542"/>
            </a:xfrm>
          </p:grpSpPr>
          <p:sp>
            <p:nvSpPr>
              <p:cNvPr id="144" name="Down Arrow 108">
                <a:extLst>
                  <a:ext uri="{FF2B5EF4-FFF2-40B4-BE49-F238E27FC236}">
                    <a16:creationId xmlns:a16="http://schemas.microsoft.com/office/drawing/2014/main" id="{2BCFE984-5FDF-4B97-ADC5-E8BB821DA1E4}"/>
                  </a:ext>
                </a:extLst>
              </p:cNvPr>
              <p:cNvSpPr/>
              <p:nvPr/>
            </p:nvSpPr>
            <p:spPr>
              <a:xfrm rot="16200000">
                <a:off x="1204428" y="3952743"/>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5" name="TextBox 144">
                <a:extLst>
                  <a:ext uri="{FF2B5EF4-FFF2-40B4-BE49-F238E27FC236}">
                    <a16:creationId xmlns:a16="http://schemas.microsoft.com/office/drawing/2014/main" id="{D76F7121-B854-42D6-93F3-39211829D867}"/>
                  </a:ext>
                </a:extLst>
              </p:cNvPr>
              <p:cNvSpPr txBox="1"/>
              <p:nvPr/>
            </p:nvSpPr>
            <p:spPr>
              <a:xfrm>
                <a:off x="466699" y="5063763"/>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46" name="Down Arrow 110">
                <a:extLst>
                  <a:ext uri="{FF2B5EF4-FFF2-40B4-BE49-F238E27FC236}">
                    <a16:creationId xmlns:a16="http://schemas.microsoft.com/office/drawing/2014/main" id="{342B0EF3-6AC0-483F-BD14-964FD3166703}"/>
                  </a:ext>
                </a:extLst>
              </p:cNvPr>
              <p:cNvSpPr/>
              <p:nvPr/>
            </p:nvSpPr>
            <p:spPr>
              <a:xfrm rot="16200000">
                <a:off x="1250187" y="402149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7" name="TextBox 146">
                <a:extLst>
                  <a:ext uri="{FF2B5EF4-FFF2-40B4-BE49-F238E27FC236}">
                    <a16:creationId xmlns:a16="http://schemas.microsoft.com/office/drawing/2014/main" id="{85AAFC38-A35B-42CF-A215-CA4B01196577}"/>
                  </a:ext>
                </a:extLst>
              </p:cNvPr>
              <p:cNvSpPr txBox="1"/>
              <p:nvPr/>
            </p:nvSpPr>
            <p:spPr>
              <a:xfrm>
                <a:off x="512458" y="513251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48" name="Down Arrow 112">
                <a:extLst>
                  <a:ext uri="{FF2B5EF4-FFF2-40B4-BE49-F238E27FC236}">
                    <a16:creationId xmlns:a16="http://schemas.microsoft.com/office/drawing/2014/main" id="{A0164A10-9F87-4455-85EF-3AC4193F91C8}"/>
                  </a:ext>
                </a:extLst>
              </p:cNvPr>
              <p:cNvSpPr/>
              <p:nvPr/>
            </p:nvSpPr>
            <p:spPr>
              <a:xfrm rot="16200000">
                <a:off x="1314479" y="408894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9" name="TextBox 148">
                <a:extLst>
                  <a:ext uri="{FF2B5EF4-FFF2-40B4-BE49-F238E27FC236}">
                    <a16:creationId xmlns:a16="http://schemas.microsoft.com/office/drawing/2014/main" id="{6B6B50BD-A147-4681-9A3A-95D29140760D}"/>
                  </a:ext>
                </a:extLst>
              </p:cNvPr>
              <p:cNvSpPr txBox="1"/>
              <p:nvPr/>
            </p:nvSpPr>
            <p:spPr>
              <a:xfrm>
                <a:off x="576750" y="519996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50" name="Down Arrow 114">
                <a:extLst>
                  <a:ext uri="{FF2B5EF4-FFF2-40B4-BE49-F238E27FC236}">
                    <a16:creationId xmlns:a16="http://schemas.microsoft.com/office/drawing/2014/main" id="{D7AB7EE4-AC30-405E-84AB-9DF3B7B8055D}"/>
                  </a:ext>
                </a:extLst>
              </p:cNvPr>
              <p:cNvSpPr/>
              <p:nvPr/>
            </p:nvSpPr>
            <p:spPr>
              <a:xfrm rot="16200000">
                <a:off x="1383409" y="4159960"/>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51" name="TextBox 150">
                <a:extLst>
                  <a:ext uri="{FF2B5EF4-FFF2-40B4-BE49-F238E27FC236}">
                    <a16:creationId xmlns:a16="http://schemas.microsoft.com/office/drawing/2014/main" id="{E978BDC3-3B2B-4E7C-8025-5EB053DF13B6}"/>
                  </a:ext>
                </a:extLst>
              </p:cNvPr>
              <p:cNvSpPr txBox="1"/>
              <p:nvPr/>
            </p:nvSpPr>
            <p:spPr>
              <a:xfrm>
                <a:off x="645680" y="5270980"/>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grpSp>
        <p:grpSp>
          <p:nvGrpSpPr>
            <p:cNvPr id="135" name="Group 99">
              <a:extLst>
                <a:ext uri="{FF2B5EF4-FFF2-40B4-BE49-F238E27FC236}">
                  <a16:creationId xmlns:a16="http://schemas.microsoft.com/office/drawing/2014/main" id="{09425787-9863-4EF2-A2DD-6DC9C7B0F9ED}"/>
                </a:ext>
              </a:extLst>
            </p:cNvPr>
            <p:cNvGrpSpPr/>
            <p:nvPr/>
          </p:nvGrpSpPr>
          <p:grpSpPr>
            <a:xfrm>
              <a:off x="440343" y="4950794"/>
              <a:ext cx="2935559" cy="1502542"/>
              <a:chOff x="466699" y="4676265"/>
              <a:chExt cx="2935559" cy="1502542"/>
            </a:xfrm>
          </p:grpSpPr>
          <p:sp>
            <p:nvSpPr>
              <p:cNvPr id="136" name="Down Arrow 100">
                <a:extLst>
                  <a:ext uri="{FF2B5EF4-FFF2-40B4-BE49-F238E27FC236}">
                    <a16:creationId xmlns:a16="http://schemas.microsoft.com/office/drawing/2014/main" id="{27C16ACF-1792-4845-A638-CF1176C33DF4}"/>
                  </a:ext>
                </a:extLst>
              </p:cNvPr>
              <p:cNvSpPr/>
              <p:nvPr/>
            </p:nvSpPr>
            <p:spPr>
              <a:xfrm rot="16200000">
                <a:off x="1204428" y="3952743"/>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37" name="TextBox 136">
                <a:extLst>
                  <a:ext uri="{FF2B5EF4-FFF2-40B4-BE49-F238E27FC236}">
                    <a16:creationId xmlns:a16="http://schemas.microsoft.com/office/drawing/2014/main" id="{3C9F361C-6E2C-4475-A529-025D65D5CDE3}"/>
                  </a:ext>
                </a:extLst>
              </p:cNvPr>
              <p:cNvSpPr txBox="1"/>
              <p:nvPr/>
            </p:nvSpPr>
            <p:spPr>
              <a:xfrm>
                <a:off x="466699" y="5063763"/>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38" name="Down Arrow 102">
                <a:extLst>
                  <a:ext uri="{FF2B5EF4-FFF2-40B4-BE49-F238E27FC236}">
                    <a16:creationId xmlns:a16="http://schemas.microsoft.com/office/drawing/2014/main" id="{6791517C-853A-40D2-826F-33F46D0FFF55}"/>
                  </a:ext>
                </a:extLst>
              </p:cNvPr>
              <p:cNvSpPr/>
              <p:nvPr/>
            </p:nvSpPr>
            <p:spPr>
              <a:xfrm rot="16200000">
                <a:off x="1250187" y="402149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39" name="TextBox 138">
                <a:extLst>
                  <a:ext uri="{FF2B5EF4-FFF2-40B4-BE49-F238E27FC236}">
                    <a16:creationId xmlns:a16="http://schemas.microsoft.com/office/drawing/2014/main" id="{92A027C5-CD28-4DA9-A11A-4294FA62D007}"/>
                  </a:ext>
                </a:extLst>
              </p:cNvPr>
              <p:cNvSpPr txBox="1"/>
              <p:nvPr/>
            </p:nvSpPr>
            <p:spPr>
              <a:xfrm>
                <a:off x="512458" y="513251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40" name="Down Arrow 104">
                <a:extLst>
                  <a:ext uri="{FF2B5EF4-FFF2-40B4-BE49-F238E27FC236}">
                    <a16:creationId xmlns:a16="http://schemas.microsoft.com/office/drawing/2014/main" id="{E1A500BC-3F7A-4D70-8359-CD238B79208C}"/>
                  </a:ext>
                </a:extLst>
              </p:cNvPr>
              <p:cNvSpPr/>
              <p:nvPr/>
            </p:nvSpPr>
            <p:spPr>
              <a:xfrm rot="16200000">
                <a:off x="1314479" y="408894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1" name="TextBox 140">
                <a:extLst>
                  <a:ext uri="{FF2B5EF4-FFF2-40B4-BE49-F238E27FC236}">
                    <a16:creationId xmlns:a16="http://schemas.microsoft.com/office/drawing/2014/main" id="{686A2A59-92A6-4FCA-B72D-CBF5BE469CEB}"/>
                  </a:ext>
                </a:extLst>
              </p:cNvPr>
              <p:cNvSpPr txBox="1"/>
              <p:nvPr/>
            </p:nvSpPr>
            <p:spPr>
              <a:xfrm>
                <a:off x="576750" y="519996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42" name="Down Arrow 106">
                <a:extLst>
                  <a:ext uri="{FF2B5EF4-FFF2-40B4-BE49-F238E27FC236}">
                    <a16:creationId xmlns:a16="http://schemas.microsoft.com/office/drawing/2014/main" id="{13296896-B82F-43E4-875D-3A6882023A0B}"/>
                  </a:ext>
                </a:extLst>
              </p:cNvPr>
              <p:cNvSpPr/>
              <p:nvPr/>
            </p:nvSpPr>
            <p:spPr>
              <a:xfrm rot="16200000">
                <a:off x="1383410" y="4159960"/>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3" name="TextBox 142">
                <a:extLst>
                  <a:ext uri="{FF2B5EF4-FFF2-40B4-BE49-F238E27FC236}">
                    <a16:creationId xmlns:a16="http://schemas.microsoft.com/office/drawing/2014/main" id="{1ED1B03C-00E9-4C20-A045-45A4AE933105}"/>
                  </a:ext>
                </a:extLst>
              </p:cNvPr>
              <p:cNvSpPr txBox="1"/>
              <p:nvPr/>
            </p:nvSpPr>
            <p:spPr>
              <a:xfrm>
                <a:off x="645680" y="5270980"/>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UPDATE Users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SET Rating = 574</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ID = 11245</a:t>
                </a:r>
                <a:endParaRPr kumimoji="0" lang="ru-RU" sz="1000" b="0" i="0" u="none" strike="noStrike" kern="0" cap="none" spc="0" normalizeH="0" baseline="0" noProof="0" dirty="0">
                  <a:ln>
                    <a:noFill/>
                  </a:ln>
                  <a:solidFill>
                    <a:prstClr val="black"/>
                  </a:solidFill>
                  <a:effectLst/>
                  <a:uLnTx/>
                  <a:uFillTx/>
                </a:endParaRPr>
              </a:p>
            </p:txBody>
          </p:sp>
        </p:grpSp>
      </p:grpSp>
      <p:sp>
        <p:nvSpPr>
          <p:cNvPr id="152" name="Text Box 10">
            <a:extLst>
              <a:ext uri="{FF2B5EF4-FFF2-40B4-BE49-F238E27FC236}">
                <a16:creationId xmlns:a16="http://schemas.microsoft.com/office/drawing/2014/main" id="{76370FFF-F890-4157-92B4-4351254973DF}"/>
              </a:ext>
            </a:extLst>
          </p:cNvPr>
          <p:cNvSpPr txBox="1">
            <a:spLocks noChangeArrowheads="1"/>
          </p:cNvSpPr>
          <p:nvPr/>
        </p:nvSpPr>
        <p:spPr bwMode="auto">
          <a:xfrm>
            <a:off x="2220080" y="6103089"/>
            <a:ext cx="32604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fontAlgn="base">
              <a:spcBef>
                <a:spcPct val="0"/>
              </a:spcBef>
              <a:spcAft>
                <a:spcPct val="0"/>
              </a:spcAft>
              <a:buFontTx/>
              <a:buNone/>
            </a:pPr>
            <a:r>
              <a:rPr lang="ru-RU" sz="1600" dirty="0">
                <a:solidFill>
                  <a:srgbClr val="002060"/>
                </a:solidFill>
                <a:latin typeface="+mn-lt"/>
              </a:rPr>
              <a:t>Рейтинг пользователей по </a:t>
            </a:r>
            <a:r>
              <a:rPr lang="en-US" sz="1600" dirty="0">
                <a:solidFill>
                  <a:srgbClr val="002060"/>
                </a:solidFill>
                <a:latin typeface="+mn-lt"/>
              </a:rPr>
              <a:t>"</a:t>
            </a:r>
            <a:r>
              <a:rPr lang="ru-RU" sz="1600" dirty="0">
                <a:solidFill>
                  <a:srgbClr val="002060"/>
                </a:solidFill>
                <a:latin typeface="+mn-lt"/>
              </a:rPr>
              <a:t>лайкам</a:t>
            </a:r>
            <a:r>
              <a:rPr lang="en-US" sz="1600" dirty="0">
                <a:solidFill>
                  <a:srgbClr val="002060"/>
                </a:solidFill>
                <a:latin typeface="+mn-lt"/>
              </a:rPr>
              <a:t>"</a:t>
            </a:r>
            <a:r>
              <a:rPr lang="ru-RU" sz="1600" dirty="0">
                <a:solidFill>
                  <a:srgbClr val="002060"/>
                </a:solidFill>
                <a:latin typeface="+mn-lt"/>
              </a:rPr>
              <a:t> (</a:t>
            </a:r>
            <a:r>
              <a:rPr lang="en-US" sz="1600" dirty="0">
                <a:solidFill>
                  <a:srgbClr val="002060"/>
                </a:solidFill>
                <a:latin typeface="+mn-lt"/>
              </a:rPr>
              <a:t>&gt;1</a:t>
            </a:r>
            <a:r>
              <a:rPr lang="ru-RU" sz="1600" dirty="0">
                <a:solidFill>
                  <a:srgbClr val="002060"/>
                </a:solidFill>
                <a:latin typeface="+mn-lt"/>
              </a:rPr>
              <a:t>0 тыс. </a:t>
            </a:r>
            <a:r>
              <a:rPr lang="en-US" sz="1600" dirty="0">
                <a:solidFill>
                  <a:srgbClr val="002060"/>
                </a:solidFill>
                <a:latin typeface="+mn-lt"/>
              </a:rPr>
              <a:t>"</a:t>
            </a:r>
            <a:r>
              <a:rPr lang="ru-RU" sz="1600" dirty="0">
                <a:solidFill>
                  <a:srgbClr val="002060"/>
                </a:solidFill>
                <a:latin typeface="+mn-lt"/>
              </a:rPr>
              <a:t>лайков</a:t>
            </a:r>
            <a:r>
              <a:rPr lang="en-US" sz="1600" dirty="0">
                <a:solidFill>
                  <a:srgbClr val="002060"/>
                </a:solidFill>
                <a:latin typeface="+mn-lt"/>
              </a:rPr>
              <a:t>"</a:t>
            </a:r>
            <a:r>
              <a:rPr lang="ru-RU" sz="1600" dirty="0">
                <a:solidFill>
                  <a:srgbClr val="002060"/>
                </a:solidFill>
                <a:latin typeface="+mn-lt"/>
              </a:rPr>
              <a:t>/сек.)</a:t>
            </a:r>
          </a:p>
        </p:txBody>
      </p:sp>
      <p:sp>
        <p:nvSpPr>
          <p:cNvPr id="153" name="Text Box 10">
            <a:extLst>
              <a:ext uri="{FF2B5EF4-FFF2-40B4-BE49-F238E27FC236}">
                <a16:creationId xmlns:a16="http://schemas.microsoft.com/office/drawing/2014/main" id="{15E991D1-87D9-4548-AC66-FB5430B420BD}"/>
              </a:ext>
            </a:extLst>
          </p:cNvPr>
          <p:cNvSpPr txBox="1">
            <a:spLocks noChangeArrowheads="1"/>
          </p:cNvSpPr>
          <p:nvPr/>
        </p:nvSpPr>
        <p:spPr bwMode="auto">
          <a:xfrm>
            <a:off x="2224848" y="3684880"/>
            <a:ext cx="25269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fontAlgn="base">
              <a:spcBef>
                <a:spcPct val="0"/>
              </a:spcBef>
              <a:spcAft>
                <a:spcPct val="0"/>
              </a:spcAft>
              <a:buFontTx/>
              <a:buNone/>
            </a:pPr>
            <a:r>
              <a:rPr lang="ru-RU" sz="1600" dirty="0">
                <a:solidFill>
                  <a:srgbClr val="002060"/>
                </a:solidFill>
                <a:latin typeface="+mn-lt"/>
              </a:rPr>
              <a:t>Поиск участников групп (</a:t>
            </a:r>
            <a:r>
              <a:rPr lang="en-US" sz="1600" dirty="0">
                <a:solidFill>
                  <a:srgbClr val="002060"/>
                </a:solidFill>
                <a:latin typeface="+mn-lt"/>
              </a:rPr>
              <a:t>&gt;1000</a:t>
            </a:r>
            <a:r>
              <a:rPr lang="ru-RU" sz="1600" dirty="0">
                <a:solidFill>
                  <a:srgbClr val="002060"/>
                </a:solidFill>
                <a:latin typeface="+mn-lt"/>
              </a:rPr>
              <a:t> запросов/сек.)</a:t>
            </a:r>
          </a:p>
        </p:txBody>
      </p:sp>
      <p:cxnSp>
        <p:nvCxnSpPr>
          <p:cNvPr id="154" name="Straight Arrow Connector 126">
            <a:extLst>
              <a:ext uri="{FF2B5EF4-FFF2-40B4-BE49-F238E27FC236}">
                <a16:creationId xmlns:a16="http://schemas.microsoft.com/office/drawing/2014/main" id="{316E2FD2-82E2-4B16-8F07-E857010EA5A9}"/>
              </a:ext>
            </a:extLst>
          </p:cNvPr>
          <p:cNvCxnSpPr/>
          <p:nvPr/>
        </p:nvCxnSpPr>
        <p:spPr>
          <a:xfrm>
            <a:off x="5945011" y="3191480"/>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5" name="Straight Arrow Connector 137">
            <a:extLst>
              <a:ext uri="{FF2B5EF4-FFF2-40B4-BE49-F238E27FC236}">
                <a16:creationId xmlns:a16="http://schemas.microsoft.com/office/drawing/2014/main" id="{4178291E-E215-49CE-8DC1-3BD46C67CA25}"/>
              </a:ext>
            </a:extLst>
          </p:cNvPr>
          <p:cNvCxnSpPr/>
          <p:nvPr/>
        </p:nvCxnSpPr>
        <p:spPr>
          <a:xfrm>
            <a:off x="5936463" y="3142125"/>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6" name="Straight Arrow Connector 138">
            <a:extLst>
              <a:ext uri="{FF2B5EF4-FFF2-40B4-BE49-F238E27FC236}">
                <a16:creationId xmlns:a16="http://schemas.microsoft.com/office/drawing/2014/main" id="{959E6007-8362-4334-912A-2BA6B343DA95}"/>
              </a:ext>
            </a:extLst>
          </p:cNvPr>
          <p:cNvCxnSpPr/>
          <p:nvPr/>
        </p:nvCxnSpPr>
        <p:spPr>
          <a:xfrm>
            <a:off x="5936463" y="3092706"/>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7" name="Straight Arrow Connector 144">
            <a:extLst>
              <a:ext uri="{FF2B5EF4-FFF2-40B4-BE49-F238E27FC236}">
                <a16:creationId xmlns:a16="http://schemas.microsoft.com/office/drawing/2014/main" id="{F877EF61-62FE-40BF-AE0A-E5785F269455}"/>
              </a:ext>
            </a:extLst>
          </p:cNvPr>
          <p:cNvCxnSpPr/>
          <p:nvPr/>
        </p:nvCxnSpPr>
        <p:spPr>
          <a:xfrm>
            <a:off x="5936463" y="3247180"/>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8" name="Straight Arrow Connector 145">
            <a:extLst>
              <a:ext uri="{FF2B5EF4-FFF2-40B4-BE49-F238E27FC236}">
                <a16:creationId xmlns:a16="http://schemas.microsoft.com/office/drawing/2014/main" id="{CBCD2DAE-CA15-4CA0-A2DF-DE950E833707}"/>
              </a:ext>
            </a:extLst>
          </p:cNvPr>
          <p:cNvCxnSpPr/>
          <p:nvPr/>
        </p:nvCxnSpPr>
        <p:spPr>
          <a:xfrm>
            <a:off x="5911624" y="3227809"/>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9" name="Straight Arrow Connector 146">
            <a:extLst>
              <a:ext uri="{FF2B5EF4-FFF2-40B4-BE49-F238E27FC236}">
                <a16:creationId xmlns:a16="http://schemas.microsoft.com/office/drawing/2014/main" id="{A262A823-4737-42D7-B2AA-9CED3A17996D}"/>
              </a:ext>
            </a:extLst>
          </p:cNvPr>
          <p:cNvCxnSpPr/>
          <p:nvPr/>
        </p:nvCxnSpPr>
        <p:spPr>
          <a:xfrm>
            <a:off x="5897237" y="3155801"/>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0" name="Straight Arrow Connector 147">
            <a:extLst>
              <a:ext uri="{FF2B5EF4-FFF2-40B4-BE49-F238E27FC236}">
                <a16:creationId xmlns:a16="http://schemas.microsoft.com/office/drawing/2014/main" id="{F373B16F-3724-4642-8DE5-3CD3E7A7AAC2}"/>
              </a:ext>
            </a:extLst>
          </p:cNvPr>
          <p:cNvCxnSpPr/>
          <p:nvPr/>
        </p:nvCxnSpPr>
        <p:spPr>
          <a:xfrm>
            <a:off x="5936463" y="3083793"/>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1" name="Straight Arrow Connector 148">
            <a:extLst>
              <a:ext uri="{FF2B5EF4-FFF2-40B4-BE49-F238E27FC236}">
                <a16:creationId xmlns:a16="http://schemas.microsoft.com/office/drawing/2014/main" id="{ACD6D6C5-1D17-4CF3-BDEC-1D1D513BD7E3}"/>
              </a:ext>
            </a:extLst>
          </p:cNvPr>
          <p:cNvCxnSpPr/>
          <p:nvPr/>
        </p:nvCxnSpPr>
        <p:spPr>
          <a:xfrm>
            <a:off x="5945011" y="3155801"/>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2" name="Straight Arrow Connector 150">
            <a:extLst>
              <a:ext uri="{FF2B5EF4-FFF2-40B4-BE49-F238E27FC236}">
                <a16:creationId xmlns:a16="http://schemas.microsoft.com/office/drawing/2014/main" id="{07DAC752-C040-4CA3-86B6-FABF6AA65152}"/>
              </a:ext>
            </a:extLst>
          </p:cNvPr>
          <p:cNvCxnSpPr/>
          <p:nvPr/>
        </p:nvCxnSpPr>
        <p:spPr>
          <a:xfrm>
            <a:off x="5953130" y="2700373"/>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3" name="Straight Arrow Connector 154">
            <a:extLst>
              <a:ext uri="{FF2B5EF4-FFF2-40B4-BE49-F238E27FC236}">
                <a16:creationId xmlns:a16="http://schemas.microsoft.com/office/drawing/2014/main" id="{8AADA721-23B6-4A30-82BA-BD3A00F13D69}"/>
              </a:ext>
            </a:extLst>
          </p:cNvPr>
          <p:cNvCxnSpPr/>
          <p:nvPr/>
        </p:nvCxnSpPr>
        <p:spPr>
          <a:xfrm>
            <a:off x="5966982" y="2769823"/>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4" name="Straight Arrow Connector 155">
            <a:extLst>
              <a:ext uri="{FF2B5EF4-FFF2-40B4-BE49-F238E27FC236}">
                <a16:creationId xmlns:a16="http://schemas.microsoft.com/office/drawing/2014/main" id="{0790F57F-E81E-470F-B9F3-7E57F2090DF7}"/>
              </a:ext>
            </a:extLst>
          </p:cNvPr>
          <p:cNvCxnSpPr/>
          <p:nvPr/>
        </p:nvCxnSpPr>
        <p:spPr>
          <a:xfrm>
            <a:off x="5953129" y="2700372"/>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5" name="Straight Arrow Connector 156">
            <a:extLst>
              <a:ext uri="{FF2B5EF4-FFF2-40B4-BE49-F238E27FC236}">
                <a16:creationId xmlns:a16="http://schemas.microsoft.com/office/drawing/2014/main" id="{172456E0-BC77-4042-BB2B-8EC9CAF471FE}"/>
              </a:ext>
            </a:extLst>
          </p:cNvPr>
          <p:cNvCxnSpPr/>
          <p:nvPr/>
        </p:nvCxnSpPr>
        <p:spPr>
          <a:xfrm>
            <a:off x="5939570" y="2825574"/>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spTree>
    <p:extLst>
      <p:ext uri="{BB962C8B-B14F-4D97-AF65-F5344CB8AC3E}">
        <p14:creationId xmlns:p14="http://schemas.microsoft.com/office/powerpoint/2010/main" val="814758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Работа со </a:t>
            </a:r>
            <a:r>
              <a:rPr lang="en-US" altLang="ru-RU" dirty="0">
                <a:solidFill>
                  <a:srgbClr val="002060"/>
                </a:solidFill>
                <a:latin typeface="+mn-lt"/>
                <a:cs typeface="Times New Roman" panose="02020603050405020304" pitchFamily="18" charset="0"/>
              </a:rPr>
              <a:t>ScyllaDB </a:t>
            </a:r>
            <a:r>
              <a:rPr lang="ru-RU" altLang="ru-RU" dirty="0">
                <a:solidFill>
                  <a:srgbClr val="002060"/>
                </a:solidFill>
                <a:latin typeface="+mn-lt"/>
                <a:cs typeface="Times New Roman" panose="02020603050405020304" pitchFamily="18" charset="0"/>
              </a:rPr>
              <a:t>из </a:t>
            </a:r>
            <a:r>
              <a:rPr lang="en-US" altLang="ru-RU" dirty="0">
                <a:solidFill>
                  <a:srgbClr val="002060"/>
                </a:solidFill>
                <a:latin typeface="+mn-lt"/>
                <a:cs typeface="Times New Roman" panose="02020603050405020304" pitchFamily="18" charset="0"/>
              </a:rPr>
              <a:t>Python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delete_users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id </a:t>
            </a:r>
            <a:r>
              <a:rPr lang="en-US" sz="1400" b="1" dirty="0">
                <a:solidFill>
                  <a:srgbClr val="0000FF"/>
                </a:solidFill>
                <a:effectLst/>
                <a:latin typeface="Courier New" panose="02070309020205020404" pitchFamily="49" charset="0"/>
              </a:rPr>
              <a:t>is</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"DELETE FROM 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else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"DELETE FROM users WHERE id =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endParaRPr lang="en-US" sz="1400" b="1" dirty="0">
              <a:solidFill>
                <a:srgbClr val="000000"/>
              </a:solidFill>
              <a:effectLst/>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__name__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"__main__"</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Подключение к кластеру</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cluster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Cluster</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'127.0.0.1'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Выбор кейспейса</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session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cluster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connect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Добавление записей</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insert_users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'ivanovi'</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a:t>
            </a:r>
            <a:r>
              <a:rPr lang="ru-RU" sz="1400" dirty="0">
                <a:solidFill>
                  <a:srgbClr val="808080"/>
                </a:solidFill>
                <a:effectLst/>
                <a:latin typeface="Courier New" panose="02070309020205020404" pitchFamily="49" charset="0"/>
              </a:rPr>
              <a:t>Иван Иванов'</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'2020-01-01'</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Available'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insert_users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2</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'petrovp'</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a:t>
            </a:r>
            <a:r>
              <a:rPr lang="ru-RU" sz="1400" dirty="0">
                <a:solidFill>
                  <a:srgbClr val="808080"/>
                </a:solidFill>
                <a:effectLst/>
                <a:latin typeface="Courier New" panose="02070309020205020404" pitchFamily="49" charset="0"/>
              </a:rPr>
              <a:t>Петр Петров'</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'2020-02-02'</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Busy'</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insert_users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3</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'orlovi'</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a:t>
            </a:r>
            <a:r>
              <a:rPr lang="ru-RU" sz="1400" dirty="0">
                <a:solidFill>
                  <a:srgbClr val="808080"/>
                </a:solidFill>
                <a:effectLst/>
                <a:latin typeface="Courier New" panose="02070309020205020404" pitchFamily="49" charset="0"/>
              </a:rPr>
              <a:t>Илья Орлов'</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'2020-03-03'</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Available'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Чтение всех записей</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Чтение записи по </a:t>
            </a:r>
            <a:r>
              <a:rPr lang="en-US" sz="1400" dirty="0">
                <a:solidFill>
                  <a:srgbClr val="008000"/>
                </a:solidFill>
                <a:effectLst/>
                <a:latin typeface="Courier New" panose="02070309020205020404" pitchFamily="49" charset="0"/>
              </a:rPr>
              <a:t>id</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Изменение записи (колонки </a:t>
            </a:r>
            <a:r>
              <a:rPr lang="en-US" sz="1400" dirty="0">
                <a:solidFill>
                  <a:srgbClr val="008000"/>
                </a:solidFill>
                <a:effectLst/>
                <a:latin typeface="Courier New" panose="02070309020205020404" pitchFamily="49" charset="0"/>
              </a:rPr>
              <a:t>Status)</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update_user_status</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'Busy'</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FF"/>
                </a:solidFill>
                <a:effectLst/>
                <a:latin typeface="Courier New" panose="02070309020205020404" pitchFamily="49" charset="0"/>
              </a:rPr>
              <a:t>    print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Проверяем, что изменения применились</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Удаление записи по </a:t>
            </a:r>
            <a:r>
              <a:rPr lang="en-US" sz="1400" dirty="0">
                <a:solidFill>
                  <a:srgbClr val="008000"/>
                </a:solidFill>
                <a:effectLst/>
                <a:latin typeface="Courier New" panose="02070309020205020404" pitchFamily="49" charset="0"/>
              </a:rPr>
              <a:t>id</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delete_users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3</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FF"/>
                </a:solidFill>
                <a:effectLst/>
                <a:latin typeface="Courier New" panose="02070309020205020404" pitchFamily="49" charset="0"/>
              </a:rPr>
              <a:t>    print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Проверяем, что запись удалилась</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endParaRPr lang="en-US" sz="1400" dirty="0">
              <a:effectLst/>
            </a:endParaRPr>
          </a:p>
          <a:p>
            <a:pPr algn="just" eaLnBrk="1" hangingPunct="1">
              <a:spcBef>
                <a:spcPts val="600"/>
              </a:spcBef>
              <a:spcAft>
                <a:spcPts val="600"/>
              </a:spcAft>
              <a:buNone/>
            </a:pPr>
            <a:endParaRPr lang="ru-RU" sz="1400" b="1" dirty="0">
              <a:solidFill>
                <a:srgbClr val="002060"/>
              </a:solidFill>
              <a:latin typeface="+mn-lt"/>
            </a:endParaRPr>
          </a:p>
        </p:txBody>
      </p:sp>
    </p:spTree>
    <p:extLst>
      <p:ext uri="{BB962C8B-B14F-4D97-AF65-F5344CB8AC3E}">
        <p14:creationId xmlns:p14="http://schemas.microsoft.com/office/powerpoint/2010/main" val="2779248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ts val="600"/>
              </a:spcBef>
              <a:buNone/>
            </a:pPr>
            <a:r>
              <a:rPr lang="ru-RU" sz="2000" dirty="0">
                <a:solidFill>
                  <a:srgbClr val="002060"/>
                </a:solidFill>
                <a:latin typeface="+mn-lt"/>
              </a:rPr>
              <a:t>Создать </a:t>
            </a:r>
            <a:r>
              <a:rPr lang="en-US" sz="2000" dirty="0">
                <a:solidFill>
                  <a:srgbClr val="002060"/>
                </a:solidFill>
                <a:latin typeface="+mn-lt"/>
              </a:rPr>
              <a:t>NoSQL </a:t>
            </a:r>
            <a:r>
              <a:rPr lang="ru-RU" sz="2000" dirty="0">
                <a:solidFill>
                  <a:srgbClr val="002060"/>
                </a:solidFill>
                <a:latin typeface="+mn-lt"/>
              </a:rPr>
              <a:t>базу данных для сервиса заказа такси. Предусмотреть наличие в предметной области таких сущностей, как пользователи сервиса (логин, рейтинг) и, собственно, машины такси (номер, рейтинг, цена, координаты). </a:t>
            </a:r>
            <a:r>
              <a:rPr lang="en-US" sz="2000" dirty="0">
                <a:solidFill>
                  <a:srgbClr val="002060"/>
                </a:solidFill>
                <a:latin typeface="+mn-lt"/>
              </a:rPr>
              <a:t>API</a:t>
            </a:r>
            <a:r>
              <a:rPr lang="ru-RU" sz="2000" dirty="0">
                <a:solidFill>
                  <a:srgbClr val="002060"/>
                </a:solidFill>
                <a:latin typeface="+mn-lt"/>
              </a:rPr>
              <a:t> для работы с БД</a:t>
            </a:r>
            <a:r>
              <a:rPr lang="en-US" sz="2000" dirty="0">
                <a:solidFill>
                  <a:srgbClr val="002060"/>
                </a:solidFill>
                <a:latin typeface="+mn-lt"/>
              </a:rPr>
              <a:t> </a:t>
            </a:r>
            <a:r>
              <a:rPr lang="ru-RU" sz="2000" dirty="0">
                <a:solidFill>
                  <a:srgbClr val="002060"/>
                </a:solidFill>
                <a:latin typeface="+mn-lt"/>
              </a:rPr>
              <a:t>должен предусматривать поиск ближайшей по координатам, либо оптимальной по цене, машины, начало и завершение поездки. Для оптимизации поиска следует использовать индексирование.</a:t>
            </a:r>
          </a:p>
        </p:txBody>
      </p:sp>
    </p:spTree>
    <p:extLst>
      <p:ext uri="{BB962C8B-B14F-4D97-AF65-F5344CB8AC3E}">
        <p14:creationId xmlns:p14="http://schemas.microsoft.com/office/powerpoint/2010/main" val="240454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SQL + </a:t>
            </a:r>
            <a:r>
              <a:rPr lang="ru-RU" altLang="ru-RU" dirty="0">
                <a:solidFill>
                  <a:srgbClr val="002060"/>
                </a:solidFill>
                <a:latin typeface="+mn-lt"/>
                <a:cs typeface="Times New Roman" panose="02020603050405020304" pitchFamily="18" charset="0"/>
              </a:rPr>
              <a:t>Шардирование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altLang="ru-RU" sz="2000" dirty="0">
                <a:solidFill>
                  <a:srgbClr val="002060"/>
                </a:solidFill>
                <a:latin typeface="+mn-lt"/>
              </a:rPr>
              <a:t>Разбиваем таблицы по серверам по простейшей хэш-функции f(x) = x%3:</a:t>
            </a:r>
            <a:r>
              <a:rPr lang="en-US" altLang="ru-RU" sz="2000" dirty="0">
                <a:solidFill>
                  <a:srgbClr val="002060"/>
                </a:solidFill>
                <a:latin typeface="+mn-lt"/>
              </a:rPr>
              <a:t> </a:t>
            </a:r>
            <a:r>
              <a:rPr lang="ru-RU" altLang="ru-RU" sz="2000" dirty="0">
                <a:solidFill>
                  <a:srgbClr val="002060"/>
                </a:solidFill>
                <a:latin typeface="+mn-lt"/>
              </a:rPr>
              <a:t>на каждом из N серверов в N раз меньше записей пользователей. </a:t>
            </a:r>
          </a:p>
        </p:txBody>
      </p:sp>
      <p:graphicFrame>
        <p:nvGraphicFramePr>
          <p:cNvPr id="8" name="Object 7">
            <a:extLst>
              <a:ext uri="{FF2B5EF4-FFF2-40B4-BE49-F238E27FC236}">
                <a16:creationId xmlns:a16="http://schemas.microsoft.com/office/drawing/2014/main" id="{6C24EFFA-1FBA-4630-B3BB-EFC9CEEB5063}"/>
              </a:ext>
            </a:extLst>
          </p:cNvPr>
          <p:cNvGraphicFramePr>
            <a:graphicFrameLocks noChangeAspect="1"/>
          </p:cNvGraphicFramePr>
          <p:nvPr>
            <p:extLst>
              <p:ext uri="{D42A27DB-BD31-4B8C-83A1-F6EECF244321}">
                <p14:modId xmlns:p14="http://schemas.microsoft.com/office/powerpoint/2010/main" val="366785507"/>
              </p:ext>
            </p:extLst>
          </p:nvPr>
        </p:nvGraphicFramePr>
        <p:xfrm>
          <a:off x="8032304" y="1827359"/>
          <a:ext cx="2438400" cy="1281112"/>
        </p:xfrm>
        <a:graphic>
          <a:graphicData uri="http://schemas.openxmlformats.org/presentationml/2006/ole">
            <mc:AlternateContent xmlns:mc="http://schemas.openxmlformats.org/markup-compatibility/2006">
              <mc:Choice xmlns:v="urn:schemas-microsoft-com:vml" Requires="v">
                <p:oleObj spid="_x0000_s3080" name="Worksheet" r:id="rId3" imgW="1828832" imgH="962141" progId="Excel.Sheet.12">
                  <p:embed/>
                </p:oleObj>
              </mc:Choice>
              <mc:Fallback>
                <p:oleObj name="Worksheet" r:id="rId3" imgW="1828832" imgH="962141" progId="Excel.Sheet.12">
                  <p:embed/>
                  <p:pic>
                    <p:nvPicPr>
                      <p:cNvPr id="8" name="Object 7"/>
                      <p:cNvPicPr/>
                      <p:nvPr/>
                    </p:nvPicPr>
                    <p:blipFill>
                      <a:blip r:embed="rId4"/>
                      <a:stretch>
                        <a:fillRect/>
                      </a:stretch>
                    </p:blipFill>
                    <p:spPr>
                      <a:xfrm>
                        <a:off x="8032304" y="1827359"/>
                        <a:ext cx="2438400" cy="1281112"/>
                      </a:xfrm>
                      <a:prstGeom prst="rect">
                        <a:avLst/>
                      </a:prstGeom>
                    </p:spPr>
                  </p:pic>
                </p:oleObj>
              </mc:Fallback>
            </mc:AlternateContent>
          </a:graphicData>
        </a:graphic>
      </p:graphicFrame>
      <p:graphicFrame>
        <p:nvGraphicFramePr>
          <p:cNvPr id="9" name="Object 4">
            <a:extLst>
              <a:ext uri="{FF2B5EF4-FFF2-40B4-BE49-F238E27FC236}">
                <a16:creationId xmlns:a16="http://schemas.microsoft.com/office/drawing/2014/main" id="{25B22859-1CAC-4844-8075-D536BEBCA5E2}"/>
              </a:ext>
            </a:extLst>
          </p:cNvPr>
          <p:cNvGraphicFramePr>
            <a:graphicFrameLocks noChangeAspect="1"/>
          </p:cNvGraphicFramePr>
          <p:nvPr>
            <p:extLst>
              <p:ext uri="{D42A27DB-BD31-4B8C-83A1-F6EECF244321}">
                <p14:modId xmlns:p14="http://schemas.microsoft.com/office/powerpoint/2010/main" val="3657531344"/>
              </p:ext>
            </p:extLst>
          </p:nvPr>
        </p:nvGraphicFramePr>
        <p:xfrm>
          <a:off x="3497308" y="3332554"/>
          <a:ext cx="4113212" cy="1279525"/>
        </p:xfrm>
        <a:graphic>
          <a:graphicData uri="http://schemas.openxmlformats.org/presentationml/2006/ole">
            <mc:AlternateContent xmlns:mc="http://schemas.openxmlformats.org/markup-compatibility/2006">
              <mc:Choice xmlns:v="urn:schemas-microsoft-com:vml" Requires="v">
                <p:oleObj spid="_x0000_s3081" name="Worksheet" r:id="rId5" imgW="3095506" imgH="962141" progId="Excel.Sheet.12">
                  <p:embed/>
                </p:oleObj>
              </mc:Choice>
              <mc:Fallback>
                <p:oleObj name="Worksheet" r:id="rId5" imgW="3095506" imgH="962141" progId="Excel.Sheet.12">
                  <p:embed/>
                  <p:pic>
                    <p:nvPicPr>
                      <p:cNvPr id="5" name="Object 4"/>
                      <p:cNvPicPr/>
                      <p:nvPr/>
                    </p:nvPicPr>
                    <p:blipFill>
                      <a:blip r:embed="rId6"/>
                      <a:stretch>
                        <a:fillRect/>
                      </a:stretch>
                    </p:blipFill>
                    <p:spPr>
                      <a:xfrm>
                        <a:off x="3497308" y="3332554"/>
                        <a:ext cx="4113212" cy="1279525"/>
                      </a:xfrm>
                      <a:prstGeom prst="rect">
                        <a:avLst/>
                      </a:prstGeom>
                    </p:spPr>
                  </p:pic>
                </p:oleObj>
              </mc:Fallback>
            </mc:AlternateContent>
          </a:graphicData>
        </a:graphic>
      </p:graphicFrame>
      <p:graphicFrame>
        <p:nvGraphicFramePr>
          <p:cNvPr id="10" name="Object 75">
            <a:extLst>
              <a:ext uri="{FF2B5EF4-FFF2-40B4-BE49-F238E27FC236}">
                <a16:creationId xmlns:a16="http://schemas.microsoft.com/office/drawing/2014/main" id="{6756F396-79EF-455E-B265-1F0A98548D6F}"/>
              </a:ext>
            </a:extLst>
          </p:cNvPr>
          <p:cNvGraphicFramePr>
            <a:graphicFrameLocks noChangeAspect="1"/>
          </p:cNvGraphicFramePr>
          <p:nvPr>
            <p:extLst>
              <p:ext uri="{D42A27DB-BD31-4B8C-83A1-F6EECF244321}">
                <p14:modId xmlns:p14="http://schemas.microsoft.com/office/powerpoint/2010/main" val="2588319354"/>
              </p:ext>
            </p:extLst>
          </p:nvPr>
        </p:nvGraphicFramePr>
        <p:xfrm>
          <a:off x="3473514" y="1823576"/>
          <a:ext cx="4113213" cy="1277937"/>
        </p:xfrm>
        <a:graphic>
          <a:graphicData uri="http://schemas.openxmlformats.org/presentationml/2006/ole">
            <mc:AlternateContent xmlns:mc="http://schemas.openxmlformats.org/markup-compatibility/2006">
              <mc:Choice xmlns:v="urn:schemas-microsoft-com:vml" Requires="v">
                <p:oleObj spid="_x0000_s3082" name="Worksheet" r:id="rId7" imgW="3095506" imgH="962141" progId="Excel.Sheet.12">
                  <p:embed/>
                </p:oleObj>
              </mc:Choice>
              <mc:Fallback>
                <p:oleObj name="Worksheet" r:id="rId7" imgW="3095506" imgH="962141" progId="Excel.Sheet.12">
                  <p:embed/>
                  <p:pic>
                    <p:nvPicPr>
                      <p:cNvPr id="76" name="Object 75"/>
                      <p:cNvPicPr/>
                      <p:nvPr/>
                    </p:nvPicPr>
                    <p:blipFill>
                      <a:blip r:embed="rId8"/>
                      <a:stretch>
                        <a:fillRect/>
                      </a:stretch>
                    </p:blipFill>
                    <p:spPr>
                      <a:xfrm>
                        <a:off x="3473514" y="1823576"/>
                        <a:ext cx="4113213" cy="1277937"/>
                      </a:xfrm>
                      <a:prstGeom prst="rect">
                        <a:avLst/>
                      </a:prstGeom>
                    </p:spPr>
                  </p:pic>
                </p:oleObj>
              </mc:Fallback>
            </mc:AlternateContent>
          </a:graphicData>
        </a:graphic>
      </p:graphicFrame>
      <p:graphicFrame>
        <p:nvGraphicFramePr>
          <p:cNvPr id="11" name="Object 85">
            <a:extLst>
              <a:ext uri="{FF2B5EF4-FFF2-40B4-BE49-F238E27FC236}">
                <a16:creationId xmlns:a16="http://schemas.microsoft.com/office/drawing/2014/main" id="{A6CBD7C4-FD35-41C6-80C3-A1F55C912803}"/>
              </a:ext>
            </a:extLst>
          </p:cNvPr>
          <p:cNvGraphicFramePr>
            <a:graphicFrameLocks noChangeAspect="1"/>
          </p:cNvGraphicFramePr>
          <p:nvPr>
            <p:extLst>
              <p:ext uri="{D42A27DB-BD31-4B8C-83A1-F6EECF244321}">
                <p14:modId xmlns:p14="http://schemas.microsoft.com/office/powerpoint/2010/main" val="756384183"/>
              </p:ext>
            </p:extLst>
          </p:nvPr>
        </p:nvGraphicFramePr>
        <p:xfrm>
          <a:off x="3531022" y="4859629"/>
          <a:ext cx="4113212" cy="1277938"/>
        </p:xfrm>
        <a:graphic>
          <a:graphicData uri="http://schemas.openxmlformats.org/presentationml/2006/ole">
            <mc:AlternateContent xmlns:mc="http://schemas.openxmlformats.org/markup-compatibility/2006">
              <mc:Choice xmlns:v="urn:schemas-microsoft-com:vml" Requires="v">
                <p:oleObj spid="_x0000_s3083" name="Worksheet" r:id="rId9" imgW="3095506" imgH="962141" progId="Excel.Sheet.12">
                  <p:embed/>
                </p:oleObj>
              </mc:Choice>
              <mc:Fallback>
                <p:oleObj name="Worksheet" r:id="rId9" imgW="3095506" imgH="962141" progId="Excel.Sheet.12">
                  <p:embed/>
                  <p:pic>
                    <p:nvPicPr>
                      <p:cNvPr id="86" name="Object 85"/>
                      <p:cNvPicPr/>
                      <p:nvPr/>
                    </p:nvPicPr>
                    <p:blipFill>
                      <a:blip r:embed="rId10"/>
                      <a:stretch>
                        <a:fillRect/>
                      </a:stretch>
                    </p:blipFill>
                    <p:spPr>
                      <a:xfrm>
                        <a:off x="3531022" y="4859629"/>
                        <a:ext cx="4113212" cy="1277938"/>
                      </a:xfrm>
                      <a:prstGeom prst="rect">
                        <a:avLst/>
                      </a:prstGeom>
                    </p:spPr>
                  </p:pic>
                </p:oleObj>
              </mc:Fallback>
            </mc:AlternateContent>
          </a:graphicData>
        </a:graphic>
      </p:graphicFrame>
      <p:graphicFrame>
        <p:nvGraphicFramePr>
          <p:cNvPr id="12" name="Object 87">
            <a:extLst>
              <a:ext uri="{FF2B5EF4-FFF2-40B4-BE49-F238E27FC236}">
                <a16:creationId xmlns:a16="http://schemas.microsoft.com/office/drawing/2014/main" id="{82D7D786-331D-4E5D-B995-ECEC39D8A3CA}"/>
              </a:ext>
            </a:extLst>
          </p:cNvPr>
          <p:cNvGraphicFramePr>
            <a:graphicFrameLocks noChangeAspect="1"/>
          </p:cNvGraphicFramePr>
          <p:nvPr>
            <p:extLst>
              <p:ext uri="{D42A27DB-BD31-4B8C-83A1-F6EECF244321}">
                <p14:modId xmlns:p14="http://schemas.microsoft.com/office/powerpoint/2010/main" val="2026515688"/>
              </p:ext>
            </p:extLst>
          </p:nvPr>
        </p:nvGraphicFramePr>
        <p:xfrm>
          <a:off x="8031894" y="3330966"/>
          <a:ext cx="2438400" cy="1281113"/>
        </p:xfrm>
        <a:graphic>
          <a:graphicData uri="http://schemas.openxmlformats.org/presentationml/2006/ole">
            <mc:AlternateContent xmlns:mc="http://schemas.openxmlformats.org/markup-compatibility/2006">
              <mc:Choice xmlns:v="urn:schemas-microsoft-com:vml" Requires="v">
                <p:oleObj spid="_x0000_s3084" name="Worksheet" r:id="rId11" imgW="1828832" imgH="962141" progId="Excel.Sheet.12">
                  <p:embed/>
                </p:oleObj>
              </mc:Choice>
              <mc:Fallback>
                <p:oleObj name="Worksheet" r:id="rId11" imgW="1828832" imgH="962141" progId="Excel.Sheet.12">
                  <p:embed/>
                  <p:pic>
                    <p:nvPicPr>
                      <p:cNvPr id="88" name="Object 87"/>
                      <p:cNvPicPr/>
                      <p:nvPr/>
                    </p:nvPicPr>
                    <p:blipFill>
                      <a:blip r:embed="rId12"/>
                      <a:stretch>
                        <a:fillRect/>
                      </a:stretch>
                    </p:blipFill>
                    <p:spPr>
                      <a:xfrm>
                        <a:off x="8031894" y="3330966"/>
                        <a:ext cx="2438400" cy="1281113"/>
                      </a:xfrm>
                      <a:prstGeom prst="rect">
                        <a:avLst/>
                      </a:prstGeom>
                    </p:spPr>
                  </p:pic>
                </p:oleObj>
              </mc:Fallback>
            </mc:AlternateContent>
          </a:graphicData>
        </a:graphic>
      </p:graphicFrame>
      <p:graphicFrame>
        <p:nvGraphicFramePr>
          <p:cNvPr id="16" name="Object 88">
            <a:extLst>
              <a:ext uri="{FF2B5EF4-FFF2-40B4-BE49-F238E27FC236}">
                <a16:creationId xmlns:a16="http://schemas.microsoft.com/office/drawing/2014/main" id="{0A3867FE-9E3A-4F4F-9EC1-3C1BAAA2F47E}"/>
              </a:ext>
            </a:extLst>
          </p:cNvPr>
          <p:cNvGraphicFramePr>
            <a:graphicFrameLocks noChangeAspect="1"/>
          </p:cNvGraphicFramePr>
          <p:nvPr>
            <p:extLst>
              <p:ext uri="{D42A27DB-BD31-4B8C-83A1-F6EECF244321}">
                <p14:modId xmlns:p14="http://schemas.microsoft.com/office/powerpoint/2010/main" val="1120098342"/>
              </p:ext>
            </p:extLst>
          </p:nvPr>
        </p:nvGraphicFramePr>
        <p:xfrm>
          <a:off x="8031894" y="4893297"/>
          <a:ext cx="2438400" cy="1281113"/>
        </p:xfrm>
        <a:graphic>
          <a:graphicData uri="http://schemas.openxmlformats.org/presentationml/2006/ole">
            <mc:AlternateContent xmlns:mc="http://schemas.openxmlformats.org/markup-compatibility/2006">
              <mc:Choice xmlns:v="urn:schemas-microsoft-com:vml" Requires="v">
                <p:oleObj spid="_x0000_s3085" name="Worksheet" r:id="rId13" imgW="1828832" imgH="962141" progId="Excel.Sheet.12">
                  <p:embed/>
                </p:oleObj>
              </mc:Choice>
              <mc:Fallback>
                <p:oleObj name="Worksheet" r:id="rId13" imgW="1828832" imgH="962141" progId="Excel.Sheet.12">
                  <p:embed/>
                  <p:pic>
                    <p:nvPicPr>
                      <p:cNvPr id="89" name="Object 88"/>
                      <p:cNvPicPr/>
                      <p:nvPr/>
                    </p:nvPicPr>
                    <p:blipFill>
                      <a:blip r:embed="rId14"/>
                      <a:stretch>
                        <a:fillRect/>
                      </a:stretch>
                    </p:blipFill>
                    <p:spPr>
                      <a:xfrm>
                        <a:off x="8031894" y="4893297"/>
                        <a:ext cx="2438400" cy="1281113"/>
                      </a:xfrm>
                      <a:prstGeom prst="rect">
                        <a:avLst/>
                      </a:prstGeom>
                    </p:spPr>
                  </p:pic>
                </p:oleObj>
              </mc:Fallback>
            </mc:AlternateContent>
          </a:graphicData>
        </a:graphic>
      </p:graphicFrame>
      <p:cxnSp>
        <p:nvCxnSpPr>
          <p:cNvPr id="17" name="Straight Arrow Connector 90">
            <a:extLst>
              <a:ext uri="{FF2B5EF4-FFF2-40B4-BE49-F238E27FC236}">
                <a16:creationId xmlns:a16="http://schemas.microsoft.com/office/drawing/2014/main" id="{E08F3080-86AA-4AD1-8E89-B6314E0A770E}"/>
              </a:ext>
            </a:extLst>
          </p:cNvPr>
          <p:cNvCxnSpPr/>
          <p:nvPr/>
        </p:nvCxnSpPr>
        <p:spPr>
          <a:xfrm>
            <a:off x="7644234" y="5498598"/>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91">
            <a:extLst>
              <a:ext uri="{FF2B5EF4-FFF2-40B4-BE49-F238E27FC236}">
                <a16:creationId xmlns:a16="http://schemas.microsoft.com/office/drawing/2014/main" id="{8571552E-1E0B-4B52-B554-E5283AEE4BA3}"/>
              </a:ext>
            </a:extLst>
          </p:cNvPr>
          <p:cNvCxnSpPr/>
          <p:nvPr/>
        </p:nvCxnSpPr>
        <p:spPr>
          <a:xfrm>
            <a:off x="7644234" y="3982290"/>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92">
            <a:extLst>
              <a:ext uri="{FF2B5EF4-FFF2-40B4-BE49-F238E27FC236}">
                <a16:creationId xmlns:a16="http://schemas.microsoft.com/office/drawing/2014/main" id="{4148799D-5508-46A5-96C4-78EF4697CA40}"/>
              </a:ext>
            </a:extLst>
          </p:cNvPr>
          <p:cNvCxnSpPr/>
          <p:nvPr/>
        </p:nvCxnSpPr>
        <p:spPr>
          <a:xfrm>
            <a:off x="7644234" y="2462544"/>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94138FB-8A5D-4C8E-9A7C-F39FAB9A7E63}"/>
              </a:ext>
            </a:extLst>
          </p:cNvPr>
          <p:cNvSpPr txBox="1"/>
          <p:nvPr/>
        </p:nvSpPr>
        <p:spPr>
          <a:xfrm>
            <a:off x="1779378" y="1823576"/>
            <a:ext cx="1622128" cy="1323439"/>
          </a:xfrm>
          <a:prstGeom prst="rect">
            <a:avLst/>
          </a:prstGeom>
          <a:noFill/>
        </p:spPr>
        <p:txBody>
          <a:bodyPr wrap="square" rtlCol="0">
            <a:spAutoFit/>
          </a:bodyPr>
          <a:lstStyle/>
          <a:p>
            <a:pPr algn="ctr"/>
            <a:r>
              <a:rPr lang="ru-RU" sz="1600" u="sng" dirty="0">
                <a:solidFill>
                  <a:srgbClr val="002060"/>
                </a:solidFill>
              </a:rPr>
              <a:t>Сервер 1</a:t>
            </a:r>
          </a:p>
          <a:p>
            <a:r>
              <a:rPr lang="en-US" sz="1600" dirty="0">
                <a:solidFill>
                  <a:srgbClr val="002060"/>
                </a:solidFill>
              </a:rPr>
              <a:t>Users:</a:t>
            </a:r>
          </a:p>
          <a:p>
            <a:r>
              <a:rPr lang="en-US" sz="1600" dirty="0">
                <a:solidFill>
                  <a:srgbClr val="002060"/>
                </a:solidFill>
              </a:rPr>
              <a:t>ID % 3 == 1</a:t>
            </a:r>
          </a:p>
          <a:p>
            <a:r>
              <a:rPr lang="en-US" sz="1600" dirty="0">
                <a:solidFill>
                  <a:srgbClr val="002060"/>
                </a:solidFill>
              </a:rPr>
              <a:t>UserGroup:</a:t>
            </a:r>
          </a:p>
          <a:p>
            <a:r>
              <a:rPr lang="en-US" sz="1600" dirty="0">
                <a:solidFill>
                  <a:srgbClr val="002060"/>
                </a:solidFill>
              </a:rPr>
              <a:t>UserID % 3 == 1</a:t>
            </a:r>
            <a:endParaRPr lang="ru-RU" sz="1600" dirty="0">
              <a:solidFill>
                <a:srgbClr val="002060"/>
              </a:solidFill>
            </a:endParaRPr>
          </a:p>
        </p:txBody>
      </p:sp>
      <p:sp>
        <p:nvSpPr>
          <p:cNvPr id="21" name="TextBox 20">
            <a:extLst>
              <a:ext uri="{FF2B5EF4-FFF2-40B4-BE49-F238E27FC236}">
                <a16:creationId xmlns:a16="http://schemas.microsoft.com/office/drawing/2014/main" id="{91166B91-DCCF-48A3-A165-954B358413C9}"/>
              </a:ext>
            </a:extLst>
          </p:cNvPr>
          <p:cNvSpPr txBox="1"/>
          <p:nvPr/>
        </p:nvSpPr>
        <p:spPr>
          <a:xfrm>
            <a:off x="1778603" y="3345918"/>
            <a:ext cx="1622128" cy="1323439"/>
          </a:xfrm>
          <a:prstGeom prst="rect">
            <a:avLst/>
          </a:prstGeom>
          <a:noFill/>
        </p:spPr>
        <p:txBody>
          <a:bodyPr wrap="square" rtlCol="0">
            <a:spAutoFit/>
          </a:bodyPr>
          <a:lstStyle/>
          <a:p>
            <a:pPr algn="ctr"/>
            <a:r>
              <a:rPr lang="ru-RU" sz="1600" u="sng" dirty="0">
                <a:solidFill>
                  <a:srgbClr val="002060"/>
                </a:solidFill>
              </a:rPr>
              <a:t>Сервер </a:t>
            </a:r>
            <a:r>
              <a:rPr lang="en-US" sz="1600" u="sng" dirty="0">
                <a:solidFill>
                  <a:srgbClr val="002060"/>
                </a:solidFill>
              </a:rPr>
              <a:t>2</a:t>
            </a:r>
            <a:endParaRPr lang="ru-RU" sz="1600" u="sng" dirty="0">
              <a:solidFill>
                <a:srgbClr val="002060"/>
              </a:solidFill>
            </a:endParaRPr>
          </a:p>
          <a:p>
            <a:r>
              <a:rPr lang="en-US" sz="1600" dirty="0">
                <a:solidFill>
                  <a:srgbClr val="002060"/>
                </a:solidFill>
              </a:rPr>
              <a:t>Users:</a:t>
            </a:r>
          </a:p>
          <a:p>
            <a:r>
              <a:rPr lang="en-US" sz="1600" dirty="0">
                <a:solidFill>
                  <a:srgbClr val="002060"/>
                </a:solidFill>
              </a:rPr>
              <a:t>ID % 3 == 2</a:t>
            </a:r>
          </a:p>
          <a:p>
            <a:r>
              <a:rPr lang="en-US" sz="1600" dirty="0">
                <a:solidFill>
                  <a:srgbClr val="002060"/>
                </a:solidFill>
              </a:rPr>
              <a:t>UserGroup:</a:t>
            </a:r>
          </a:p>
          <a:p>
            <a:r>
              <a:rPr lang="en-US" sz="1600" dirty="0">
                <a:solidFill>
                  <a:srgbClr val="002060"/>
                </a:solidFill>
              </a:rPr>
              <a:t>UserID % 3 == 2</a:t>
            </a:r>
            <a:endParaRPr lang="ru-RU" sz="1600" dirty="0">
              <a:solidFill>
                <a:srgbClr val="002060"/>
              </a:solidFill>
            </a:endParaRPr>
          </a:p>
        </p:txBody>
      </p:sp>
      <p:sp>
        <p:nvSpPr>
          <p:cNvPr id="22" name="TextBox 21">
            <a:extLst>
              <a:ext uri="{FF2B5EF4-FFF2-40B4-BE49-F238E27FC236}">
                <a16:creationId xmlns:a16="http://schemas.microsoft.com/office/drawing/2014/main" id="{8F37FF43-5642-40A8-B182-0A2ED054631C}"/>
              </a:ext>
            </a:extLst>
          </p:cNvPr>
          <p:cNvSpPr txBox="1"/>
          <p:nvPr/>
        </p:nvSpPr>
        <p:spPr>
          <a:xfrm>
            <a:off x="1779378" y="4836878"/>
            <a:ext cx="1622128" cy="1323439"/>
          </a:xfrm>
          <a:prstGeom prst="rect">
            <a:avLst/>
          </a:prstGeom>
          <a:noFill/>
        </p:spPr>
        <p:txBody>
          <a:bodyPr wrap="square" rtlCol="0">
            <a:spAutoFit/>
          </a:bodyPr>
          <a:lstStyle/>
          <a:p>
            <a:pPr algn="ctr"/>
            <a:r>
              <a:rPr lang="ru-RU" sz="1600" u="sng" dirty="0">
                <a:solidFill>
                  <a:srgbClr val="002060"/>
                </a:solidFill>
              </a:rPr>
              <a:t>Сервер </a:t>
            </a:r>
            <a:r>
              <a:rPr lang="en-US" sz="1600" u="sng" dirty="0">
                <a:solidFill>
                  <a:srgbClr val="002060"/>
                </a:solidFill>
              </a:rPr>
              <a:t>3</a:t>
            </a:r>
            <a:endParaRPr lang="ru-RU" sz="1600" u="sng" dirty="0">
              <a:solidFill>
                <a:srgbClr val="002060"/>
              </a:solidFill>
            </a:endParaRPr>
          </a:p>
          <a:p>
            <a:r>
              <a:rPr lang="en-US" sz="1600" dirty="0">
                <a:solidFill>
                  <a:srgbClr val="002060"/>
                </a:solidFill>
              </a:rPr>
              <a:t>Users:</a:t>
            </a:r>
          </a:p>
          <a:p>
            <a:r>
              <a:rPr lang="en-US" sz="1600" dirty="0">
                <a:solidFill>
                  <a:srgbClr val="002060"/>
                </a:solidFill>
              </a:rPr>
              <a:t>ID % 3 == 0</a:t>
            </a:r>
          </a:p>
          <a:p>
            <a:r>
              <a:rPr lang="en-US" sz="1600" dirty="0">
                <a:solidFill>
                  <a:srgbClr val="002060"/>
                </a:solidFill>
              </a:rPr>
              <a:t>UserGroup:</a:t>
            </a:r>
          </a:p>
          <a:p>
            <a:r>
              <a:rPr lang="en-US" sz="1600" dirty="0">
                <a:solidFill>
                  <a:srgbClr val="002060"/>
                </a:solidFill>
              </a:rPr>
              <a:t>UserID % 3 == 0</a:t>
            </a:r>
            <a:endParaRPr lang="ru-RU" sz="1600" dirty="0">
              <a:solidFill>
                <a:srgbClr val="002060"/>
              </a:solidFill>
            </a:endParaRPr>
          </a:p>
        </p:txBody>
      </p:sp>
    </p:spTree>
    <p:extLst>
      <p:ext uri="{BB962C8B-B14F-4D97-AF65-F5344CB8AC3E}">
        <p14:creationId xmlns:p14="http://schemas.microsoft.com/office/powerpoint/2010/main" val="43076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SQL + </a:t>
            </a:r>
            <a:r>
              <a:rPr lang="ru-RU" altLang="ru-RU" dirty="0">
                <a:solidFill>
                  <a:srgbClr val="002060"/>
                </a:solidFill>
                <a:latin typeface="+mn-lt"/>
                <a:cs typeface="Times New Roman" panose="02020603050405020304" pitchFamily="18" charset="0"/>
              </a:rPr>
              <a:t>Шардирование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altLang="ru-RU" sz="2000" dirty="0">
                <a:solidFill>
                  <a:srgbClr val="002060"/>
                </a:solidFill>
                <a:latin typeface="+mn-lt"/>
              </a:rPr>
              <a:t>Добавляем новый атрибут Статус в таблицу Пользователи: т.к. должны обновиться все записи во всех таблицах – блокировка затронет все сервера. </a:t>
            </a:r>
          </a:p>
        </p:txBody>
      </p:sp>
      <p:graphicFrame>
        <p:nvGraphicFramePr>
          <p:cNvPr id="39" name="Object 7">
            <a:extLst>
              <a:ext uri="{FF2B5EF4-FFF2-40B4-BE49-F238E27FC236}">
                <a16:creationId xmlns:a16="http://schemas.microsoft.com/office/drawing/2014/main" id="{B5C921FB-518F-4A7A-AC65-275AD0E6116E}"/>
              </a:ext>
            </a:extLst>
          </p:cNvPr>
          <p:cNvGraphicFramePr>
            <a:graphicFrameLocks noChangeAspect="1"/>
          </p:cNvGraphicFramePr>
          <p:nvPr>
            <p:extLst>
              <p:ext uri="{D42A27DB-BD31-4B8C-83A1-F6EECF244321}">
                <p14:modId xmlns:p14="http://schemas.microsoft.com/office/powerpoint/2010/main" val="443111793"/>
              </p:ext>
            </p:extLst>
          </p:nvPr>
        </p:nvGraphicFramePr>
        <p:xfrm>
          <a:off x="8309534" y="2258872"/>
          <a:ext cx="1435100" cy="1027113"/>
        </p:xfrm>
        <a:graphic>
          <a:graphicData uri="http://schemas.openxmlformats.org/presentationml/2006/ole">
            <mc:AlternateContent xmlns:mc="http://schemas.openxmlformats.org/markup-compatibility/2006">
              <mc:Choice xmlns:v="urn:schemas-microsoft-com:vml" Requires="v">
                <p:oleObj spid="_x0000_s4104" name="Worksheet" r:id="rId3" imgW="1076481" imgH="771561" progId="Excel.Sheet.12">
                  <p:embed/>
                </p:oleObj>
              </mc:Choice>
              <mc:Fallback>
                <p:oleObj name="Worksheet" r:id="rId3" imgW="1076481" imgH="771561" progId="Excel.Sheet.12">
                  <p:embed/>
                  <p:pic>
                    <p:nvPicPr>
                      <p:cNvPr id="8" name="Object 7"/>
                      <p:cNvPicPr/>
                      <p:nvPr/>
                    </p:nvPicPr>
                    <p:blipFill>
                      <a:blip r:embed="rId4"/>
                      <a:stretch>
                        <a:fillRect/>
                      </a:stretch>
                    </p:blipFill>
                    <p:spPr>
                      <a:xfrm>
                        <a:off x="8309534" y="2258872"/>
                        <a:ext cx="1435100" cy="1027113"/>
                      </a:xfrm>
                      <a:prstGeom prst="rect">
                        <a:avLst/>
                      </a:prstGeom>
                    </p:spPr>
                  </p:pic>
                </p:oleObj>
              </mc:Fallback>
            </mc:AlternateContent>
          </a:graphicData>
        </a:graphic>
      </p:graphicFrame>
      <p:graphicFrame>
        <p:nvGraphicFramePr>
          <p:cNvPr id="40" name="Object 4">
            <a:extLst>
              <a:ext uri="{FF2B5EF4-FFF2-40B4-BE49-F238E27FC236}">
                <a16:creationId xmlns:a16="http://schemas.microsoft.com/office/drawing/2014/main" id="{8AE42F9A-F4EE-40D6-8D58-767BD3CB12DD}"/>
              </a:ext>
            </a:extLst>
          </p:cNvPr>
          <p:cNvGraphicFramePr>
            <a:graphicFrameLocks noChangeAspect="1"/>
          </p:cNvGraphicFramePr>
          <p:nvPr>
            <p:extLst>
              <p:ext uri="{D42A27DB-BD31-4B8C-83A1-F6EECF244321}">
                <p14:modId xmlns:p14="http://schemas.microsoft.com/office/powerpoint/2010/main" val="44321194"/>
              </p:ext>
            </p:extLst>
          </p:nvPr>
        </p:nvGraphicFramePr>
        <p:xfrm>
          <a:off x="3431724" y="3527188"/>
          <a:ext cx="4113212" cy="1279525"/>
        </p:xfrm>
        <a:graphic>
          <a:graphicData uri="http://schemas.openxmlformats.org/presentationml/2006/ole">
            <mc:AlternateContent xmlns:mc="http://schemas.openxmlformats.org/markup-compatibility/2006">
              <mc:Choice xmlns:v="urn:schemas-microsoft-com:vml" Requires="v">
                <p:oleObj spid="_x0000_s4105" name="Worksheet" r:id="rId5" imgW="3095506" imgH="962141" progId="Excel.Sheet.12">
                  <p:embed/>
                </p:oleObj>
              </mc:Choice>
              <mc:Fallback>
                <p:oleObj name="Worksheet" r:id="rId5" imgW="3095506" imgH="962141" progId="Excel.Sheet.12">
                  <p:embed/>
                  <p:pic>
                    <p:nvPicPr>
                      <p:cNvPr id="5" name="Object 4"/>
                      <p:cNvPicPr/>
                      <p:nvPr/>
                    </p:nvPicPr>
                    <p:blipFill>
                      <a:blip r:embed="rId6"/>
                      <a:stretch>
                        <a:fillRect/>
                      </a:stretch>
                    </p:blipFill>
                    <p:spPr>
                      <a:xfrm>
                        <a:off x="3431724" y="3527188"/>
                        <a:ext cx="4113212" cy="1279525"/>
                      </a:xfrm>
                      <a:prstGeom prst="rect">
                        <a:avLst/>
                      </a:prstGeom>
                    </p:spPr>
                  </p:pic>
                </p:oleObj>
              </mc:Fallback>
            </mc:AlternateContent>
          </a:graphicData>
        </a:graphic>
      </p:graphicFrame>
      <p:graphicFrame>
        <p:nvGraphicFramePr>
          <p:cNvPr id="41" name="Object 75">
            <a:extLst>
              <a:ext uri="{FF2B5EF4-FFF2-40B4-BE49-F238E27FC236}">
                <a16:creationId xmlns:a16="http://schemas.microsoft.com/office/drawing/2014/main" id="{DC842798-688E-4054-B173-0C45C6B071B0}"/>
              </a:ext>
            </a:extLst>
          </p:cNvPr>
          <p:cNvGraphicFramePr>
            <a:graphicFrameLocks noChangeAspect="1"/>
          </p:cNvGraphicFramePr>
          <p:nvPr>
            <p:extLst>
              <p:ext uri="{D42A27DB-BD31-4B8C-83A1-F6EECF244321}">
                <p14:modId xmlns:p14="http://schemas.microsoft.com/office/powerpoint/2010/main" val="2764181423"/>
              </p:ext>
            </p:extLst>
          </p:nvPr>
        </p:nvGraphicFramePr>
        <p:xfrm>
          <a:off x="3407930" y="2018210"/>
          <a:ext cx="4113213" cy="1277937"/>
        </p:xfrm>
        <a:graphic>
          <a:graphicData uri="http://schemas.openxmlformats.org/presentationml/2006/ole">
            <mc:AlternateContent xmlns:mc="http://schemas.openxmlformats.org/markup-compatibility/2006">
              <mc:Choice xmlns:v="urn:schemas-microsoft-com:vml" Requires="v">
                <p:oleObj spid="_x0000_s4106" name="Worksheet" r:id="rId7" imgW="3095506" imgH="962141" progId="Excel.Sheet.12">
                  <p:embed/>
                </p:oleObj>
              </mc:Choice>
              <mc:Fallback>
                <p:oleObj name="Worksheet" r:id="rId7" imgW="3095506" imgH="962141" progId="Excel.Sheet.12">
                  <p:embed/>
                  <p:pic>
                    <p:nvPicPr>
                      <p:cNvPr id="76" name="Object 75"/>
                      <p:cNvPicPr/>
                      <p:nvPr/>
                    </p:nvPicPr>
                    <p:blipFill>
                      <a:blip r:embed="rId8"/>
                      <a:stretch>
                        <a:fillRect/>
                      </a:stretch>
                    </p:blipFill>
                    <p:spPr>
                      <a:xfrm>
                        <a:off x="3407930" y="2018210"/>
                        <a:ext cx="4113213" cy="1277937"/>
                      </a:xfrm>
                      <a:prstGeom prst="rect">
                        <a:avLst/>
                      </a:prstGeom>
                    </p:spPr>
                  </p:pic>
                </p:oleObj>
              </mc:Fallback>
            </mc:AlternateContent>
          </a:graphicData>
        </a:graphic>
      </p:graphicFrame>
      <p:graphicFrame>
        <p:nvGraphicFramePr>
          <p:cNvPr id="42" name="Object 85">
            <a:extLst>
              <a:ext uri="{FF2B5EF4-FFF2-40B4-BE49-F238E27FC236}">
                <a16:creationId xmlns:a16="http://schemas.microsoft.com/office/drawing/2014/main" id="{C66D27BC-D88E-452D-B9D9-FAECD4D61D3C}"/>
              </a:ext>
            </a:extLst>
          </p:cNvPr>
          <p:cNvGraphicFramePr>
            <a:graphicFrameLocks noChangeAspect="1"/>
          </p:cNvGraphicFramePr>
          <p:nvPr>
            <p:extLst>
              <p:ext uri="{D42A27DB-BD31-4B8C-83A1-F6EECF244321}">
                <p14:modId xmlns:p14="http://schemas.microsoft.com/office/powerpoint/2010/main" val="84783091"/>
              </p:ext>
            </p:extLst>
          </p:nvPr>
        </p:nvGraphicFramePr>
        <p:xfrm>
          <a:off x="3465438" y="4995540"/>
          <a:ext cx="4113212" cy="1277938"/>
        </p:xfrm>
        <a:graphic>
          <a:graphicData uri="http://schemas.openxmlformats.org/presentationml/2006/ole">
            <mc:AlternateContent xmlns:mc="http://schemas.openxmlformats.org/markup-compatibility/2006">
              <mc:Choice xmlns:v="urn:schemas-microsoft-com:vml" Requires="v">
                <p:oleObj spid="_x0000_s4107" name="Worksheet" r:id="rId9" imgW="3095506" imgH="962141" progId="Excel.Sheet.12">
                  <p:embed/>
                </p:oleObj>
              </mc:Choice>
              <mc:Fallback>
                <p:oleObj name="Worksheet" r:id="rId9" imgW="3095506" imgH="962141" progId="Excel.Sheet.12">
                  <p:embed/>
                  <p:pic>
                    <p:nvPicPr>
                      <p:cNvPr id="86" name="Object 85"/>
                      <p:cNvPicPr/>
                      <p:nvPr/>
                    </p:nvPicPr>
                    <p:blipFill>
                      <a:blip r:embed="rId10"/>
                      <a:stretch>
                        <a:fillRect/>
                      </a:stretch>
                    </p:blipFill>
                    <p:spPr>
                      <a:xfrm>
                        <a:off x="3465438" y="4995540"/>
                        <a:ext cx="4113212" cy="1277938"/>
                      </a:xfrm>
                      <a:prstGeom prst="rect">
                        <a:avLst/>
                      </a:prstGeom>
                    </p:spPr>
                  </p:pic>
                </p:oleObj>
              </mc:Fallback>
            </mc:AlternateContent>
          </a:graphicData>
        </a:graphic>
      </p:graphicFrame>
      <p:sp>
        <p:nvSpPr>
          <p:cNvPr id="43" name="TextBox 42">
            <a:extLst>
              <a:ext uri="{FF2B5EF4-FFF2-40B4-BE49-F238E27FC236}">
                <a16:creationId xmlns:a16="http://schemas.microsoft.com/office/drawing/2014/main" id="{6DCD204E-D2D9-45C0-803C-22B8B7F3C755}"/>
              </a:ext>
            </a:extLst>
          </p:cNvPr>
          <p:cNvSpPr txBox="1"/>
          <p:nvPr/>
        </p:nvSpPr>
        <p:spPr>
          <a:xfrm>
            <a:off x="1713794" y="2018210"/>
            <a:ext cx="1622128" cy="338554"/>
          </a:xfrm>
          <a:prstGeom prst="rect">
            <a:avLst/>
          </a:prstGeom>
          <a:noFill/>
        </p:spPr>
        <p:txBody>
          <a:bodyPr wrap="square" rtlCol="0">
            <a:spAutoFit/>
          </a:bodyPr>
          <a:lstStyle/>
          <a:p>
            <a:pPr algn="ctr"/>
            <a:r>
              <a:rPr lang="ru-RU" sz="1600" u="sng" dirty="0">
                <a:solidFill>
                  <a:srgbClr val="002060"/>
                </a:solidFill>
              </a:rPr>
              <a:t>Сервер 1</a:t>
            </a:r>
          </a:p>
        </p:txBody>
      </p:sp>
      <p:sp>
        <p:nvSpPr>
          <p:cNvPr id="44" name="TextBox 43">
            <a:extLst>
              <a:ext uri="{FF2B5EF4-FFF2-40B4-BE49-F238E27FC236}">
                <a16:creationId xmlns:a16="http://schemas.microsoft.com/office/drawing/2014/main" id="{B04E7AE3-3EDB-4EEC-8687-1B54B4B1B44B}"/>
              </a:ext>
            </a:extLst>
          </p:cNvPr>
          <p:cNvSpPr txBox="1"/>
          <p:nvPr/>
        </p:nvSpPr>
        <p:spPr>
          <a:xfrm>
            <a:off x="1713019" y="3540552"/>
            <a:ext cx="1622128" cy="338554"/>
          </a:xfrm>
          <a:prstGeom prst="rect">
            <a:avLst/>
          </a:prstGeom>
          <a:noFill/>
        </p:spPr>
        <p:txBody>
          <a:bodyPr wrap="square" rtlCol="0">
            <a:spAutoFit/>
          </a:bodyPr>
          <a:lstStyle/>
          <a:p>
            <a:pPr algn="ctr"/>
            <a:r>
              <a:rPr lang="ru-RU" sz="1600" u="sng" dirty="0">
                <a:solidFill>
                  <a:srgbClr val="002060"/>
                </a:solidFill>
              </a:rPr>
              <a:t>Сервер </a:t>
            </a:r>
            <a:r>
              <a:rPr lang="en-US" sz="1600" u="sng" dirty="0">
                <a:solidFill>
                  <a:srgbClr val="002060"/>
                </a:solidFill>
              </a:rPr>
              <a:t>2</a:t>
            </a:r>
            <a:endParaRPr lang="ru-RU" sz="1600" u="sng" dirty="0">
              <a:solidFill>
                <a:srgbClr val="002060"/>
              </a:solidFill>
            </a:endParaRPr>
          </a:p>
        </p:txBody>
      </p:sp>
      <p:sp>
        <p:nvSpPr>
          <p:cNvPr id="45" name="TextBox 44">
            <a:extLst>
              <a:ext uri="{FF2B5EF4-FFF2-40B4-BE49-F238E27FC236}">
                <a16:creationId xmlns:a16="http://schemas.microsoft.com/office/drawing/2014/main" id="{8E6264AB-FA93-409D-A617-4A1C51515419}"/>
              </a:ext>
            </a:extLst>
          </p:cNvPr>
          <p:cNvSpPr txBox="1"/>
          <p:nvPr/>
        </p:nvSpPr>
        <p:spPr>
          <a:xfrm>
            <a:off x="1713794" y="4972789"/>
            <a:ext cx="1622128" cy="338554"/>
          </a:xfrm>
          <a:prstGeom prst="rect">
            <a:avLst/>
          </a:prstGeom>
          <a:noFill/>
        </p:spPr>
        <p:txBody>
          <a:bodyPr wrap="square" rtlCol="0">
            <a:spAutoFit/>
          </a:bodyPr>
          <a:lstStyle/>
          <a:p>
            <a:pPr algn="ctr"/>
            <a:r>
              <a:rPr lang="ru-RU" sz="1600" u="sng" dirty="0">
                <a:solidFill>
                  <a:srgbClr val="002060"/>
                </a:solidFill>
              </a:rPr>
              <a:t>Сервер </a:t>
            </a:r>
            <a:r>
              <a:rPr lang="en-US" sz="1600" u="sng" dirty="0">
                <a:solidFill>
                  <a:srgbClr val="002060"/>
                </a:solidFill>
              </a:rPr>
              <a:t>3</a:t>
            </a:r>
            <a:endParaRPr lang="ru-RU" sz="1600" u="sng" dirty="0">
              <a:solidFill>
                <a:srgbClr val="002060"/>
              </a:solidFill>
            </a:endParaRPr>
          </a:p>
        </p:txBody>
      </p:sp>
      <p:sp>
        <p:nvSpPr>
          <p:cNvPr id="46" name="Left Arrow 3">
            <a:extLst>
              <a:ext uri="{FF2B5EF4-FFF2-40B4-BE49-F238E27FC236}">
                <a16:creationId xmlns:a16="http://schemas.microsoft.com/office/drawing/2014/main" id="{4F08628E-6BAE-49C5-B34A-AE44DDD868F3}"/>
              </a:ext>
            </a:extLst>
          </p:cNvPr>
          <p:cNvSpPr/>
          <p:nvPr/>
        </p:nvSpPr>
        <p:spPr>
          <a:xfrm>
            <a:off x="7668479" y="2544608"/>
            <a:ext cx="516060" cy="455639"/>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47" name="Object 20">
            <a:extLst>
              <a:ext uri="{FF2B5EF4-FFF2-40B4-BE49-F238E27FC236}">
                <a16:creationId xmlns:a16="http://schemas.microsoft.com/office/drawing/2014/main" id="{FD951F82-8EF7-48E2-8398-F094B95B0D5C}"/>
              </a:ext>
            </a:extLst>
          </p:cNvPr>
          <p:cNvGraphicFramePr>
            <a:graphicFrameLocks noChangeAspect="1"/>
          </p:cNvGraphicFramePr>
          <p:nvPr>
            <p:extLst>
              <p:ext uri="{D42A27DB-BD31-4B8C-83A1-F6EECF244321}">
                <p14:modId xmlns:p14="http://schemas.microsoft.com/office/powerpoint/2010/main" val="2979803002"/>
              </p:ext>
            </p:extLst>
          </p:nvPr>
        </p:nvGraphicFramePr>
        <p:xfrm>
          <a:off x="8309534" y="3663367"/>
          <a:ext cx="1435100" cy="1027113"/>
        </p:xfrm>
        <a:graphic>
          <a:graphicData uri="http://schemas.openxmlformats.org/presentationml/2006/ole">
            <mc:AlternateContent xmlns:mc="http://schemas.openxmlformats.org/markup-compatibility/2006">
              <mc:Choice xmlns:v="urn:schemas-microsoft-com:vml" Requires="v">
                <p:oleObj spid="_x0000_s4108" name="Worksheet" r:id="rId11" imgW="1076481" imgH="771561" progId="Excel.Sheet.12">
                  <p:embed/>
                </p:oleObj>
              </mc:Choice>
              <mc:Fallback>
                <p:oleObj name="Worksheet" r:id="rId11" imgW="1076481" imgH="771561" progId="Excel.Sheet.12">
                  <p:embed/>
                  <p:pic>
                    <p:nvPicPr>
                      <p:cNvPr id="21" name="Object 20"/>
                      <p:cNvPicPr/>
                      <p:nvPr/>
                    </p:nvPicPr>
                    <p:blipFill>
                      <a:blip r:embed="rId4"/>
                      <a:stretch>
                        <a:fillRect/>
                      </a:stretch>
                    </p:blipFill>
                    <p:spPr>
                      <a:xfrm>
                        <a:off x="8309534" y="3663367"/>
                        <a:ext cx="1435100" cy="1027113"/>
                      </a:xfrm>
                      <a:prstGeom prst="rect">
                        <a:avLst/>
                      </a:prstGeom>
                    </p:spPr>
                  </p:pic>
                </p:oleObj>
              </mc:Fallback>
            </mc:AlternateContent>
          </a:graphicData>
        </a:graphic>
      </p:graphicFrame>
      <p:graphicFrame>
        <p:nvGraphicFramePr>
          <p:cNvPr id="48" name="Object 21">
            <a:extLst>
              <a:ext uri="{FF2B5EF4-FFF2-40B4-BE49-F238E27FC236}">
                <a16:creationId xmlns:a16="http://schemas.microsoft.com/office/drawing/2014/main" id="{085C0FA4-DD34-490F-A010-6808DDDF8204}"/>
              </a:ext>
            </a:extLst>
          </p:cNvPr>
          <p:cNvGraphicFramePr>
            <a:graphicFrameLocks noChangeAspect="1"/>
          </p:cNvGraphicFramePr>
          <p:nvPr>
            <p:extLst>
              <p:ext uri="{D42A27DB-BD31-4B8C-83A1-F6EECF244321}">
                <p14:modId xmlns:p14="http://schemas.microsoft.com/office/powerpoint/2010/main" val="3820956734"/>
              </p:ext>
            </p:extLst>
          </p:nvPr>
        </p:nvGraphicFramePr>
        <p:xfrm>
          <a:off x="8309534" y="5246365"/>
          <a:ext cx="1435100" cy="1027113"/>
        </p:xfrm>
        <a:graphic>
          <a:graphicData uri="http://schemas.openxmlformats.org/presentationml/2006/ole">
            <mc:AlternateContent xmlns:mc="http://schemas.openxmlformats.org/markup-compatibility/2006">
              <mc:Choice xmlns:v="urn:schemas-microsoft-com:vml" Requires="v">
                <p:oleObj spid="_x0000_s4109" name="Worksheet" r:id="rId12" imgW="1076481" imgH="771561" progId="Excel.Sheet.12">
                  <p:embed/>
                </p:oleObj>
              </mc:Choice>
              <mc:Fallback>
                <p:oleObj name="Worksheet" r:id="rId12" imgW="1076481" imgH="771561" progId="Excel.Sheet.12">
                  <p:embed/>
                  <p:pic>
                    <p:nvPicPr>
                      <p:cNvPr id="22" name="Object 21"/>
                      <p:cNvPicPr/>
                      <p:nvPr/>
                    </p:nvPicPr>
                    <p:blipFill>
                      <a:blip r:embed="rId4"/>
                      <a:stretch>
                        <a:fillRect/>
                      </a:stretch>
                    </p:blipFill>
                    <p:spPr>
                      <a:xfrm>
                        <a:off x="8309534" y="5246365"/>
                        <a:ext cx="1435100" cy="1027113"/>
                      </a:xfrm>
                      <a:prstGeom prst="rect">
                        <a:avLst/>
                      </a:prstGeom>
                    </p:spPr>
                  </p:pic>
                </p:oleObj>
              </mc:Fallback>
            </mc:AlternateContent>
          </a:graphicData>
        </a:graphic>
      </p:graphicFrame>
      <p:sp>
        <p:nvSpPr>
          <p:cNvPr id="49" name="Left Arrow 22">
            <a:extLst>
              <a:ext uri="{FF2B5EF4-FFF2-40B4-BE49-F238E27FC236}">
                <a16:creationId xmlns:a16="http://schemas.microsoft.com/office/drawing/2014/main" id="{E73EA64F-B721-4989-9387-5C7BD06911F5}"/>
              </a:ext>
            </a:extLst>
          </p:cNvPr>
          <p:cNvSpPr/>
          <p:nvPr/>
        </p:nvSpPr>
        <p:spPr>
          <a:xfrm>
            <a:off x="7668479" y="3974451"/>
            <a:ext cx="516060" cy="455639"/>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Left Arrow 23">
            <a:extLst>
              <a:ext uri="{FF2B5EF4-FFF2-40B4-BE49-F238E27FC236}">
                <a16:creationId xmlns:a16="http://schemas.microsoft.com/office/drawing/2014/main" id="{AFCB60FC-5775-4DDB-9AC9-4CFF7A8369C4}"/>
              </a:ext>
            </a:extLst>
          </p:cNvPr>
          <p:cNvSpPr/>
          <p:nvPr/>
        </p:nvSpPr>
        <p:spPr>
          <a:xfrm>
            <a:off x="7668479" y="5532101"/>
            <a:ext cx="516060" cy="455639"/>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1" name="Picture 25">
            <a:extLst>
              <a:ext uri="{FF2B5EF4-FFF2-40B4-BE49-F238E27FC236}">
                <a16:creationId xmlns:a16="http://schemas.microsoft.com/office/drawing/2014/main" id="{F03752D3-E821-4DF5-B337-EA066A516624}"/>
              </a:ext>
            </a:extLst>
          </p:cNvPr>
          <p:cNvPicPr>
            <a:picLocks noChangeAspect="1"/>
          </p:cNvPicPr>
          <p:nvPr/>
        </p:nvPicPr>
        <p:blipFill>
          <a:blip r:embed="rId13"/>
          <a:stretch>
            <a:fillRect/>
          </a:stretch>
        </p:blipFill>
        <p:spPr>
          <a:xfrm>
            <a:off x="2331933" y="2450324"/>
            <a:ext cx="406860" cy="651297"/>
          </a:xfrm>
          <a:prstGeom prst="rect">
            <a:avLst/>
          </a:prstGeom>
        </p:spPr>
      </p:pic>
      <p:pic>
        <p:nvPicPr>
          <p:cNvPr id="52" name="Picture 16">
            <a:extLst>
              <a:ext uri="{FF2B5EF4-FFF2-40B4-BE49-F238E27FC236}">
                <a16:creationId xmlns:a16="http://schemas.microsoft.com/office/drawing/2014/main" id="{F38F27F9-CF65-411F-B379-7AC46B7AB4D2}"/>
              </a:ext>
            </a:extLst>
          </p:cNvPr>
          <p:cNvPicPr>
            <a:picLocks noChangeAspect="1"/>
          </p:cNvPicPr>
          <p:nvPr/>
        </p:nvPicPr>
        <p:blipFill>
          <a:blip r:embed="rId14"/>
          <a:stretch>
            <a:fillRect/>
          </a:stretch>
        </p:blipFill>
        <p:spPr>
          <a:xfrm>
            <a:off x="3153850" y="2018210"/>
            <a:ext cx="614134" cy="1086545"/>
          </a:xfrm>
          <a:prstGeom prst="rect">
            <a:avLst/>
          </a:prstGeom>
        </p:spPr>
      </p:pic>
      <p:pic>
        <p:nvPicPr>
          <p:cNvPr id="53" name="Picture 37">
            <a:extLst>
              <a:ext uri="{FF2B5EF4-FFF2-40B4-BE49-F238E27FC236}">
                <a16:creationId xmlns:a16="http://schemas.microsoft.com/office/drawing/2014/main" id="{656E7770-AE56-4DA8-BC0E-AD27BC6F24E8}"/>
              </a:ext>
            </a:extLst>
          </p:cNvPr>
          <p:cNvPicPr>
            <a:picLocks noChangeAspect="1"/>
          </p:cNvPicPr>
          <p:nvPr/>
        </p:nvPicPr>
        <p:blipFill>
          <a:blip r:embed="rId14"/>
          <a:stretch>
            <a:fillRect/>
          </a:stretch>
        </p:blipFill>
        <p:spPr>
          <a:xfrm>
            <a:off x="3149737" y="3502009"/>
            <a:ext cx="614134" cy="1086545"/>
          </a:xfrm>
          <a:prstGeom prst="rect">
            <a:avLst/>
          </a:prstGeom>
        </p:spPr>
      </p:pic>
      <p:pic>
        <p:nvPicPr>
          <p:cNvPr id="54" name="Picture 38">
            <a:extLst>
              <a:ext uri="{FF2B5EF4-FFF2-40B4-BE49-F238E27FC236}">
                <a16:creationId xmlns:a16="http://schemas.microsoft.com/office/drawing/2014/main" id="{6F7B618F-6A01-443A-8B76-FBF68B587B93}"/>
              </a:ext>
            </a:extLst>
          </p:cNvPr>
          <p:cNvPicPr>
            <a:picLocks noChangeAspect="1"/>
          </p:cNvPicPr>
          <p:nvPr/>
        </p:nvPicPr>
        <p:blipFill>
          <a:blip r:embed="rId14"/>
          <a:stretch>
            <a:fillRect/>
          </a:stretch>
        </p:blipFill>
        <p:spPr>
          <a:xfrm>
            <a:off x="3149737" y="4988828"/>
            <a:ext cx="614134" cy="1086545"/>
          </a:xfrm>
          <a:prstGeom prst="rect">
            <a:avLst/>
          </a:prstGeom>
        </p:spPr>
      </p:pic>
      <p:pic>
        <p:nvPicPr>
          <p:cNvPr id="55" name="Picture 39">
            <a:extLst>
              <a:ext uri="{FF2B5EF4-FFF2-40B4-BE49-F238E27FC236}">
                <a16:creationId xmlns:a16="http://schemas.microsoft.com/office/drawing/2014/main" id="{F51A4156-C1B0-4389-BF15-C9ABC2B22C41}"/>
              </a:ext>
            </a:extLst>
          </p:cNvPr>
          <p:cNvPicPr>
            <a:picLocks noChangeAspect="1"/>
          </p:cNvPicPr>
          <p:nvPr/>
        </p:nvPicPr>
        <p:blipFill>
          <a:blip r:embed="rId13"/>
          <a:stretch>
            <a:fillRect/>
          </a:stretch>
        </p:blipFill>
        <p:spPr>
          <a:xfrm>
            <a:off x="2331933" y="3959760"/>
            <a:ext cx="406860" cy="651297"/>
          </a:xfrm>
          <a:prstGeom prst="rect">
            <a:avLst/>
          </a:prstGeom>
        </p:spPr>
      </p:pic>
      <p:pic>
        <p:nvPicPr>
          <p:cNvPr id="56" name="Picture 40">
            <a:extLst>
              <a:ext uri="{FF2B5EF4-FFF2-40B4-BE49-F238E27FC236}">
                <a16:creationId xmlns:a16="http://schemas.microsoft.com/office/drawing/2014/main" id="{DDADDBA3-CF9A-4A31-A15A-3CE959DFA871}"/>
              </a:ext>
            </a:extLst>
          </p:cNvPr>
          <p:cNvPicPr>
            <a:picLocks noChangeAspect="1"/>
          </p:cNvPicPr>
          <p:nvPr/>
        </p:nvPicPr>
        <p:blipFill>
          <a:blip r:embed="rId13"/>
          <a:stretch>
            <a:fillRect/>
          </a:stretch>
        </p:blipFill>
        <p:spPr>
          <a:xfrm>
            <a:off x="2308130" y="5424076"/>
            <a:ext cx="406860" cy="651297"/>
          </a:xfrm>
          <a:prstGeom prst="rect">
            <a:avLst/>
          </a:prstGeom>
        </p:spPr>
      </p:pic>
    </p:spTree>
    <p:extLst>
      <p:ext uri="{BB962C8B-B14F-4D97-AF65-F5344CB8AC3E}">
        <p14:creationId xmlns:p14="http://schemas.microsoft.com/office/powerpoint/2010/main" val="293421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Теорема </a:t>
            </a:r>
            <a:r>
              <a:rPr lang="en-US" altLang="ru-RU" dirty="0">
                <a:solidFill>
                  <a:srgbClr val="002060"/>
                </a:solidFill>
                <a:latin typeface="+mn-lt"/>
                <a:cs typeface="Times New Roman" panose="02020603050405020304" pitchFamily="18" charset="0"/>
              </a:rPr>
              <a:t>CAP</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В любой реализации распределенной базы данных возможно одновременно обеспечить не более двух из трех следующих свойств (Wiki):</a:t>
            </a:r>
          </a:p>
          <a:p>
            <a:pPr marL="360000" indent="-360000" algn="just">
              <a:spcBef>
                <a:spcPct val="0"/>
              </a:spcBef>
              <a:spcAft>
                <a:spcPts val="600"/>
              </a:spcAft>
            </a:pPr>
            <a:r>
              <a:rPr lang="ru-RU" altLang="ru-RU" sz="2000" b="1" dirty="0">
                <a:solidFill>
                  <a:srgbClr val="002060"/>
                </a:solidFill>
                <a:latin typeface="+mn-lt"/>
              </a:rPr>
              <a:t>согласованность данных (Сonsistency)</a:t>
            </a:r>
            <a:r>
              <a:rPr lang="ru-RU" altLang="ru-RU" sz="2000" dirty="0">
                <a:solidFill>
                  <a:srgbClr val="002060"/>
                </a:solidFill>
                <a:latin typeface="+mn-lt"/>
              </a:rPr>
              <a:t> — во всех вычислительных узлах в один момент времени данные не противоречат друг другу</a:t>
            </a:r>
          </a:p>
          <a:p>
            <a:pPr marL="360000" indent="-360000" algn="just">
              <a:spcBef>
                <a:spcPct val="0"/>
              </a:spcBef>
              <a:spcAft>
                <a:spcPts val="600"/>
              </a:spcAft>
            </a:pPr>
            <a:r>
              <a:rPr lang="ru-RU" altLang="ru-RU" sz="2000" b="1" dirty="0">
                <a:solidFill>
                  <a:srgbClr val="002060"/>
                </a:solidFill>
                <a:latin typeface="+mn-lt"/>
              </a:rPr>
              <a:t>доступность (Availability)</a:t>
            </a:r>
            <a:r>
              <a:rPr lang="ru-RU" altLang="ru-RU" sz="2000" dirty="0">
                <a:solidFill>
                  <a:srgbClr val="002060"/>
                </a:solidFill>
                <a:latin typeface="+mn-lt"/>
              </a:rPr>
              <a:t> — любой запрос к распределенной системе завершается корректным откликом, однако без гарантии, что ответы всех узлов системы совпадают;</a:t>
            </a:r>
          </a:p>
          <a:p>
            <a:pPr marL="360000" indent="-360000" algn="just">
              <a:spcBef>
                <a:spcPct val="0"/>
              </a:spcBef>
              <a:spcAft>
                <a:spcPts val="600"/>
              </a:spcAft>
            </a:pPr>
            <a:r>
              <a:rPr lang="ru-RU" altLang="ru-RU" sz="2000" b="1" dirty="0">
                <a:solidFill>
                  <a:srgbClr val="002060"/>
                </a:solidFill>
                <a:latin typeface="+mn-lt"/>
              </a:rPr>
              <a:t>устойчивость к разделению (Partition tolerance)</a:t>
            </a:r>
            <a:r>
              <a:rPr lang="ru-RU" altLang="ru-RU" sz="2000" dirty="0">
                <a:solidFill>
                  <a:srgbClr val="002060"/>
                </a:solidFill>
                <a:latin typeface="+mn-lt"/>
              </a:rPr>
              <a:t> — расщепление распределенной системы на несколько изолированных секций не приводит к некорректности отклика от каждой из секций.</a:t>
            </a:r>
          </a:p>
          <a:p>
            <a:pPr algn="just" eaLnBrk="1" hangingPunct="1">
              <a:spcBef>
                <a:spcPct val="0"/>
              </a:spcBef>
              <a:spcAft>
                <a:spcPts val="600"/>
              </a:spcAft>
              <a:buFontTx/>
              <a:buNone/>
            </a:pPr>
            <a:r>
              <a:rPr lang="ru-RU" altLang="ru-RU" sz="2000" dirty="0">
                <a:solidFill>
                  <a:srgbClr val="002060"/>
                </a:solidFill>
                <a:latin typeface="+mn-lt"/>
              </a:rPr>
              <a:t>Очевидно, если мы правильно проектируем распределенную систему, то 3-е свойство будет выполнено всегда. А вот между первыми двумя часто приходится делать выбор.</a:t>
            </a:r>
          </a:p>
        </p:txBody>
      </p:sp>
    </p:spTree>
    <p:extLst>
      <p:ext uri="{BB962C8B-B14F-4D97-AF65-F5344CB8AC3E}">
        <p14:creationId xmlns:p14="http://schemas.microsoft.com/office/powerpoint/2010/main" val="387893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Классы </a:t>
            </a:r>
            <a:r>
              <a:rPr lang="en-US" altLang="ru-RU" dirty="0">
                <a:solidFill>
                  <a:srgbClr val="002060"/>
                </a:solidFill>
                <a:latin typeface="+mn-lt"/>
                <a:cs typeface="Times New Roman" panose="02020603050405020304" pitchFamily="18" charset="0"/>
              </a:rPr>
              <a:t>CAP</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a:spcBef>
                <a:spcPct val="0"/>
              </a:spcBef>
              <a:spcAft>
                <a:spcPts val="600"/>
              </a:spcAft>
            </a:pPr>
            <a:r>
              <a:rPr lang="ru-RU" altLang="ru-RU" sz="2000" dirty="0">
                <a:solidFill>
                  <a:srgbClr val="002060"/>
                </a:solidFill>
                <a:latin typeface="+mn-lt"/>
              </a:rPr>
              <a:t>Реляционные системы (RDBMS) условно ближе к CP-классу (в приоритете — согласованность). </a:t>
            </a:r>
          </a:p>
          <a:p>
            <a:pPr marL="360000" indent="-360000" algn="just">
              <a:spcBef>
                <a:spcPct val="0"/>
              </a:spcBef>
              <a:spcAft>
                <a:spcPts val="600"/>
              </a:spcAft>
            </a:pPr>
            <a:r>
              <a:rPr lang="ru-RU" altLang="ru-RU" sz="2000" dirty="0">
                <a:solidFill>
                  <a:srgbClr val="002060"/>
                </a:solidFill>
                <a:latin typeface="+mn-lt"/>
              </a:rPr>
              <a:t>NoSQL-решения условно ближе к AP-классу (в приоритете — доступность и масштабируемость). </a:t>
            </a:r>
          </a:p>
        </p:txBody>
      </p:sp>
      <p:sp>
        <p:nvSpPr>
          <p:cNvPr id="5" name="Oval 1">
            <a:extLst>
              <a:ext uri="{FF2B5EF4-FFF2-40B4-BE49-F238E27FC236}">
                <a16:creationId xmlns:a16="http://schemas.microsoft.com/office/drawing/2014/main" id="{3EF53A9C-3007-4BB0-90BE-A9815B9618E8}"/>
              </a:ext>
            </a:extLst>
          </p:cNvPr>
          <p:cNvSpPr/>
          <p:nvPr/>
        </p:nvSpPr>
        <p:spPr>
          <a:xfrm>
            <a:off x="4030148" y="2357299"/>
            <a:ext cx="1872208" cy="1872208"/>
          </a:xfrm>
          <a:prstGeom prst="ellipse">
            <a:avLst/>
          </a:prstGeom>
          <a:solidFill>
            <a:srgbClr val="FF3300">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002060"/>
                </a:solidFill>
              </a:rPr>
              <a:t>C</a:t>
            </a:r>
            <a:endParaRPr lang="ru-RU" sz="5400" dirty="0">
              <a:solidFill>
                <a:srgbClr val="002060"/>
              </a:solidFill>
            </a:endParaRPr>
          </a:p>
        </p:txBody>
      </p:sp>
      <p:sp>
        <p:nvSpPr>
          <p:cNvPr id="6" name="Oval 5">
            <a:extLst>
              <a:ext uri="{FF2B5EF4-FFF2-40B4-BE49-F238E27FC236}">
                <a16:creationId xmlns:a16="http://schemas.microsoft.com/office/drawing/2014/main" id="{8E17C5A3-F84E-4112-BCFA-2319001A29D3}"/>
              </a:ext>
            </a:extLst>
          </p:cNvPr>
          <p:cNvSpPr/>
          <p:nvPr/>
        </p:nvSpPr>
        <p:spPr>
          <a:xfrm>
            <a:off x="5686332" y="2357299"/>
            <a:ext cx="1872208" cy="1872208"/>
          </a:xfrm>
          <a:prstGeom prst="ellipse">
            <a:avLst/>
          </a:prstGeom>
          <a:solidFill>
            <a:srgbClr val="00B050">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002060"/>
                </a:solidFill>
              </a:rPr>
              <a:t>A</a:t>
            </a:r>
            <a:endParaRPr lang="ru-RU" sz="5400" dirty="0">
              <a:solidFill>
                <a:srgbClr val="002060"/>
              </a:solidFill>
            </a:endParaRPr>
          </a:p>
        </p:txBody>
      </p:sp>
      <p:sp>
        <p:nvSpPr>
          <p:cNvPr id="7" name="Oval 6">
            <a:extLst>
              <a:ext uri="{FF2B5EF4-FFF2-40B4-BE49-F238E27FC236}">
                <a16:creationId xmlns:a16="http://schemas.microsoft.com/office/drawing/2014/main" id="{5CCB28C1-08CE-4A60-83E7-80B03DC43D69}"/>
              </a:ext>
            </a:extLst>
          </p:cNvPr>
          <p:cNvSpPr/>
          <p:nvPr/>
        </p:nvSpPr>
        <p:spPr>
          <a:xfrm>
            <a:off x="4858240" y="3797459"/>
            <a:ext cx="1872208" cy="1872208"/>
          </a:xfrm>
          <a:prstGeom prst="ellipse">
            <a:avLst/>
          </a:prstGeom>
          <a:solidFill>
            <a:schemeClr val="accent5">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002060"/>
                </a:solidFill>
              </a:rPr>
              <a:t>P</a:t>
            </a:r>
            <a:endParaRPr lang="ru-RU" sz="5400" dirty="0">
              <a:solidFill>
                <a:srgbClr val="002060"/>
              </a:solidFill>
            </a:endParaRPr>
          </a:p>
        </p:txBody>
      </p:sp>
      <p:sp>
        <p:nvSpPr>
          <p:cNvPr id="8" name="TextBox 7">
            <a:extLst>
              <a:ext uri="{FF2B5EF4-FFF2-40B4-BE49-F238E27FC236}">
                <a16:creationId xmlns:a16="http://schemas.microsoft.com/office/drawing/2014/main" id="{50A8A779-83AC-46BC-B3FF-1A60F6FB3319}"/>
              </a:ext>
            </a:extLst>
          </p:cNvPr>
          <p:cNvSpPr txBox="1"/>
          <p:nvPr/>
        </p:nvSpPr>
        <p:spPr>
          <a:xfrm>
            <a:off x="1869908" y="4517539"/>
            <a:ext cx="1122680" cy="707886"/>
          </a:xfrm>
          <a:prstGeom prst="rect">
            <a:avLst/>
          </a:prstGeom>
          <a:noFill/>
        </p:spPr>
        <p:txBody>
          <a:bodyPr wrap="none" rtlCol="0">
            <a:spAutoFit/>
          </a:bodyPr>
          <a:lstStyle/>
          <a:p>
            <a:r>
              <a:rPr lang="en-US" sz="2000" dirty="0">
                <a:solidFill>
                  <a:srgbClr val="002060"/>
                </a:solidFill>
              </a:rPr>
              <a:t>CP-</a:t>
            </a:r>
            <a:r>
              <a:rPr lang="ru-RU" sz="2000" dirty="0">
                <a:solidFill>
                  <a:srgbClr val="002060"/>
                </a:solidFill>
              </a:rPr>
              <a:t>класс</a:t>
            </a:r>
            <a:endParaRPr lang="en-US" sz="2000" dirty="0">
              <a:solidFill>
                <a:srgbClr val="002060"/>
              </a:solidFill>
            </a:endParaRPr>
          </a:p>
          <a:p>
            <a:r>
              <a:rPr lang="en-US" sz="2000" dirty="0">
                <a:solidFill>
                  <a:srgbClr val="002060"/>
                </a:solidFill>
              </a:rPr>
              <a:t>(RDBMS)</a:t>
            </a:r>
            <a:endParaRPr lang="ru-RU" sz="2000" dirty="0">
              <a:solidFill>
                <a:srgbClr val="002060"/>
              </a:solidFill>
            </a:endParaRPr>
          </a:p>
        </p:txBody>
      </p:sp>
      <p:cxnSp>
        <p:nvCxnSpPr>
          <p:cNvPr id="9" name="Straight Arrow Connector 8">
            <a:extLst>
              <a:ext uri="{FF2B5EF4-FFF2-40B4-BE49-F238E27FC236}">
                <a16:creationId xmlns:a16="http://schemas.microsoft.com/office/drawing/2014/main" id="{6ED1AC67-10A0-4BD5-A6C1-10475EDA86AE}"/>
              </a:ext>
            </a:extLst>
          </p:cNvPr>
          <p:cNvCxnSpPr>
            <a:stCxn id="8" idx="3"/>
          </p:cNvCxnSpPr>
          <p:nvPr/>
        </p:nvCxnSpPr>
        <p:spPr>
          <a:xfrm flipV="1">
            <a:off x="2992588" y="4085492"/>
            <a:ext cx="2333703" cy="785990"/>
          </a:xfrm>
          <a:prstGeom prst="straightConnector1">
            <a:avLst/>
          </a:prstGeom>
          <a:ln w="3810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6E5E113-F3D0-4510-8AB6-C02A176A5330}"/>
              </a:ext>
            </a:extLst>
          </p:cNvPr>
          <p:cNvSpPr txBox="1"/>
          <p:nvPr/>
        </p:nvSpPr>
        <p:spPr>
          <a:xfrm>
            <a:off x="8830965" y="4517539"/>
            <a:ext cx="1135504" cy="707886"/>
          </a:xfrm>
          <a:prstGeom prst="rect">
            <a:avLst/>
          </a:prstGeom>
          <a:noFill/>
        </p:spPr>
        <p:txBody>
          <a:bodyPr wrap="none" rtlCol="0">
            <a:spAutoFit/>
          </a:bodyPr>
          <a:lstStyle/>
          <a:p>
            <a:r>
              <a:rPr lang="en-US" sz="2000" dirty="0">
                <a:solidFill>
                  <a:srgbClr val="002060"/>
                </a:solidFill>
              </a:rPr>
              <a:t>AP</a:t>
            </a:r>
            <a:r>
              <a:rPr lang="ru-RU" sz="2000" dirty="0">
                <a:solidFill>
                  <a:srgbClr val="002060"/>
                </a:solidFill>
              </a:rPr>
              <a:t>-класс</a:t>
            </a:r>
            <a:endParaRPr lang="en-US" sz="2000" dirty="0">
              <a:solidFill>
                <a:srgbClr val="002060"/>
              </a:solidFill>
            </a:endParaRPr>
          </a:p>
          <a:p>
            <a:r>
              <a:rPr lang="en-US" sz="2000" dirty="0">
                <a:solidFill>
                  <a:srgbClr val="002060"/>
                </a:solidFill>
              </a:rPr>
              <a:t>(NoSQL)</a:t>
            </a:r>
            <a:endParaRPr lang="ru-RU" sz="2000" dirty="0">
              <a:solidFill>
                <a:srgbClr val="002060"/>
              </a:solidFill>
            </a:endParaRPr>
          </a:p>
        </p:txBody>
      </p:sp>
      <p:cxnSp>
        <p:nvCxnSpPr>
          <p:cNvPr id="11" name="Straight Arrow Connector 15">
            <a:extLst>
              <a:ext uri="{FF2B5EF4-FFF2-40B4-BE49-F238E27FC236}">
                <a16:creationId xmlns:a16="http://schemas.microsoft.com/office/drawing/2014/main" id="{7FDF1DB4-83FB-4591-B758-D7C5787438A6}"/>
              </a:ext>
            </a:extLst>
          </p:cNvPr>
          <p:cNvCxnSpPr>
            <a:stCxn id="10" idx="1"/>
          </p:cNvCxnSpPr>
          <p:nvPr/>
        </p:nvCxnSpPr>
        <p:spPr>
          <a:xfrm flipH="1" flipV="1">
            <a:off x="6245923" y="4085492"/>
            <a:ext cx="2585042" cy="785990"/>
          </a:xfrm>
          <a:prstGeom prst="straightConnector1">
            <a:avLst/>
          </a:prstGeom>
          <a:ln w="3810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04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NoSQL </a:t>
            </a:r>
            <a:r>
              <a:rPr lang="ru-RU" altLang="ru-RU" dirty="0">
                <a:solidFill>
                  <a:srgbClr val="002060"/>
                </a:solidFill>
                <a:latin typeface="+mn-lt"/>
                <a:cs typeface="Times New Roman" panose="02020603050405020304" pitchFamily="18" charset="0"/>
              </a:rPr>
              <a:t>базы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sp>
        <p:nvSpPr>
          <p:cNvPr id="51" name="TextBox 50">
            <a:extLst>
              <a:ext uri="{FF2B5EF4-FFF2-40B4-BE49-F238E27FC236}">
                <a16:creationId xmlns:a16="http://schemas.microsoft.com/office/drawing/2014/main" id="{EAFED7BC-88AB-4414-9553-B22BB517D250}"/>
              </a:ext>
            </a:extLst>
          </p:cNvPr>
          <p:cNvSpPr txBox="1"/>
          <p:nvPr/>
        </p:nvSpPr>
        <p:spPr>
          <a:xfrm>
            <a:off x="790432" y="1498056"/>
            <a:ext cx="1190967" cy="400110"/>
          </a:xfrm>
          <a:prstGeom prst="rect">
            <a:avLst/>
          </a:prstGeom>
          <a:noFill/>
        </p:spPr>
        <p:txBody>
          <a:bodyPr wrap="none" rtlCol="0">
            <a:spAutoFit/>
          </a:bodyPr>
          <a:lstStyle/>
          <a:p>
            <a:r>
              <a:rPr lang="en-US" sz="2000" u="sng" dirty="0">
                <a:solidFill>
                  <a:srgbClr val="002060"/>
                </a:solidFill>
              </a:rPr>
              <a:t>Key-value</a:t>
            </a:r>
            <a:endParaRPr lang="ru-RU" sz="2000" u="sng" dirty="0">
              <a:solidFill>
                <a:srgbClr val="002060"/>
              </a:solidFill>
            </a:endParaRPr>
          </a:p>
        </p:txBody>
      </p:sp>
      <p:pic>
        <p:nvPicPr>
          <p:cNvPr id="52" name="Picture 3">
            <a:extLst>
              <a:ext uri="{FF2B5EF4-FFF2-40B4-BE49-F238E27FC236}">
                <a16:creationId xmlns:a16="http://schemas.microsoft.com/office/drawing/2014/main" id="{EA52EDBD-7EAD-4B54-ADED-D1B5144115FE}"/>
              </a:ext>
            </a:extLst>
          </p:cNvPr>
          <p:cNvPicPr>
            <a:picLocks noChangeAspect="1"/>
          </p:cNvPicPr>
          <p:nvPr/>
        </p:nvPicPr>
        <p:blipFill>
          <a:blip r:embed="rId2"/>
          <a:stretch>
            <a:fillRect/>
          </a:stretch>
        </p:blipFill>
        <p:spPr>
          <a:xfrm>
            <a:off x="7559972" y="1520521"/>
            <a:ext cx="1440160" cy="620869"/>
          </a:xfrm>
          <a:prstGeom prst="rect">
            <a:avLst/>
          </a:prstGeom>
        </p:spPr>
      </p:pic>
      <p:grpSp>
        <p:nvGrpSpPr>
          <p:cNvPr id="53" name="Group 30">
            <a:extLst>
              <a:ext uri="{FF2B5EF4-FFF2-40B4-BE49-F238E27FC236}">
                <a16:creationId xmlns:a16="http://schemas.microsoft.com/office/drawing/2014/main" id="{7E056709-F80D-4BB1-B6D9-292745743CFE}"/>
              </a:ext>
            </a:extLst>
          </p:cNvPr>
          <p:cNvGrpSpPr/>
          <p:nvPr/>
        </p:nvGrpSpPr>
        <p:grpSpPr>
          <a:xfrm>
            <a:off x="2519412" y="1426046"/>
            <a:ext cx="2892676" cy="715344"/>
            <a:chOff x="2287862" y="1846511"/>
            <a:chExt cx="2892676" cy="715344"/>
          </a:xfrm>
        </p:grpSpPr>
        <p:sp>
          <p:nvSpPr>
            <p:cNvPr id="54" name="Rectangle 5">
              <a:extLst>
                <a:ext uri="{FF2B5EF4-FFF2-40B4-BE49-F238E27FC236}">
                  <a16:creationId xmlns:a16="http://schemas.microsoft.com/office/drawing/2014/main" id="{555CEA98-8556-4783-AC4C-1D825DBE7C9A}"/>
                </a:ext>
              </a:extLst>
            </p:cNvPr>
            <p:cNvSpPr/>
            <p:nvPr/>
          </p:nvSpPr>
          <p:spPr>
            <a:xfrm>
              <a:off x="2741379" y="1859103"/>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key</a:t>
              </a:r>
              <a:endParaRPr lang="ru-RU" sz="1600" dirty="0">
                <a:solidFill>
                  <a:srgbClr val="002060"/>
                </a:solidFill>
                <a:cs typeface="Times New Roman" panose="02020603050405020304" pitchFamily="18" charset="0"/>
              </a:endParaRPr>
            </a:p>
          </p:txBody>
        </p:sp>
        <p:sp>
          <p:nvSpPr>
            <p:cNvPr id="55" name="Rectangle 8">
              <a:extLst>
                <a:ext uri="{FF2B5EF4-FFF2-40B4-BE49-F238E27FC236}">
                  <a16:creationId xmlns:a16="http://schemas.microsoft.com/office/drawing/2014/main" id="{0D9DBC14-11EB-453B-9413-00AA11B10BBF}"/>
                </a:ext>
              </a:extLst>
            </p:cNvPr>
            <p:cNvSpPr/>
            <p:nvPr/>
          </p:nvSpPr>
          <p:spPr>
            <a:xfrm>
              <a:off x="2741379" y="2325949"/>
              <a:ext cx="634008" cy="23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cxnSp>
          <p:nvCxnSpPr>
            <p:cNvPr id="56" name="Straight Arrow Connector 7">
              <a:extLst>
                <a:ext uri="{FF2B5EF4-FFF2-40B4-BE49-F238E27FC236}">
                  <a16:creationId xmlns:a16="http://schemas.microsoft.com/office/drawing/2014/main" id="{128F57A2-FEEF-404C-887A-F47C4B7EC6A5}"/>
                </a:ext>
              </a:extLst>
            </p:cNvPr>
            <p:cNvCxnSpPr>
              <a:stCxn id="54" idx="2"/>
              <a:endCxn id="55" idx="0"/>
            </p:cNvCxnSpPr>
            <p:nvPr/>
          </p:nvCxnSpPr>
          <p:spPr>
            <a:xfrm>
              <a:off x="3058383" y="2118576"/>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57" name="Rectangle 14">
              <a:extLst>
                <a:ext uri="{FF2B5EF4-FFF2-40B4-BE49-F238E27FC236}">
                  <a16:creationId xmlns:a16="http://schemas.microsoft.com/office/drawing/2014/main" id="{4C8F5686-E7AC-4D2E-AD6C-D51240048C62}"/>
                </a:ext>
              </a:extLst>
            </p:cNvPr>
            <p:cNvSpPr/>
            <p:nvPr/>
          </p:nvSpPr>
          <p:spPr>
            <a:xfrm>
              <a:off x="3535098" y="1859103"/>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key</a:t>
              </a:r>
              <a:endParaRPr lang="ru-RU" sz="1600" dirty="0">
                <a:solidFill>
                  <a:srgbClr val="002060"/>
                </a:solidFill>
              </a:endParaRPr>
            </a:p>
          </p:txBody>
        </p:sp>
        <p:sp>
          <p:nvSpPr>
            <p:cNvPr id="58" name="Rectangle 15">
              <a:extLst>
                <a:ext uri="{FF2B5EF4-FFF2-40B4-BE49-F238E27FC236}">
                  <a16:creationId xmlns:a16="http://schemas.microsoft.com/office/drawing/2014/main" id="{952E3ADB-B4FD-40C2-BCAB-61A02C3458DE}"/>
                </a:ext>
              </a:extLst>
            </p:cNvPr>
            <p:cNvSpPr/>
            <p:nvPr/>
          </p:nvSpPr>
          <p:spPr>
            <a:xfrm>
              <a:off x="3535098" y="2325949"/>
              <a:ext cx="634008" cy="23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cxnSp>
          <p:nvCxnSpPr>
            <p:cNvPr id="59" name="Straight Arrow Connector 16">
              <a:extLst>
                <a:ext uri="{FF2B5EF4-FFF2-40B4-BE49-F238E27FC236}">
                  <a16:creationId xmlns:a16="http://schemas.microsoft.com/office/drawing/2014/main" id="{E6323CC9-5F91-41D8-9EAE-9705EFA85D09}"/>
                </a:ext>
              </a:extLst>
            </p:cNvPr>
            <p:cNvCxnSpPr>
              <a:stCxn id="57" idx="2"/>
              <a:endCxn id="58" idx="0"/>
            </p:cNvCxnSpPr>
            <p:nvPr/>
          </p:nvCxnSpPr>
          <p:spPr>
            <a:xfrm>
              <a:off x="3852102" y="2118576"/>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60" name="Rectangle 17">
              <a:extLst>
                <a:ext uri="{FF2B5EF4-FFF2-40B4-BE49-F238E27FC236}">
                  <a16:creationId xmlns:a16="http://schemas.microsoft.com/office/drawing/2014/main" id="{D5B89484-1A3C-41DD-84F4-08FC97584F5F}"/>
                </a:ext>
              </a:extLst>
            </p:cNvPr>
            <p:cNvSpPr/>
            <p:nvPr/>
          </p:nvSpPr>
          <p:spPr>
            <a:xfrm>
              <a:off x="4546530" y="1846511"/>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key</a:t>
              </a:r>
              <a:endParaRPr lang="ru-RU" sz="1600" dirty="0">
                <a:solidFill>
                  <a:srgbClr val="002060"/>
                </a:solidFill>
              </a:endParaRPr>
            </a:p>
          </p:txBody>
        </p:sp>
        <p:sp>
          <p:nvSpPr>
            <p:cNvPr id="61" name="Rectangle 18">
              <a:extLst>
                <a:ext uri="{FF2B5EF4-FFF2-40B4-BE49-F238E27FC236}">
                  <a16:creationId xmlns:a16="http://schemas.microsoft.com/office/drawing/2014/main" id="{636AFC3D-7F41-4C83-A4D6-D089DD73C56B}"/>
                </a:ext>
              </a:extLst>
            </p:cNvPr>
            <p:cNvSpPr/>
            <p:nvPr/>
          </p:nvSpPr>
          <p:spPr>
            <a:xfrm>
              <a:off x="4546530" y="2313357"/>
              <a:ext cx="634008" cy="23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cxnSp>
          <p:nvCxnSpPr>
            <p:cNvPr id="62" name="Straight Arrow Connector 19">
              <a:extLst>
                <a:ext uri="{FF2B5EF4-FFF2-40B4-BE49-F238E27FC236}">
                  <a16:creationId xmlns:a16="http://schemas.microsoft.com/office/drawing/2014/main" id="{E99D9699-31A1-4F77-A91C-6588283082CF}"/>
                </a:ext>
              </a:extLst>
            </p:cNvPr>
            <p:cNvCxnSpPr>
              <a:stCxn id="60" idx="2"/>
              <a:endCxn id="61" idx="0"/>
            </p:cNvCxnSpPr>
            <p:nvPr/>
          </p:nvCxnSpPr>
          <p:spPr>
            <a:xfrm>
              <a:off x="4863534" y="2105984"/>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0CC73CB-F494-4B64-850D-EC3D768DC44E}"/>
                </a:ext>
              </a:extLst>
            </p:cNvPr>
            <p:cNvSpPr txBox="1"/>
            <p:nvPr/>
          </p:nvSpPr>
          <p:spPr>
            <a:xfrm>
              <a:off x="4169105" y="1846511"/>
              <a:ext cx="325730" cy="338554"/>
            </a:xfrm>
            <a:prstGeom prst="rect">
              <a:avLst/>
            </a:prstGeom>
            <a:noFill/>
          </p:spPr>
          <p:txBody>
            <a:bodyPr wrap="none" rtlCol="0">
              <a:spAutoFit/>
            </a:bodyPr>
            <a:lstStyle/>
            <a:p>
              <a:r>
                <a:rPr lang="en-US" sz="1600" dirty="0">
                  <a:cs typeface="Times New Roman" panose="02020603050405020304" pitchFamily="18" charset="0"/>
                </a:rPr>
                <a:t>…</a:t>
              </a:r>
              <a:endParaRPr lang="ru-RU" sz="1600" dirty="0">
                <a:cs typeface="Times New Roman" panose="02020603050405020304" pitchFamily="18" charset="0"/>
              </a:endParaRPr>
            </a:p>
          </p:txBody>
        </p:sp>
        <p:cxnSp>
          <p:nvCxnSpPr>
            <p:cNvPr id="64" name="Straight Arrow Connector 25">
              <a:extLst>
                <a:ext uri="{FF2B5EF4-FFF2-40B4-BE49-F238E27FC236}">
                  <a16:creationId xmlns:a16="http://schemas.microsoft.com/office/drawing/2014/main" id="{D798C715-F112-4CED-8AE8-AC99192CCD41}"/>
                </a:ext>
              </a:extLst>
            </p:cNvPr>
            <p:cNvCxnSpPr>
              <a:endCxn id="54" idx="1"/>
            </p:cNvCxnSpPr>
            <p:nvPr/>
          </p:nvCxnSpPr>
          <p:spPr>
            <a:xfrm>
              <a:off x="2287862" y="1988839"/>
              <a:ext cx="453517" cy="1"/>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grpSp>
      <p:grpSp>
        <p:nvGrpSpPr>
          <p:cNvPr id="65" name="Group 68">
            <a:extLst>
              <a:ext uri="{FF2B5EF4-FFF2-40B4-BE49-F238E27FC236}">
                <a16:creationId xmlns:a16="http://schemas.microsoft.com/office/drawing/2014/main" id="{204429BC-4D23-4815-9503-4EF66383F120}"/>
              </a:ext>
            </a:extLst>
          </p:cNvPr>
          <p:cNvGrpSpPr/>
          <p:nvPr/>
        </p:nvGrpSpPr>
        <p:grpSpPr>
          <a:xfrm>
            <a:off x="790432" y="3205383"/>
            <a:ext cx="6480720" cy="2664296"/>
            <a:chOff x="1115616" y="3068960"/>
            <a:chExt cx="6480720" cy="2664296"/>
          </a:xfrm>
        </p:grpSpPr>
        <p:grpSp>
          <p:nvGrpSpPr>
            <p:cNvPr id="66" name="Group 66">
              <a:extLst>
                <a:ext uri="{FF2B5EF4-FFF2-40B4-BE49-F238E27FC236}">
                  <a16:creationId xmlns:a16="http://schemas.microsoft.com/office/drawing/2014/main" id="{E5E65258-DBD2-4534-A2CD-27AB61504C43}"/>
                </a:ext>
              </a:extLst>
            </p:cNvPr>
            <p:cNvGrpSpPr/>
            <p:nvPr/>
          </p:nvGrpSpPr>
          <p:grpSpPr>
            <a:xfrm>
              <a:off x="2721261" y="3068960"/>
              <a:ext cx="2287605" cy="2664296"/>
              <a:chOff x="2721261" y="3068960"/>
              <a:chExt cx="2287605" cy="2664296"/>
            </a:xfrm>
          </p:grpSpPr>
          <p:sp>
            <p:nvSpPr>
              <p:cNvPr id="84" name="Rectangle 32">
                <a:extLst>
                  <a:ext uri="{FF2B5EF4-FFF2-40B4-BE49-F238E27FC236}">
                    <a16:creationId xmlns:a16="http://schemas.microsoft.com/office/drawing/2014/main" id="{3B820798-2C74-4BFF-8461-F6F284CB9303}"/>
                  </a:ext>
                </a:extLst>
              </p:cNvPr>
              <p:cNvSpPr/>
              <p:nvPr/>
            </p:nvSpPr>
            <p:spPr>
              <a:xfrm>
                <a:off x="2721261" y="3068960"/>
                <a:ext cx="2287605" cy="2664296"/>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5" name="Rectangle 34">
                <a:extLst>
                  <a:ext uri="{FF2B5EF4-FFF2-40B4-BE49-F238E27FC236}">
                    <a16:creationId xmlns:a16="http://schemas.microsoft.com/office/drawing/2014/main" id="{1F7A41C4-BDB0-41A8-9EE9-DAAF181B4AEA}"/>
                  </a:ext>
                </a:extLst>
              </p:cNvPr>
              <p:cNvSpPr/>
              <p:nvPr/>
            </p:nvSpPr>
            <p:spPr>
              <a:xfrm>
                <a:off x="2843808" y="3614635"/>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A:a</a:t>
                </a:r>
                <a:endParaRPr lang="ru-RU" sz="1600" dirty="0">
                  <a:solidFill>
                    <a:srgbClr val="002060"/>
                  </a:solidFill>
                  <a:cs typeface="Times New Roman" panose="02020603050405020304" pitchFamily="18" charset="0"/>
                </a:endParaRPr>
              </a:p>
            </p:txBody>
          </p:sp>
          <p:sp>
            <p:nvSpPr>
              <p:cNvPr id="86" name="TextBox 85">
                <a:extLst>
                  <a:ext uri="{FF2B5EF4-FFF2-40B4-BE49-F238E27FC236}">
                    <a16:creationId xmlns:a16="http://schemas.microsoft.com/office/drawing/2014/main" id="{6A110173-0885-46C8-AB6E-5608DA7CD68D}"/>
                  </a:ext>
                </a:extLst>
              </p:cNvPr>
              <p:cNvSpPr txBox="1"/>
              <p:nvPr/>
            </p:nvSpPr>
            <p:spPr>
              <a:xfrm>
                <a:off x="2721261" y="3090446"/>
                <a:ext cx="2287605" cy="338554"/>
              </a:xfrm>
              <a:prstGeom prst="rect">
                <a:avLst/>
              </a:prstGeom>
              <a:noFill/>
            </p:spPr>
            <p:txBody>
              <a:bodyPr wrap="square" rtlCol="0">
                <a:spAutoFit/>
              </a:bodyPr>
              <a:lstStyle/>
              <a:p>
                <a:pPr algn="ctr"/>
                <a:r>
                  <a:rPr lang="en-US" sz="1600" dirty="0">
                    <a:solidFill>
                      <a:srgbClr val="002060"/>
                    </a:solidFill>
                    <a:cs typeface="Times New Roman" panose="02020603050405020304" pitchFamily="18" charset="0"/>
                  </a:rPr>
                  <a:t>Column Family A</a:t>
                </a:r>
                <a:endParaRPr lang="ru-RU" sz="1600" dirty="0">
                  <a:solidFill>
                    <a:srgbClr val="002060"/>
                  </a:solidFill>
                  <a:cs typeface="Times New Roman" panose="02020603050405020304" pitchFamily="18" charset="0"/>
                </a:endParaRPr>
              </a:p>
            </p:txBody>
          </p:sp>
          <p:sp>
            <p:nvSpPr>
              <p:cNvPr id="87" name="Rectangle 39">
                <a:extLst>
                  <a:ext uri="{FF2B5EF4-FFF2-40B4-BE49-F238E27FC236}">
                    <a16:creationId xmlns:a16="http://schemas.microsoft.com/office/drawing/2014/main" id="{55BF2D27-F600-4FF0-B532-6E04E044EC2D}"/>
                  </a:ext>
                </a:extLst>
              </p:cNvPr>
              <p:cNvSpPr/>
              <p:nvPr/>
            </p:nvSpPr>
            <p:spPr>
              <a:xfrm>
                <a:off x="3869972" y="3614635"/>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A:b</a:t>
                </a:r>
                <a:endParaRPr lang="ru-RU" sz="1600" dirty="0">
                  <a:solidFill>
                    <a:srgbClr val="002060"/>
                  </a:solidFill>
                  <a:cs typeface="Times New Roman" panose="02020603050405020304" pitchFamily="18" charset="0"/>
                </a:endParaRPr>
              </a:p>
            </p:txBody>
          </p:sp>
          <p:sp>
            <p:nvSpPr>
              <p:cNvPr id="88" name="TextBox 87">
                <a:extLst>
                  <a:ext uri="{FF2B5EF4-FFF2-40B4-BE49-F238E27FC236}">
                    <a16:creationId xmlns:a16="http://schemas.microsoft.com/office/drawing/2014/main" id="{757E35FD-8D53-4DF7-8200-20899FF9D629}"/>
                  </a:ext>
                </a:extLst>
              </p:cNvPr>
              <p:cNvSpPr txBox="1"/>
              <p:nvPr/>
            </p:nvSpPr>
            <p:spPr>
              <a:xfrm>
                <a:off x="2843808" y="4046683"/>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89" name="TextBox 88">
                <a:extLst>
                  <a:ext uri="{FF2B5EF4-FFF2-40B4-BE49-F238E27FC236}">
                    <a16:creationId xmlns:a16="http://schemas.microsoft.com/office/drawing/2014/main" id="{7BBD6BC2-73BE-47E5-AE80-C2CE47118A7B}"/>
                  </a:ext>
                </a:extLst>
              </p:cNvPr>
              <p:cNvSpPr txBox="1"/>
              <p:nvPr/>
            </p:nvSpPr>
            <p:spPr>
              <a:xfrm>
                <a:off x="3869972" y="4046683"/>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90" name="Rectangle 44">
                <a:extLst>
                  <a:ext uri="{FF2B5EF4-FFF2-40B4-BE49-F238E27FC236}">
                    <a16:creationId xmlns:a16="http://schemas.microsoft.com/office/drawing/2014/main" id="{9EA67A25-6D3A-4EEE-AFCB-5B3CA152910D}"/>
                  </a:ext>
                </a:extLst>
              </p:cNvPr>
              <p:cNvSpPr/>
              <p:nvPr/>
            </p:nvSpPr>
            <p:spPr>
              <a:xfrm>
                <a:off x="2852238" y="4643844"/>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A:a</a:t>
                </a:r>
                <a:endParaRPr lang="ru-RU" sz="1600" dirty="0">
                  <a:solidFill>
                    <a:srgbClr val="002060"/>
                  </a:solidFill>
                  <a:cs typeface="Times New Roman" panose="02020603050405020304" pitchFamily="18" charset="0"/>
                </a:endParaRPr>
              </a:p>
            </p:txBody>
          </p:sp>
          <p:sp>
            <p:nvSpPr>
              <p:cNvPr id="91" name="Rectangle 45">
                <a:extLst>
                  <a:ext uri="{FF2B5EF4-FFF2-40B4-BE49-F238E27FC236}">
                    <a16:creationId xmlns:a16="http://schemas.microsoft.com/office/drawing/2014/main" id="{216BC4A2-99D1-420B-AFF8-2110C09B2F02}"/>
                  </a:ext>
                </a:extLst>
              </p:cNvPr>
              <p:cNvSpPr/>
              <p:nvPr/>
            </p:nvSpPr>
            <p:spPr>
              <a:xfrm>
                <a:off x="3878402" y="4643844"/>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A:b</a:t>
                </a:r>
                <a:endParaRPr lang="ru-RU" sz="1600" dirty="0">
                  <a:solidFill>
                    <a:srgbClr val="002060"/>
                  </a:solidFill>
                  <a:cs typeface="Times New Roman" panose="02020603050405020304" pitchFamily="18" charset="0"/>
                </a:endParaRPr>
              </a:p>
            </p:txBody>
          </p:sp>
          <p:sp>
            <p:nvSpPr>
              <p:cNvPr id="92" name="TextBox 91">
                <a:extLst>
                  <a:ext uri="{FF2B5EF4-FFF2-40B4-BE49-F238E27FC236}">
                    <a16:creationId xmlns:a16="http://schemas.microsoft.com/office/drawing/2014/main" id="{705AC288-AAB8-4838-AE6F-3476442ECC61}"/>
                  </a:ext>
                </a:extLst>
              </p:cNvPr>
              <p:cNvSpPr txBox="1"/>
              <p:nvPr/>
            </p:nvSpPr>
            <p:spPr>
              <a:xfrm>
                <a:off x="2852238" y="5075892"/>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93" name="TextBox 92">
                <a:extLst>
                  <a:ext uri="{FF2B5EF4-FFF2-40B4-BE49-F238E27FC236}">
                    <a16:creationId xmlns:a16="http://schemas.microsoft.com/office/drawing/2014/main" id="{39996F64-AAF5-4FF9-AE9B-FE0BB6A0C475}"/>
                  </a:ext>
                </a:extLst>
              </p:cNvPr>
              <p:cNvSpPr txBox="1"/>
              <p:nvPr/>
            </p:nvSpPr>
            <p:spPr>
              <a:xfrm>
                <a:off x="3878402" y="5075892"/>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grpSp>
        <p:grpSp>
          <p:nvGrpSpPr>
            <p:cNvPr id="67" name="Group 67">
              <a:extLst>
                <a:ext uri="{FF2B5EF4-FFF2-40B4-BE49-F238E27FC236}">
                  <a16:creationId xmlns:a16="http://schemas.microsoft.com/office/drawing/2014/main" id="{574317AA-4B61-4EF1-8C0F-6DCDA5320C7B}"/>
                </a:ext>
              </a:extLst>
            </p:cNvPr>
            <p:cNvGrpSpPr/>
            <p:nvPr/>
          </p:nvGrpSpPr>
          <p:grpSpPr>
            <a:xfrm>
              <a:off x="5101857" y="3068960"/>
              <a:ext cx="2249750" cy="2664296"/>
              <a:chOff x="5101857" y="3068960"/>
              <a:chExt cx="2249750" cy="2664296"/>
            </a:xfrm>
          </p:grpSpPr>
          <p:sp>
            <p:nvSpPr>
              <p:cNvPr id="74" name="Rectangle 48">
                <a:extLst>
                  <a:ext uri="{FF2B5EF4-FFF2-40B4-BE49-F238E27FC236}">
                    <a16:creationId xmlns:a16="http://schemas.microsoft.com/office/drawing/2014/main" id="{D9E36321-8B6C-421C-A4FC-5E24298E5B5E}"/>
                  </a:ext>
                </a:extLst>
              </p:cNvPr>
              <p:cNvSpPr/>
              <p:nvPr/>
            </p:nvSpPr>
            <p:spPr>
              <a:xfrm>
                <a:off x="5101857" y="3068960"/>
                <a:ext cx="2249750" cy="2664296"/>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Rectangle 49">
                <a:extLst>
                  <a:ext uri="{FF2B5EF4-FFF2-40B4-BE49-F238E27FC236}">
                    <a16:creationId xmlns:a16="http://schemas.microsoft.com/office/drawing/2014/main" id="{D5A775D8-2FED-4A83-962B-5C5732B4CFD7}"/>
                  </a:ext>
                </a:extLst>
              </p:cNvPr>
              <p:cNvSpPr/>
              <p:nvPr/>
            </p:nvSpPr>
            <p:spPr>
              <a:xfrm>
                <a:off x="5224404" y="3614635"/>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B:a</a:t>
                </a:r>
                <a:endParaRPr lang="ru-RU" sz="1600" dirty="0">
                  <a:solidFill>
                    <a:srgbClr val="002060"/>
                  </a:solidFill>
                  <a:cs typeface="Times New Roman" panose="02020603050405020304" pitchFamily="18" charset="0"/>
                </a:endParaRPr>
              </a:p>
            </p:txBody>
          </p:sp>
          <p:sp>
            <p:nvSpPr>
              <p:cNvPr id="76" name="TextBox 75">
                <a:extLst>
                  <a:ext uri="{FF2B5EF4-FFF2-40B4-BE49-F238E27FC236}">
                    <a16:creationId xmlns:a16="http://schemas.microsoft.com/office/drawing/2014/main" id="{B298A3A6-E58B-49D8-B1B5-B17C24792CB1}"/>
                  </a:ext>
                </a:extLst>
              </p:cNvPr>
              <p:cNvSpPr txBox="1"/>
              <p:nvPr/>
            </p:nvSpPr>
            <p:spPr>
              <a:xfrm>
                <a:off x="5101857" y="3090446"/>
                <a:ext cx="2035465" cy="338554"/>
              </a:xfrm>
              <a:prstGeom prst="rect">
                <a:avLst/>
              </a:prstGeom>
              <a:noFill/>
            </p:spPr>
            <p:txBody>
              <a:bodyPr wrap="square" rtlCol="0">
                <a:spAutoFit/>
              </a:bodyPr>
              <a:lstStyle/>
              <a:p>
                <a:pPr algn="ctr"/>
                <a:r>
                  <a:rPr lang="en-US" sz="1600" dirty="0">
                    <a:solidFill>
                      <a:srgbClr val="002060"/>
                    </a:solidFill>
                    <a:cs typeface="Times New Roman" panose="02020603050405020304" pitchFamily="18" charset="0"/>
                  </a:rPr>
                  <a:t>Column Family B</a:t>
                </a:r>
                <a:endParaRPr lang="ru-RU" sz="1600" dirty="0">
                  <a:solidFill>
                    <a:srgbClr val="002060"/>
                  </a:solidFill>
                  <a:cs typeface="Times New Roman" panose="02020603050405020304" pitchFamily="18" charset="0"/>
                </a:endParaRPr>
              </a:p>
            </p:txBody>
          </p:sp>
          <p:sp>
            <p:nvSpPr>
              <p:cNvPr id="77" name="Rectangle 51">
                <a:extLst>
                  <a:ext uri="{FF2B5EF4-FFF2-40B4-BE49-F238E27FC236}">
                    <a16:creationId xmlns:a16="http://schemas.microsoft.com/office/drawing/2014/main" id="{D8DABC2A-482A-4065-8752-ECAC9F6653F9}"/>
                  </a:ext>
                </a:extLst>
              </p:cNvPr>
              <p:cNvSpPr/>
              <p:nvPr/>
            </p:nvSpPr>
            <p:spPr>
              <a:xfrm>
                <a:off x="6250568" y="3614635"/>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B:b</a:t>
                </a:r>
                <a:endParaRPr lang="ru-RU" sz="1600" dirty="0">
                  <a:solidFill>
                    <a:srgbClr val="002060"/>
                  </a:solidFill>
                  <a:cs typeface="Times New Roman" panose="02020603050405020304" pitchFamily="18" charset="0"/>
                </a:endParaRPr>
              </a:p>
            </p:txBody>
          </p:sp>
          <p:sp>
            <p:nvSpPr>
              <p:cNvPr id="78" name="TextBox 77">
                <a:extLst>
                  <a:ext uri="{FF2B5EF4-FFF2-40B4-BE49-F238E27FC236}">
                    <a16:creationId xmlns:a16="http://schemas.microsoft.com/office/drawing/2014/main" id="{8CDFE774-EE2E-43A4-B869-EB632F5C1462}"/>
                  </a:ext>
                </a:extLst>
              </p:cNvPr>
              <p:cNvSpPr txBox="1"/>
              <p:nvPr/>
            </p:nvSpPr>
            <p:spPr>
              <a:xfrm>
                <a:off x="5224404" y="4046683"/>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79" name="TextBox 78">
                <a:extLst>
                  <a:ext uri="{FF2B5EF4-FFF2-40B4-BE49-F238E27FC236}">
                    <a16:creationId xmlns:a16="http://schemas.microsoft.com/office/drawing/2014/main" id="{83A9E679-181B-44FC-A854-F74FFE29DDAA}"/>
                  </a:ext>
                </a:extLst>
              </p:cNvPr>
              <p:cNvSpPr txBox="1"/>
              <p:nvPr/>
            </p:nvSpPr>
            <p:spPr>
              <a:xfrm>
                <a:off x="6250568" y="4046683"/>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80" name="Rectangle 54">
                <a:extLst>
                  <a:ext uri="{FF2B5EF4-FFF2-40B4-BE49-F238E27FC236}">
                    <a16:creationId xmlns:a16="http://schemas.microsoft.com/office/drawing/2014/main" id="{5F207CD1-B9F2-423C-A512-B339599FB431}"/>
                  </a:ext>
                </a:extLst>
              </p:cNvPr>
              <p:cNvSpPr/>
              <p:nvPr/>
            </p:nvSpPr>
            <p:spPr>
              <a:xfrm>
                <a:off x="5232834" y="4643844"/>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B:a</a:t>
                </a:r>
                <a:endParaRPr lang="ru-RU" sz="1600" dirty="0">
                  <a:solidFill>
                    <a:srgbClr val="002060"/>
                  </a:solidFill>
                  <a:cs typeface="Times New Roman" panose="02020603050405020304" pitchFamily="18" charset="0"/>
                </a:endParaRPr>
              </a:p>
            </p:txBody>
          </p:sp>
          <p:sp>
            <p:nvSpPr>
              <p:cNvPr id="81" name="Rectangle 55">
                <a:extLst>
                  <a:ext uri="{FF2B5EF4-FFF2-40B4-BE49-F238E27FC236}">
                    <a16:creationId xmlns:a16="http://schemas.microsoft.com/office/drawing/2014/main" id="{33EDC537-F4A6-4A74-8C9F-99EF66962E6F}"/>
                  </a:ext>
                </a:extLst>
              </p:cNvPr>
              <p:cNvSpPr/>
              <p:nvPr/>
            </p:nvSpPr>
            <p:spPr>
              <a:xfrm>
                <a:off x="6258998" y="4643844"/>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B:b</a:t>
                </a:r>
                <a:endParaRPr lang="ru-RU" sz="1600" dirty="0">
                  <a:solidFill>
                    <a:srgbClr val="002060"/>
                  </a:solidFill>
                  <a:cs typeface="Times New Roman" panose="02020603050405020304" pitchFamily="18" charset="0"/>
                </a:endParaRPr>
              </a:p>
            </p:txBody>
          </p:sp>
          <p:sp>
            <p:nvSpPr>
              <p:cNvPr id="82" name="TextBox 81">
                <a:extLst>
                  <a:ext uri="{FF2B5EF4-FFF2-40B4-BE49-F238E27FC236}">
                    <a16:creationId xmlns:a16="http://schemas.microsoft.com/office/drawing/2014/main" id="{1A8B49DA-3001-4569-9230-1D069DB1C73E}"/>
                  </a:ext>
                </a:extLst>
              </p:cNvPr>
              <p:cNvSpPr txBox="1"/>
              <p:nvPr/>
            </p:nvSpPr>
            <p:spPr>
              <a:xfrm>
                <a:off x="5232834" y="5075892"/>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83" name="TextBox 82">
                <a:extLst>
                  <a:ext uri="{FF2B5EF4-FFF2-40B4-BE49-F238E27FC236}">
                    <a16:creationId xmlns:a16="http://schemas.microsoft.com/office/drawing/2014/main" id="{4B19DA50-D3D6-4BC1-9A6E-2F03A8CB813D}"/>
                  </a:ext>
                </a:extLst>
              </p:cNvPr>
              <p:cNvSpPr txBox="1"/>
              <p:nvPr/>
            </p:nvSpPr>
            <p:spPr>
              <a:xfrm>
                <a:off x="6258998" y="5075892"/>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grpSp>
        <p:sp>
          <p:nvSpPr>
            <p:cNvPr id="68" name="Rectangle 60">
              <a:extLst>
                <a:ext uri="{FF2B5EF4-FFF2-40B4-BE49-F238E27FC236}">
                  <a16:creationId xmlns:a16="http://schemas.microsoft.com/office/drawing/2014/main" id="{D0B38962-9976-4069-AEAE-6FED12DA57DB}"/>
                </a:ext>
              </a:extLst>
            </p:cNvPr>
            <p:cNvSpPr/>
            <p:nvPr/>
          </p:nvSpPr>
          <p:spPr>
            <a:xfrm>
              <a:off x="1955818" y="3571076"/>
              <a:ext cx="5496502" cy="93804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TextBox 68">
              <a:extLst>
                <a:ext uri="{FF2B5EF4-FFF2-40B4-BE49-F238E27FC236}">
                  <a16:creationId xmlns:a16="http://schemas.microsoft.com/office/drawing/2014/main" id="{BD80402D-004F-4FCA-A503-F58FE5C4E0ED}"/>
                </a:ext>
              </a:extLst>
            </p:cNvPr>
            <p:cNvSpPr txBox="1"/>
            <p:nvPr/>
          </p:nvSpPr>
          <p:spPr>
            <a:xfrm>
              <a:off x="1955819" y="3717032"/>
              <a:ext cx="765442" cy="584775"/>
            </a:xfrm>
            <a:prstGeom prst="rect">
              <a:avLst/>
            </a:prstGeom>
            <a:noFill/>
          </p:spPr>
          <p:txBody>
            <a:bodyPr wrap="square" rtlCol="0">
              <a:spAutoFit/>
            </a:bodyPr>
            <a:lstStyle/>
            <a:p>
              <a:pPr algn="ctr"/>
              <a:r>
                <a:rPr lang="en-US" sz="1600" dirty="0">
                  <a:solidFill>
                    <a:srgbClr val="002060"/>
                  </a:solidFill>
                  <a:cs typeface="Times New Roman" panose="02020603050405020304" pitchFamily="18" charset="0"/>
                </a:rPr>
                <a:t>Row</a:t>
              </a:r>
            </a:p>
            <a:p>
              <a:r>
                <a:rPr lang="en-US" sz="1600" dirty="0">
                  <a:solidFill>
                    <a:srgbClr val="002060"/>
                  </a:solidFill>
                  <a:cs typeface="Times New Roman" panose="02020603050405020304" pitchFamily="18" charset="0"/>
                </a:rPr>
                <a:t>Key 1</a:t>
              </a:r>
              <a:endParaRPr lang="ru-RU" sz="1600" dirty="0">
                <a:solidFill>
                  <a:srgbClr val="002060"/>
                </a:solidFill>
                <a:cs typeface="Times New Roman" panose="02020603050405020304" pitchFamily="18" charset="0"/>
              </a:endParaRPr>
            </a:p>
          </p:txBody>
        </p:sp>
        <p:sp>
          <p:nvSpPr>
            <p:cNvPr id="70" name="Rectangle 62">
              <a:extLst>
                <a:ext uri="{FF2B5EF4-FFF2-40B4-BE49-F238E27FC236}">
                  <a16:creationId xmlns:a16="http://schemas.microsoft.com/office/drawing/2014/main" id="{406F7B14-57F7-45A4-B312-5D92CA705644}"/>
                </a:ext>
              </a:extLst>
            </p:cNvPr>
            <p:cNvSpPr/>
            <p:nvPr/>
          </p:nvSpPr>
          <p:spPr>
            <a:xfrm>
              <a:off x="1955818" y="4579188"/>
              <a:ext cx="5496502" cy="93804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TextBox 70">
              <a:extLst>
                <a:ext uri="{FF2B5EF4-FFF2-40B4-BE49-F238E27FC236}">
                  <a16:creationId xmlns:a16="http://schemas.microsoft.com/office/drawing/2014/main" id="{48A5AF49-6E9C-46E9-B307-38F9B3548574}"/>
                </a:ext>
              </a:extLst>
            </p:cNvPr>
            <p:cNvSpPr txBox="1"/>
            <p:nvPr/>
          </p:nvSpPr>
          <p:spPr>
            <a:xfrm>
              <a:off x="1955818" y="4725144"/>
              <a:ext cx="765443" cy="584775"/>
            </a:xfrm>
            <a:prstGeom prst="rect">
              <a:avLst/>
            </a:prstGeom>
            <a:noFill/>
          </p:spPr>
          <p:txBody>
            <a:bodyPr wrap="square" rtlCol="0">
              <a:spAutoFit/>
            </a:bodyPr>
            <a:lstStyle/>
            <a:p>
              <a:r>
                <a:rPr lang="en-US" sz="1600" dirty="0">
                  <a:solidFill>
                    <a:srgbClr val="002060"/>
                  </a:solidFill>
                  <a:cs typeface="Times New Roman" panose="02020603050405020304" pitchFamily="18" charset="0"/>
                </a:rPr>
                <a:t>Row</a:t>
              </a:r>
            </a:p>
            <a:p>
              <a:pPr algn="ctr"/>
              <a:r>
                <a:rPr lang="en-US" sz="1600" dirty="0">
                  <a:solidFill>
                    <a:srgbClr val="002060"/>
                  </a:solidFill>
                  <a:cs typeface="Times New Roman" panose="02020603050405020304" pitchFamily="18" charset="0"/>
                </a:rPr>
                <a:t>Key 2</a:t>
              </a:r>
              <a:endParaRPr lang="ru-RU" sz="1600" dirty="0">
                <a:solidFill>
                  <a:srgbClr val="002060"/>
                </a:solidFill>
                <a:cs typeface="Times New Roman" panose="02020603050405020304" pitchFamily="18" charset="0"/>
              </a:endParaRPr>
            </a:p>
          </p:txBody>
        </p:sp>
        <p:sp>
          <p:nvSpPr>
            <p:cNvPr id="72" name="Rectangle 64">
              <a:extLst>
                <a:ext uri="{FF2B5EF4-FFF2-40B4-BE49-F238E27FC236}">
                  <a16:creationId xmlns:a16="http://schemas.microsoft.com/office/drawing/2014/main" id="{EB14F773-4B09-4682-BE1A-6FB82248FE68}"/>
                </a:ext>
              </a:extLst>
            </p:cNvPr>
            <p:cNvSpPr/>
            <p:nvPr/>
          </p:nvSpPr>
          <p:spPr>
            <a:xfrm>
              <a:off x="1115616" y="3478339"/>
              <a:ext cx="6480720" cy="211090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3" name="TextBox 72">
              <a:extLst>
                <a:ext uri="{FF2B5EF4-FFF2-40B4-BE49-F238E27FC236}">
                  <a16:creationId xmlns:a16="http://schemas.microsoft.com/office/drawing/2014/main" id="{CCB16FAA-AC33-496B-A04B-C963BB14D576}"/>
                </a:ext>
              </a:extLst>
            </p:cNvPr>
            <p:cNvSpPr txBox="1"/>
            <p:nvPr/>
          </p:nvSpPr>
          <p:spPr>
            <a:xfrm>
              <a:off x="1115616" y="4182039"/>
              <a:ext cx="796899" cy="584775"/>
            </a:xfrm>
            <a:prstGeom prst="rect">
              <a:avLst/>
            </a:prstGeom>
            <a:noFill/>
          </p:spPr>
          <p:txBody>
            <a:bodyPr wrap="square" rtlCol="0">
              <a:spAutoFit/>
            </a:bodyPr>
            <a:lstStyle/>
            <a:p>
              <a:pPr algn="ctr"/>
              <a:r>
                <a:rPr lang="en-US" sz="1600" dirty="0">
                  <a:solidFill>
                    <a:srgbClr val="002060"/>
                  </a:solidFill>
                  <a:cs typeface="Times New Roman" panose="02020603050405020304" pitchFamily="18" charset="0"/>
                </a:rPr>
                <a:t>Region 1</a:t>
              </a:r>
              <a:endParaRPr lang="ru-RU" sz="1600" dirty="0">
                <a:solidFill>
                  <a:srgbClr val="002060"/>
                </a:solidFill>
                <a:cs typeface="Times New Roman" panose="02020603050405020304" pitchFamily="18" charset="0"/>
              </a:endParaRPr>
            </a:p>
          </p:txBody>
        </p:sp>
      </p:grpSp>
      <p:pic>
        <p:nvPicPr>
          <p:cNvPr id="94" name="Picture 71">
            <a:extLst>
              <a:ext uri="{FF2B5EF4-FFF2-40B4-BE49-F238E27FC236}">
                <a16:creationId xmlns:a16="http://schemas.microsoft.com/office/drawing/2014/main" id="{E49F74D1-A019-4E87-92B8-0F3935D26E2B}"/>
              </a:ext>
            </a:extLst>
          </p:cNvPr>
          <p:cNvPicPr>
            <a:picLocks noChangeAspect="1"/>
          </p:cNvPicPr>
          <p:nvPr/>
        </p:nvPicPr>
        <p:blipFill>
          <a:blip r:embed="rId3"/>
          <a:stretch>
            <a:fillRect/>
          </a:stretch>
        </p:blipFill>
        <p:spPr>
          <a:xfrm>
            <a:off x="7506210" y="3150261"/>
            <a:ext cx="1624553" cy="1282214"/>
          </a:xfrm>
          <a:prstGeom prst="rect">
            <a:avLst/>
          </a:prstGeom>
        </p:spPr>
      </p:pic>
      <p:pic>
        <p:nvPicPr>
          <p:cNvPr id="95" name="Picture 72">
            <a:extLst>
              <a:ext uri="{FF2B5EF4-FFF2-40B4-BE49-F238E27FC236}">
                <a16:creationId xmlns:a16="http://schemas.microsoft.com/office/drawing/2014/main" id="{273868EC-66E1-4FB7-94E3-56B3B3CD4FB7}"/>
              </a:ext>
            </a:extLst>
          </p:cNvPr>
          <p:cNvPicPr>
            <a:picLocks noChangeAspect="1"/>
          </p:cNvPicPr>
          <p:nvPr/>
        </p:nvPicPr>
        <p:blipFill>
          <a:blip r:embed="rId4"/>
          <a:stretch>
            <a:fillRect/>
          </a:stretch>
        </p:blipFill>
        <p:spPr>
          <a:xfrm>
            <a:off x="9548578" y="3088979"/>
            <a:ext cx="1759732" cy="1237039"/>
          </a:xfrm>
          <a:prstGeom prst="rect">
            <a:avLst/>
          </a:prstGeom>
        </p:spPr>
      </p:pic>
      <p:sp>
        <p:nvSpPr>
          <p:cNvPr id="96" name="TextBox 95">
            <a:extLst>
              <a:ext uri="{FF2B5EF4-FFF2-40B4-BE49-F238E27FC236}">
                <a16:creationId xmlns:a16="http://schemas.microsoft.com/office/drawing/2014/main" id="{2EF6D5D9-70EC-4646-9494-69B816E76766}"/>
              </a:ext>
            </a:extLst>
          </p:cNvPr>
          <p:cNvSpPr txBox="1"/>
          <p:nvPr/>
        </p:nvSpPr>
        <p:spPr>
          <a:xfrm>
            <a:off x="790432" y="2753241"/>
            <a:ext cx="1581843" cy="400110"/>
          </a:xfrm>
          <a:prstGeom prst="rect">
            <a:avLst/>
          </a:prstGeom>
          <a:noFill/>
        </p:spPr>
        <p:txBody>
          <a:bodyPr wrap="none" rtlCol="0">
            <a:spAutoFit/>
          </a:bodyPr>
          <a:lstStyle/>
          <a:p>
            <a:r>
              <a:rPr lang="en-US" sz="2000" u="sng" dirty="0">
                <a:solidFill>
                  <a:srgbClr val="002060"/>
                </a:solidFill>
              </a:rPr>
              <a:t>Wide-column</a:t>
            </a:r>
            <a:endParaRPr lang="ru-RU" sz="2000" u="sng" dirty="0">
              <a:solidFill>
                <a:srgbClr val="002060"/>
              </a:solidFill>
            </a:endParaRPr>
          </a:p>
        </p:txBody>
      </p:sp>
      <p:pic>
        <p:nvPicPr>
          <p:cNvPr id="1026" name="Picture 2" descr="ScyllaDB | The Real-Time Big Data Database">
            <a:extLst>
              <a:ext uri="{FF2B5EF4-FFF2-40B4-BE49-F238E27FC236}">
                <a16:creationId xmlns:a16="http://schemas.microsoft.com/office/drawing/2014/main" id="{F6AC7ED2-0B11-476D-B3A1-8CEA8E0795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6180" y="4879037"/>
            <a:ext cx="2835422" cy="65572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
            <a:extLst>
              <a:ext uri="{FF2B5EF4-FFF2-40B4-BE49-F238E27FC236}">
                <a16:creationId xmlns:a16="http://schemas.microsoft.com/office/drawing/2014/main" id="{C05C1191-BB00-4E62-B8E3-9072E53C2DAF}"/>
              </a:ext>
            </a:extLst>
          </p:cNvPr>
          <p:cNvPicPr>
            <a:picLocks noChangeAspect="1"/>
          </p:cNvPicPr>
          <p:nvPr/>
        </p:nvPicPr>
        <p:blipFill>
          <a:blip r:embed="rId6"/>
          <a:stretch>
            <a:fillRect/>
          </a:stretch>
        </p:blipFill>
        <p:spPr>
          <a:xfrm>
            <a:off x="6195669" y="1381081"/>
            <a:ext cx="1066667" cy="971429"/>
          </a:xfrm>
          <a:prstGeom prst="rect">
            <a:avLst/>
          </a:prstGeom>
        </p:spPr>
      </p:pic>
    </p:spTree>
    <p:extLst>
      <p:ext uri="{BB962C8B-B14F-4D97-AF65-F5344CB8AC3E}">
        <p14:creationId xmlns:p14="http://schemas.microsoft.com/office/powerpoint/2010/main" val="1643123181"/>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17023</TotalTime>
  <Words>5783</Words>
  <Application>Microsoft Office PowerPoint</Application>
  <PresentationFormat>Широкоэкранный</PresentationFormat>
  <Paragraphs>769</Paragraphs>
  <Slides>41</Slides>
  <Notes>3</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41</vt:i4>
      </vt:variant>
    </vt:vector>
  </HeadingPairs>
  <TitlesOfParts>
    <vt:vector size="48" baseType="lpstr">
      <vt:lpstr>Arial</vt:lpstr>
      <vt:lpstr>Calibri</vt:lpstr>
      <vt:lpstr>Courier New</vt:lpstr>
      <vt:lpstr>Times New Roman</vt:lpstr>
      <vt:lpstr>Verdana</vt:lpstr>
      <vt:lpstr>1_STM_template</vt:lpstr>
      <vt:lpstr>Worksheet</vt:lpstr>
      <vt:lpstr>Лекция №12</vt:lpstr>
      <vt:lpstr>Предметная область</vt:lpstr>
      <vt:lpstr>Проектируем социальную сеть</vt:lpstr>
      <vt:lpstr>SQL? No!</vt:lpstr>
      <vt:lpstr>SQL + Шардирование</vt:lpstr>
      <vt:lpstr>SQL + Шардирование</vt:lpstr>
      <vt:lpstr>Теорема CAP</vt:lpstr>
      <vt:lpstr>Классы CAP</vt:lpstr>
      <vt:lpstr>NoSQL базы данных</vt:lpstr>
      <vt:lpstr>NoSQL базы данных</vt:lpstr>
      <vt:lpstr>ACID</vt:lpstr>
      <vt:lpstr>BASE</vt:lpstr>
      <vt:lpstr>BASE вместо ACID</vt:lpstr>
      <vt:lpstr>Пример организации данных в NoSQL БД</vt:lpstr>
      <vt:lpstr>SQL и NoSQL интерфейсы</vt:lpstr>
      <vt:lpstr>SQL vs NoSQL (критерий №1: реляционность данных)</vt:lpstr>
      <vt:lpstr>SQL vs NoSQL (критерий №1: реляционность данных)</vt:lpstr>
      <vt:lpstr>SQL vs NoSQL (критерий №2: потенциальные запросы)</vt:lpstr>
      <vt:lpstr>SQL vs NoSQL (критерий №3: стабильность схемы данных)</vt:lpstr>
      <vt:lpstr>Эволюция БД</vt:lpstr>
      <vt:lpstr>Тенденции развития</vt:lpstr>
      <vt:lpstr>MongoDB</vt:lpstr>
      <vt:lpstr>Установка MongoDB</vt:lpstr>
      <vt:lpstr>Запуск MongoDB</vt:lpstr>
      <vt:lpstr>mongoengine: пример</vt:lpstr>
      <vt:lpstr>mongoengine: пример</vt:lpstr>
      <vt:lpstr>mongoengine: тестовый вывод</vt:lpstr>
      <vt:lpstr>Redis</vt:lpstr>
      <vt:lpstr>redis: пример</vt:lpstr>
      <vt:lpstr>redis: пример</vt:lpstr>
      <vt:lpstr>redis: пример</vt:lpstr>
      <vt:lpstr>redis: тестовый вывод</vt:lpstr>
      <vt:lpstr>ScyllaDB</vt:lpstr>
      <vt:lpstr>ScyllaDB</vt:lpstr>
      <vt:lpstr>ScyllaDB</vt:lpstr>
      <vt:lpstr>ScyllaDB</vt:lpstr>
      <vt:lpstr>ScyllaDB</vt:lpstr>
      <vt:lpstr>Операторы манипулирования данными</vt:lpstr>
      <vt:lpstr>Работа со ScyllaDB из Python</vt:lpstr>
      <vt:lpstr>Работа со ScyllaDB из Python</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796</cp:revision>
  <dcterms:created xsi:type="dcterms:W3CDTF">2021-04-07T09:08:54Z</dcterms:created>
  <dcterms:modified xsi:type="dcterms:W3CDTF">2021-10-24T16:09:06Z</dcterms:modified>
</cp:coreProperties>
</file>