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6"/>
  </p:notesMasterIdLst>
  <p:sldIdLst>
    <p:sldId id="591" r:id="rId2"/>
    <p:sldId id="736" r:id="rId3"/>
    <p:sldId id="616" r:id="rId4"/>
    <p:sldId id="712" r:id="rId5"/>
    <p:sldId id="702" r:id="rId6"/>
    <p:sldId id="713" r:id="rId7"/>
    <p:sldId id="714" r:id="rId8"/>
    <p:sldId id="715" r:id="rId9"/>
    <p:sldId id="716" r:id="rId10"/>
    <p:sldId id="717" r:id="rId11"/>
    <p:sldId id="685" r:id="rId12"/>
    <p:sldId id="718" r:id="rId13"/>
    <p:sldId id="719" r:id="rId14"/>
    <p:sldId id="720" r:id="rId15"/>
    <p:sldId id="723" r:id="rId16"/>
    <p:sldId id="721" r:id="rId17"/>
    <p:sldId id="722" r:id="rId18"/>
    <p:sldId id="724" r:id="rId19"/>
    <p:sldId id="725" r:id="rId20"/>
    <p:sldId id="726" r:id="rId21"/>
    <p:sldId id="727" r:id="rId22"/>
    <p:sldId id="728" r:id="rId23"/>
    <p:sldId id="701" r:id="rId24"/>
    <p:sldId id="729" r:id="rId25"/>
    <p:sldId id="730" r:id="rId26"/>
    <p:sldId id="731" r:id="rId27"/>
    <p:sldId id="732" r:id="rId28"/>
    <p:sldId id="733" r:id="rId29"/>
    <p:sldId id="704" r:id="rId30"/>
    <p:sldId id="705" r:id="rId31"/>
    <p:sldId id="710" r:id="rId32"/>
    <p:sldId id="734" r:id="rId33"/>
    <p:sldId id="735" r:id="rId34"/>
    <p:sldId id="615"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p:scale>
          <a:sx n="100" d="100"/>
          <a:sy n="100" d="100"/>
        </p:scale>
        <p:origin x="10" y="-39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13.10.2021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25</a:t>
            </a:fld>
            <a:endParaRPr lang="ru-RU"/>
          </a:p>
        </p:txBody>
      </p:sp>
    </p:spTree>
    <p:extLst>
      <p:ext uri="{BB962C8B-B14F-4D97-AF65-F5344CB8AC3E}">
        <p14:creationId xmlns:p14="http://schemas.microsoft.com/office/powerpoint/2010/main" val="110217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31</a:t>
            </a:fld>
            <a:endParaRPr lang="ru-RU"/>
          </a:p>
        </p:txBody>
      </p:sp>
    </p:spTree>
    <p:extLst>
      <p:ext uri="{BB962C8B-B14F-4D97-AF65-F5344CB8AC3E}">
        <p14:creationId xmlns:p14="http://schemas.microsoft.com/office/powerpoint/2010/main" val="304029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33</a:t>
            </a:fld>
            <a:endParaRPr lang="ru-RU"/>
          </a:p>
        </p:txBody>
      </p:sp>
    </p:spTree>
    <p:extLst>
      <p:ext uri="{BB962C8B-B14F-4D97-AF65-F5344CB8AC3E}">
        <p14:creationId xmlns:p14="http://schemas.microsoft.com/office/powerpoint/2010/main" val="333241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34</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9906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398830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273197483"/>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85088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13685196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422806889"/>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166945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336312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4078578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1709081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26209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91283535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3247445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1846768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036166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51557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3241238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6637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773755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16391511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8356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42797616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381496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345561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95566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329849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301074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503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66987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habr.com/post/34986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№7</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Возможности стандартной библиотеки</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Стандартная библиотека</a:t>
            </a:r>
          </a:p>
          <a:p>
            <a:pPr marL="360000" indent="-360000" algn="just">
              <a:spcBef>
                <a:spcPct val="0"/>
              </a:spcBef>
            </a:pPr>
            <a:r>
              <a:rPr lang="ru-RU" altLang="ru-RU" sz="2800" dirty="0">
                <a:solidFill>
                  <a:srgbClr val="002060"/>
                </a:solidFill>
                <a:latin typeface="+mn-lt"/>
              </a:rPr>
              <a:t>random – неслучайные случайности</a:t>
            </a:r>
          </a:p>
          <a:p>
            <a:pPr marL="360000" indent="-360000" algn="just">
              <a:spcBef>
                <a:spcPct val="0"/>
              </a:spcBef>
            </a:pPr>
            <a:r>
              <a:rPr lang="ru-RU" altLang="ru-RU" sz="2800" dirty="0">
                <a:solidFill>
                  <a:srgbClr val="002060"/>
                </a:solidFill>
                <a:latin typeface="+mn-lt"/>
              </a:rPr>
              <a:t>re – регулярные выражения</a:t>
            </a:r>
          </a:p>
          <a:p>
            <a:pPr marL="360000" indent="-360000" algn="just">
              <a:spcBef>
                <a:spcPct val="0"/>
              </a:spcBef>
            </a:pPr>
            <a:r>
              <a:rPr lang="en-US" altLang="ru-RU" sz="2800" dirty="0">
                <a:solidFill>
                  <a:srgbClr val="002060"/>
                </a:solidFill>
                <a:latin typeface="+mn-lt"/>
              </a:rPr>
              <a:t>functools – </a:t>
            </a:r>
            <a:r>
              <a:rPr lang="ru-RU" altLang="ru-RU" sz="2800" dirty="0">
                <a:solidFill>
                  <a:srgbClr val="002060"/>
                </a:solidFill>
                <a:latin typeface="+mn-lt"/>
              </a:rPr>
              <a:t>функции высшего порядка</a:t>
            </a:r>
          </a:p>
          <a:p>
            <a:pPr marL="360000" indent="-360000" algn="just">
              <a:spcBef>
                <a:spcPct val="0"/>
              </a:spcBef>
            </a:pPr>
            <a:r>
              <a:rPr lang="en-US" altLang="ru-RU" sz="2800" dirty="0">
                <a:solidFill>
                  <a:srgbClr val="002060"/>
                </a:solidFill>
                <a:latin typeface="+mn-lt"/>
              </a:rPr>
              <a:t>time – </a:t>
            </a:r>
            <a:r>
              <a:rPr lang="ru-RU" altLang="ru-RU" sz="2800" dirty="0">
                <a:solidFill>
                  <a:srgbClr val="002060"/>
                </a:solidFill>
                <a:latin typeface="+mn-lt"/>
              </a:rPr>
              <a:t>примитивная работа со временем</a:t>
            </a:r>
          </a:p>
          <a:p>
            <a:pPr marL="360000" indent="-360000" algn="just" eaLnBrk="1" hangingPunct="1">
              <a:spcBef>
                <a:spcPct val="0"/>
              </a:spcBef>
            </a:pPr>
            <a:r>
              <a:rPr lang="ru-RU" altLang="ru-RU" sz="2800" dirty="0">
                <a:solidFill>
                  <a:srgbClr val="002060"/>
                </a:solidFill>
                <a:latin typeface="+mn-lt"/>
              </a:rPr>
              <a:t>sys – взаимодействие с интерпретатором Python</a:t>
            </a:r>
          </a:p>
          <a:p>
            <a:pPr marL="360000" indent="-360000" algn="just" eaLnBrk="1" hangingPunct="1">
              <a:spcBef>
                <a:spcPct val="0"/>
              </a:spcBef>
            </a:pPr>
            <a:r>
              <a:rPr lang="ru-RU" altLang="ru-RU" sz="2800" dirty="0">
                <a:solidFill>
                  <a:srgbClr val="002060"/>
                </a:solidFill>
                <a:latin typeface="+mn-lt"/>
              </a:rPr>
              <a:t>os – работа с сервисами операционной системы</a:t>
            </a:r>
          </a:p>
          <a:p>
            <a:pPr marL="360000" indent="-360000" algn="just">
              <a:spcBef>
                <a:spcPct val="0"/>
              </a:spcBef>
            </a:pPr>
            <a:r>
              <a:rPr lang="ru-RU" altLang="ru-RU" sz="2800" dirty="0">
                <a:solidFill>
                  <a:srgbClr val="002060"/>
                </a:solidFill>
                <a:latin typeface="+mn-lt"/>
              </a:rPr>
              <a:t>datetime – работа с датой и временем</a:t>
            </a:r>
          </a:p>
          <a:p>
            <a:pPr marL="360000" indent="-360000" algn="just" eaLnBrk="1" hangingPunct="1">
              <a:spcBef>
                <a:spcPct val="0"/>
              </a:spcBef>
            </a:pPr>
            <a:r>
              <a:rPr lang="ru-RU" altLang="ru-RU" sz="2800" dirty="0">
                <a:solidFill>
                  <a:srgbClr val="002060"/>
                </a:solidFill>
                <a:latin typeface="+mn-lt"/>
              </a:rPr>
              <a:t>subprocess – управление процессами</a:t>
            </a:r>
          </a:p>
          <a:p>
            <a:pPr marL="360000" indent="-360000" algn="just" eaLnBrk="1" hangingPunct="1">
              <a:spcBef>
                <a:spcPct val="0"/>
              </a:spcBef>
            </a:pPr>
            <a:r>
              <a:rPr lang="ru-RU" altLang="ru-RU" sz="2800" dirty="0">
                <a:solidFill>
                  <a:srgbClr val="002060"/>
                </a:solidFill>
                <a:latin typeface="+mn-lt"/>
              </a:rPr>
              <a:t>pickle – сериализация в набор байтов</a:t>
            </a:r>
          </a:p>
          <a:p>
            <a:pPr marL="360000" indent="-360000" algn="just" eaLnBrk="1" hangingPunct="1">
              <a:spcBef>
                <a:spcPct val="0"/>
              </a:spcBef>
            </a:pPr>
            <a:r>
              <a:rPr lang="ru-RU" altLang="ru-RU" sz="2800" dirty="0">
                <a:solidFill>
                  <a:srgbClr val="002060"/>
                </a:solidFill>
                <a:latin typeface="+mn-lt"/>
              </a:rPr>
              <a:t>json – сериализация в JSON формат</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функции для работы с регулярными выражениями можно передавать модификаторы для управления аспектами сравнения.</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Модификаторы указываются как опциональный флаг, можно указать несколько модификаторов используя знак оператора ИЛИ (|).</a:t>
            </a:r>
          </a:p>
        </p:txBody>
      </p:sp>
      <p:graphicFrame>
        <p:nvGraphicFramePr>
          <p:cNvPr id="7" name="Table 4">
            <a:extLst>
              <a:ext uri="{FF2B5EF4-FFF2-40B4-BE49-F238E27FC236}">
                <a16:creationId xmlns:a16="http://schemas.microsoft.com/office/drawing/2014/main" id="{EE98D4C5-89D2-4883-992A-EEB1AEE7A688}"/>
              </a:ext>
            </a:extLst>
          </p:cNvPr>
          <p:cNvGraphicFramePr>
            <a:graphicFrameLocks noGrp="1"/>
          </p:cNvGraphicFramePr>
          <p:nvPr>
            <p:extLst>
              <p:ext uri="{D42A27DB-BD31-4B8C-83A1-F6EECF244321}">
                <p14:modId xmlns:p14="http://schemas.microsoft.com/office/powerpoint/2010/main" val="3696715489"/>
              </p:ext>
            </p:extLst>
          </p:nvPr>
        </p:nvGraphicFramePr>
        <p:xfrm>
          <a:off x="381966" y="2510468"/>
          <a:ext cx="11417686" cy="2847204"/>
        </p:xfrm>
        <a:graphic>
          <a:graphicData uri="http://schemas.openxmlformats.org/drawingml/2006/table">
            <a:tbl>
              <a:tblPr/>
              <a:tblGrid>
                <a:gridCol w="1426514">
                  <a:extLst>
                    <a:ext uri="{9D8B030D-6E8A-4147-A177-3AD203B41FA5}">
                      <a16:colId xmlns:a16="http://schemas.microsoft.com/office/drawing/2014/main" val="20000"/>
                    </a:ext>
                  </a:extLst>
                </a:gridCol>
                <a:gridCol w="9991172">
                  <a:extLst>
                    <a:ext uri="{9D8B030D-6E8A-4147-A177-3AD203B41FA5}">
                      <a16:colId xmlns:a16="http://schemas.microsoft.com/office/drawing/2014/main" val="20001"/>
                    </a:ext>
                  </a:extLst>
                </a:gridCol>
              </a:tblGrid>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Модификатор</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Описание</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dirty="0">
                          <a:solidFill>
                            <a:srgbClr val="002060"/>
                          </a:solidFill>
                          <a:latin typeface="+mn-lt"/>
                          <a:ea typeface="+mn-ea"/>
                          <a:cs typeface="Times New Roman" panose="02020603050405020304" pitchFamily="18" charset="0"/>
                        </a:rPr>
                        <a:t>re.I</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Осуществляет сравнение без учета регистра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3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re.L</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 слова в соответствии с текущей локализацией. Такая интерпретация</a:t>
                      </a:r>
                      <a:r>
                        <a:rPr lang="ru-RU" sz="1400" kern="1200" baseline="0" dirty="0">
                          <a:solidFill>
                            <a:srgbClr val="002060"/>
                          </a:solidFill>
                          <a:latin typeface="+mn-lt"/>
                          <a:ea typeface="+mn-ea"/>
                          <a:cs typeface="Times New Roman" panose="02020603050405020304" pitchFamily="18" charset="0"/>
                        </a:rPr>
                        <a:t> влияет на определение алфавитных групп</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а также на определение границ</a:t>
                      </a:r>
                      <a:r>
                        <a:rPr lang="ru-RU" sz="1400" kern="1200" baseline="0" dirty="0">
                          <a:solidFill>
                            <a:srgbClr val="002060"/>
                          </a:solidFill>
                          <a:latin typeface="+mn-lt"/>
                          <a:ea typeface="+mn-ea"/>
                          <a:cs typeface="Times New Roman" panose="02020603050405020304" pitchFamily="18" charset="0"/>
                        </a:rPr>
                        <a:t> слов</a:t>
                      </a:r>
                      <a:r>
                        <a:rPr lang="en-US" sz="1400" kern="1200" dirty="0">
                          <a:solidFill>
                            <a:srgbClr val="002060"/>
                          </a:solidFill>
                          <a:latin typeface="+mn-lt"/>
                          <a:ea typeface="+mn-ea"/>
                          <a:cs typeface="Times New Roman" panose="02020603050405020304" pitchFamily="18" charset="0"/>
                        </a:rPr>
                        <a:t> (\b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7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re.M</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a:t>
                      </a:r>
                      <a:r>
                        <a:rPr lang="ru-RU" sz="1400" kern="1200" baseline="0" dirty="0">
                          <a:solidFill>
                            <a:srgbClr val="002060"/>
                          </a:solidFill>
                          <a:latin typeface="+mn-lt"/>
                          <a:ea typeface="+mn-ea"/>
                          <a:cs typeface="Times New Roman" panose="02020603050405020304" pitchFamily="18" charset="0"/>
                        </a:rPr>
                        <a:t>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конец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конец текста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начало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начало текста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 период</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точку)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соответствующим любому символу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включая перенос строки</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re.U</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a:t>
                      </a:r>
                      <a:r>
                        <a:rPr lang="ru-RU" sz="1400" kern="1200" baseline="0" dirty="0">
                          <a:solidFill>
                            <a:srgbClr val="002060"/>
                          </a:solidFill>
                          <a:latin typeface="+mn-lt"/>
                          <a:ea typeface="+mn-ea"/>
                          <a:cs typeface="Times New Roman" panose="02020603050405020304" pitchFamily="18" charset="0"/>
                        </a:rPr>
                        <a:t> буквы как символы</a:t>
                      </a:r>
                      <a:r>
                        <a:rPr lang="en-US" sz="1400" kern="1200" dirty="0">
                          <a:solidFill>
                            <a:srgbClr val="002060"/>
                          </a:solidFill>
                          <a:latin typeface="+mn-lt"/>
                          <a:ea typeface="+mn-ea"/>
                          <a:cs typeface="Times New Roman" panose="02020603050405020304" pitchFamily="18" charset="0"/>
                        </a:rPr>
                        <a:t> Unicode. </a:t>
                      </a:r>
                      <a:r>
                        <a:rPr lang="ru-RU" sz="1400" kern="1200" dirty="0">
                          <a:solidFill>
                            <a:srgbClr val="002060"/>
                          </a:solidFill>
                          <a:latin typeface="+mn-lt"/>
                          <a:ea typeface="+mn-ea"/>
                          <a:cs typeface="Times New Roman" panose="02020603050405020304" pitchFamily="18" charset="0"/>
                        </a:rPr>
                        <a:t>Этот флаг влияет</a:t>
                      </a:r>
                      <a:r>
                        <a:rPr lang="ru-RU" sz="1400" kern="1200" baseline="0" dirty="0">
                          <a:solidFill>
                            <a:srgbClr val="002060"/>
                          </a:solidFill>
                          <a:latin typeface="+mn-lt"/>
                          <a:ea typeface="+mn-ea"/>
                          <a:cs typeface="Times New Roman" panose="02020603050405020304" pitchFamily="18" charset="0"/>
                        </a:rPr>
                        <a:t> на интерпретацию</a:t>
                      </a:r>
                      <a:r>
                        <a:rPr lang="en-US" sz="1400" kern="1200" dirty="0">
                          <a:solidFill>
                            <a:srgbClr val="002060"/>
                          </a:solidFill>
                          <a:latin typeface="+mn-lt"/>
                          <a:ea typeface="+mn-ea"/>
                          <a:cs typeface="Times New Roman" panose="02020603050405020304" pitchFamily="18" charset="0"/>
                        </a:rPr>
                        <a:t> \w, \W, \b,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758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re.X</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Разрешает</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более изящный синтаксис</a:t>
                      </a:r>
                      <a:r>
                        <a:rPr lang="ru-RU" sz="1400" kern="1200" baseline="0" dirty="0">
                          <a:solidFill>
                            <a:srgbClr val="002060"/>
                          </a:solidFill>
                          <a:latin typeface="+mn-lt"/>
                          <a:ea typeface="+mn-ea"/>
                          <a:cs typeface="Times New Roman" panose="02020603050405020304" pitchFamily="18" charset="0"/>
                        </a:rPr>
                        <a:t> регулярных выражений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Игнорирует пробелы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только они не указаны внутри</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или после обратного слеша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рассматривает </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без предваряющего слеша как маркер комментария</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29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34363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search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match-объект в случае успеха и None в противном случае. Мы можем использовать функции group(num) или groups() match-объекта, чтоб получить совпавшее выражение.</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lang="en-US" sz="1400" dirty="0">
                <a:solidFill>
                  <a:srgbClr val="FF0000"/>
                </a:solidFill>
                <a:latin typeface="Courier New" panose="02070309020205020404" pitchFamily="49" charset="0"/>
              </a:rPr>
              <a:t>1</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p:txBody>
      </p:sp>
    </p:spTree>
    <p:extLst>
      <p:ext uri="{BB962C8B-B14F-4D97-AF65-F5344CB8AC3E}">
        <p14:creationId xmlns:p14="http://schemas.microsoft.com/office/powerpoint/2010/main" val="83394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чем разница между </a:t>
            </a: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проверяет совпадение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только от начала строки</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тогда как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 </a:t>
            </a:r>
            <a:r>
              <a:rPr kumimoji="0" lang="ru-RU" sz="2000" b="0" i="0" u="none" strike="noStrike" kern="1200" cap="none" spc="0" normalizeH="0" baseline="0" noProof="0" dirty="0">
                <a:ln>
                  <a:noFill/>
                </a:ln>
                <a:solidFill>
                  <a:srgbClr val="002060"/>
                </a:solidFill>
                <a:effectLst/>
                <a:uLnTx/>
                <a:uFillTx/>
                <a:latin typeface="+mn-lt"/>
                <a:ea typeface="+mn-ea"/>
                <a:cs typeface="+mn-cs"/>
              </a:rPr>
              <a:t>выполняет поиск совпадений по всей строке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как раз то, что</a:t>
            </a:r>
            <a:r>
              <a:rPr kumimoji="0" lang="en-US" sz="2000" b="0" i="0" u="none" strike="noStrike" kern="1200" cap="none" spc="0" normalizeH="0" baseline="0" noProof="0" dirty="0">
                <a:ln>
                  <a:noFill/>
                </a:ln>
                <a:solidFill>
                  <a:srgbClr val="002060"/>
                </a:solidFill>
                <a:effectLst/>
                <a:uLnTx/>
                <a:uFillTx/>
                <a:latin typeface="+mn-lt"/>
                <a:ea typeface="+mn-ea"/>
                <a:cs typeface="+mn-cs"/>
              </a:rPr>
              <a:t> Perl </a:t>
            </a:r>
            <a:r>
              <a:rPr kumimoji="0" lang="ru-RU" sz="2000" b="0" i="0" u="none" strike="noStrike" kern="1200" cap="none" spc="0" normalizeH="0" baseline="0" noProof="0" dirty="0">
                <a:ln>
                  <a:noFill/>
                </a:ln>
                <a:solidFill>
                  <a:srgbClr val="002060"/>
                </a:solidFill>
                <a:effectLst/>
                <a:uLnTx/>
                <a:uFillTx/>
                <a:latin typeface="+mn-lt"/>
                <a:ea typeface="+mn-ea"/>
                <a:cs typeface="+mn-cs"/>
              </a:rPr>
              <a:t>делает по умолчанию</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f"match --&gt; matchObj.group():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f"search --&gt; searchObj.group():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match!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search --&gt; searchObj.group(): dogs</a:t>
            </a:r>
          </a:p>
        </p:txBody>
      </p:sp>
    </p:spTree>
    <p:extLst>
      <p:ext uri="{BB962C8B-B14F-4D97-AF65-F5344CB8AC3E}">
        <p14:creationId xmlns:p14="http://schemas.microsoft.com/office/powerpoint/2010/main" val="142245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re.sub</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repl, string, count=0) – поиск и замена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Одна из самых важных функций re - это sub. Этот метод заменяет либо все включения шаблона RE в строке string строкой, либо не больше max первых включений. Функция возвращает новую строку.</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phone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"2004-959-559 # This is Phone Number"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комментариев</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всех символов кроме цифр</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21829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a:t>
            </a:r>
            <a:r>
              <a:rPr kumimoji="0" lang="en-US" sz="2000" b="1"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a:t>
            </a:r>
            <a:r>
              <a:rPr kumimoji="0" lang="en-US" sz="2000" b="0"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список совпавших выражений.</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line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res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findall</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r'(.*) are (.*?)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line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res</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[('Cats', 'smarter')]</a:t>
            </a:r>
          </a:p>
        </p:txBody>
      </p:sp>
    </p:spTree>
    <p:extLst>
      <p:ext uri="{BB962C8B-B14F-4D97-AF65-F5344CB8AC3E}">
        <p14:creationId xmlns:p14="http://schemas.microsoft.com/office/powerpoint/2010/main" val="329185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с анализом лог-файла:</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filepath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r'(?P&lt;addr&gt;(.)*) - - \[(?P&lt;time&gt;(.)*)\]'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strptime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strftime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1876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Декораторы позволяют применять однократно написанные полезные решения в различных функциях, не меняя код этих функций, но эффективно его дополняя. Некоторые из таких решений (кэширование результата, подстановка предопределенных аргументов, «прозрачное» декорирование</a:t>
            </a:r>
            <a:r>
              <a:rPr lang="ru-RU" sz="2000" dirty="0">
                <a:solidFill>
                  <a:srgbClr val="002060"/>
                </a:solidFill>
                <a:latin typeface="+mn-lt"/>
              </a:rPr>
              <a:t>, и т.д.</a:t>
            </a:r>
            <a:r>
              <a:rPr kumimoji="0" lang="ru-RU" sz="2000" b="0" i="0" u="none" strike="noStrike" kern="1200" cap="none" spc="0" normalizeH="0" baseline="0" noProof="0" dirty="0">
                <a:ln>
                  <a:noFill/>
                </a:ln>
                <a:solidFill>
                  <a:srgbClr val="002060"/>
                </a:solidFill>
                <a:effectLst/>
                <a:uLnTx/>
                <a:uFillTx/>
                <a:latin typeface="+mn-lt"/>
                <a:ea typeface="+mn-ea"/>
                <a:cs typeface="+mn-cs"/>
              </a:rPr>
              <a:t>) оказались настолько востребованными, что попали в стандартную библиотеку в модуль </a:t>
            </a:r>
            <a:r>
              <a:rPr kumimoji="0" lang="en-US" sz="2000" b="0" i="0" u="none" strike="noStrike" kern="1200" cap="none" spc="0" normalizeH="0" baseline="0" noProof="0" dirty="0">
                <a:ln>
                  <a:noFill/>
                </a:ln>
                <a:solidFill>
                  <a:srgbClr val="002060"/>
                </a:solidFill>
                <a:effectLst/>
                <a:uLnTx/>
                <a:uFillTx/>
                <a:latin typeface="+mn-lt"/>
                <a:ea typeface="+mn-ea"/>
                <a:cs typeface="+mn-cs"/>
              </a:rPr>
              <a:t>functools.</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functools.lru_cache</a:t>
            </a:r>
            <a:r>
              <a:rPr kumimoji="0" lang="en-US" sz="2000" b="0" i="0" u="none" strike="noStrike" kern="1200" cap="none" spc="0" normalizeH="0" baseline="0" noProof="0" dirty="0">
                <a:ln>
                  <a:noFill/>
                </a:ln>
                <a:solidFill>
                  <a:srgbClr val="002060"/>
                </a:solidFill>
                <a:effectLst/>
                <a:uLnTx/>
                <a:uFillTx/>
                <a:latin typeface="+mn-lt"/>
                <a:ea typeface="+mn-ea"/>
                <a:cs typeface="+mn-cs"/>
              </a:rPr>
              <a:t>(maxsize=128, typed=False)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сохранять до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 </a:t>
            </a:r>
            <a:r>
              <a:rPr kumimoji="0" lang="ru-RU" sz="2000" b="0" i="0" u="none" strike="noStrike" kern="1200" cap="none" spc="0" normalizeH="0" baseline="0" noProof="0" dirty="0">
                <a:ln>
                  <a:noFill/>
                </a:ln>
                <a:solidFill>
                  <a:srgbClr val="002060"/>
                </a:solidFill>
                <a:effectLst/>
                <a:uLnTx/>
                <a:uFillTx/>
                <a:latin typeface="+mn-lt"/>
                <a:ea typeface="+mn-ea"/>
                <a:cs typeface="+mn-cs"/>
              </a:rPr>
              <a:t>предыдущих результатов вызова функции, экономя время при повторных обращениях к этой функции с одними и теми же аргументами. Параметр </a:t>
            </a:r>
            <a:r>
              <a:rPr kumimoji="0" lang="en-US" sz="2000" b="0" i="0" u="none" strike="noStrike" kern="1200" cap="none" spc="0" normalizeH="0" baseline="0" noProof="0" dirty="0">
                <a:ln>
                  <a:noFill/>
                </a:ln>
                <a:solidFill>
                  <a:srgbClr val="002060"/>
                </a:solidFill>
                <a:effectLst/>
                <a:uLnTx/>
                <a:uFillTx/>
                <a:latin typeface="+mn-lt"/>
                <a:ea typeface="+mn-ea"/>
                <a:cs typeface="+mn-cs"/>
              </a:rPr>
              <a:t>typed</a:t>
            </a:r>
            <a:r>
              <a:rPr kumimoji="0" lang="ru-RU" sz="2000" b="0" i="0" u="none" strike="noStrike" kern="1200" cap="none" spc="0" normalizeH="0" baseline="0" noProof="0" dirty="0">
                <a:ln>
                  <a:noFill/>
                </a:ln>
                <a:solidFill>
                  <a:srgbClr val="002060"/>
                </a:solidFill>
                <a:effectLst/>
                <a:uLnTx/>
                <a:uFillTx/>
                <a:latin typeface="+mn-lt"/>
                <a:ea typeface="+mn-ea"/>
                <a:cs typeface="+mn-cs"/>
              </a:rPr>
              <a:t>, выставленный в </a:t>
            </a:r>
            <a:r>
              <a:rPr kumimoji="0" lang="en-US" sz="2000" b="0" i="0" u="none" strike="noStrike" kern="1200" cap="none" spc="0" normalizeH="0" baseline="0" noProof="0" dirty="0">
                <a:ln>
                  <a:noFill/>
                </a:ln>
                <a:solidFill>
                  <a:srgbClr val="002060"/>
                </a:solidFill>
                <a:effectLst/>
                <a:uLnTx/>
                <a:uFillTx/>
                <a:latin typeface="+mn-lt"/>
                <a:ea typeface="+mn-ea"/>
                <a:cs typeface="+mn-cs"/>
              </a:rPr>
              <a:t>True,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учитывать тип аргументов при кэшировании результатов (например, вызов </a:t>
            </a:r>
            <a:r>
              <a:rPr kumimoji="0" lang="en-US" sz="2000" b="0" i="0" u="none" strike="noStrike" kern="1200" cap="none" spc="0" normalizeH="0" baseline="0" noProof="0" dirty="0">
                <a:ln>
                  <a:noFill/>
                </a:ln>
                <a:solidFill>
                  <a:srgbClr val="002060"/>
                </a:solidFill>
                <a:effectLst/>
                <a:uLnTx/>
                <a:uFillTx/>
                <a:latin typeface="+mn-lt"/>
                <a:ea typeface="+mn-ea"/>
                <a:cs typeface="+mn-cs"/>
              </a:rPr>
              <a:t>f(</a:t>
            </a:r>
            <a:r>
              <a:rPr kumimoji="0" lang="ru-RU" sz="2000" b="0" i="0" u="none" strike="noStrike" kern="1200" cap="none" spc="0" normalizeH="0" baseline="0" noProof="0" dirty="0">
                <a:ln>
                  <a:noFill/>
                </a:ln>
                <a:solidFill>
                  <a:srgbClr val="002060"/>
                </a:solidFill>
                <a:effectLst/>
                <a:uLnTx/>
                <a:uFillTx/>
                <a:latin typeface="+mn-lt"/>
                <a:ea typeface="+mn-ea"/>
                <a:cs typeface="+mn-cs"/>
              </a:rPr>
              <a:t>3</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после </a:t>
            </a:r>
            <a:r>
              <a:rPr kumimoji="0" lang="en-US" sz="2000" b="0" i="0" u="none" strike="noStrike" kern="1200" cap="none" spc="0" normalizeH="0" baseline="0" noProof="0" dirty="0">
                <a:ln>
                  <a:noFill/>
                </a:ln>
                <a:solidFill>
                  <a:srgbClr val="002060"/>
                </a:solidFill>
                <a:effectLst/>
                <a:uLnTx/>
                <a:uFillTx/>
                <a:latin typeface="+mn-lt"/>
                <a:ea typeface="+mn-ea"/>
                <a:cs typeface="+mn-cs"/>
              </a:rPr>
              <a:t>f(</a:t>
            </a:r>
            <a:r>
              <a:rPr kumimoji="0" lang="ru-RU" sz="2000" b="0" i="0" u="none" strike="noStrike" kern="1200" cap="none" spc="0" normalizeH="0" baseline="0" noProof="0" dirty="0">
                <a:ln>
                  <a:noFill/>
                </a:ln>
                <a:solidFill>
                  <a:srgbClr val="002060"/>
                </a:solidFill>
                <a:effectLst/>
                <a:uLnTx/>
                <a:uFillTx/>
                <a:latin typeface="+mn-lt"/>
                <a:ea typeface="+mn-ea"/>
                <a:cs typeface="+mn-cs"/>
              </a:rPr>
              <a:t>3.0</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не будет считаться повторным).</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Если </a:t>
            </a:r>
            <a:r>
              <a:rPr lang="en-US" sz="2000" dirty="0">
                <a:solidFill>
                  <a:srgbClr val="002060"/>
                </a:solidFill>
                <a:latin typeface="+mn-lt"/>
              </a:rPr>
              <a:t>maxsize=None</a:t>
            </a:r>
            <a:r>
              <a:rPr lang="ru-RU" sz="2000" dirty="0">
                <a:solidFill>
                  <a:srgbClr val="002060"/>
                </a:solidFill>
                <a:latin typeface="+mn-lt"/>
              </a:rPr>
              <a:t>, </a:t>
            </a:r>
            <a:r>
              <a:rPr lang="en-US" sz="2000" dirty="0">
                <a:solidFill>
                  <a:srgbClr val="002060"/>
                </a:solidFill>
                <a:latin typeface="+mn-lt"/>
              </a:rPr>
              <a:t>LRU</a:t>
            </a:r>
            <a:r>
              <a:rPr lang="ru-RU" sz="2000" dirty="0">
                <a:solidFill>
                  <a:srgbClr val="002060"/>
                </a:solidFill>
                <a:latin typeface="+mn-lt"/>
              </a:rPr>
              <a:t> (т.е. </a:t>
            </a:r>
            <a:r>
              <a:rPr lang="en-US" sz="2000" dirty="0">
                <a:solidFill>
                  <a:srgbClr val="002060"/>
                </a:solidFill>
                <a:latin typeface="+mn-lt"/>
              </a:rPr>
              <a:t>Least Recently Used</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механизм отключается, и кэш может расти безразмерно, что далеко не всегда является эффективным решением.</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В </a:t>
            </a:r>
            <a:r>
              <a:rPr lang="en-US" sz="2000" dirty="0">
                <a:solidFill>
                  <a:srgbClr val="002060"/>
                </a:solidFill>
                <a:latin typeface="+mn-lt"/>
              </a:rPr>
              <a:t>Python 3.8 </a:t>
            </a:r>
            <a:r>
              <a:rPr lang="ru-RU" sz="2000" dirty="0">
                <a:solidFill>
                  <a:srgbClr val="002060"/>
                </a:solidFill>
                <a:latin typeface="+mn-lt"/>
              </a:rPr>
              <a:t>добавлена реализация </a:t>
            </a:r>
            <a:r>
              <a:rPr kumimoji="0" lang="en-US" sz="2000" b="1" i="0" u="none" strike="noStrike" kern="1200" cap="none" spc="0" normalizeH="0" baseline="0" noProof="0" dirty="0">
                <a:ln>
                  <a:noFill/>
                </a:ln>
                <a:solidFill>
                  <a:srgbClr val="002060"/>
                </a:solidFill>
                <a:effectLst/>
                <a:uLnTx/>
                <a:uFillTx/>
                <a:latin typeface="+mn-lt"/>
                <a:ea typeface="+mn-ea"/>
                <a:cs typeface="+mn-cs"/>
              </a:rPr>
              <a:t>functools.lru_cache</a:t>
            </a:r>
            <a:r>
              <a:rPr kumimoji="0" lang="en-US" sz="2000" b="0" i="0" u="none" strike="noStrike" kern="1200" cap="none" spc="0" normalizeH="0" baseline="0" noProof="0" dirty="0">
                <a:ln>
                  <a:noFill/>
                </a:ln>
                <a:solidFill>
                  <a:srgbClr val="002060"/>
                </a:solidFill>
                <a:effectLst/>
                <a:uLnTx/>
                <a:uFillTx/>
                <a:latin typeface="+mn-lt"/>
                <a:ea typeface="+mn-ea"/>
                <a:cs typeface="+mn-cs"/>
              </a:rPr>
              <a:t>(user_function)</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позволяющая применять этот декоратор, не указывая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 </a:t>
            </a:r>
            <a:r>
              <a:rPr kumimoji="0" lang="ru-RU" sz="2000" b="0" i="0" u="none" strike="noStrike" kern="1200" cap="none" spc="0" normalizeH="0" baseline="0" noProof="0" dirty="0">
                <a:ln>
                  <a:noFill/>
                </a:ln>
                <a:solidFill>
                  <a:srgbClr val="002060"/>
                </a:solidFill>
                <a:effectLst/>
                <a:uLnTx/>
                <a:uFillTx/>
                <a:latin typeface="+mn-lt"/>
                <a:ea typeface="+mn-ea"/>
                <a:cs typeface="+mn-cs"/>
              </a:rPr>
              <a:t>(по умолчанию будет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a:t>
            </a:r>
            <a:r>
              <a:rPr kumimoji="0" lang="ru-RU" sz="2000" b="0" i="0" u="none" strike="noStrike" kern="1200" cap="none" spc="0" normalizeH="0" baseline="0" noProof="0" dirty="0">
                <a:ln>
                  <a:noFill/>
                </a:ln>
                <a:solidFill>
                  <a:srgbClr val="002060"/>
                </a:solidFill>
                <a:effectLst/>
                <a:uLnTx/>
                <a:uFillTx/>
                <a:latin typeface="+mn-lt"/>
                <a:ea typeface="+mn-ea"/>
                <a:cs typeface="+mn-cs"/>
              </a:rPr>
              <a:t>=128). </a:t>
            </a:r>
          </a:p>
          <a:p>
            <a:pPr algn="just" fontAlgn="base">
              <a:spcBef>
                <a:spcPct val="0"/>
              </a:spcBef>
              <a:spcAft>
                <a:spcPct val="0"/>
              </a:spcAft>
              <a:buNone/>
              <a:defRPr/>
            </a:pPr>
            <a:r>
              <a:rPr lang="ru-RU" sz="2000" dirty="0">
                <a:solidFill>
                  <a:srgbClr val="002060"/>
                </a:solidFill>
                <a:latin typeface="+mn-lt"/>
              </a:rPr>
              <a:t>В </a:t>
            </a:r>
            <a:r>
              <a:rPr lang="en-US" sz="2000" dirty="0">
                <a:solidFill>
                  <a:srgbClr val="002060"/>
                </a:solidFill>
                <a:latin typeface="+mn-lt"/>
              </a:rPr>
              <a:t>Python 3.</a:t>
            </a:r>
            <a:r>
              <a:rPr lang="ru-RU" sz="2000" dirty="0">
                <a:solidFill>
                  <a:srgbClr val="002060"/>
                </a:solidFill>
                <a:latin typeface="+mn-lt"/>
              </a:rPr>
              <a:t>9</a:t>
            </a:r>
            <a:r>
              <a:rPr lang="en-US" sz="2000" dirty="0">
                <a:solidFill>
                  <a:srgbClr val="002060"/>
                </a:solidFill>
                <a:latin typeface="+mn-lt"/>
              </a:rPr>
              <a:t> </a:t>
            </a:r>
            <a:r>
              <a:rPr lang="ru-RU" sz="2000" dirty="0">
                <a:solidFill>
                  <a:srgbClr val="002060"/>
                </a:solidFill>
                <a:latin typeface="+mn-lt"/>
              </a:rPr>
              <a:t>добавлен декоратор </a:t>
            </a:r>
            <a:r>
              <a:rPr kumimoji="0" lang="en-US" sz="2000" b="1" i="0" u="none" strike="noStrike" kern="1200" cap="none" spc="0" normalizeH="0" baseline="0" noProof="0" dirty="0">
                <a:ln>
                  <a:noFill/>
                </a:ln>
                <a:solidFill>
                  <a:srgbClr val="002060"/>
                </a:solidFill>
                <a:effectLst/>
                <a:uLnTx/>
                <a:uFillTx/>
                <a:latin typeface="+mn-lt"/>
                <a:ea typeface="+mn-ea"/>
                <a:cs typeface="+mn-cs"/>
              </a:rPr>
              <a:t>functools.cache</a:t>
            </a:r>
            <a:r>
              <a:rPr kumimoji="0" lang="en-US" sz="2000" b="0" i="0" u="none" strike="noStrike" kern="1200" cap="none" spc="0" normalizeH="0" baseline="0" noProof="0" dirty="0">
                <a:ln>
                  <a:noFill/>
                </a:ln>
                <a:solidFill>
                  <a:srgbClr val="002060"/>
                </a:solidFill>
                <a:effectLst/>
                <a:uLnTx/>
                <a:uFillTx/>
                <a:latin typeface="+mn-lt"/>
                <a:ea typeface="+mn-ea"/>
                <a:cs typeface="+mn-cs"/>
              </a:rPr>
              <a:t>(user_function)</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представляющий более компактную и быструю реализацию </a:t>
            </a:r>
            <a:r>
              <a:rPr kumimoji="0" lang="en-US" sz="2000" b="0" i="0" u="none" strike="noStrike" kern="1200" cap="none" spc="0" normalizeH="0" baseline="0" noProof="0" dirty="0">
                <a:ln>
                  <a:noFill/>
                </a:ln>
                <a:solidFill>
                  <a:srgbClr val="002060"/>
                </a:solidFill>
                <a:effectLst/>
                <a:uLnTx/>
                <a:uFillTx/>
                <a:latin typeface="+mn-lt"/>
                <a:ea typeface="+mn-ea"/>
                <a:cs typeface="+mn-cs"/>
              </a:rPr>
              <a:t>functools.lru_cache</a:t>
            </a:r>
            <a:r>
              <a:rPr kumimoji="0" lang="ru-RU" sz="2000" b="0" i="0" u="none" strike="noStrike" kern="1200" cap="none" spc="0" normalizeH="0" baseline="0" noProof="0" dirty="0">
                <a:ln>
                  <a:noFill/>
                </a:ln>
                <a:solidFill>
                  <a:srgbClr val="002060"/>
                </a:solidFill>
                <a:effectLst/>
                <a:uLnTx/>
                <a:uFillTx/>
                <a:latin typeface="+mn-lt"/>
                <a:ea typeface="+mn-ea"/>
                <a:cs typeface="+mn-cs"/>
              </a:rPr>
              <a:t> со значением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None</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mn-lt"/>
            </a:endParaRPr>
          </a:p>
          <a:p>
            <a:pPr eaLnBrk="0" fontAlgn="base" hangingPunct="0">
              <a:spcBef>
                <a:spcPct val="0"/>
              </a:spcBef>
              <a:spcAft>
                <a:spcPct val="0"/>
              </a:spcAft>
              <a:buNone/>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08657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functools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8000"/>
                </a:solidFill>
                <a:effectLst/>
                <a:uLnTx/>
                <a:uFillTx/>
                <a:latin typeface="Courier New" panose="02070309020205020404" pitchFamily="49" charset="0"/>
                <a:ea typeface="+mn-ea"/>
                <a:cs typeface="Courier New" panose="02070309020205020404" pitchFamily="49" charset="0"/>
              </a:rPr>
              <a:t>@functools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lru_cache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maxsize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f'factorial called for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else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1</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f'F-result: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первый вызов, результат еще не кэшировался</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f'F-result: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просто возвращается результат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factorial(2),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вычисленный ранее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F-result: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F-result: 2</a:t>
            </a:r>
            <a:endParaRPr kumimoji="0" lang="ru-RU" sz="1400" b="0"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162957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functools.partial</a:t>
            </a:r>
            <a:r>
              <a:rPr kumimoji="0" lang="en-US" sz="2000" i="0" u="none" strike="noStrike" kern="1200" cap="none" spc="0" normalizeH="0" baseline="0" noProof="0" dirty="0">
                <a:ln>
                  <a:noFill/>
                </a:ln>
                <a:solidFill>
                  <a:srgbClr val="002060"/>
                </a:solidFill>
                <a:effectLst/>
                <a:uLnTx/>
                <a:uFillTx/>
                <a:latin typeface="+mn-lt"/>
                <a:ea typeface="+mn-ea"/>
                <a:cs typeface="+mn-cs"/>
              </a:rPr>
              <a:t>(func, *args, **keywords)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менять сигнатуру функции, как бы «замораживая» часть ее аргументов на определенных значениях. </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Подобного эффекта можно добиться и с использование </a:t>
            </a:r>
            <a:r>
              <a:rPr lang="en-US" sz="2000" dirty="0">
                <a:solidFill>
                  <a:srgbClr val="002060"/>
                </a:solidFill>
                <a:latin typeface="+mn-lt"/>
              </a:rPr>
              <a:t>lambda-</a:t>
            </a:r>
            <a:r>
              <a:rPr lang="ru-RU" sz="2000" dirty="0">
                <a:solidFill>
                  <a:srgbClr val="002060"/>
                </a:solidFill>
                <a:latin typeface="+mn-lt"/>
              </a:rPr>
              <a:t>функций. Однако, </a:t>
            </a:r>
            <a:r>
              <a:rPr lang="en-US" sz="2000" dirty="0">
                <a:solidFill>
                  <a:srgbClr val="002060"/>
                </a:solidFill>
                <a:latin typeface="+mn-lt"/>
              </a:rPr>
              <a:t>partial </a:t>
            </a:r>
            <a:r>
              <a:rPr lang="ru-RU" sz="2000" dirty="0">
                <a:solidFill>
                  <a:srgbClr val="002060"/>
                </a:solidFill>
                <a:latin typeface="+mn-lt"/>
              </a:rPr>
              <a:t>предоставляет больше вариантов передачи аргументов и работает чуть быстрее, т.к. </a:t>
            </a:r>
            <a:r>
              <a:rPr lang="en-US" sz="2000" dirty="0">
                <a:solidFill>
                  <a:srgbClr val="002060"/>
                </a:solidFill>
                <a:latin typeface="+mn-lt"/>
              </a:rPr>
              <a:t>lambda</a:t>
            </a:r>
            <a:r>
              <a:rPr lang="ru-RU" sz="2000" dirty="0">
                <a:solidFill>
                  <a:srgbClr val="002060"/>
                </a:solidFill>
                <a:latin typeface="+mn-lt"/>
              </a:rPr>
              <a:t> — это, по сути, новая функция, а </a:t>
            </a:r>
            <a:r>
              <a:rPr lang="en-US" sz="2000" dirty="0">
                <a:solidFill>
                  <a:srgbClr val="002060"/>
                </a:solidFill>
                <a:latin typeface="+mn-lt"/>
              </a:rPr>
              <a:t>partial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ссылка на уже имеющуюся.</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Пример ниже демонстрирует создание новой функции на основе стандартной функции </a:t>
            </a:r>
            <a:r>
              <a:rPr kumimoji="0" lang="en-US" sz="2000" b="0" i="0" u="none" strike="noStrike" kern="1200" cap="none" spc="0" normalizeH="0" baseline="0" noProof="0" dirty="0">
                <a:ln>
                  <a:noFill/>
                </a:ln>
                <a:solidFill>
                  <a:srgbClr val="002060"/>
                </a:solidFill>
                <a:effectLst/>
                <a:uLnTx/>
                <a:uFillTx/>
                <a:latin typeface="+mn-lt"/>
                <a:ea typeface="+mn-ea"/>
                <a:cs typeface="+mn-cs"/>
              </a:rPr>
              <a:t>int</a:t>
            </a:r>
            <a:r>
              <a:rPr kumimoji="0" lang="ru-RU" sz="2000" b="0" i="0" u="none" strike="noStrike" kern="1200" cap="none" spc="0" normalizeH="0" baseline="0" noProof="0" dirty="0">
                <a:ln>
                  <a:noFill/>
                </a:ln>
                <a:solidFill>
                  <a:srgbClr val="002060"/>
                </a:solidFill>
                <a:effectLst/>
                <a:uLnTx/>
                <a:uFillTx/>
                <a:latin typeface="+mn-lt"/>
                <a:ea typeface="+mn-ea"/>
                <a:cs typeface="+mn-cs"/>
              </a:rPr>
              <a:t> путем фиксирования </a:t>
            </a:r>
            <a:r>
              <a:rPr lang="ru-RU" sz="2000" dirty="0">
                <a:solidFill>
                  <a:srgbClr val="002060"/>
                </a:solidFill>
                <a:latin typeface="+mn-lt"/>
              </a:rPr>
              <a:t>одного из ее аргументов на определенном значении. Таким образом, мы получаем</a:t>
            </a:r>
            <a:r>
              <a:rPr kumimoji="0" lang="ru-RU" sz="2000" b="0" i="0" u="none" strike="noStrike" kern="1200" cap="none" spc="0" normalizeH="0" baseline="0" noProof="0" dirty="0">
                <a:ln>
                  <a:noFill/>
                </a:ln>
                <a:solidFill>
                  <a:srgbClr val="002060"/>
                </a:solidFill>
                <a:effectLst/>
                <a:uLnTx/>
                <a:uFillTx/>
                <a:latin typeface="+mn-lt"/>
                <a:ea typeface="+mn-ea"/>
                <a:cs typeface="+mn-cs"/>
              </a:rPr>
              <a:t>  функцию для конвертирования двоичных чисел из строкового представления в числовое.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mn-lt"/>
            </a:endParaRPr>
          </a:p>
          <a:p>
            <a:pPr eaLnBrk="0" fontAlgn="base" hangingPunct="0">
              <a:spcBef>
                <a:spcPct val="0"/>
              </a:spcBef>
              <a:spcAft>
                <a:spcPct val="0"/>
              </a:spcAft>
              <a:buNone/>
              <a:defRPr/>
            </a:pPr>
            <a:r>
              <a:rPr lang="en-US" b="1" dirty="0">
                <a:solidFill>
                  <a:srgbClr val="0000FF"/>
                </a:solidFill>
                <a:effectLst/>
                <a:latin typeface="Courier New" panose="02070309020205020404" pitchFamily="49" charset="0"/>
                <a:cs typeface="Courier New" panose="02070309020205020404" pitchFamily="49" charset="0"/>
              </a:rPr>
              <a:t>import</a:t>
            </a:r>
            <a:r>
              <a:rPr lang="en-US" dirty="0">
                <a:solidFill>
                  <a:srgbClr val="000000"/>
                </a:solidFill>
                <a:effectLst/>
                <a:latin typeface="Courier New" panose="02070309020205020404" pitchFamily="49" charset="0"/>
                <a:cs typeface="Courier New" panose="02070309020205020404" pitchFamily="49" charset="0"/>
              </a:rPr>
              <a:t> functools</a:t>
            </a:r>
          </a:p>
          <a:p>
            <a:pPr eaLnBrk="0" fontAlgn="base" hangingPunct="0">
              <a:spcBef>
                <a:spcPct val="0"/>
              </a:spcBef>
              <a:spcAft>
                <a:spcPct val="0"/>
              </a:spcAft>
              <a:buNone/>
              <a:defRPr/>
            </a:pP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functools</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partial</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int</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base</a:t>
            </a:r>
            <a:r>
              <a:rPr lang="en-US" b="1" dirty="0">
                <a:solidFill>
                  <a:srgbClr val="000080"/>
                </a:solidFill>
                <a:effectLst/>
                <a:latin typeface="Courier New" panose="02070309020205020404" pitchFamily="49" charset="0"/>
              </a:rPr>
              <a:t>=</a:t>
            </a:r>
            <a:r>
              <a:rPr lang="en-US" dirty="0">
                <a:solidFill>
                  <a:srgbClr val="FF0000"/>
                </a:solidFill>
                <a:effectLst/>
                <a:latin typeface="Courier New" panose="02070309020205020404" pitchFamily="49" charset="0"/>
              </a:rPr>
              <a:t>2</a:t>
            </a:r>
            <a:r>
              <a:rPr lang="en-US" b="1" dirty="0">
                <a:solidFill>
                  <a:srgbClr val="000080"/>
                </a:solidFill>
                <a:effectLst/>
                <a:latin typeface="Courier New" panose="02070309020205020404" pitchFamily="49" charset="0"/>
              </a:rPr>
              <a:t>)</a:t>
            </a:r>
            <a:endParaRPr lang="ru-RU" b="1" dirty="0">
              <a:solidFill>
                <a:srgbClr val="00008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__doc__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r>
              <a:rPr lang="en-US" dirty="0">
                <a:solidFill>
                  <a:srgbClr val="808080"/>
                </a:solidFill>
                <a:effectLst/>
                <a:latin typeface="Courier New" panose="02070309020205020404" pitchFamily="49" charset="0"/>
              </a:rPr>
              <a:t>'Convert base 2 string to an int.'</a:t>
            </a: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a:t>
            </a:r>
            <a:r>
              <a:rPr lang="en-US" b="1" dirty="0">
                <a:solidFill>
                  <a:srgbClr val="000080"/>
                </a:solidFill>
                <a:effectLst/>
                <a:latin typeface="Courier New" panose="02070309020205020404" pitchFamily="49" charset="0"/>
              </a:rPr>
              <a:t>(</a:t>
            </a:r>
            <a:r>
              <a:rPr lang="en-US" dirty="0">
                <a:solidFill>
                  <a:srgbClr val="808080"/>
                </a:solidFill>
                <a:effectLst/>
                <a:latin typeface="Courier New" panose="02070309020205020404" pitchFamily="49" charset="0"/>
              </a:rPr>
              <a:t>'10010'</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endParaRPr lang="ru-RU"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18</a:t>
            </a:r>
          </a:p>
        </p:txBody>
      </p:sp>
    </p:spTree>
    <p:extLst>
      <p:ext uri="{BB962C8B-B14F-4D97-AF65-F5344CB8AC3E}">
        <p14:creationId xmlns:p14="http://schemas.microsoft.com/office/powerpoint/2010/main" val="307359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Разминка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eaLnBrk="1" hangingPunct="1">
              <a:spcBef>
                <a:spcPct val="0"/>
              </a:spcBef>
              <a:buFont typeface="+mj-lt"/>
              <a:buAutoNum type="arabicPeriod"/>
            </a:pPr>
            <a:r>
              <a:rPr lang="ru-RU" altLang="ru-RU" sz="2000" dirty="0">
                <a:solidFill>
                  <a:srgbClr val="002060"/>
                </a:solidFill>
                <a:latin typeface="+mn-lt"/>
              </a:rPr>
              <a:t>Реализовать итератор, который бы </a:t>
            </a:r>
            <a:r>
              <a:rPr lang="en-US" altLang="ru-RU" sz="2000" dirty="0">
                <a:solidFill>
                  <a:srgbClr val="002060"/>
                </a:solidFill>
                <a:latin typeface="+mn-lt"/>
              </a:rPr>
              <a:t>"</a:t>
            </a:r>
            <a:r>
              <a:rPr lang="ru-RU" altLang="ru-RU" sz="2000" dirty="0">
                <a:solidFill>
                  <a:srgbClr val="002060"/>
                </a:solidFill>
                <a:latin typeface="+mn-lt"/>
              </a:rPr>
              <a:t>читал</a:t>
            </a:r>
            <a:r>
              <a:rPr lang="en-US" altLang="ru-RU" sz="2000" dirty="0">
                <a:solidFill>
                  <a:srgbClr val="002060"/>
                </a:solidFill>
                <a:latin typeface="+mn-lt"/>
              </a:rPr>
              <a:t>"</a:t>
            </a:r>
            <a:r>
              <a:rPr lang="ru-RU" altLang="ru-RU" sz="2000" dirty="0">
                <a:solidFill>
                  <a:srgbClr val="002060"/>
                </a:solidFill>
                <a:latin typeface="+mn-lt"/>
              </a:rPr>
              <a:t> заданный текст по параграфам. Символ параграфа задается отдельно</a:t>
            </a:r>
          </a:p>
          <a:p>
            <a:pPr marL="360000" indent="-360000" algn="just" eaLnBrk="1" hangingPunct="1">
              <a:spcBef>
                <a:spcPct val="0"/>
              </a:spcBef>
              <a:buFont typeface="+mj-lt"/>
              <a:buAutoNum type="arabicPeriod"/>
            </a:pPr>
            <a:r>
              <a:rPr lang="ru-RU" altLang="ru-RU" sz="2000" dirty="0">
                <a:solidFill>
                  <a:srgbClr val="002060"/>
                </a:solidFill>
                <a:latin typeface="+mn-lt"/>
              </a:rPr>
              <a:t>Написать генератор для построчного чтения файла</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12356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a:t>
            </a:r>
            <a:r>
              <a:rPr lang="en-US" sz="2000" b="1" dirty="0">
                <a:solidFill>
                  <a:srgbClr val="002060"/>
                </a:solidFill>
                <a:latin typeface="+mn-lt"/>
              </a:rPr>
              <a:t>wraps</a:t>
            </a:r>
            <a:r>
              <a:rPr kumimoji="0" lang="en-US" sz="2000" i="0" u="none" strike="noStrike" kern="1200" cap="none" spc="0" normalizeH="0" baseline="0" noProof="0" dirty="0">
                <a:ln>
                  <a:noFill/>
                </a:ln>
                <a:solidFill>
                  <a:srgbClr val="002060"/>
                </a:solidFill>
                <a:effectLst/>
                <a:uLnTx/>
                <a:uFillTx/>
                <a:latin typeface="+mn-lt"/>
                <a:ea typeface="+mn-ea"/>
                <a:cs typeface="+mn-cs"/>
              </a:rPr>
              <a:t>(wrapped, assigned=WRAPPER_ASSIGNMENTS, updated=WRAPPER_UPDATES)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при декорировании менять </a:t>
            </a:r>
            <a:r>
              <a:rPr lang="ru-RU" sz="2000" dirty="0">
                <a:solidFill>
                  <a:srgbClr val="002060"/>
                </a:solidFill>
                <a:latin typeface="+mn-lt"/>
              </a:rPr>
              <a:t>имя, </a:t>
            </a:r>
            <a:r>
              <a:rPr kumimoji="0" lang="ru-RU" sz="2000" b="0" i="0" u="none" strike="noStrike" kern="1200" cap="none" spc="0" normalizeH="0" baseline="0" noProof="0" dirty="0">
                <a:ln>
                  <a:noFill/>
                </a:ln>
                <a:solidFill>
                  <a:srgbClr val="002060"/>
                </a:solidFill>
                <a:effectLst/>
                <a:uLnTx/>
                <a:uFillTx/>
                <a:latin typeface="+mn-lt"/>
                <a:ea typeface="+mn-ea"/>
                <a:cs typeface="+mn-cs"/>
              </a:rPr>
              <a:t>сигнатуру и специальные атрибуты функции-обертки на соответствующие атрибуты оборачиваемой функции. Это позволяет сделать декорирование прозрачней и избежать неожиданного проявления особенностей функции-обертки в поведении оборачиваемой функции.</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Рассмотрим обертывание функции </a:t>
            </a:r>
            <a:r>
              <a:rPr lang="en-US" sz="2000" dirty="0">
                <a:solidFill>
                  <a:srgbClr val="002060"/>
                </a:solidFill>
                <a:latin typeface="+mn-lt"/>
              </a:rPr>
              <a:t>example </a:t>
            </a:r>
            <a:r>
              <a:rPr lang="ru-RU" sz="2000" dirty="0">
                <a:solidFill>
                  <a:srgbClr val="002060"/>
                </a:solidFill>
                <a:latin typeface="+mn-lt"/>
              </a:rPr>
              <a:t>в декоратор </a:t>
            </a:r>
            <a:r>
              <a:rPr lang="en-US" sz="2000" dirty="0">
                <a:solidFill>
                  <a:srgbClr val="002060"/>
                </a:solidFill>
                <a:latin typeface="+mn-lt"/>
              </a:rPr>
              <a:t>my_decorator</a:t>
            </a:r>
            <a:r>
              <a:rPr lang="ru-RU" sz="2000" dirty="0">
                <a:solidFill>
                  <a:srgbClr val="002060"/>
                </a:solidFill>
                <a:latin typeface="+mn-lt"/>
              </a:rPr>
              <a:t>:</a:t>
            </a:r>
            <a:endParaRPr kumimoji="0" lang="ru-RU" sz="200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my_decorator</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f</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wrapper</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args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kwds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808080"/>
                </a:solidFill>
                <a:effectLst/>
                <a:latin typeface="Courier New" panose="02070309020205020404" pitchFamily="49" charset="0"/>
                <a:cs typeface="Courier New" panose="02070309020205020404" pitchFamily="49" charset="0"/>
              </a:rPr>
              <a:t>'Calling decorated function'</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return</a:t>
            </a:r>
            <a:r>
              <a:rPr lang="en-US" sz="1400" dirty="0">
                <a:solidFill>
                  <a:srgbClr val="000000"/>
                </a:solidFill>
                <a:effectLst/>
                <a:latin typeface="Courier New" panose="02070309020205020404" pitchFamily="49" charset="0"/>
                <a:cs typeface="Courier New" panose="02070309020205020404" pitchFamily="49" charset="0"/>
              </a:rPr>
              <a:t> f</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args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kwds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return</a:t>
            </a:r>
            <a:r>
              <a:rPr lang="en-US" sz="1400" dirty="0">
                <a:solidFill>
                  <a:srgbClr val="000000"/>
                </a:solidFill>
                <a:effectLst/>
                <a:latin typeface="Courier New" panose="02070309020205020404" pitchFamily="49" charset="0"/>
                <a:cs typeface="Courier New" panose="02070309020205020404" pitchFamily="49" charset="0"/>
              </a:rPr>
              <a:t> wrapper</a:t>
            </a:r>
            <a:endParaRPr lang="en-US" sz="1400" dirty="0">
              <a:effectLst/>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Courier New" panose="02070309020205020404" pitchFamily="49" charset="0"/>
              <a:cs typeface="Courier New" panose="02070309020205020404" pitchFamily="49" charset="0"/>
            </a:endParaRPr>
          </a:p>
          <a:p>
            <a:pPr>
              <a:buNone/>
            </a:pPr>
            <a:r>
              <a:rPr lang="en-US" sz="1400" i="1" dirty="0">
                <a:solidFill>
                  <a:srgbClr val="FF8000"/>
                </a:solidFill>
                <a:effectLst/>
                <a:latin typeface="Courier New" panose="02070309020205020404" pitchFamily="49" charset="0"/>
                <a:cs typeface="Courier New" panose="02070309020205020404" pitchFamily="49" charset="0"/>
              </a:rPr>
              <a:t>@my_decorator</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buNone/>
            </a:pPr>
            <a:r>
              <a:rPr lang="ru-RU" sz="1400" dirty="0">
                <a:solidFill>
                  <a:srgbClr val="000000"/>
                </a:solidFill>
                <a:latin typeface="Courier New" panose="02070309020205020404" pitchFamily="49" charset="0"/>
                <a:cs typeface="Courier New" panose="02070309020205020404" pitchFamily="49" charset="0"/>
              </a:rPr>
              <a:t>    </a:t>
            </a:r>
            <a:r>
              <a:rPr lang="en-US" sz="1400" dirty="0">
                <a:solidFill>
                  <a:srgbClr val="FF8000"/>
                </a:solidFill>
                <a:effectLst/>
                <a:latin typeface="Courier New" panose="02070309020205020404" pitchFamily="49" charset="0"/>
                <a:cs typeface="Courier New" panose="02070309020205020404" pitchFamily="49" charset="0"/>
              </a:rPr>
              <a:t>"""Docstring"""</a:t>
            </a:r>
            <a:endParaRPr lang="ru-RU" sz="1400" dirty="0">
              <a:solidFill>
                <a:srgbClr val="000000"/>
              </a:solidFill>
              <a:latin typeface="Courier New" panose="02070309020205020404" pitchFamily="49" charset="0"/>
              <a:cs typeface="Courier New" panose="02070309020205020404" pitchFamily="49" charset="0"/>
            </a:endParaRPr>
          </a:p>
          <a:p>
            <a:pPr>
              <a:buNone/>
            </a:pPr>
            <a:r>
              <a:rPr lang="ru-RU" sz="1400" b="1"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808080"/>
                </a:solidFill>
                <a:effectLst/>
                <a:latin typeface="Courier New" panose="02070309020205020404" pitchFamily="49" charset="0"/>
                <a:cs typeface="Courier New" panose="02070309020205020404" pitchFamily="49" charset="0"/>
              </a:rPr>
              <a:t>'Called example function'</a:t>
            </a:r>
            <a:r>
              <a:rPr lang="en-US" sz="1400" b="1" dirty="0">
                <a:solidFill>
                  <a:srgbClr val="000080"/>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buNone/>
              <a:defRPr/>
            </a:pPr>
            <a:endParaRPr lang="ru-RU"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547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Из-за того, что имя </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example </a:t>
            </a: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теперь связано с новой функцией </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wrapper,</a:t>
            </a: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lang="ru-RU" sz="2000" dirty="0">
                <a:solidFill>
                  <a:srgbClr val="002060"/>
                </a:solidFill>
                <a:latin typeface="Calibri" panose="020F0502020204030204"/>
              </a:rPr>
              <a:t>при попытке обратить к атрибутам исходной функции через имя</a:t>
            </a:r>
            <a:r>
              <a:rPr lang="en-US" sz="2000" dirty="0">
                <a:solidFill>
                  <a:srgbClr val="002060"/>
                </a:solidFill>
                <a:latin typeface="Calibri" panose="020F0502020204030204"/>
              </a:rPr>
              <a:t> example, </a:t>
            </a:r>
            <a:r>
              <a:rPr lang="ru-RU" sz="2000" dirty="0">
                <a:solidFill>
                  <a:srgbClr val="002060"/>
                </a:solidFill>
                <a:latin typeface="Calibri" panose="020F0502020204030204"/>
              </a:rPr>
              <a:t>вместо них возвращаются атрибуты функции</a:t>
            </a:r>
            <a:r>
              <a:rPr lang="en-US" sz="2000" dirty="0">
                <a:solidFill>
                  <a:srgbClr val="002060"/>
                </a:solidFill>
                <a:latin typeface="Calibri" panose="020F0502020204030204"/>
              </a:rPr>
              <a:t> wrapper.</a:t>
            </a:r>
            <a:endParaRPr lang="en-US" sz="1400" b="1" dirty="0">
              <a:solidFill>
                <a:srgbClr val="0000FF"/>
              </a:solidFill>
              <a:effectLst/>
              <a:latin typeface="Courier New" panose="02070309020205020404" pitchFamily="49" charset="0"/>
              <a:cs typeface="Courier New" panose="02070309020205020404" pitchFamily="49" charset="0"/>
            </a:endParaRPr>
          </a:p>
          <a:p>
            <a:pPr>
              <a:buNone/>
            </a:pPr>
            <a:endParaRPr lang="en-US" sz="1400" b="1" dirty="0">
              <a:solidFill>
                <a:srgbClr val="0000FF"/>
              </a:solidFill>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__name__</a:t>
            </a:r>
            <a:r>
              <a:rPr lang="en-US" sz="1400" b="1" dirty="0">
                <a:solidFill>
                  <a:srgbClr val="000080"/>
                </a:solidFill>
                <a:effectLst/>
                <a:latin typeface="Courier New" panose="02070309020205020404" pitchFamily="49" charset="0"/>
                <a:cs typeface="Courier New" panose="02070309020205020404" pitchFamily="49" charset="0"/>
              </a:rPr>
              <a:t>)</a:t>
            </a:r>
            <a:endParaRPr lang="ru-RU" sz="1400" b="1" dirty="0">
              <a:solidFill>
                <a:srgbClr val="000000"/>
              </a:solidFill>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__doc__</a:t>
            </a:r>
            <a:r>
              <a:rPr lang="en-US" sz="1400" b="1" dirty="0">
                <a:solidFill>
                  <a:srgbClr val="000080"/>
                </a:solidFill>
                <a:effectLst/>
                <a:latin typeface="Courier New" panose="02070309020205020404" pitchFamily="49" charset="0"/>
                <a:cs typeface="Courier New" panose="02070309020205020404" pitchFamily="49" charset="0"/>
              </a:rPr>
              <a:t>)</a:t>
            </a:r>
            <a:endParaRPr lang="ru-RU" sz="1400" b="1" dirty="0">
              <a:solidFill>
                <a:srgbClr val="000080"/>
              </a:solidFill>
              <a:effectLst/>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help</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wrapper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Help on function wrapper in module __main__:</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wrapper(*args, **kwds)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endParaRPr lang="ru-RU"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837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2060"/>
                </a:solidFill>
                <a:effectLst/>
                <a:uLnTx/>
                <a:uFillTx/>
                <a:latin typeface="+mn-lt"/>
                <a:ea typeface="+mn-ea"/>
                <a:cs typeface="+mn-cs"/>
              </a:rPr>
              <a:t>functools.</a:t>
            </a:r>
            <a:r>
              <a:rPr lang="en-US" sz="2000" dirty="0">
                <a:solidFill>
                  <a:srgbClr val="002060"/>
                </a:solidFill>
                <a:latin typeface="+mn-lt"/>
              </a:rPr>
              <a:t>wraps</a:t>
            </a:r>
            <a:r>
              <a:rPr lang="ru-RU" sz="2000" dirty="0">
                <a:solidFill>
                  <a:srgbClr val="002060"/>
                </a:solidFill>
                <a:latin typeface="+mn-lt"/>
              </a:rPr>
              <a:t> (реализованная на основе functools.partial) </a:t>
            </a:r>
            <a:r>
              <a:rPr kumimoji="0" lang="ru-RU" sz="2000" b="0" i="0" u="none" strike="noStrike" kern="1200" cap="none" spc="0" normalizeH="0" baseline="0" noProof="0" dirty="0">
                <a:ln>
                  <a:noFill/>
                </a:ln>
                <a:solidFill>
                  <a:srgbClr val="002060"/>
                </a:solidFill>
                <a:effectLst/>
                <a:uLnTx/>
                <a:uFillTx/>
                <a:latin typeface="+mn-lt"/>
                <a:ea typeface="+mn-ea"/>
                <a:cs typeface="+mn-cs"/>
              </a:rPr>
              <a:t>переопределяет атрибуты обертки атрибутами исходной функции нивелируя побочные эффекты декорирования.</a:t>
            </a:r>
            <a:endParaRPr kumimoji="0" lang="ru-RU" sz="200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rPr>
              <a:t>from</a:t>
            </a:r>
            <a:r>
              <a:rPr lang="en-US" sz="1200" dirty="0">
                <a:solidFill>
                  <a:srgbClr val="000000"/>
                </a:solidFill>
                <a:effectLst/>
                <a:latin typeface="Courier New" panose="02070309020205020404" pitchFamily="49" charset="0"/>
              </a:rPr>
              <a:t> functools </a:t>
            </a:r>
            <a:r>
              <a:rPr lang="en-US" sz="1200" b="1" dirty="0">
                <a:solidFill>
                  <a:srgbClr val="0000FF"/>
                </a:solidFill>
                <a:effectLst/>
                <a:latin typeface="Courier New" panose="02070309020205020404" pitchFamily="49" charset="0"/>
              </a:rPr>
              <a:t>import</a:t>
            </a:r>
            <a:r>
              <a:rPr lang="en-US" sz="1200" dirty="0">
                <a:solidFill>
                  <a:srgbClr val="000000"/>
                </a:solidFill>
                <a:effectLst/>
                <a:latin typeface="Courier New" panose="02070309020205020404" pitchFamily="49" charset="0"/>
              </a:rPr>
              <a:t> wraps </a:t>
            </a:r>
            <a:endParaRPr lang="ru-RU" sz="1200" dirty="0">
              <a:solidFill>
                <a:srgbClr val="000000"/>
              </a:solidFill>
              <a:effectLst/>
              <a:latin typeface="Courier New" panose="02070309020205020404" pitchFamily="49" charset="0"/>
            </a:endParaRPr>
          </a:p>
          <a:p>
            <a:pPr>
              <a:buNone/>
            </a:pPr>
            <a:endParaRPr lang="ru-RU" sz="1200" b="1"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def</a:t>
            </a:r>
            <a:r>
              <a:rPr lang="en-US" sz="1200" dirty="0">
                <a:solidFill>
                  <a:srgbClr val="000000"/>
                </a:solidFill>
                <a:effectLst/>
                <a:latin typeface="Courier New" panose="02070309020205020404" pitchFamily="49" charset="0"/>
              </a:rPr>
              <a:t> </a:t>
            </a:r>
            <a:r>
              <a:rPr lang="en-US" sz="1200" dirty="0">
                <a:solidFill>
                  <a:srgbClr val="FF00FF"/>
                </a:solidFill>
                <a:effectLst/>
                <a:latin typeface="Courier New" panose="02070309020205020404" pitchFamily="49" charset="0"/>
              </a:rPr>
              <a:t>my_decorator</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i="1" dirty="0">
                <a:solidFill>
                  <a:srgbClr val="000000"/>
                </a:solidFill>
                <a:latin typeface="Courier New" panose="02070309020205020404" pitchFamily="49" charset="0"/>
              </a:rPr>
              <a:t>    </a:t>
            </a:r>
            <a:r>
              <a:rPr lang="en-US" sz="1200" i="1" dirty="0">
                <a:solidFill>
                  <a:srgbClr val="FF8000"/>
                </a:solidFill>
                <a:effectLst/>
                <a:latin typeface="Courier New" panose="02070309020205020404" pitchFamily="49" charset="0"/>
              </a:rPr>
              <a:t>@wraps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def</a:t>
            </a:r>
            <a:r>
              <a:rPr lang="en-US" sz="1200" dirty="0">
                <a:solidFill>
                  <a:srgbClr val="000000"/>
                </a:solidFill>
                <a:effectLst/>
                <a:latin typeface="Courier New" panose="02070309020205020404" pitchFamily="49" charset="0"/>
              </a:rPr>
              <a:t> </a:t>
            </a:r>
            <a:r>
              <a:rPr lang="en-US" sz="1200" dirty="0">
                <a:solidFill>
                  <a:srgbClr val="FF00FF"/>
                </a:solidFill>
                <a:effectLst/>
                <a:latin typeface="Courier New" panose="02070309020205020404" pitchFamily="49" charset="0"/>
              </a:rPr>
              <a:t>wrapper</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args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kwds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808080"/>
                </a:solidFill>
                <a:effectLst/>
                <a:latin typeface="Courier New" panose="02070309020205020404" pitchFamily="49" charset="0"/>
              </a:rPr>
              <a:t>'Calling decorated function'</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FF"/>
                </a:solidFill>
                <a:effectLst/>
                <a:latin typeface="Courier New" panose="02070309020205020404" pitchFamily="49" charset="0"/>
              </a:rPr>
              <a:t>        </a:t>
            </a:r>
            <a:r>
              <a:rPr lang="en-US" sz="1200" b="1" dirty="0">
                <a:solidFill>
                  <a:srgbClr val="0000FF"/>
                </a:solidFill>
                <a:effectLst/>
                <a:latin typeface="Courier New" panose="02070309020205020404" pitchFamily="49" charset="0"/>
              </a:rPr>
              <a:t>return</a:t>
            </a:r>
            <a:r>
              <a:rPr lang="en-US" sz="1200" dirty="0">
                <a:solidFill>
                  <a:srgbClr val="000000"/>
                </a:solidFill>
                <a:effectLst/>
                <a:latin typeface="Courier New" panose="02070309020205020404" pitchFamily="49" charset="0"/>
              </a:rPr>
              <a:t> 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args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kwds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return</a:t>
            </a:r>
            <a:r>
              <a:rPr lang="en-US" sz="1200" dirty="0">
                <a:solidFill>
                  <a:srgbClr val="000000"/>
                </a:solidFill>
                <a:effectLst/>
                <a:latin typeface="Courier New" panose="02070309020205020404" pitchFamily="49" charset="0"/>
              </a:rPr>
              <a:t> wrapper</a:t>
            </a:r>
            <a:endParaRPr lang="ru-RU" sz="1200" dirty="0">
              <a:solidFill>
                <a:srgbClr val="000000"/>
              </a:solidFill>
              <a:effectLst/>
              <a:latin typeface="Courier New" panose="02070309020205020404" pitchFamily="49" charset="0"/>
            </a:endParaRPr>
          </a:p>
          <a:p>
            <a:pPr>
              <a:buNone/>
            </a:pPr>
            <a:endParaRPr lang="ru-RU" sz="1200" b="1" dirty="0">
              <a:solidFill>
                <a:srgbClr val="0000FF"/>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__name__</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__doc__</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help</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endParaRPr lang="en-US" sz="1200" dirty="0">
              <a:effectLs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Docstring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Help on function example in module __main__:</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Docstring</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endParaRPr lang="ru-RU" sz="12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135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time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Для примитивной работы со временем, организации задержек (</a:t>
            </a:r>
            <a:r>
              <a:rPr lang="en-US" altLang="ru-RU" sz="2000" dirty="0">
                <a:solidFill>
                  <a:srgbClr val="002060"/>
                </a:solidFill>
                <a:latin typeface="+mn-lt"/>
              </a:rPr>
              <a:t>sleep) </a:t>
            </a:r>
            <a:r>
              <a:rPr lang="ru-RU" altLang="ru-RU" sz="2000" dirty="0">
                <a:solidFill>
                  <a:srgbClr val="002060"/>
                </a:solidFill>
                <a:latin typeface="+mn-lt"/>
              </a:rPr>
              <a:t>и расчета скорости выполнения кода существует библиотека time.</a:t>
            </a:r>
            <a:endParaRPr lang="en-US" altLang="ru-RU" sz="2000" dirty="0">
              <a:solidFill>
                <a:srgbClr val="002060"/>
              </a:solidFill>
              <a:latin typeface="+mn-lt"/>
            </a:endParaRPr>
          </a:p>
          <a:p>
            <a:pPr algn="just" eaLnBrk="1" hangingPunct="1">
              <a:spcBef>
                <a:spcPct val="0"/>
              </a:spcBef>
              <a:buFontTx/>
              <a:buNone/>
            </a:pPr>
            <a:endParaRPr lang="en-US" altLang="ru-RU" sz="1200" dirty="0">
              <a:solidFill>
                <a:srgbClr val="00206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cs typeface="Courier New" panose="02070309020205020404" pitchFamily="49" charset="0"/>
              </a:rPr>
              <a:t>import</a:t>
            </a:r>
            <a:r>
              <a:rPr lang="en-US" sz="1200" dirty="0">
                <a:solidFill>
                  <a:srgbClr val="000000"/>
                </a:solidFill>
                <a:effectLst/>
                <a:latin typeface="Courier New" panose="02070309020205020404" pitchFamily="49" charset="0"/>
                <a:cs typeface="Courier New" panose="02070309020205020404" pitchFamily="49" charset="0"/>
              </a:rPr>
              <a:t> time </a:t>
            </a:r>
          </a:p>
          <a:p>
            <a:pPr>
              <a:buNone/>
            </a:pPr>
            <a:endParaRPr lang="en-US" sz="1200" b="1" dirty="0">
              <a:solidFill>
                <a:srgbClr val="000000"/>
              </a:solidFill>
              <a:latin typeface="Courier New" panose="02070309020205020404" pitchFamily="49" charset="0"/>
              <a:cs typeface="Courier New" panose="02070309020205020404" pitchFamily="49" charset="0"/>
            </a:endParaRPr>
          </a:p>
          <a:p>
            <a:pPr>
              <a:buNone/>
            </a:pPr>
            <a:endParaRPr lang="en-US" sz="1200" b="1" dirty="0">
              <a:solidFill>
                <a:srgbClr val="00000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f"time.time():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f"time.timezone: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timezone</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текущий часовой пояс</a:t>
            </a:r>
            <a:r>
              <a:rPr lang="ru-RU"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0000"/>
              </a:solidFill>
              <a:effectLst/>
              <a:latin typeface="Courier New" panose="02070309020205020404" pitchFamily="49" charset="0"/>
              <a:cs typeface="Courier New" panose="02070309020205020404" pitchFamily="49" charset="0"/>
            </a:endParaRPr>
          </a:p>
          <a:p>
            <a:pPr>
              <a:buNone/>
            </a:pPr>
            <a:endParaRPr lang="en-US" sz="1200" dirty="0">
              <a:solidFill>
                <a:srgbClr val="000000"/>
              </a:solidFill>
              <a:latin typeface="Courier New" panose="02070309020205020404" pitchFamily="49" charset="0"/>
              <a:cs typeface="Courier New" panose="02070309020205020404" pitchFamily="49" charset="0"/>
            </a:endParaRPr>
          </a:p>
          <a:p>
            <a:pPr>
              <a:buNone/>
            </a:pPr>
            <a:r>
              <a:rPr lang="ru-RU" sz="1200" dirty="0">
                <a:solidFill>
                  <a:srgbClr val="008000"/>
                </a:solidFill>
                <a:effectLst/>
                <a:latin typeface="Courier New" panose="02070309020205020404" pitchFamily="49" charset="0"/>
                <a:cs typeface="Courier New" panose="02070309020205020404" pitchFamily="49" charset="0"/>
              </a:rPr>
              <a:t># вычисляем время выполнения кода с учетом </a:t>
            </a:r>
            <a:r>
              <a:rPr lang="en-US" sz="1200" dirty="0">
                <a:solidFill>
                  <a:srgbClr val="008000"/>
                </a:solidFill>
                <a:effectLst/>
                <a:latin typeface="Courier New" panose="02070309020205020404" pitchFamily="49" charset="0"/>
                <a:cs typeface="Courier New" panose="02070309020205020404" pitchFamily="49" charset="0"/>
              </a:rPr>
              <a:t>sleep</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dirty="0">
                <a:solidFill>
                  <a:srgbClr val="000000"/>
                </a:solidFill>
                <a:effectLst/>
                <a:latin typeface="Courier New" panose="02070309020205020404" pitchFamily="49" charset="0"/>
                <a:cs typeface="Courier New" panose="02070309020205020404" pitchFamily="49" charset="0"/>
              </a:rPr>
              <a:t>start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perf_counter</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засекаем время</a:t>
            </a:r>
            <a:r>
              <a:rPr lang="ru-RU"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0000"/>
              </a:solidFill>
              <a:effectLst/>
              <a:latin typeface="Courier New" panose="02070309020205020404" pitchFamily="49" charset="0"/>
              <a:cs typeface="Courier New" panose="02070309020205020404" pitchFamily="49" charset="0"/>
            </a:endParaRPr>
          </a:p>
          <a:p>
            <a:pPr>
              <a:buNone/>
            </a:pP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sleep</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5</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f"perf_counter after sleep: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perf_counter</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start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endParaRPr lang="en-US" sz="1200" dirty="0">
              <a:solidFill>
                <a:srgbClr val="000000"/>
              </a:solidFill>
              <a:effectLst/>
              <a:latin typeface="Courier New" panose="02070309020205020404" pitchFamily="49" charset="0"/>
              <a:cs typeface="Courier New" panose="02070309020205020404" pitchFamily="49" charset="0"/>
            </a:endParaRPr>
          </a:p>
          <a:p>
            <a:pPr>
              <a:buNone/>
            </a:pP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вычисляем время выполнения кода текущего процесса без учета </a:t>
            </a:r>
            <a:r>
              <a:rPr lang="en-US" sz="1200" dirty="0">
                <a:solidFill>
                  <a:srgbClr val="008000"/>
                </a:solidFill>
                <a:effectLst/>
                <a:latin typeface="Courier New" panose="02070309020205020404" pitchFamily="49" charset="0"/>
                <a:cs typeface="Courier New" panose="02070309020205020404" pitchFamily="49" charset="0"/>
              </a:rPr>
              <a:t>sleep</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dirty="0">
                <a:solidFill>
                  <a:srgbClr val="000000"/>
                </a:solidFill>
                <a:effectLst/>
                <a:latin typeface="Courier New" panose="02070309020205020404" pitchFamily="49" charset="0"/>
                <a:cs typeface="Courier New" panose="02070309020205020404" pitchFamily="49" charset="0"/>
              </a:rPr>
              <a:t>start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process_time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8000"/>
              </a:solidFill>
              <a:latin typeface="Courier New" panose="02070309020205020404" pitchFamily="49" charset="0"/>
              <a:cs typeface="Courier New" panose="02070309020205020404" pitchFamily="49" charset="0"/>
            </a:endParaRPr>
          </a:p>
          <a:p>
            <a:pPr>
              <a:buNone/>
            </a:pP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sleep</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5</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f"process_time after sleep: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process_time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start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time.time(): 1625414300.9058113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time.timezone: -10800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perf_counter after sleep: 5.0063827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process_time after sleep: 0.0</a:t>
            </a:r>
            <a:endParaRPr lang="ru-RU" sz="12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2258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этом модуле содержатся функции и константы для взаимодействия с интерпретатором Python. В этом модуле, в том числе, содержатся следующие переменные:</a:t>
            </a:r>
          </a:p>
          <a:p>
            <a:pPr marL="180000" indent="-180000" algn="just">
              <a:spcBef>
                <a:spcPct val="0"/>
              </a:spcBef>
              <a:spcAft>
                <a:spcPts val="600"/>
              </a:spcAft>
            </a:pPr>
            <a:r>
              <a:rPr lang="ru-RU" altLang="ru-RU" sz="2000" dirty="0">
                <a:solidFill>
                  <a:srgbClr val="002060"/>
                </a:solidFill>
                <a:latin typeface="+mn-lt"/>
              </a:rPr>
              <a:t>argv — аргументы командной строки</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argparse)</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byteorder — порядок байтов платформы, 'little' или 'big</a:t>
            </a:r>
            <a:r>
              <a:rPr lang="en-US" altLang="ru-RU" sz="2000" dirty="0">
                <a:solidFill>
                  <a:srgbClr val="002060"/>
                </a:solidFill>
                <a:latin typeface="+mn-lt"/>
              </a:rPr>
              <a:t>'</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flags — объект, предоставляющий в виде атрибутов информацию о флагах, данных интерпретатору</a:t>
            </a:r>
            <a:r>
              <a:rPr lang="en-US" altLang="ru-RU" sz="2000" dirty="0">
                <a:solidFill>
                  <a:srgbClr val="002060"/>
                </a:solidFill>
                <a:latin typeface="+mn-lt"/>
              </a:rPr>
              <a:t> (</a:t>
            </a:r>
            <a:r>
              <a:rPr lang="ru-RU" altLang="ru-RU" sz="2000" dirty="0">
                <a:solidFill>
                  <a:srgbClr val="002060"/>
                </a:solidFill>
                <a:latin typeface="+mn-lt"/>
              </a:rPr>
              <a:t>например, sys.flags.debug говорит о режиме отладки)</a:t>
            </a:r>
          </a:p>
          <a:p>
            <a:pPr marL="180000" indent="-180000" algn="just">
              <a:spcBef>
                <a:spcPct val="0"/>
              </a:spcBef>
              <a:spcAft>
                <a:spcPts val="600"/>
              </a:spcAft>
            </a:pPr>
            <a:r>
              <a:rPr lang="ru-RU" altLang="ru-RU" sz="2000" dirty="0">
                <a:solidFill>
                  <a:srgbClr val="002060"/>
                </a:solidFill>
                <a:latin typeface="+mn-lt"/>
              </a:rPr>
              <a:t>maxsize — максимальное значение типа </a:t>
            </a:r>
            <a:r>
              <a:rPr lang="en-US" altLang="ru-RU" sz="2000" dirty="0">
                <a:solidFill>
                  <a:srgbClr val="002060"/>
                </a:solidFill>
                <a:latin typeface="+mn-lt"/>
              </a:rPr>
              <a:t>Py_ssize_t</a:t>
            </a:r>
            <a:r>
              <a:rPr lang="ru-RU" altLang="ru-RU" sz="2000" dirty="0">
                <a:solidFill>
                  <a:srgbClr val="002060"/>
                </a:solidFill>
                <a:latin typeface="+mn-lt"/>
              </a:rPr>
              <a:t> (используется для операции индексирования), обычно </a:t>
            </a:r>
            <a:r>
              <a:rPr lang="en-US" altLang="ru-RU" sz="2000" dirty="0">
                <a:solidFill>
                  <a:srgbClr val="002060"/>
                </a:solidFill>
                <a:latin typeface="+mn-lt"/>
              </a:rPr>
              <a:t>2**31 - 1 </a:t>
            </a:r>
            <a:r>
              <a:rPr lang="ru-RU" altLang="ru-RU" sz="2000" dirty="0">
                <a:solidFill>
                  <a:srgbClr val="002060"/>
                </a:solidFill>
                <a:latin typeface="+mn-lt"/>
              </a:rPr>
              <a:t>на</a:t>
            </a:r>
            <a:r>
              <a:rPr lang="en-US" altLang="ru-RU" sz="2000" dirty="0">
                <a:solidFill>
                  <a:srgbClr val="002060"/>
                </a:solidFill>
                <a:latin typeface="+mn-lt"/>
              </a:rPr>
              <a:t> 32-</a:t>
            </a:r>
            <a:r>
              <a:rPr lang="ru-RU" altLang="ru-RU" sz="2000" dirty="0">
                <a:solidFill>
                  <a:srgbClr val="002060"/>
                </a:solidFill>
                <a:latin typeface="+mn-lt"/>
              </a:rPr>
              <a:t>битных платформах</a:t>
            </a:r>
            <a:r>
              <a:rPr lang="en-US" altLang="ru-RU" sz="2000" dirty="0">
                <a:solidFill>
                  <a:srgbClr val="002060"/>
                </a:solidFill>
                <a:latin typeface="+mn-lt"/>
              </a:rPr>
              <a:t> </a:t>
            </a:r>
            <a:r>
              <a:rPr lang="ru-RU" altLang="ru-RU" sz="2000" dirty="0">
                <a:solidFill>
                  <a:srgbClr val="002060"/>
                </a:solidFill>
                <a:latin typeface="+mn-lt"/>
              </a:rPr>
              <a:t>и</a:t>
            </a:r>
            <a:r>
              <a:rPr lang="en-US" altLang="ru-RU" sz="2000" dirty="0">
                <a:solidFill>
                  <a:srgbClr val="002060"/>
                </a:solidFill>
                <a:latin typeface="+mn-lt"/>
              </a:rPr>
              <a:t> 2**63 - 1 </a:t>
            </a:r>
            <a:r>
              <a:rPr lang="ru-RU" altLang="ru-RU" sz="2000" dirty="0">
                <a:solidFill>
                  <a:srgbClr val="002060"/>
                </a:solidFill>
                <a:latin typeface="+mn-lt"/>
              </a:rPr>
              <a:t>на</a:t>
            </a:r>
            <a:r>
              <a:rPr lang="en-US" altLang="ru-RU" sz="2000" dirty="0">
                <a:solidFill>
                  <a:srgbClr val="002060"/>
                </a:solidFill>
                <a:latin typeface="+mn-lt"/>
              </a:rPr>
              <a:t> 64-</a:t>
            </a:r>
            <a:r>
              <a:rPr lang="ru-RU" altLang="ru-RU" sz="2000" dirty="0">
                <a:solidFill>
                  <a:srgbClr val="002060"/>
                </a:solidFill>
                <a:latin typeface="+mn-lt"/>
              </a:rPr>
              <a:t>битных</a:t>
            </a:r>
            <a:endParaRPr lang="en-US" altLang="ru-RU" sz="2000" dirty="0">
              <a:solidFill>
                <a:srgbClr val="002060"/>
              </a:solidFill>
              <a:latin typeface="+mn-lt"/>
            </a:endParaRPr>
          </a:p>
          <a:p>
            <a:pPr marL="180000" indent="-180000" algn="just">
              <a:spcBef>
                <a:spcPct val="0"/>
              </a:spcBef>
              <a:spcAft>
                <a:spcPts val="600"/>
              </a:spcAft>
            </a:pPr>
            <a:r>
              <a:rPr lang="en-US" altLang="ru-RU" sz="2000" dirty="0">
                <a:solidFill>
                  <a:srgbClr val="002060"/>
                </a:solidFill>
                <a:latin typeface="+mn-lt"/>
              </a:rPr>
              <a:t>path </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список путей, по которым ищутся библиотеки, импортируемые в проект</a:t>
            </a:r>
          </a:p>
          <a:p>
            <a:pPr marL="180000" indent="-180000" algn="just">
              <a:spcBef>
                <a:spcPct val="0"/>
              </a:spcBef>
              <a:spcAft>
                <a:spcPts val="600"/>
              </a:spcAft>
            </a:pPr>
            <a:r>
              <a:rPr lang="ru-RU" altLang="ru-RU" sz="2000" dirty="0">
                <a:solidFill>
                  <a:srgbClr val="002060"/>
                </a:solidFill>
                <a:latin typeface="+mn-lt"/>
              </a:rPr>
              <a:t>platform — идентификатор платформы, например, 'linux-i386</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platform)</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stdin, stdout, stderr — стандартные потоки ввода, вывода и вывода ошибок</a:t>
            </a:r>
          </a:p>
          <a:p>
            <a:pPr marL="180000" indent="-180000" algn="just">
              <a:spcBef>
                <a:spcPct val="0"/>
              </a:spcBef>
              <a:spcAft>
                <a:spcPts val="600"/>
              </a:spcAft>
            </a:pPr>
            <a:r>
              <a:rPr lang="ru-RU" altLang="ru-RU" sz="2000" dirty="0">
                <a:solidFill>
                  <a:srgbClr val="002060"/>
                </a:solidFill>
                <a:latin typeface="+mn-lt"/>
              </a:rPr>
              <a:t>version — строка с версией</a:t>
            </a:r>
          </a:p>
        </p:txBody>
      </p:sp>
    </p:spTree>
    <p:extLst>
      <p:ext uri="{BB962C8B-B14F-4D97-AF65-F5344CB8AC3E}">
        <p14:creationId xmlns:p14="http://schemas.microsoft.com/office/powerpoint/2010/main" val="265929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Одно из применений sys – чтение параметров переданных в программу при ее запуске</a:t>
            </a:r>
            <a:r>
              <a:rPr lang="en-US" altLang="ru-RU" sz="2000" dirty="0">
                <a:solidFill>
                  <a:srgbClr val="002060"/>
                </a:solidFill>
                <a:latin typeface="+mn-lt"/>
              </a:rPr>
              <a:t> (</a:t>
            </a:r>
            <a:r>
              <a:rPr lang="ru-RU" altLang="ru-RU" sz="2000" dirty="0">
                <a:solidFill>
                  <a:srgbClr val="002060"/>
                </a:solidFill>
                <a:latin typeface="+mn-lt"/>
              </a:rPr>
              <a:t>библиотека </a:t>
            </a:r>
            <a:r>
              <a:rPr lang="en-US" altLang="ru-RU" sz="2000" dirty="0">
                <a:solidFill>
                  <a:srgbClr val="002060"/>
                </a:solidFill>
                <a:latin typeface="+mn-lt"/>
              </a:rPr>
              <a:t>argparse </a:t>
            </a:r>
            <a:r>
              <a:rPr lang="ru-RU" altLang="ru-RU" sz="2000" dirty="0">
                <a:solidFill>
                  <a:srgbClr val="002060"/>
                </a:solidFill>
                <a:latin typeface="+mn-lt"/>
              </a:rPr>
              <a:t>предлагает более удобный интерфейс для парсинга параметров</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sys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Program started with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main 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python3 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py first second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This is main program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Program started with arguments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'test.py'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'first'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'second'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spcAft>
                <a:spcPts val="600"/>
              </a:spcAft>
              <a:buFontTx/>
              <a:buNone/>
            </a:pPr>
            <a:endParaRPr lang="en-US"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Также часто используется </a:t>
            </a:r>
            <a:r>
              <a:rPr lang="en-US" altLang="ru-RU" sz="2000" dirty="0">
                <a:solidFill>
                  <a:srgbClr val="002060"/>
                </a:solidFill>
                <a:latin typeface="+mn-lt"/>
              </a:rPr>
              <a:t>sys.path</a:t>
            </a:r>
            <a:r>
              <a:rPr lang="ru-RU" altLang="ru-RU" sz="2000" dirty="0">
                <a:solidFill>
                  <a:srgbClr val="002060"/>
                </a:solidFill>
                <a:latin typeface="+mn-lt"/>
              </a:rPr>
              <a:t> для указания специфических путей для поиска импортируемых библиотек.</a:t>
            </a:r>
            <a:endParaRPr lang="en-US" altLang="ru-RU" sz="2000" dirty="0">
              <a:solidFill>
                <a:srgbClr val="002060"/>
              </a:solidFill>
              <a:latin typeface="+mn-lt"/>
            </a:endParaRPr>
          </a:p>
          <a:p>
            <a:pPr algn="just" eaLnBrk="1" hangingPunct="1">
              <a:spcBef>
                <a:spcPct val="0"/>
              </a:spcBef>
              <a:buFontTx/>
              <a:buNone/>
            </a:pPr>
            <a:endParaRPr lang="en-US" altLang="ru-RU" sz="1400" dirty="0">
              <a:solidFill>
                <a:srgbClr val="002060"/>
              </a:solidFill>
              <a:latin typeface="+mn-lt"/>
            </a:endParaRPr>
          </a:p>
          <a:p>
            <a:pPr>
              <a:buNone/>
            </a:pPr>
            <a:r>
              <a:rPr lang="en-US" sz="1400" dirty="0">
                <a:solidFill>
                  <a:srgbClr val="000000"/>
                </a:solidFill>
                <a:effectLst/>
                <a:latin typeface="Courier New" panose="02070309020205020404" pitchFamily="49" charset="0"/>
              </a:rPr>
              <a:t>sys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path</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'../some_nested_directory'</a:t>
            </a:r>
            <a:r>
              <a:rPr lang="en-US" sz="1400" b="1" dirty="0">
                <a:solidFill>
                  <a:srgbClr val="000080"/>
                </a:solidFill>
                <a:effectLst/>
                <a:latin typeface="Courier New" panose="02070309020205020404" pitchFamily="49" charset="0"/>
              </a:rPr>
              <a:t>)</a:t>
            </a:r>
            <a:endParaRPr lang="en-US" sz="1400" dirty="0">
              <a:effectLst/>
            </a:endParaRP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60351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os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предоставляет функции переносимого интерфейса к основным сервисам операционной системы, определяет некоторые переменные (например, environ - для доступа к переменным окружения).</a:t>
            </a:r>
          </a:p>
          <a:p>
            <a:pPr algn="just" eaLnBrk="1" hangingPunct="1">
              <a:spcBef>
                <a:spcPct val="0"/>
              </a:spcBef>
              <a:spcAft>
                <a:spcPts val="600"/>
              </a:spcAft>
              <a:buFontTx/>
              <a:buNone/>
            </a:pPr>
            <a:r>
              <a:rPr lang="ru-RU" altLang="ru-RU" sz="2000" dirty="0">
                <a:solidFill>
                  <a:srgbClr val="002060"/>
                </a:solidFill>
                <a:latin typeface="+mn-lt"/>
              </a:rPr>
              <a:t>Модуль os.path служит для манипуляций с путями к файлам в независимом от платформы виде.</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lang="en-US" sz="1400" b="1" dirty="0">
                <a:solidFill>
                  <a:srgbClr val="000080"/>
                </a:solidFill>
                <a:latin typeface="Courier New" panose="02070309020205020404" pitchFamily="49" charset="0"/>
              </a:rPr>
              <a:t>&gt;&gt;&gt;</a:t>
            </a:r>
            <a:r>
              <a:rPr lang="en-US" sz="1400" dirty="0">
                <a:solidFill>
                  <a:srgbClr val="000000"/>
                </a:solidFill>
                <a:latin typeface="Courier New" panose="02070309020205020404" pitchFamily="49" charset="0"/>
              </a:rPr>
              <a:t> os</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makedirs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lang="en-US" sz="1400" b="1" dirty="0">
                <a:solidFill>
                  <a:srgbClr val="000080"/>
                </a:solidFill>
                <a:latin typeface="Courier New" panose="02070309020205020404" pitchFamily="49" charset="0"/>
              </a:rPr>
              <a:t>)</a:t>
            </a: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создание папки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000000"/>
                </a:solidFill>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конкатенация путей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dirname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каталога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basename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файла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normpath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"/tmp//2/../1/temp.file"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нормализация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существует ли путь?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2034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datetime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datetime предоставляет классы для управления датами и временем.</a:t>
            </a:r>
          </a:p>
          <a:p>
            <a:pPr algn="just" eaLnBrk="1" hangingPunct="1">
              <a:spcBef>
                <a:spcPct val="0"/>
              </a:spcBef>
              <a:spcAft>
                <a:spcPts val="600"/>
              </a:spcAft>
              <a:buFontTx/>
              <a:buNone/>
            </a:pPr>
            <a:r>
              <a:rPr lang="ru-RU" altLang="ru-RU" sz="2000" dirty="0">
                <a:solidFill>
                  <a:srgbClr val="002060"/>
                </a:solidFill>
                <a:latin typeface="+mn-lt"/>
              </a:rPr>
              <a:t>Главный объект - это datetime, который является абстракцией момента времени. Также может пригодиться объект timedelta для работы с разницей.</a:t>
            </a:r>
          </a:p>
          <a:p>
            <a:pPr algn="just" eaLnBrk="1" hangingPunct="1">
              <a:spcBef>
                <a:spcPct val="0"/>
              </a:spcBef>
              <a:spcAft>
                <a:spcPts val="600"/>
              </a:spcAft>
              <a:buFontTx/>
              <a:buNone/>
            </a:pPr>
            <a:endParaRPr lang="ru-RU" altLang="ru-RU" dirty="0">
              <a:solidFill>
                <a:srgbClr val="002060"/>
              </a:solidFill>
              <a:latin typeface="+mn-lt"/>
            </a:endParaRPr>
          </a:p>
          <a:p>
            <a:pPr>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datetime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dt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оптимальный способ импорта </a:t>
            </a:r>
            <a:r>
              <a:rPr lang="en-US" sz="1400" dirty="0">
                <a:solidFill>
                  <a:srgbClr val="008000"/>
                </a:solidFill>
                <a:effectLst/>
                <a:latin typeface="Courier New" panose="02070309020205020404" pitchFamily="49" charset="0"/>
              </a:rPr>
              <a:t>datetime</a:t>
            </a:r>
            <a:r>
              <a:rPr lang="en-US" sz="1400" dirty="0">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a:buNone/>
            </a:pPr>
            <a:endParaRPr lang="en-US" sz="1400"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datetime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now</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timedelta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days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&gt;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curr_time</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p>
          <a:p>
            <a:pPr>
              <a:buNone/>
            </a:pPr>
            <a:r>
              <a:rPr lang="en-US" sz="1400" dirty="0">
                <a:solidFill>
                  <a:srgbClr val="000000"/>
                </a:solidFill>
                <a:effectLst/>
                <a:latin typeface="Courier New" panose="02070309020205020404" pitchFamily="49" charset="0"/>
              </a:rPr>
              <a:t>diff </a:t>
            </a:r>
            <a:r>
              <a:rPr lang="en-US" sz="1400" b="1" dirty="0">
                <a:solidFill>
                  <a:srgbClr val="000080"/>
                </a:solidFill>
                <a:effectLst/>
                <a:latin typeface="Courier New" panose="02070309020205020404" pitchFamily="49" charset="0"/>
              </a:rPr>
              <a:t>= </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total_seconds</a:t>
            </a:r>
            <a:r>
              <a:rPr lang="en-US" sz="1400" b="1" dirty="0">
                <a:solidFill>
                  <a:srgbClr val="000080"/>
                </a:solidFill>
                <a:effectLst/>
                <a:latin typeface="Courier New" panose="02070309020205020404" pitchFamily="49" charset="0"/>
              </a:rPr>
              <a:t>()</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 in seconds'</a:t>
            </a:r>
            <a:r>
              <a:rPr lang="en-US" sz="1400" b="1" dirty="0">
                <a:solidFill>
                  <a:srgbClr val="00008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&gt; curr_time: True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1 day, 0:00:00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86400.0 in seconds</a:t>
            </a:r>
            <a:endParaRPr lang="en-US" sz="1400" dirty="0">
              <a:effectLst/>
            </a:endParaRPr>
          </a:p>
        </p:txBody>
      </p:sp>
    </p:spTree>
    <p:extLst>
      <p:ext uri="{BB962C8B-B14F-4D97-AF65-F5344CB8AC3E}">
        <p14:creationId xmlns:p14="http://schemas.microsoft.com/office/powerpoint/2010/main" val="3999098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subprocess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subprocess отвечает за выполнение следующих действий: порождение новых процессов, соединение c потоками стандартного ввода, стандартного вывода, стандартного вывода сообщений об ошибках и получение кодов возврата от этих процессов.</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subprocess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stdout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stderr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дождаться выполнения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communicate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получить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tuple('stdout', 'stderr')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returncode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83003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Модуль pickle реализует базовый, но эффективный алгоритм для сериализации и десериализации объектов Python. </a:t>
            </a:r>
            <a:r>
              <a:rPr lang="en-US" altLang="ru-RU" sz="2000" dirty="0">
                <a:solidFill>
                  <a:srgbClr val="002060"/>
                </a:solidFill>
                <a:latin typeface="+mn-lt"/>
              </a:rPr>
              <a:t>"</a:t>
            </a:r>
            <a:r>
              <a:rPr lang="ru-RU" altLang="ru-RU" sz="2000" dirty="0">
                <a:solidFill>
                  <a:srgbClr val="002060"/>
                </a:solidFill>
                <a:latin typeface="+mn-lt"/>
              </a:rPr>
              <a:t>Pickling</a:t>
            </a:r>
            <a:r>
              <a:rPr lang="en-US" altLang="ru-RU" sz="2000" dirty="0">
                <a:solidFill>
                  <a:srgbClr val="002060"/>
                </a:solidFill>
                <a:latin typeface="+mn-lt"/>
              </a:rPr>
              <a:t>"</a:t>
            </a:r>
            <a:r>
              <a:rPr lang="ru-RU" altLang="ru-RU" sz="2000" dirty="0">
                <a:solidFill>
                  <a:srgbClr val="002060"/>
                </a:solidFill>
                <a:latin typeface="+mn-lt"/>
              </a:rPr>
              <a:t> (консервирование) – это процесс конвертирования иерархии объекта в поток байтов, тогда как  </a:t>
            </a:r>
            <a:r>
              <a:rPr lang="en-US" altLang="ru-RU" sz="2000" dirty="0">
                <a:solidFill>
                  <a:srgbClr val="002060"/>
                </a:solidFill>
                <a:latin typeface="+mn-lt"/>
              </a:rPr>
              <a:t>"</a:t>
            </a:r>
            <a:r>
              <a:rPr lang="ru-RU" altLang="ru-RU" sz="2000" dirty="0">
                <a:solidFill>
                  <a:srgbClr val="002060"/>
                </a:solidFill>
                <a:latin typeface="+mn-lt"/>
              </a:rPr>
              <a:t>unpickling</a:t>
            </a:r>
            <a:r>
              <a:rPr lang="en-US" altLang="ru-RU" sz="2000" dirty="0">
                <a:solidFill>
                  <a:srgbClr val="002060"/>
                </a:solidFill>
                <a:latin typeface="+mn-lt"/>
              </a:rPr>
              <a:t>"</a:t>
            </a:r>
            <a:r>
              <a:rPr lang="ru-RU" altLang="ru-RU" sz="2000" dirty="0">
                <a:solidFill>
                  <a:srgbClr val="002060"/>
                </a:solidFill>
                <a:latin typeface="+mn-lt"/>
              </a:rPr>
              <a:t> – это обратная операция – получение из потока байтов иерархии объекта. Pickling также известен как </a:t>
            </a:r>
            <a:r>
              <a:rPr lang="en-US" altLang="ru-RU" sz="2000" dirty="0">
                <a:solidFill>
                  <a:srgbClr val="002060"/>
                </a:solidFill>
                <a:latin typeface="+mn-lt"/>
              </a:rPr>
              <a:t>"</a:t>
            </a:r>
            <a:r>
              <a:rPr lang="ru-RU" altLang="ru-RU" sz="2000" dirty="0">
                <a:solidFill>
                  <a:srgbClr val="002060"/>
                </a:solidFill>
                <a:latin typeface="+mn-lt"/>
              </a:rPr>
              <a:t>сериализация</a:t>
            </a:r>
            <a:r>
              <a:rPr lang="en-US" altLang="ru-RU" sz="2000" dirty="0">
                <a:solidFill>
                  <a:srgbClr val="002060"/>
                </a:solidFill>
                <a:latin typeface="+mn-lt"/>
              </a:rPr>
              <a:t>"</a:t>
            </a:r>
            <a:r>
              <a:rPr lang="ru-RU" altLang="ru-RU" sz="2000" dirty="0">
                <a:solidFill>
                  <a:srgbClr val="002060"/>
                </a:solidFill>
                <a:latin typeface="+mn-lt"/>
              </a:rPr>
              <a:t>, </a:t>
            </a:r>
            <a:r>
              <a:rPr lang="en-US" altLang="ru-RU" sz="2000" dirty="0">
                <a:solidFill>
                  <a:srgbClr val="002060"/>
                </a:solidFill>
                <a:latin typeface="+mn-lt"/>
              </a:rPr>
              <a:t>"</a:t>
            </a:r>
            <a:r>
              <a:rPr lang="ru-RU" altLang="ru-RU" sz="2000" dirty="0">
                <a:solidFill>
                  <a:srgbClr val="002060"/>
                </a:solidFill>
                <a:latin typeface="+mn-lt"/>
              </a:rPr>
              <a:t>маршаллинг</a:t>
            </a:r>
            <a:r>
              <a:rPr lang="en-US" altLang="ru-RU" sz="2000" dirty="0">
                <a:solidFill>
                  <a:srgbClr val="002060"/>
                </a:solidFill>
                <a:latin typeface="+mn-lt"/>
              </a:rPr>
              <a:t>"</a:t>
            </a:r>
            <a:r>
              <a:rPr lang="ru-RU" altLang="ru-RU" sz="2000" dirty="0">
                <a:solidFill>
                  <a:srgbClr val="002060"/>
                </a:solidFill>
                <a:latin typeface="+mn-lt"/>
              </a:rPr>
              <a:t> или </a:t>
            </a:r>
            <a:r>
              <a:rPr lang="en-US" altLang="ru-RU" sz="2000" dirty="0">
                <a:solidFill>
                  <a:srgbClr val="002060"/>
                </a:solidFill>
                <a:latin typeface="+mn-lt"/>
              </a:rPr>
              <a:t>"</a:t>
            </a:r>
            <a:r>
              <a:rPr lang="ru-RU" altLang="ru-RU" sz="2000" dirty="0">
                <a:solidFill>
                  <a:srgbClr val="002060"/>
                </a:solidFill>
                <a:latin typeface="+mn-lt"/>
              </a:rPr>
              <a:t>флаттеринг</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В Python2 cуществует также аналог модуля pickle – cPickle, написанный на С и потому в 1000 раз более быстрый, чем pickle.</a:t>
            </a:r>
          </a:p>
          <a:p>
            <a:pPr algn="just" eaLnBrk="1" hangingPunct="1">
              <a:spcBef>
                <a:spcPct val="0"/>
              </a:spcBef>
              <a:buFontTx/>
              <a:buNone/>
            </a:pPr>
            <a:r>
              <a:rPr lang="ru-RU" altLang="ru-RU" sz="2000" dirty="0">
                <a:solidFill>
                  <a:srgbClr val="002060"/>
                </a:solidFill>
                <a:latin typeface="+mn-lt"/>
              </a:rPr>
              <a:t>В Python3 модуль pickle уже сделан на основе cPickle.</a:t>
            </a:r>
          </a:p>
        </p:txBody>
      </p:sp>
    </p:spTree>
    <p:extLst>
      <p:ext uri="{BB962C8B-B14F-4D97-AF65-F5344CB8AC3E}">
        <p14:creationId xmlns:p14="http://schemas.microsoft.com/office/powerpoint/2010/main" val="46723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Стандартная библиотека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Как известно, в Python огромное количество встроенных «батареек». Умение вовремя и уместно их применить - один из главных навыков хорошего программиста </a:t>
            </a:r>
            <a:r>
              <a:rPr lang="en-US" altLang="ru-RU" sz="2000" dirty="0">
                <a:solidFill>
                  <a:srgbClr val="002060"/>
                </a:solidFill>
                <a:latin typeface="+mn-lt"/>
              </a:rPr>
              <a:t>Python</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Мы рассмотрим несколько полезных библиотек различных направлений, связанных с темами, рассматриваемыми в основной и прикладной частях курса. Это математические  модули</a:t>
            </a:r>
            <a:r>
              <a:rPr lang="en-US" altLang="ru-RU" sz="2000" dirty="0">
                <a:solidFill>
                  <a:srgbClr val="002060"/>
                </a:solidFill>
                <a:latin typeface="+mn-lt"/>
              </a:rPr>
              <a:t> </a:t>
            </a:r>
            <a:r>
              <a:rPr lang="ru-RU" altLang="ru-RU" sz="2000" dirty="0">
                <a:solidFill>
                  <a:srgbClr val="002060"/>
                </a:solidFill>
                <a:latin typeface="+mn-lt"/>
              </a:rPr>
              <a:t>(</a:t>
            </a:r>
            <a:r>
              <a:rPr lang="en-US" altLang="ru-RU" sz="2000" dirty="0">
                <a:solidFill>
                  <a:srgbClr val="002060"/>
                </a:solidFill>
                <a:latin typeface="+mn-lt"/>
              </a:rPr>
              <a:t>random), </a:t>
            </a:r>
            <a:r>
              <a:rPr lang="ru-RU" altLang="ru-RU" sz="2000" dirty="0">
                <a:solidFill>
                  <a:srgbClr val="002060"/>
                </a:solidFill>
                <a:latin typeface="+mn-lt"/>
              </a:rPr>
              <a:t>текстовые (</a:t>
            </a:r>
            <a:r>
              <a:rPr lang="en-US" altLang="ru-RU" sz="2000" dirty="0">
                <a:solidFill>
                  <a:srgbClr val="002060"/>
                </a:solidFill>
                <a:latin typeface="+mn-lt"/>
              </a:rPr>
              <a:t>re</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модули функционального программирования </a:t>
            </a:r>
            <a:r>
              <a:rPr lang="en-US" altLang="ru-RU" sz="2000" dirty="0">
                <a:solidFill>
                  <a:srgbClr val="002060"/>
                </a:solidFill>
                <a:latin typeface="+mn-lt"/>
              </a:rPr>
              <a:t>(functools), </a:t>
            </a:r>
            <a:r>
              <a:rPr lang="ru-RU" altLang="ru-RU" sz="2000" dirty="0">
                <a:solidFill>
                  <a:srgbClr val="002060"/>
                </a:solidFill>
                <a:latin typeface="+mn-lt"/>
              </a:rPr>
              <a:t>модули доступа к сервисам ОС (</a:t>
            </a:r>
            <a:r>
              <a:rPr lang="en-US" altLang="ru-RU" sz="2000" dirty="0">
                <a:solidFill>
                  <a:srgbClr val="002060"/>
                </a:solidFill>
                <a:latin typeface="+mn-lt"/>
              </a:rPr>
              <a:t>time, os)</a:t>
            </a:r>
            <a:r>
              <a:rPr lang="ru-RU" altLang="ru-RU" sz="2000" dirty="0">
                <a:solidFill>
                  <a:srgbClr val="002060"/>
                </a:solidFill>
                <a:latin typeface="+mn-lt"/>
              </a:rPr>
              <a:t> и самого интерпретатора </a:t>
            </a:r>
            <a:r>
              <a:rPr lang="en-US" altLang="ru-RU" sz="2000" dirty="0">
                <a:solidFill>
                  <a:srgbClr val="002060"/>
                </a:solidFill>
                <a:latin typeface="+mn-lt"/>
              </a:rPr>
              <a:t>Python (sys), </a:t>
            </a:r>
            <a:r>
              <a:rPr lang="ru-RU" altLang="ru-RU" sz="2000" dirty="0">
                <a:solidFill>
                  <a:srgbClr val="002060"/>
                </a:solidFill>
                <a:latin typeface="+mn-lt"/>
              </a:rPr>
              <a:t>модули для работы со специальными типами данных (</a:t>
            </a:r>
            <a:r>
              <a:rPr lang="en-US" altLang="ru-RU" sz="2000" dirty="0">
                <a:solidFill>
                  <a:srgbClr val="002060"/>
                </a:solidFill>
                <a:latin typeface="+mn-lt"/>
              </a:rPr>
              <a:t>datetime), </a:t>
            </a:r>
            <a:r>
              <a:rPr lang="ru-RU" altLang="ru-RU" sz="2000" dirty="0">
                <a:solidFill>
                  <a:srgbClr val="002060"/>
                </a:solidFill>
                <a:latin typeface="+mn-lt"/>
              </a:rPr>
              <a:t>модули для конкурентного программирования (</a:t>
            </a:r>
            <a:r>
              <a:rPr lang="en-US" altLang="ru-RU" sz="2000" dirty="0">
                <a:solidFill>
                  <a:srgbClr val="002060"/>
                </a:solidFill>
                <a:latin typeface="+mn-lt"/>
              </a:rPr>
              <a:t>subprocess), </a:t>
            </a:r>
            <a:r>
              <a:rPr lang="ru-RU" altLang="ru-RU" sz="2000" dirty="0">
                <a:solidFill>
                  <a:srgbClr val="002060"/>
                </a:solidFill>
                <a:latin typeface="+mn-lt"/>
              </a:rPr>
              <a:t>сериализации (</a:t>
            </a:r>
            <a:r>
              <a:rPr lang="en-US" altLang="ru-RU" sz="2000" dirty="0">
                <a:solidFill>
                  <a:srgbClr val="002060"/>
                </a:solidFill>
                <a:latin typeface="+mn-lt"/>
              </a:rPr>
              <a:t>pickle) </a:t>
            </a:r>
            <a:r>
              <a:rPr lang="ru-RU" altLang="ru-RU" sz="2000" dirty="0">
                <a:solidFill>
                  <a:srgbClr val="002060"/>
                </a:solidFill>
                <a:latin typeface="+mn-lt"/>
              </a:rPr>
              <a:t>и работы с сетевыми данными (</a:t>
            </a:r>
            <a:r>
              <a:rPr lang="en-US" altLang="ru-RU" sz="2000" dirty="0">
                <a:solidFill>
                  <a:srgbClr val="002060"/>
                </a:solidFill>
                <a:latin typeface="+mn-lt"/>
              </a:rPr>
              <a:t>json). </a:t>
            </a:r>
            <a:r>
              <a:rPr lang="ru-RU" altLang="ru-RU" sz="2000" dirty="0">
                <a:solidFill>
                  <a:srgbClr val="002060"/>
                </a:solidFill>
                <a:latin typeface="+mn-lt"/>
              </a:rPr>
              <a:t>Библиотеки рассматриваются в формате обзора с практическими примерами. Более подробную информацию по всем «батарейкам» можно получить из официальной документации: </a:t>
            </a:r>
            <a:r>
              <a:rPr lang="ru-RU" altLang="ru-RU" sz="2000" dirty="0">
                <a:solidFill>
                  <a:srgbClr val="002060"/>
                </a:solidFill>
                <a:latin typeface="+mn-lt"/>
                <a:hlinkClick r:id="rId2"/>
              </a:rPr>
              <a:t>https://docs.python.org/3/library/index.html</a:t>
            </a:r>
            <a:r>
              <a:rPr lang="ru-RU" altLang="ru-RU" sz="2000" dirty="0">
                <a:solidFill>
                  <a:srgbClr val="002060"/>
                </a:solidFill>
                <a:latin typeface="+mn-lt"/>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'&lt;A(a={}) at 0x{:x}&gt;'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'onetwothree'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 =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p0:\n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p1:\n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p2:\n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def:\n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HIGHEST_PROTOCOL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high:\n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десериализация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def: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high: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275422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 = &lt;A(a=onetwothree) at 0x1de11736308&gt;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b'ccopy_reg\n_reconstructor\np0\n(c__main__\nA\np1\nc__builtin__\nobject\np2\nNtp3\nRp4\n(dp5\</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nVa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\np6\nVonetwothree\np7\nsb.'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b'ccopy_reg\n_reconstructor\nq\x00(c__main__\nA\nq\x01c__builtin__\nobject\nq\x02Ntq\x03Rq\x04}q\x05X\x01\x00\x00\x00aq\x06X\x0b\x00\x00\x00onetwothreeq\x07sb.'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b'\x80\x02c__main__\nA\nq\x00)\x81q\x01}q\x02X\x01\x00\x00\x00aq\x03X\x0b\x00\x00\x00onetwothreeq\x04sb.'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def: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b'\x80\x03c__main__\nA\nq\x00)\x81q\x01}q\x02X\x01\x00\x00\x00aq\x03X\x0b\x00\x00\x00onetwothreeq\x04sb.'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high: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b'\x80\x04\x95+\x00\x00\x00\x00\x00\x00\x00\x8c\x08__main__\x94\x8c\x01A\x94\x93\x94)\x81\x94}\x94\x8c\x01a\x94\x8c\x0bonetwothree\x94sb.'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def: &lt;A(a=onetwothree) at 0x1de117369c8&gt;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high: &lt;A(a=onetwothree) at 0x1de11736948&gt;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25962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JSON (JavaScript Object Notation) - простой формат обмена данными, основанный на подмножестве синтаксиса JavaScript. Модуль json позволяет кодировать и декодировать данные в удобном формате.</a:t>
            </a: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b="1" dirty="0">
              <a:solidFill>
                <a:srgbClr val="0000FF"/>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'baz'</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f'my_json_str: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f'my_pretty_json_str:\n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f'list_from_json_file: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None/>
            </a:pPr>
            <a:endParaRPr lang="en-US" sz="2000" dirty="0">
              <a:solidFill>
                <a:srgbClr val="002060"/>
              </a:solidFill>
              <a:latin typeface="+mn-lt"/>
            </a:endParaRPr>
          </a:p>
        </p:txBody>
      </p:sp>
    </p:spTree>
    <p:extLst>
      <p:ext uri="{BB962C8B-B14F-4D97-AF65-F5344CB8AC3E}">
        <p14:creationId xmlns:p14="http://schemas.microsoft.com/office/powerpoint/2010/main" val="1405182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my_json_str: ["foo", {"bar": ["baz", null,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my_pretty_json_str: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"foo",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"baz",</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 ['foo', {'bar': ['baz', None,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list_from_json_file: ['foo', {'bar': ['baz', None, 1.0, 2]}]</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890011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функцию для подсчета количества рабочих дней между двумя датами (даты передаются в качестве параметров).</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 помощью библиотеки subprocess прочитать содержимое произвольного файла с использованием утилиты cat в Linux или type в Windows (имя файла должно передаваться как параметр в вашу функцию).</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Создать класс Human с 5-10 атрибутами (имя, фамилия, возраст, меcто жительства и т.д.). Написать функцию, которая создавала бы указанное количество экземпляров, сериализовывала их и сохраняла в файл human.data, и другую функцию, которая бы читала файл human.data, десериализовывала его содержимое и выводила результат на печать. Примечание: чтоб у экземпляров Human были разные значения атрибутов, можно воспользоваться функциями random.randint() и random.choice(). </a:t>
            </a:r>
            <a:endParaRPr kumimoji="0" lang="en-US" altLang="ru-RU"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60000" indent="-360000" algn="just" eaLnBrk="0" fontAlgn="base" hangingPunct="0">
              <a:spcBef>
                <a:spcPct val="0"/>
              </a:spcBef>
              <a:spcAft>
                <a:spcPts val="600"/>
              </a:spcAft>
              <a:buFont typeface="+mj-lt"/>
              <a:buAutoNum type="arabicPeriod"/>
              <a:defRPr/>
            </a:pPr>
            <a:r>
              <a:rPr lang="ru-RU" sz="1600" dirty="0">
                <a:solidFill>
                  <a:srgbClr val="002060"/>
                </a:solidFill>
                <a:latin typeface="Calibri" panose="020F0502020204030204"/>
              </a:rPr>
              <a:t>Написать программу, которая уничтожает файлы и папки по истечении заданного времени. Вы указываете при запуске программы путь до папки, за которой нашему скрипту необходимо следить. После запуска программа не должна прекращать работать, пока вы не остановите ее работу с помощью Ctrl+C (подсказка: для постоянной работы программы необходим вечный цикл, например, "while True:", при нажатии Ctrl+C автоматически остановится любая программа). Программа следит за объектами внутри указанной при запуске папки и удаляет их тогда, когда время их существования становится больше одной минуты для файлов и больше двух минуты для папок (то есть дата создания отличается от текущего момента времени больше чем на одну/две минуты). Ваш скрипт должен смотреть вглубь указанной папки. Например, если пользователь создаст внутри нее папку, внутри нее еще одну, а внутри этой какой-то файл, то этот файл должен удалиться первым (так как файлу положено жить только одну минуту, а папкам две). Вам понадобятся библиотеки os и shutil.</a:t>
            </a:r>
            <a:endParaRPr lang="en-US" sz="1600" dirty="0">
              <a:solidFill>
                <a:srgbClr val="002060"/>
              </a:solidFill>
              <a:latin typeface="Calibri" panose="020F0502020204030204"/>
            </a:endParaRPr>
          </a:p>
          <a:p>
            <a:pPr marL="360000" indent="-360000" algn="just" eaLnBrk="0" fontAlgn="base" hangingPunct="0">
              <a:spcBef>
                <a:spcPct val="0"/>
              </a:spcBef>
              <a:spcAft>
                <a:spcPts val="600"/>
              </a:spcAft>
              <a:buFont typeface="+mj-lt"/>
              <a:buAutoNum type="arabicPeriod"/>
              <a:defRPr/>
            </a:pPr>
            <a:r>
              <a:rPr lang="ru-RU" altLang="ru-RU" sz="1600" dirty="0">
                <a:solidFill>
                  <a:srgbClr val="002060"/>
                </a:solidFill>
                <a:latin typeface="Calibri" panose="020F0502020204030204"/>
              </a:rPr>
              <a:t>Используя модуль </a:t>
            </a:r>
            <a:r>
              <a:rPr lang="en-US" altLang="ru-RU" sz="1600" dirty="0">
                <a:solidFill>
                  <a:srgbClr val="002060"/>
                </a:solidFill>
                <a:latin typeface="Calibri" panose="020F0502020204030204"/>
              </a:rPr>
              <a:t>re, </a:t>
            </a:r>
            <a:r>
              <a:rPr lang="ru-RU" altLang="ru-RU" sz="1600" dirty="0">
                <a:solidFill>
                  <a:srgbClr val="002060"/>
                </a:solidFill>
                <a:latin typeface="Calibri" panose="020F0502020204030204"/>
              </a:rPr>
              <a:t>найти все команды </a:t>
            </a:r>
            <a:r>
              <a:rPr lang="en-US" altLang="ru-RU" sz="1600" dirty="0">
                <a:solidFill>
                  <a:srgbClr val="002060"/>
                </a:solidFill>
                <a:latin typeface="Calibri" panose="020F0502020204030204"/>
              </a:rPr>
              <a:t>Git </a:t>
            </a:r>
            <a:r>
              <a:rPr lang="ru-RU" altLang="ru-RU" sz="1600" dirty="0">
                <a:solidFill>
                  <a:srgbClr val="002060"/>
                </a:solidFill>
                <a:latin typeface="Calibri" panose="020F0502020204030204"/>
              </a:rPr>
              <a:t>с аргументами в файле </a:t>
            </a:r>
            <a:r>
              <a:rPr lang="en-US" altLang="ru-RU" sz="1600" dirty="0">
                <a:solidFill>
                  <a:srgbClr val="002060"/>
                </a:solidFill>
                <a:latin typeface="Calibri" panose="020F0502020204030204"/>
              </a:rPr>
              <a:t>Practice/README.md</a:t>
            </a:r>
            <a:endParaRPr lang="ru-RU" altLang="ru-RU" sz="1600" dirty="0">
              <a:solidFill>
                <a:srgbClr val="002060"/>
              </a:solidFill>
              <a:latin typeface="Calibri" panose="020F0502020204030204"/>
            </a:endParaRPr>
          </a:p>
        </p:txBody>
      </p:sp>
    </p:spTree>
    <p:extLst>
      <p:ext uri="{BB962C8B-B14F-4D97-AF65-F5344CB8AC3E}">
        <p14:creationId xmlns:p14="http://schemas.microsoft.com/office/powerpoint/2010/main" val="24045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random</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Этот модуль генерирует псевдослучайные числа для нескольких различных распределений. Наиболее используемые функции:</a:t>
            </a:r>
          </a:p>
          <a:p>
            <a:pPr algn="just" eaLnBrk="1" hangingPunct="1">
              <a:spcBef>
                <a:spcPct val="0"/>
              </a:spcBef>
              <a:spcAft>
                <a:spcPts val="600"/>
              </a:spcAft>
              <a:buFontTx/>
              <a:buNone/>
            </a:pPr>
            <a:r>
              <a:rPr lang="ru-RU" altLang="ru-RU" sz="2000" dirty="0">
                <a:solidFill>
                  <a:srgbClr val="002060"/>
                </a:solidFill>
                <a:latin typeface="+mn-lt"/>
              </a:rPr>
              <a:t>random() – генерирует псевдослучайное число из полуоткрытого диапазона [0.0, 1.0).</a:t>
            </a:r>
          </a:p>
          <a:p>
            <a:pPr algn="just" eaLnBrk="1" hangingPunct="1">
              <a:spcBef>
                <a:spcPct val="0"/>
              </a:spcBef>
              <a:spcAft>
                <a:spcPts val="600"/>
              </a:spcAft>
              <a:buFontTx/>
              <a:buNone/>
            </a:pPr>
            <a:r>
              <a:rPr lang="ru-RU" altLang="ru-RU" sz="2000" dirty="0">
                <a:solidFill>
                  <a:srgbClr val="002060"/>
                </a:solidFill>
                <a:latin typeface="+mn-lt"/>
              </a:rPr>
              <a:t>randint(start, stop) – генерирует псевдослучайное число из диапазона [start, stop</a:t>
            </a:r>
            <a:r>
              <a:rPr lang="en-US" altLang="ru-RU" sz="2000" dirty="0">
                <a:solidFill>
                  <a:srgbClr val="002060"/>
                </a:solidFill>
                <a:latin typeface="+mn-lt"/>
              </a:rPr>
              <a:t>]</a:t>
            </a:r>
            <a:r>
              <a:rPr lang="ru-RU" altLang="ru-RU" sz="2000" dirty="0">
                <a:solidFill>
                  <a:srgbClr val="002060"/>
                </a:solidFill>
                <a:latin typeface="+mn-lt"/>
              </a:rPr>
              <a:t>. </a:t>
            </a:r>
          </a:p>
          <a:p>
            <a:pPr algn="just" eaLnBrk="1" hangingPunct="1">
              <a:spcBef>
                <a:spcPct val="0"/>
              </a:spcBef>
              <a:spcAft>
                <a:spcPts val="600"/>
              </a:spcAft>
              <a:buFontTx/>
              <a:buNone/>
            </a:pPr>
            <a:r>
              <a:rPr lang="ru-RU" altLang="ru-RU" sz="2000" dirty="0">
                <a:solidFill>
                  <a:srgbClr val="002060"/>
                </a:solidFill>
                <a:latin typeface="+mn-lt"/>
              </a:rPr>
              <a:t>choice(s) – выбирает случайный элемент из последовательности s. </a:t>
            </a:r>
          </a:p>
          <a:p>
            <a:pPr algn="just" eaLnBrk="1" hangingPunct="1">
              <a:spcBef>
                <a:spcPct val="0"/>
              </a:spcBef>
              <a:spcAft>
                <a:spcPts val="600"/>
              </a:spcAft>
              <a:buFontTx/>
              <a:buNone/>
            </a:pPr>
            <a:r>
              <a:rPr lang="ru-RU" altLang="ru-RU" sz="2000" dirty="0">
                <a:solidFill>
                  <a:srgbClr val="002060"/>
                </a:solidFill>
                <a:latin typeface="+mn-lt"/>
              </a:rPr>
              <a:t>shuffle(s) – перемешивает элементы изменяемой последовательности s на месте. </a:t>
            </a:r>
          </a:p>
          <a:p>
            <a:pPr algn="just" eaLnBrk="1" hangingPunct="1">
              <a:spcBef>
                <a:spcPct val="0"/>
              </a:spcBef>
              <a:spcAft>
                <a:spcPts val="600"/>
              </a:spcAft>
              <a:buFontTx/>
              <a:buNone/>
            </a:pPr>
            <a:r>
              <a:rPr lang="ru-RU" altLang="ru-RU" sz="2000" dirty="0">
                <a:solidFill>
                  <a:srgbClr val="002060"/>
                </a:solidFill>
                <a:latin typeface="+mn-lt"/>
              </a:rPr>
              <a:t>randrange([start,] stop[, step]) – выдает случайное целое число из диапазона range(start, stop, step). </a:t>
            </a:r>
          </a:p>
          <a:p>
            <a:pPr algn="just" eaLnBrk="1" hangingPunct="1">
              <a:spcBef>
                <a:spcPct val="0"/>
              </a:spcBef>
              <a:spcAft>
                <a:spcPts val="600"/>
              </a:spcAft>
              <a:buFontTx/>
              <a:buNone/>
            </a:pPr>
            <a:r>
              <a:rPr lang="ru-RU" altLang="ru-RU" sz="2000" dirty="0">
                <a:solidFill>
                  <a:srgbClr val="002060"/>
                </a:solidFill>
                <a:latin typeface="+mn-lt"/>
              </a:rPr>
              <a:t>choice(range(start, stop, step)) – то же, что и randrange, но с созданием объекта. </a:t>
            </a:r>
          </a:p>
          <a:p>
            <a:pPr algn="just" eaLnBrk="1" hangingPunct="1">
              <a:spcBef>
                <a:spcPct val="0"/>
              </a:spcBef>
              <a:spcAft>
                <a:spcPts val="600"/>
              </a:spcAft>
              <a:buFontTx/>
              <a:buNone/>
            </a:pPr>
            <a:r>
              <a:rPr lang="ru-RU" altLang="ru-RU" sz="2000" dirty="0">
                <a:solidFill>
                  <a:srgbClr val="002060"/>
                </a:solidFill>
                <a:latin typeface="+mn-lt"/>
              </a:rPr>
              <a:t>normalvariate(mu, sigma) – выдает число из последовательности нормально распределенных псевдослучайных чисел. Здесь mu – среднее, sigma – среднеквадратическое отклонение (sigma &gt; 0).</a:t>
            </a:r>
          </a:p>
        </p:txBody>
      </p:sp>
    </p:spTree>
    <p:extLst>
      <p:ext uri="{BB962C8B-B14F-4D97-AF65-F5344CB8AC3E}">
        <p14:creationId xmlns:p14="http://schemas.microsoft.com/office/powerpoint/2010/main" val="307818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random</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76</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choice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shuffle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shuffle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23</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65207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Регулярное выражение – это специальная последовательность символов, предназначенная для сопоставления и поиска строк или наборов строк, представляющая собой шаблон, задаваемый в соответствии с определенным синтаксисом (более подробно можно прочитать здесь: </a:t>
            </a:r>
            <a:r>
              <a:rPr lang="ru-RU" altLang="ru-RU" sz="2000" dirty="0">
                <a:solidFill>
                  <a:srgbClr val="002060"/>
                </a:solidFill>
                <a:latin typeface="+mn-lt"/>
                <a:hlinkClick r:id="rId2"/>
              </a:rPr>
              <a:t>https://habr.com/post/349860/</a:t>
            </a:r>
            <a:r>
              <a:rPr lang="ru-RU" altLang="ru-RU" sz="2000" dirty="0">
                <a:solidFill>
                  <a:srgbClr val="002060"/>
                </a:solidFill>
                <a:latin typeface="+mn-lt"/>
              </a:rPr>
              <a:t>). </a:t>
            </a:r>
          </a:p>
          <a:p>
            <a:pPr algn="just" eaLnBrk="1" hangingPunct="1">
              <a:spcBef>
                <a:spcPct val="0"/>
              </a:spcBef>
              <a:spcAft>
                <a:spcPts val="600"/>
              </a:spcAft>
              <a:buFontTx/>
              <a:buNone/>
            </a:pPr>
            <a:r>
              <a:rPr lang="ru-RU" altLang="ru-RU" sz="2000" dirty="0">
                <a:solidFill>
                  <a:srgbClr val="002060"/>
                </a:solidFill>
                <a:latin typeface="+mn-lt"/>
              </a:rPr>
              <a:t>Модуль re обеспечивает полную поддержку Perl-подобных регулярных выражений в Python. Модуль выбрасывает исключение re.error если ошибка происходит при компиляции или использовании регулярных выражений.</a:t>
            </a:r>
          </a:p>
          <a:p>
            <a:pPr algn="just" eaLnBrk="1" hangingPunct="1">
              <a:spcBef>
                <a:spcPct val="0"/>
              </a:spcBef>
              <a:spcAft>
                <a:spcPts val="600"/>
              </a:spcAft>
              <a:buFontTx/>
              <a:buNone/>
            </a:pPr>
            <a:r>
              <a:rPr lang="ru-RU" altLang="ru-RU" sz="2000" dirty="0">
                <a:solidFill>
                  <a:srgbClr val="002060"/>
                </a:solidFill>
                <a:latin typeface="+mn-lt"/>
              </a:rPr>
              <a:t>Пример задачи, где нужно использовать модуль re. Есть лог-файл, в котором хранятся записи об http запросах к различным серверам, прошедших через данный узел. Для каждого сервера надо вывести количество посещений и самую свежую дату и время. Содержимое лог-файла выглядит так:</a:t>
            </a:r>
            <a:endParaRPr lang="en-US"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[01/Jul/1995:07:43:07 -0400] "GET /history/gemini/gemini.html HTTP/1.0" 200 2522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mcdiala09.it.luc.edu - - [01/Jul/1995:07:43:08 -0400] "GET /shuttle/countdown/ HTTP/1.0" 200 3985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pm2_9.digital.net - - [01/Jul/1995:07:43:08 -0400] "GET /shuttle/sts-71/sts-71-patch-small.gif HTTP/1.0" 200 12054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[01/Jul/1995:07:43:08 -0400] "GET /cgi-bin/imagemap/countdown?333,188 HTTP/1.0" 302 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[01/Jul/1995:07:43:09 -0400] "GET /images/gemini-logo.gif HTTP/1.0" 200 4452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[01/Jul/1995:07:43:10 -0400] "GET /shuttle/countdown/lps/fr.html HTTP/1.0" 200 1879</a:t>
            </a:r>
            <a:endParaRPr kumimoji="0" lang="ru-RU" i="0" u="none" strike="noStrike" kern="1200" cap="none" spc="0" normalizeH="0" baseline="0" noProof="0" dirty="0">
              <a:ln>
                <a:noFill/>
              </a:ln>
              <a:solidFill>
                <a:srgbClr val="000000"/>
              </a:solidFill>
              <a:effectLst/>
              <a:uLnTx/>
              <a:uFillTx/>
              <a:latin typeface="+mn-lt"/>
              <a:cs typeface="Courier New" panose="02070309020205020404" pitchFamily="49" charset="0"/>
            </a:endParaRPr>
          </a:p>
        </p:txBody>
      </p:sp>
    </p:spTree>
    <p:extLst>
      <p:ext uri="{BB962C8B-B14F-4D97-AF65-F5344CB8AC3E}">
        <p14:creationId xmlns:p14="http://schemas.microsoft.com/office/powerpoint/2010/main" val="117708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re.match</a:t>
            </a:r>
            <a:r>
              <a:rPr kumimoji="0" lang="en-US" sz="2000" b="0" i="0" u="none" strike="noStrike" kern="1200" cap="none" spc="0" normalizeH="0" baseline="0" noProof="0" dirty="0">
                <a:ln>
                  <a:noFill/>
                </a:ln>
                <a:solidFill>
                  <a:srgbClr val="002060"/>
                </a:solidFill>
                <a:effectLst/>
                <a:uLnTx/>
                <a:uFillTx/>
                <a:latin typeface="+mn-lt"/>
                <a:ea typeface="+mn-ea"/>
                <a:cs typeface="+mn-cs"/>
              </a:rPr>
              <a:t>(pattern, string, flags=0)</a:t>
            </a:r>
            <a:r>
              <a:rPr kumimoji="0" lang="ru-RU" sz="2000" b="0" i="0" u="none" strike="noStrike" kern="1200" cap="none" spc="0" normalizeH="0" baseline="0" noProof="0" dirty="0">
                <a:ln>
                  <a:noFill/>
                </a:ln>
                <a:solidFill>
                  <a:srgbClr val="002060"/>
                </a:solidFill>
                <a:effectLst/>
                <a:uLnTx/>
                <a:uFillTx/>
                <a:latin typeface="+mn-lt"/>
                <a:ea typeface="+mn-ea"/>
                <a:cs typeface="+mn-cs"/>
              </a:rPr>
              <a:t> – сравнение по шаблону.</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a:t>
            </a:r>
            <a:r>
              <a:rPr kumimoji="0" lang="en-US" sz="2000" b="0" i="0" u="none" strike="noStrike" kern="1200" cap="none" spc="0" normalizeH="0" baseline="0" noProof="0" dirty="0">
                <a:ln>
                  <a:noFill/>
                </a:ln>
                <a:solidFill>
                  <a:srgbClr val="002060"/>
                </a:solidFill>
                <a:effectLst/>
                <a:uLnTx/>
                <a:uFillTx/>
                <a:latin typeface="+mn-lt"/>
                <a:ea typeface="+mn-ea"/>
                <a:cs typeface="+mn-cs"/>
              </a:rPr>
              <a:t> 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возвращает </a:t>
            </a:r>
            <a:r>
              <a:rPr kumimoji="0" lang="en-US" sz="2000" b="0" i="0" u="none" strike="noStrike" kern="1200" cap="none" spc="0" normalizeH="0" baseline="0" noProof="0" dirty="0">
                <a:ln>
                  <a:noFill/>
                </a:ln>
                <a:solidFill>
                  <a:srgbClr val="002060"/>
                </a:solidFill>
                <a:effectLst/>
                <a:uLnTx/>
                <a:uFillTx/>
                <a:latin typeface="+mn-lt"/>
                <a:ea typeface="+mn-ea"/>
                <a:cs typeface="+mn-cs"/>
              </a:rPr>
              <a:t>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 в случае успеха и </a:t>
            </a:r>
            <a:r>
              <a:rPr kumimoji="0" lang="en-US" sz="2000" b="0" i="0" u="none" strike="noStrike" kern="1200" cap="none" spc="0" normalizeH="0" baseline="0" noProof="0" dirty="0">
                <a:ln>
                  <a:noFill/>
                </a:ln>
                <a:solidFill>
                  <a:srgbClr val="002060"/>
                </a:solidFill>
                <a:effectLst/>
                <a:uLnTx/>
                <a:uFillTx/>
                <a:latin typeface="+mn-lt"/>
                <a:ea typeface="+mn-ea"/>
                <a:cs typeface="+mn-cs"/>
              </a:rPr>
              <a:t>None </a:t>
            </a:r>
            <a:r>
              <a:rPr kumimoji="0" lang="ru-RU" sz="2000" b="0" i="0" u="none" strike="noStrike" kern="1200" cap="none" spc="0" normalizeH="0" baseline="0" noProof="0" dirty="0">
                <a:ln>
                  <a:noFill/>
                </a:ln>
                <a:solidFill>
                  <a:srgbClr val="002060"/>
                </a:solidFill>
                <a:effectLst/>
                <a:uLnTx/>
                <a:uFillTx/>
                <a:latin typeface="+mn-lt"/>
                <a:ea typeface="+mn-ea"/>
                <a:cs typeface="+mn-cs"/>
              </a:rPr>
              <a:t>в противном случае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можем использовать функции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group(num) </a:t>
            </a:r>
            <a:r>
              <a:rPr kumimoji="0" lang="ru-RU" sz="2000" b="0" i="0" u="none" strike="noStrike" kern="1200" cap="none" spc="0" normalizeH="0" baseline="0" noProof="0" dirty="0">
                <a:ln>
                  <a:noFill/>
                </a:ln>
                <a:solidFill>
                  <a:srgbClr val="002060"/>
                </a:solidFill>
                <a:effectLst/>
                <a:uLnTx/>
                <a:uFillTx/>
                <a:latin typeface="+mn-lt"/>
                <a:ea typeface="+mn-ea"/>
                <a:cs typeface="+mn-cs"/>
              </a:rPr>
              <a:t>или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groups() 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объекта, чтоб получить совпавшее выражение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p:txBody>
      </p:sp>
      <p:graphicFrame>
        <p:nvGraphicFramePr>
          <p:cNvPr id="5" name="Table 4">
            <a:extLst>
              <a:ext uri="{FF2B5EF4-FFF2-40B4-BE49-F238E27FC236}">
                <a16:creationId xmlns:a16="http://schemas.microsoft.com/office/drawing/2014/main" id="{03900C81-B9FB-4E8D-A2FB-CBD2BD223B51}"/>
              </a:ext>
            </a:extLst>
          </p:cNvPr>
          <p:cNvGraphicFramePr>
            <a:graphicFrameLocks noGrp="1"/>
          </p:cNvGraphicFramePr>
          <p:nvPr>
            <p:extLst>
              <p:ext uri="{D42A27DB-BD31-4B8C-83A1-F6EECF244321}">
                <p14:modId xmlns:p14="http://schemas.microsoft.com/office/powerpoint/2010/main" val="1966779162"/>
              </p:ext>
            </p:extLst>
          </p:nvPr>
        </p:nvGraphicFramePr>
        <p:xfrm>
          <a:off x="381966" y="2287945"/>
          <a:ext cx="11417686" cy="1447476"/>
        </p:xfrm>
        <a:graphic>
          <a:graphicData uri="http://schemas.openxmlformats.org/drawingml/2006/table">
            <a:tbl>
              <a:tblPr/>
              <a:tblGrid>
                <a:gridCol w="1449584">
                  <a:extLst>
                    <a:ext uri="{9D8B030D-6E8A-4147-A177-3AD203B41FA5}">
                      <a16:colId xmlns:a16="http://schemas.microsoft.com/office/drawing/2014/main" val="20000"/>
                    </a:ext>
                  </a:extLst>
                </a:gridCol>
                <a:gridCol w="9968102">
                  <a:extLst>
                    <a:ext uri="{9D8B030D-6E8A-4147-A177-3AD203B41FA5}">
                      <a16:colId xmlns:a16="http://schemas.microsoft.com/office/drawing/2014/main" val="20001"/>
                    </a:ext>
                  </a:extLst>
                </a:gridCol>
              </a:tblGrid>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Параметр</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pattern</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Регулярное</a:t>
                      </a:r>
                      <a:r>
                        <a:rPr lang="ru-RU" sz="1400" baseline="0" dirty="0">
                          <a:solidFill>
                            <a:srgbClr val="002060"/>
                          </a:solidFill>
                          <a:latin typeface="+mn-lt"/>
                          <a:cs typeface="Times New Roman" panose="02020603050405020304" pitchFamily="18" charset="0"/>
                        </a:rPr>
                        <a:t> выражение для сравнения</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string</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Строка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 которой осуществляется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поиск шаблона с начала строки</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flags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Можно указать различные флаги, используя</a:t>
                      </a:r>
                      <a:r>
                        <a:rPr lang="ru-RU" sz="1400" baseline="0" dirty="0">
                          <a:solidFill>
                            <a:srgbClr val="002060"/>
                          </a:solidFill>
                          <a:latin typeface="+mn-lt"/>
                          <a:cs typeface="Times New Roman" panose="02020603050405020304" pitchFamily="18" charset="0"/>
                        </a:rPr>
                        <a:t> побитовое ИЛИ</a:t>
                      </a:r>
                      <a:r>
                        <a:rPr lang="en-US" sz="1400" dirty="0">
                          <a:solidFill>
                            <a:srgbClr val="002060"/>
                          </a:solidFill>
                          <a:latin typeface="+mn-lt"/>
                          <a:cs typeface="Times New Roman" panose="02020603050405020304" pitchFamily="18" charset="0"/>
                        </a:rPr>
                        <a:t> (|). </a:t>
                      </a:r>
                      <a:r>
                        <a:rPr lang="ru-RU" sz="1400" dirty="0">
                          <a:solidFill>
                            <a:srgbClr val="002060"/>
                          </a:solidFill>
                          <a:latin typeface="+mn-lt"/>
                          <a:cs typeface="Times New Roman" panose="02020603050405020304" pitchFamily="18" charset="0"/>
                        </a:rPr>
                        <a:t>Это т.н. модификаторы</a:t>
                      </a:r>
                      <a:r>
                        <a:rPr lang="ru-RU" sz="1400" baseline="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AADDEA62-463A-414D-B239-C8432F0A8A5D}"/>
              </a:ext>
            </a:extLst>
          </p:cNvPr>
          <p:cNvGraphicFramePr>
            <a:graphicFrameLocks noGrp="1"/>
          </p:cNvGraphicFramePr>
          <p:nvPr>
            <p:extLst>
              <p:ext uri="{D42A27DB-BD31-4B8C-83A1-F6EECF244321}">
                <p14:modId xmlns:p14="http://schemas.microsoft.com/office/powerpoint/2010/main" val="3909855436"/>
              </p:ext>
            </p:extLst>
          </p:nvPr>
        </p:nvGraphicFramePr>
        <p:xfrm>
          <a:off x="392348" y="4150807"/>
          <a:ext cx="11417686" cy="1030793"/>
        </p:xfrm>
        <a:graphic>
          <a:graphicData uri="http://schemas.openxmlformats.org/drawingml/2006/table">
            <a:tbl>
              <a:tblPr/>
              <a:tblGrid>
                <a:gridCol w="3077811">
                  <a:extLst>
                    <a:ext uri="{9D8B030D-6E8A-4147-A177-3AD203B41FA5}">
                      <a16:colId xmlns:a16="http://schemas.microsoft.com/office/drawing/2014/main" val="20000"/>
                    </a:ext>
                  </a:extLst>
                </a:gridCol>
                <a:gridCol w="8339875">
                  <a:extLst>
                    <a:ext uri="{9D8B030D-6E8A-4147-A177-3AD203B41FA5}">
                      <a16:colId xmlns:a16="http://schemas.microsoft.com/office/drawing/2014/main" val="20001"/>
                    </a:ext>
                  </a:extLst>
                </a:gridCol>
              </a:tblGrid>
              <a:tr h="27405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Методы </a:t>
                      </a:r>
                      <a:r>
                        <a:rPr lang="en-US" sz="1400" b="1" dirty="0">
                          <a:solidFill>
                            <a:srgbClr val="002060"/>
                          </a:solidFill>
                          <a:effectLst/>
                          <a:latin typeface="+mn-lt"/>
                          <a:cs typeface="Times New Roman" panose="02020603050405020304" pitchFamily="18" charset="0"/>
                        </a:rPr>
                        <a:t>match</a:t>
                      </a:r>
                      <a:r>
                        <a:rPr lang="ru-RU" sz="1400" b="1" baseline="0" dirty="0">
                          <a:solidFill>
                            <a:srgbClr val="002060"/>
                          </a:solidFill>
                          <a:effectLst/>
                          <a:latin typeface="+mn-lt"/>
                          <a:cs typeface="Times New Roman" panose="02020603050405020304" pitchFamily="18" charset="0"/>
                        </a:rPr>
                        <a:t>-объекта</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7747">
                <a:tc>
                  <a:txBody>
                    <a:bodyPr/>
                    <a:lstStyle/>
                    <a:p>
                      <a:pPr marL="180000" algn="l" defTabSz="914400" rtl="0" eaLnBrk="1" latinLnBrk="0" hangingPunct="1"/>
                      <a:r>
                        <a:rPr lang="en-US" sz="1400" kern="1200" dirty="0">
                          <a:solidFill>
                            <a:srgbClr val="002060"/>
                          </a:solidFill>
                          <a:latin typeface="+mn-lt"/>
                          <a:ea typeface="+mn-ea"/>
                          <a:cs typeface="Times New Roman" panose="02020603050405020304" pitchFamily="18" charset="0"/>
                        </a:rPr>
                        <a:t>group(num=0)</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совпавшее выражение полностью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либо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его часть с индексом </a:t>
                      </a:r>
                      <a:r>
                        <a:rPr lang="en-US" sz="1400" kern="1200" dirty="0">
                          <a:solidFill>
                            <a:srgbClr val="002060"/>
                          </a:solidFill>
                          <a:latin typeface="+mn-lt"/>
                          <a:ea typeface="+mn-ea"/>
                          <a:cs typeface="Times New Roman" panose="02020603050405020304" pitchFamily="18" charset="0"/>
                        </a:rPr>
                        <a:t>num)</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8246">
                <a:tc>
                  <a:txBody>
                    <a:body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groups()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кортеж из всех совпавших частей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пустой кортеж, если совпадений не найдено</a:t>
                      </a:r>
                      <a:r>
                        <a:rPr lang="en-US" sz="1400" kern="1200" dirty="0">
                          <a:solidFill>
                            <a:srgbClr val="002060"/>
                          </a:solidFill>
                          <a:latin typeface="+mn-lt"/>
                          <a:ea typeface="+mn-ea"/>
                          <a:cs typeface="Times New Roman" panose="02020603050405020304" pitchFamily="18" charset="0"/>
                        </a:rPr>
                        <a:t>)</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13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7" name="Table 3">
            <a:extLst>
              <a:ext uri="{FF2B5EF4-FFF2-40B4-BE49-F238E27FC236}">
                <a16:creationId xmlns:a16="http://schemas.microsoft.com/office/drawing/2014/main" id="{A8B07C10-CCCF-4B00-B55D-7474FA7EB66F}"/>
              </a:ext>
            </a:extLst>
          </p:cNvPr>
          <p:cNvGraphicFramePr>
            <a:graphicFrameLocks noGrp="1"/>
          </p:cNvGraphicFramePr>
          <p:nvPr>
            <p:extLst>
              <p:ext uri="{D42A27DB-BD31-4B8C-83A1-F6EECF244321}">
                <p14:modId xmlns:p14="http://schemas.microsoft.com/office/powerpoint/2010/main" val="2669052039"/>
              </p:ext>
            </p:extLst>
          </p:nvPr>
        </p:nvGraphicFramePr>
        <p:xfrm>
          <a:off x="381966" y="988319"/>
          <a:ext cx="11428068" cy="4881360"/>
        </p:xfrm>
        <a:graphic>
          <a:graphicData uri="http://schemas.openxmlformats.org/drawingml/2006/table">
            <a:tbl>
              <a:tblPr/>
              <a:tblGrid>
                <a:gridCol w="970195">
                  <a:extLst>
                    <a:ext uri="{9D8B030D-6E8A-4147-A177-3AD203B41FA5}">
                      <a16:colId xmlns:a16="http://schemas.microsoft.com/office/drawing/2014/main" val="2016318844"/>
                    </a:ext>
                  </a:extLst>
                </a:gridCol>
                <a:gridCol w="10457873">
                  <a:extLst>
                    <a:ext uri="{9D8B030D-6E8A-4147-A177-3AD203B41FA5}">
                      <a16:colId xmlns:a16="http://schemas.microsoft.com/office/drawing/2014/main" val="3978176008"/>
                    </a:ext>
                  </a:extLst>
                </a:gridCol>
              </a:tblGrid>
              <a:tr h="244068">
                <a:tc>
                  <a:txBody>
                    <a:bodyPr/>
                    <a:lstStyle/>
                    <a:p>
                      <a:pPr marL="0"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Начало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762929"/>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Конец</a:t>
                      </a:r>
                      <a:r>
                        <a:rPr lang="ru-RU" sz="1400" baseline="0" dirty="0">
                          <a:solidFill>
                            <a:srgbClr val="002060"/>
                          </a:solidFill>
                          <a:latin typeface="+mn-lt"/>
                          <a:cs typeface="Times New Roman" panose="02020603050405020304" pitchFamily="18" charset="0"/>
                        </a:rPr>
                        <a:t>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122123"/>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кроме символа перевода строки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Флаг</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позволяет включить также и символ новой строки</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635584"/>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509023"/>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НЕ из указанных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67468"/>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545579"/>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mn-lt"/>
                          <a:cs typeface="Times New Roman" panose="02020603050405020304" pitchFamily="18" charset="0"/>
                        </a:rPr>
                        <a:t>1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33976"/>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1 </a:t>
                      </a:r>
                      <a:r>
                        <a:rPr lang="ru-RU" sz="1400" dirty="0">
                          <a:solidFill>
                            <a:srgbClr val="002060"/>
                          </a:solidFill>
                          <a:latin typeface="+mn-lt"/>
                          <a:cs typeface="Times New Roman" panose="02020603050405020304" pitchFamily="18" charset="0"/>
                        </a:rPr>
                        <a:t>включение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401181"/>
                  </a:ext>
                </a:extLst>
              </a:tr>
              <a:tr h="244068">
                <a:tc>
                  <a:txBody>
                    <a:bodyPr/>
                    <a:lstStyle/>
                    <a:p>
                      <a:pPr marL="36000"/>
                      <a:r>
                        <a:rPr lang="en-US" sz="1400" dirty="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Ровно </a:t>
                      </a:r>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478037"/>
                  </a:ext>
                </a:extLst>
              </a:tr>
              <a:tr h="244068">
                <a:tc>
                  <a:txBody>
                    <a:bodyPr/>
                    <a:lstStyle/>
                    <a:p>
                      <a:pPr marL="36000"/>
                      <a:r>
                        <a:rPr lang="en-US" sz="140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или больше 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098192"/>
                  </a:ext>
                </a:extLst>
              </a:tr>
              <a:tr h="244068">
                <a:tc>
                  <a:txBody>
                    <a:bodyPr/>
                    <a:lstStyle/>
                    <a:p>
                      <a:pPr marL="36000"/>
                      <a:r>
                        <a:rPr lang="en-US" sz="1400">
                          <a:solidFill>
                            <a:srgbClr val="002060"/>
                          </a:solidFill>
                          <a:latin typeface="+mn-lt"/>
                          <a:cs typeface="Times New Roman" panose="02020603050405020304" pitchFamily="18" charset="0"/>
                        </a:rPr>
                        <a:t>re{ n, m}</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a:t>
                      </a:r>
                      <a:r>
                        <a:rPr lang="en-US" sz="1400" dirty="0">
                          <a:solidFill>
                            <a:srgbClr val="002060"/>
                          </a:solidFill>
                          <a:latin typeface="+mn-lt"/>
                          <a:cs typeface="Times New Roman" panose="02020603050405020304" pitchFamily="18" charset="0"/>
                        </a:rPr>
                        <a:t> n </a:t>
                      </a:r>
                      <a:r>
                        <a:rPr lang="ru-RU" sz="1400" dirty="0">
                          <a:solidFill>
                            <a:srgbClr val="002060"/>
                          </a:solidFill>
                          <a:latin typeface="+mn-lt"/>
                          <a:cs typeface="Times New Roman" panose="02020603050405020304" pitchFamily="18" charset="0"/>
                        </a:rPr>
                        <a:t>до</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685486"/>
                  </a:ext>
                </a:extLst>
              </a:tr>
              <a:tr h="244068">
                <a:tc>
                  <a:txBody>
                    <a:bodyPr/>
                    <a:lstStyle/>
                    <a:p>
                      <a:pPr marL="36000"/>
                      <a:r>
                        <a:rPr lang="en-US" sz="1400" dirty="0">
                          <a:solidFill>
                            <a:srgbClr val="002060"/>
                          </a:solidFill>
                          <a:latin typeface="+mn-lt"/>
                          <a:cs typeface="Times New Roman" panose="02020603050405020304" pitchFamily="18" charset="0"/>
                        </a:rPr>
                        <a:t>a|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Либо </a:t>
                      </a:r>
                      <a:r>
                        <a:rPr lang="en-US" sz="1400" dirty="0">
                          <a:solidFill>
                            <a:srgbClr val="002060"/>
                          </a:solidFill>
                          <a:latin typeface="+mn-lt"/>
                          <a:cs typeface="Times New Roman" panose="02020603050405020304" pitchFamily="18" charset="0"/>
                        </a:rPr>
                        <a:t>a</a:t>
                      </a:r>
                      <a:r>
                        <a:rPr lang="ru-RU" sz="1400" dirty="0">
                          <a:solidFill>
                            <a:srgbClr val="002060"/>
                          </a:solidFill>
                          <a:latin typeface="+mn-lt"/>
                          <a:cs typeface="Times New Roman" panose="02020603050405020304" pitchFamily="18" charset="0"/>
                        </a:rPr>
                        <a:t>, либо</a:t>
                      </a:r>
                      <a:r>
                        <a:rPr lang="en-US" sz="1400" dirty="0">
                          <a:solidFill>
                            <a:srgbClr val="002060"/>
                          </a:solidFill>
                          <a:latin typeface="+mn-lt"/>
                          <a:cs typeface="Times New Roman" panose="02020603050405020304" pitchFamily="18" charset="0"/>
                        </a:rPr>
                        <a:t>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720246"/>
                  </a:ext>
                </a:extLst>
              </a:tr>
              <a:tr h="244068">
                <a:tc>
                  <a:txBody>
                    <a:bodyPr/>
                    <a:lstStyle/>
                    <a:p>
                      <a:pPr marL="36000"/>
                      <a:r>
                        <a:rPr lang="en-US" sz="1400" dirty="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и запоминает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840965"/>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170798"/>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Отключает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0352019"/>
                  </a:ext>
                </a:extLst>
              </a:tr>
              <a:tr h="244068">
                <a:tc>
                  <a:txBody>
                    <a:bodyPr/>
                    <a:lstStyle/>
                    <a:p>
                      <a:pPr marL="36000"/>
                      <a:r>
                        <a:rPr lang="en-US" sz="140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не запоминая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645476"/>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ru-RU" sz="1400" baseline="0" dirty="0">
                          <a:solidFill>
                            <a:srgbClr val="002060"/>
                          </a:solidFill>
                          <a:latin typeface="+mn-lt"/>
                          <a:cs typeface="Times New Roman" panose="02020603050405020304" pitchFamily="18" charset="0"/>
                        </a:rPr>
                        <a:t>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274295"/>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Отключает </a:t>
                      </a:r>
                      <a:r>
                        <a:rPr lang="en-US" sz="1400" dirty="0">
                          <a:solidFill>
                            <a:srgbClr val="002060"/>
                          </a:solidFill>
                          <a:latin typeface="+mn-lt"/>
                          <a:cs typeface="Times New Roman" panose="02020603050405020304" pitchFamily="18" charset="0"/>
                        </a:rPr>
                        <a:t>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029975"/>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Комментарий</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262032"/>
                  </a:ext>
                </a:extLst>
              </a:tr>
            </a:tbl>
          </a:graphicData>
        </a:graphic>
      </p:graphicFrame>
    </p:spTree>
    <p:extLst>
      <p:ext uri="{BB962C8B-B14F-4D97-AF65-F5344CB8AC3E}">
        <p14:creationId xmlns:p14="http://schemas.microsoft.com/office/powerpoint/2010/main" val="201615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6" name="Table 3">
            <a:extLst>
              <a:ext uri="{FF2B5EF4-FFF2-40B4-BE49-F238E27FC236}">
                <a16:creationId xmlns:a16="http://schemas.microsoft.com/office/drawing/2014/main" id="{E3AF6BF5-5277-4D27-AC6E-0FFF9F798676}"/>
              </a:ext>
            </a:extLst>
          </p:cNvPr>
          <p:cNvGraphicFramePr>
            <a:graphicFrameLocks noGrp="1"/>
          </p:cNvGraphicFramePr>
          <p:nvPr>
            <p:extLst>
              <p:ext uri="{D42A27DB-BD31-4B8C-83A1-F6EECF244321}">
                <p14:modId xmlns:p14="http://schemas.microsoft.com/office/powerpoint/2010/main" val="3203825542"/>
              </p:ext>
            </p:extLst>
          </p:nvPr>
        </p:nvGraphicFramePr>
        <p:xfrm>
          <a:off x="381965" y="988320"/>
          <a:ext cx="11417687" cy="4881363"/>
        </p:xfrm>
        <a:graphic>
          <a:graphicData uri="http://schemas.openxmlformats.org/drawingml/2006/table">
            <a:tbl>
              <a:tblPr/>
              <a:tblGrid>
                <a:gridCol w="959535">
                  <a:extLst>
                    <a:ext uri="{9D8B030D-6E8A-4147-A177-3AD203B41FA5}">
                      <a16:colId xmlns:a16="http://schemas.microsoft.com/office/drawing/2014/main" val="2016318844"/>
                    </a:ext>
                  </a:extLst>
                </a:gridCol>
                <a:gridCol w="10458152">
                  <a:extLst>
                    <a:ext uri="{9D8B030D-6E8A-4147-A177-3AD203B41FA5}">
                      <a16:colId xmlns:a16="http://schemas.microsoft.com/office/drawing/2014/main" val="3978176008"/>
                    </a:ext>
                  </a:extLst>
                </a:gridCol>
              </a:tblGrid>
              <a:tr h="287139">
                <a:tc>
                  <a:txBody>
                    <a:bodyPr/>
                    <a:lstStyle/>
                    <a:p>
                      <a:pPr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87139">
                <a:tc>
                  <a:txBody>
                    <a:bodyPr/>
                    <a:lstStyle/>
                    <a:p>
                      <a:pPr marL="36000"/>
                      <a:r>
                        <a:rPr lang="en-US" sz="1400" dirty="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Задает позицию, используя шаблон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имеет диапазона</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984594"/>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Задает позицию, используя отрицание шаблона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Не имеет диапазона</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5993819"/>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(?&gt;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Независимый шаблон без предыстории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143842"/>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966237"/>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57084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Пробелы. Эквивалентно</a:t>
                      </a:r>
                      <a:r>
                        <a:rPr lang="en-US" sz="1400" kern="1200" dirty="0">
                          <a:solidFill>
                            <a:srgbClr val="002060"/>
                          </a:solidFill>
                          <a:latin typeface="+mn-lt"/>
                          <a:ea typeface="+mn-ea"/>
                          <a:cs typeface="Times New Roman" panose="02020603050405020304" pitchFamily="18" charset="0"/>
                        </a:rPr>
                        <a:t> [\t\n\r\f].</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994301"/>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пробелы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820844"/>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Цифры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Эквивалентно</a:t>
                      </a:r>
                      <a:r>
                        <a:rPr lang="en-US" sz="1400" kern="1200" dirty="0">
                          <a:solidFill>
                            <a:srgbClr val="002060"/>
                          </a:solidFill>
                          <a:latin typeface="+mn-lt"/>
                          <a:ea typeface="+mn-ea"/>
                          <a:cs typeface="Times New Roman" panose="02020603050405020304" pitchFamily="18" charset="0"/>
                        </a:rPr>
                        <a:t> [0-9].</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482463"/>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цифры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92661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\A</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993578"/>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 сам символ конца строки не включается</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9276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969614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\G</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Точка, где закончился предыдущий поиск</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24975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или конец слова (слева пусто или не-буква, справа буква и наоборот).</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67679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граница слова: либо и слева, и справа буквы, либо и слева, и справа НЕ буквы</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5896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\n, \t, etc.</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Символ перевода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возврата каретки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табуляции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т.д.</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582795"/>
                  </a:ext>
                </a:extLst>
              </a:tr>
            </a:tbl>
          </a:graphicData>
        </a:graphic>
      </p:graphicFrame>
    </p:spTree>
    <p:extLst>
      <p:ext uri="{BB962C8B-B14F-4D97-AF65-F5344CB8AC3E}">
        <p14:creationId xmlns:p14="http://schemas.microsoft.com/office/powerpoint/2010/main" val="173091151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13704</TotalTime>
  <Words>5319</Words>
  <Application>Microsoft Office PowerPoint</Application>
  <PresentationFormat>Широкоэкранный</PresentationFormat>
  <Paragraphs>603</Paragraphs>
  <Slides>34</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34</vt:i4>
      </vt:variant>
    </vt:vector>
  </HeadingPairs>
  <TitlesOfParts>
    <vt:vector size="40" baseType="lpstr">
      <vt:lpstr>Arial</vt:lpstr>
      <vt:lpstr>Calibri</vt:lpstr>
      <vt:lpstr>Courier New</vt:lpstr>
      <vt:lpstr>Times New Roman</vt:lpstr>
      <vt:lpstr>Verdana</vt:lpstr>
      <vt:lpstr>1_STM_template</vt:lpstr>
      <vt:lpstr>Лекция №7</vt:lpstr>
      <vt:lpstr>Разминка</vt:lpstr>
      <vt:lpstr>Стандартная библиотека Python</vt:lpstr>
      <vt:lpstr>random</vt:lpstr>
      <vt:lpstr>random</vt:lpstr>
      <vt:lpstr>re</vt:lpstr>
      <vt:lpstr>re</vt:lpstr>
      <vt:lpstr>re</vt:lpstr>
      <vt:lpstr>re</vt:lpstr>
      <vt:lpstr>re</vt:lpstr>
      <vt:lpstr>re</vt:lpstr>
      <vt:lpstr>re</vt:lpstr>
      <vt:lpstr>re</vt:lpstr>
      <vt:lpstr>re</vt:lpstr>
      <vt:lpstr>re</vt:lpstr>
      <vt:lpstr>re</vt:lpstr>
      <vt:lpstr>functools</vt:lpstr>
      <vt:lpstr>functools</vt:lpstr>
      <vt:lpstr>functools</vt:lpstr>
      <vt:lpstr>functools</vt:lpstr>
      <vt:lpstr>functools</vt:lpstr>
      <vt:lpstr>functools</vt:lpstr>
      <vt:lpstr>time</vt:lpstr>
      <vt:lpstr>sys</vt:lpstr>
      <vt:lpstr>sys</vt:lpstr>
      <vt:lpstr>os</vt:lpstr>
      <vt:lpstr>datetime</vt:lpstr>
      <vt:lpstr>subprocess</vt:lpstr>
      <vt:lpstr>pickle</vt:lpstr>
      <vt:lpstr>pickle</vt:lpstr>
      <vt:lpstr>pickle</vt:lpstr>
      <vt:lpstr>json</vt:lpstr>
      <vt:lpstr>json</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610</cp:revision>
  <dcterms:created xsi:type="dcterms:W3CDTF">2021-04-07T09:08:54Z</dcterms:created>
  <dcterms:modified xsi:type="dcterms:W3CDTF">2021-10-13T17:59:14Z</dcterms:modified>
</cp:coreProperties>
</file>