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6"/>
  </p:notesMasterIdLst>
  <p:sldIdLst>
    <p:sldId id="591" r:id="rId2"/>
    <p:sldId id="736" r:id="rId3"/>
    <p:sldId id="616" r:id="rId4"/>
    <p:sldId id="712" r:id="rId5"/>
    <p:sldId id="702" r:id="rId6"/>
    <p:sldId id="713" r:id="rId7"/>
    <p:sldId id="714" r:id="rId8"/>
    <p:sldId id="715" r:id="rId9"/>
    <p:sldId id="716" r:id="rId10"/>
    <p:sldId id="717" r:id="rId11"/>
    <p:sldId id="685" r:id="rId12"/>
    <p:sldId id="718" r:id="rId13"/>
    <p:sldId id="719" r:id="rId14"/>
    <p:sldId id="720" r:id="rId15"/>
    <p:sldId id="723" r:id="rId16"/>
    <p:sldId id="721" r:id="rId17"/>
    <p:sldId id="722" r:id="rId18"/>
    <p:sldId id="724" r:id="rId19"/>
    <p:sldId id="725" r:id="rId20"/>
    <p:sldId id="726" r:id="rId21"/>
    <p:sldId id="727" r:id="rId22"/>
    <p:sldId id="728" r:id="rId23"/>
    <p:sldId id="701" r:id="rId24"/>
    <p:sldId id="729" r:id="rId25"/>
    <p:sldId id="730" r:id="rId26"/>
    <p:sldId id="731" r:id="rId27"/>
    <p:sldId id="732" r:id="rId28"/>
    <p:sldId id="733" r:id="rId29"/>
    <p:sldId id="704" r:id="rId30"/>
    <p:sldId id="705" r:id="rId31"/>
    <p:sldId id="710" r:id="rId32"/>
    <p:sldId id="734" r:id="rId33"/>
    <p:sldId id="735" r:id="rId34"/>
    <p:sldId id="615"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2" autoAdjust="0"/>
    <p:restoredTop sz="92787" autoAdjust="0"/>
  </p:normalViewPr>
  <p:slideViewPr>
    <p:cSldViewPr snapToGrid="0">
      <p:cViewPr varScale="1">
        <p:scale>
          <a:sx n="91" d="100"/>
          <a:sy n="91" d="100"/>
        </p:scale>
        <p:origin x="379"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25</a:t>
            </a:fld>
            <a:endParaRPr lang="ru-RU"/>
          </a:p>
        </p:txBody>
      </p:sp>
    </p:spTree>
    <p:extLst>
      <p:ext uri="{BB962C8B-B14F-4D97-AF65-F5344CB8AC3E}">
        <p14:creationId xmlns:p14="http://schemas.microsoft.com/office/powerpoint/2010/main" val="1102171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31</a:t>
            </a:fld>
            <a:endParaRPr lang="ru-RU"/>
          </a:p>
        </p:txBody>
      </p:sp>
    </p:spTree>
    <p:extLst>
      <p:ext uri="{BB962C8B-B14F-4D97-AF65-F5344CB8AC3E}">
        <p14:creationId xmlns:p14="http://schemas.microsoft.com/office/powerpoint/2010/main" val="304029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33</a:t>
            </a:fld>
            <a:endParaRPr lang="ru-RU"/>
          </a:p>
        </p:txBody>
      </p:sp>
    </p:spTree>
    <p:extLst>
      <p:ext uri="{BB962C8B-B14F-4D97-AF65-F5344CB8AC3E}">
        <p14:creationId xmlns:p14="http://schemas.microsoft.com/office/powerpoint/2010/main" val="333241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34</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990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98830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273197483"/>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85088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13685196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42280688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166945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336312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4078578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170908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26209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91283535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247445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184676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036166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251557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3241238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6637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773755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116391511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8356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42797616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381496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345561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95566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29849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301074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503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66987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habr.com/post/34986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№7</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Возможности стандартной библиотеки</a:t>
            </a:r>
            <a:r>
              <a:rPr lang="en-US" altLang="ru-RU" sz="3200" b="1" dirty="0">
                <a:solidFill>
                  <a:srgbClr val="002060"/>
                </a:solidFill>
                <a:latin typeface="+mn-lt"/>
              </a:rPr>
              <a:t> </a:t>
            </a:r>
          </a:p>
          <a:p>
            <a:pPr marL="360000" indent="-360000" algn="just" eaLnBrk="1" hangingPunct="1">
              <a:spcBef>
                <a:spcPct val="0"/>
              </a:spcBef>
            </a:pPr>
            <a:r>
              <a:rPr lang="ru-RU" altLang="ru-RU" sz="2800" dirty="0">
                <a:solidFill>
                  <a:srgbClr val="002060"/>
                </a:solidFill>
                <a:latin typeface="+mn-lt"/>
              </a:rPr>
              <a:t>Стандартная библиотека</a:t>
            </a:r>
          </a:p>
          <a:p>
            <a:pPr marL="360000" indent="-360000" algn="just">
              <a:spcBef>
                <a:spcPct val="0"/>
              </a:spcBef>
            </a:pPr>
            <a:r>
              <a:rPr lang="ru-RU" altLang="ru-RU" sz="2800" dirty="0">
                <a:solidFill>
                  <a:srgbClr val="002060"/>
                </a:solidFill>
                <a:latin typeface="+mn-lt"/>
              </a:rPr>
              <a:t>random – неслучайные случайности</a:t>
            </a:r>
          </a:p>
          <a:p>
            <a:pPr marL="360000" indent="-360000" algn="just">
              <a:spcBef>
                <a:spcPct val="0"/>
              </a:spcBef>
            </a:pPr>
            <a:r>
              <a:rPr lang="ru-RU" altLang="ru-RU" sz="2800" dirty="0">
                <a:solidFill>
                  <a:srgbClr val="002060"/>
                </a:solidFill>
                <a:latin typeface="+mn-lt"/>
              </a:rPr>
              <a:t>re – регулярные выражения</a:t>
            </a:r>
          </a:p>
          <a:p>
            <a:pPr marL="360000" indent="-360000" algn="just">
              <a:spcBef>
                <a:spcPct val="0"/>
              </a:spcBef>
            </a:pPr>
            <a:r>
              <a:rPr lang="en-US" altLang="ru-RU" sz="2800" dirty="0">
                <a:solidFill>
                  <a:srgbClr val="002060"/>
                </a:solidFill>
                <a:latin typeface="+mn-lt"/>
              </a:rPr>
              <a:t>functools – </a:t>
            </a:r>
            <a:r>
              <a:rPr lang="ru-RU" altLang="ru-RU" sz="2800" dirty="0">
                <a:solidFill>
                  <a:srgbClr val="002060"/>
                </a:solidFill>
                <a:latin typeface="+mn-lt"/>
              </a:rPr>
              <a:t>функции высшего порядка</a:t>
            </a:r>
          </a:p>
          <a:p>
            <a:pPr marL="360000" indent="-360000" algn="just">
              <a:spcBef>
                <a:spcPct val="0"/>
              </a:spcBef>
            </a:pPr>
            <a:r>
              <a:rPr lang="en-US" altLang="ru-RU" sz="2800" dirty="0">
                <a:solidFill>
                  <a:srgbClr val="002060"/>
                </a:solidFill>
                <a:latin typeface="+mn-lt"/>
              </a:rPr>
              <a:t>time – </a:t>
            </a:r>
            <a:r>
              <a:rPr lang="ru-RU" altLang="ru-RU" sz="2800" dirty="0">
                <a:solidFill>
                  <a:srgbClr val="002060"/>
                </a:solidFill>
                <a:latin typeface="+mn-lt"/>
              </a:rPr>
              <a:t>примитивная работа со временем</a:t>
            </a:r>
          </a:p>
          <a:p>
            <a:pPr marL="360000" indent="-360000" algn="just" eaLnBrk="1" hangingPunct="1">
              <a:spcBef>
                <a:spcPct val="0"/>
              </a:spcBef>
            </a:pPr>
            <a:r>
              <a:rPr lang="ru-RU" altLang="ru-RU" sz="2800" dirty="0">
                <a:solidFill>
                  <a:srgbClr val="002060"/>
                </a:solidFill>
                <a:latin typeface="+mn-lt"/>
              </a:rPr>
              <a:t>sys – взаимодействие с интерпретатором Python</a:t>
            </a:r>
          </a:p>
          <a:p>
            <a:pPr marL="360000" indent="-360000" algn="just" eaLnBrk="1" hangingPunct="1">
              <a:spcBef>
                <a:spcPct val="0"/>
              </a:spcBef>
            </a:pPr>
            <a:r>
              <a:rPr lang="ru-RU" altLang="ru-RU" sz="2800" dirty="0">
                <a:solidFill>
                  <a:srgbClr val="002060"/>
                </a:solidFill>
                <a:latin typeface="+mn-lt"/>
              </a:rPr>
              <a:t>os – работа с сервисами операционной системы</a:t>
            </a:r>
          </a:p>
          <a:p>
            <a:pPr marL="360000" indent="-360000" algn="just">
              <a:spcBef>
                <a:spcPct val="0"/>
              </a:spcBef>
            </a:pPr>
            <a:r>
              <a:rPr lang="ru-RU" altLang="ru-RU" sz="2800" dirty="0">
                <a:solidFill>
                  <a:srgbClr val="002060"/>
                </a:solidFill>
                <a:latin typeface="+mn-lt"/>
              </a:rPr>
              <a:t>datetime – работа с датой и временем</a:t>
            </a:r>
          </a:p>
          <a:p>
            <a:pPr marL="360000" indent="-360000" algn="just" eaLnBrk="1" hangingPunct="1">
              <a:spcBef>
                <a:spcPct val="0"/>
              </a:spcBef>
            </a:pPr>
            <a:r>
              <a:rPr lang="ru-RU" altLang="ru-RU" sz="2800" dirty="0">
                <a:solidFill>
                  <a:srgbClr val="002060"/>
                </a:solidFill>
                <a:latin typeface="+mn-lt"/>
              </a:rPr>
              <a:t>subprocess – управление процессами</a:t>
            </a:r>
          </a:p>
          <a:p>
            <a:pPr marL="360000" indent="-360000" algn="just" eaLnBrk="1" hangingPunct="1">
              <a:spcBef>
                <a:spcPct val="0"/>
              </a:spcBef>
            </a:pPr>
            <a:r>
              <a:rPr lang="ru-RU" altLang="ru-RU" sz="2800" dirty="0">
                <a:solidFill>
                  <a:srgbClr val="002060"/>
                </a:solidFill>
                <a:latin typeface="+mn-lt"/>
              </a:rPr>
              <a:t>pickle – сериализация в набор байтов</a:t>
            </a:r>
          </a:p>
          <a:p>
            <a:pPr marL="360000" indent="-360000" algn="just" eaLnBrk="1" hangingPunct="1">
              <a:spcBef>
                <a:spcPct val="0"/>
              </a:spcBef>
            </a:pPr>
            <a:r>
              <a:rPr lang="ru-RU" altLang="ru-RU" sz="2800" dirty="0">
                <a:solidFill>
                  <a:srgbClr val="002060"/>
                </a:solidFill>
                <a:latin typeface="+mn-lt"/>
              </a:rPr>
              <a:t>json – сериализация в JSON формат</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функции для работы с регулярными выражениями можно передавать модификаторы для управления аспектами сравнения.</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Модификаторы указываются как опциональный флаг, можно указать несколько модификаторов используя знак оператора ИЛИ (|).</a:t>
            </a:r>
          </a:p>
        </p:txBody>
      </p:sp>
      <p:graphicFrame>
        <p:nvGraphicFramePr>
          <p:cNvPr id="7" name="Table 4">
            <a:extLst>
              <a:ext uri="{FF2B5EF4-FFF2-40B4-BE49-F238E27FC236}">
                <a16:creationId xmlns:a16="http://schemas.microsoft.com/office/drawing/2014/main" id="{EE98D4C5-89D2-4883-992A-EEB1AEE7A688}"/>
              </a:ext>
            </a:extLst>
          </p:cNvPr>
          <p:cNvGraphicFramePr>
            <a:graphicFrameLocks noGrp="1"/>
          </p:cNvGraphicFramePr>
          <p:nvPr>
            <p:extLst>
              <p:ext uri="{D42A27DB-BD31-4B8C-83A1-F6EECF244321}">
                <p14:modId xmlns:p14="http://schemas.microsoft.com/office/powerpoint/2010/main" val="3696715489"/>
              </p:ext>
            </p:extLst>
          </p:nvPr>
        </p:nvGraphicFramePr>
        <p:xfrm>
          <a:off x="381966" y="2510468"/>
          <a:ext cx="11417686" cy="2847204"/>
        </p:xfrm>
        <a:graphic>
          <a:graphicData uri="http://schemas.openxmlformats.org/drawingml/2006/table">
            <a:tbl>
              <a:tblPr/>
              <a:tblGrid>
                <a:gridCol w="1426514">
                  <a:extLst>
                    <a:ext uri="{9D8B030D-6E8A-4147-A177-3AD203B41FA5}">
                      <a16:colId xmlns:a16="http://schemas.microsoft.com/office/drawing/2014/main" val="20000"/>
                    </a:ext>
                  </a:extLst>
                </a:gridCol>
                <a:gridCol w="9991172">
                  <a:extLst>
                    <a:ext uri="{9D8B030D-6E8A-4147-A177-3AD203B41FA5}">
                      <a16:colId xmlns:a16="http://schemas.microsoft.com/office/drawing/2014/main" val="20001"/>
                    </a:ext>
                  </a:extLst>
                </a:gridCol>
              </a:tblGrid>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Модификатор</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latinLnBrk="0" hangingPunct="1"/>
                      <a:r>
                        <a:rPr lang="ru-RU" sz="1400" b="1" kern="1200" dirty="0">
                          <a:solidFill>
                            <a:srgbClr val="002060"/>
                          </a:solidFill>
                          <a:latin typeface="+mn-lt"/>
                          <a:ea typeface="+mn-ea"/>
                          <a:cs typeface="Times New Roman" panose="02020603050405020304" pitchFamily="18" charset="0"/>
                        </a:rPr>
                        <a:t>Описание</a:t>
                      </a:r>
                      <a:endParaRPr lang="en-US" sz="1400" b="1" kern="1200" dirty="0">
                        <a:solidFill>
                          <a:srgbClr val="002060"/>
                        </a:solidFill>
                        <a:latin typeface="+mn-lt"/>
                        <a:ea typeface="+mn-ea"/>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re.I</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Осуществляет сравнение без учета регистра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3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re.L</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 слова в соответствии с текущей локализацией. Такая интерпретация</a:t>
                      </a:r>
                      <a:r>
                        <a:rPr lang="ru-RU" sz="1400" kern="1200" baseline="0" dirty="0">
                          <a:solidFill>
                            <a:srgbClr val="002060"/>
                          </a:solidFill>
                          <a:latin typeface="+mn-lt"/>
                          <a:ea typeface="+mn-ea"/>
                          <a:cs typeface="Times New Roman" panose="02020603050405020304" pitchFamily="18" charset="0"/>
                        </a:rPr>
                        <a:t> влияет на определение алфавитных групп</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\W), </a:t>
                      </a:r>
                      <a:r>
                        <a:rPr lang="ru-RU" sz="1400" kern="1200" dirty="0">
                          <a:solidFill>
                            <a:srgbClr val="002060"/>
                          </a:solidFill>
                          <a:latin typeface="+mn-lt"/>
                          <a:ea typeface="+mn-ea"/>
                          <a:cs typeface="Times New Roman" panose="02020603050405020304" pitchFamily="18" charset="0"/>
                        </a:rPr>
                        <a:t>а также на определение границ</a:t>
                      </a:r>
                      <a:r>
                        <a:rPr lang="ru-RU" sz="1400" kern="1200" baseline="0" dirty="0">
                          <a:solidFill>
                            <a:srgbClr val="002060"/>
                          </a:solidFill>
                          <a:latin typeface="+mn-lt"/>
                          <a:ea typeface="+mn-ea"/>
                          <a:cs typeface="Times New Roman" panose="02020603050405020304" pitchFamily="18" charset="0"/>
                        </a:rPr>
                        <a:t> слов</a:t>
                      </a:r>
                      <a:r>
                        <a:rPr lang="en-US" sz="1400" kern="1200" dirty="0">
                          <a:solidFill>
                            <a:srgbClr val="002060"/>
                          </a:solidFill>
                          <a:latin typeface="+mn-lt"/>
                          <a:ea typeface="+mn-ea"/>
                          <a:cs typeface="Times New Roman" panose="02020603050405020304" pitchFamily="18" charset="0"/>
                        </a:rPr>
                        <a:t> (\b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78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re.M</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a:t>
                      </a:r>
                      <a:r>
                        <a:rPr lang="ru-RU" sz="1400" kern="1200" baseline="0" dirty="0">
                          <a:solidFill>
                            <a:srgbClr val="002060"/>
                          </a:solidFill>
                          <a:latin typeface="+mn-lt"/>
                          <a:ea typeface="+mn-ea"/>
                          <a:cs typeface="Times New Roman" panose="02020603050405020304" pitchFamily="18" charset="0"/>
                        </a:rPr>
                        <a:t>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конец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конец текста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символ</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обозначающим начало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а не просто начало текста</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Делает период</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точку)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соответствующим любому символу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включая перенос строки</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200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re.U</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Интерпретирует</a:t>
                      </a:r>
                      <a:r>
                        <a:rPr lang="ru-RU" sz="1400" kern="1200" baseline="0" dirty="0">
                          <a:solidFill>
                            <a:srgbClr val="002060"/>
                          </a:solidFill>
                          <a:latin typeface="+mn-lt"/>
                          <a:ea typeface="+mn-ea"/>
                          <a:cs typeface="Times New Roman" panose="02020603050405020304" pitchFamily="18" charset="0"/>
                        </a:rPr>
                        <a:t> буквы как символы</a:t>
                      </a:r>
                      <a:r>
                        <a:rPr lang="en-US" sz="1400" kern="1200" dirty="0">
                          <a:solidFill>
                            <a:srgbClr val="002060"/>
                          </a:solidFill>
                          <a:latin typeface="+mn-lt"/>
                          <a:ea typeface="+mn-ea"/>
                          <a:cs typeface="Times New Roman" panose="02020603050405020304" pitchFamily="18" charset="0"/>
                        </a:rPr>
                        <a:t> Unicode. </a:t>
                      </a:r>
                      <a:r>
                        <a:rPr lang="ru-RU" sz="1400" kern="1200" dirty="0">
                          <a:solidFill>
                            <a:srgbClr val="002060"/>
                          </a:solidFill>
                          <a:latin typeface="+mn-lt"/>
                          <a:ea typeface="+mn-ea"/>
                          <a:cs typeface="Times New Roman" panose="02020603050405020304" pitchFamily="18" charset="0"/>
                        </a:rPr>
                        <a:t>Этот флаг влияет</a:t>
                      </a:r>
                      <a:r>
                        <a:rPr lang="ru-RU" sz="1400" kern="1200" baseline="0" dirty="0">
                          <a:solidFill>
                            <a:srgbClr val="002060"/>
                          </a:solidFill>
                          <a:latin typeface="+mn-lt"/>
                          <a:ea typeface="+mn-ea"/>
                          <a:cs typeface="Times New Roman" panose="02020603050405020304" pitchFamily="18" charset="0"/>
                        </a:rPr>
                        <a:t> на интерпретацию</a:t>
                      </a:r>
                      <a:r>
                        <a:rPr lang="en-US" sz="1400" kern="1200" dirty="0">
                          <a:solidFill>
                            <a:srgbClr val="002060"/>
                          </a:solidFill>
                          <a:latin typeface="+mn-lt"/>
                          <a:ea typeface="+mn-ea"/>
                          <a:cs typeface="Times New Roman" panose="02020603050405020304" pitchFamily="18" charset="0"/>
                        </a:rPr>
                        <a:t> \w, \W, \b, \B.</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758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re.X</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Разрешает</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более изящный синтаксис</a:t>
                      </a:r>
                      <a:r>
                        <a:rPr lang="ru-RU" sz="1400" kern="1200" baseline="0" dirty="0">
                          <a:solidFill>
                            <a:srgbClr val="002060"/>
                          </a:solidFill>
                          <a:latin typeface="+mn-lt"/>
                          <a:ea typeface="+mn-ea"/>
                          <a:cs typeface="Times New Roman" panose="02020603050405020304" pitchFamily="18" charset="0"/>
                        </a:rPr>
                        <a:t> регулярных выражений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Игнорирует пробелы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только они не указаны внутри</a:t>
                      </a:r>
                      <a:r>
                        <a:rPr lang="en-US" sz="1400" kern="1200" dirty="0">
                          <a:solidFill>
                            <a:srgbClr val="002060"/>
                          </a:solidFill>
                          <a:latin typeface="+mn-lt"/>
                          <a:ea typeface="+mn-ea"/>
                          <a:cs typeface="Times New Roman" panose="02020603050405020304" pitchFamily="18" charset="0"/>
                        </a:rPr>
                        <a:t> [] </a:t>
                      </a:r>
                      <a:r>
                        <a:rPr lang="ru-RU" sz="1400" kern="1200" dirty="0">
                          <a:solidFill>
                            <a:srgbClr val="002060"/>
                          </a:solidFill>
                          <a:latin typeface="+mn-lt"/>
                          <a:ea typeface="+mn-ea"/>
                          <a:cs typeface="Times New Roman" panose="02020603050405020304" pitchFamily="18" charset="0"/>
                        </a:rPr>
                        <a:t>или после обратного слеша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рассматривает </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без предваряющего слеша как маркер комментария</a:t>
                      </a:r>
                      <a:r>
                        <a:rPr lang="en-US" sz="1400" kern="1200" dirty="0">
                          <a:solidFill>
                            <a:srgbClr val="002060"/>
                          </a:solidFill>
                          <a:latin typeface="+mn-lt"/>
                          <a:ea typeface="+mn-ea"/>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296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34363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search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match-объект в случае успеха и None в противном случае. Мы можем использовать функции group(num) или groups() match-объекта, чтоб получить совпавшее выражение.</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 are (.*?)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lvl="0" eaLnBrk="0" fontAlgn="base" hangingPunct="0">
              <a:spcBef>
                <a:spcPct val="0"/>
              </a:spcBef>
              <a:spcAft>
                <a:spcPct val="0"/>
              </a:spcAft>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f"matchObj.group(1):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matchObj</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group</a:t>
            </a:r>
            <a:r>
              <a:rPr lang="en-US" sz="1400" b="1" dirty="0">
                <a:solidFill>
                  <a:srgbClr val="000080"/>
                </a:solidFill>
                <a:latin typeface="Courier New" panose="02070309020205020404" pitchFamily="49" charset="0"/>
              </a:rPr>
              <a:t>(</a:t>
            </a:r>
            <a:r>
              <a:rPr lang="en-US" sz="1400" dirty="0">
                <a:solidFill>
                  <a:srgbClr val="FF0000"/>
                </a:solidFill>
                <a:latin typeface="Courier New" panose="02070309020205020404" pitchFamily="49" charset="0"/>
              </a:rPr>
              <a:t>1</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f"matchObj.group(2):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 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matchObj.group(1): Cats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matchObj.group(2): smarter</a:t>
            </a:r>
          </a:p>
        </p:txBody>
      </p:sp>
    </p:spTree>
    <p:extLst>
      <p:ext uri="{BB962C8B-B14F-4D97-AF65-F5344CB8AC3E}">
        <p14:creationId xmlns:p14="http://schemas.microsoft.com/office/powerpoint/2010/main" val="83394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В чем разница между </a:t>
            </a: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a:t>
            </a:r>
            <a:r>
              <a:rPr kumimoji="0" lang="ru-RU" sz="2000" b="0" i="0" u="none" strike="noStrike" kern="1200" cap="none" spc="0" normalizeH="0" baseline="0" noProof="0" dirty="0">
                <a:ln>
                  <a:noFill/>
                </a:ln>
                <a:solidFill>
                  <a:srgbClr val="002060"/>
                </a:solidFill>
                <a:effectLst/>
                <a:uLnTx/>
                <a:uFillTx/>
                <a:latin typeface="+mn-lt"/>
                <a:ea typeface="+mn-ea"/>
                <a:cs typeface="+mn-cs"/>
              </a:rPr>
              <a:t>?</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проверяет совпадение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только от начала строки</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тогда как </a:t>
            </a:r>
            <a:r>
              <a:rPr kumimoji="0" lang="en-US" sz="2000" b="0" i="0" u="none" strike="noStrike" kern="1200" cap="none" spc="0" normalizeH="0" baseline="0" noProof="0" dirty="0">
                <a:ln>
                  <a:noFill/>
                </a:ln>
                <a:solidFill>
                  <a:srgbClr val="002060"/>
                </a:solidFill>
                <a:effectLst/>
                <a:uLnTx/>
                <a:uFillTx/>
                <a:latin typeface="+mn-lt"/>
                <a:ea typeface="+mn-ea"/>
                <a:cs typeface="+mn-cs"/>
              </a:rPr>
              <a:t>re.search </a:t>
            </a:r>
            <a:r>
              <a:rPr kumimoji="0" lang="ru-RU" sz="2000" b="0" i="0" u="none" strike="noStrike" kern="1200" cap="none" spc="0" normalizeH="0" baseline="0" noProof="0" dirty="0">
                <a:ln>
                  <a:noFill/>
                </a:ln>
                <a:solidFill>
                  <a:srgbClr val="002060"/>
                </a:solidFill>
                <a:effectLst/>
                <a:uLnTx/>
                <a:uFillTx/>
                <a:latin typeface="+mn-lt"/>
                <a:ea typeface="+mn-ea"/>
                <a:cs typeface="+mn-cs"/>
              </a:rPr>
              <a:t>выполняет поиск совпадений по всей строке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как раз то, что</a:t>
            </a:r>
            <a:r>
              <a:rPr kumimoji="0" lang="en-US" sz="2000" b="0" i="0" u="none" strike="noStrike" kern="1200" cap="none" spc="0" normalizeH="0" baseline="0" noProof="0" dirty="0">
                <a:ln>
                  <a:noFill/>
                </a:ln>
                <a:solidFill>
                  <a:srgbClr val="002060"/>
                </a:solidFill>
                <a:effectLst/>
                <a:uLnTx/>
                <a:uFillTx/>
                <a:latin typeface="+mn-lt"/>
                <a:ea typeface="+mn-ea"/>
                <a:cs typeface="+mn-cs"/>
              </a:rPr>
              <a:t> Perl </a:t>
            </a:r>
            <a:r>
              <a:rPr kumimoji="0" lang="ru-RU" sz="2000" b="0" i="0" u="none" strike="noStrike" kern="1200" cap="none" spc="0" normalizeH="0" baseline="0" noProof="0" dirty="0">
                <a:ln>
                  <a:noFill/>
                </a:ln>
                <a:solidFill>
                  <a:srgbClr val="002060"/>
                </a:solidFill>
                <a:effectLst/>
                <a:uLnTx/>
                <a:uFillTx/>
                <a:latin typeface="+mn-lt"/>
                <a:ea typeface="+mn-ea"/>
                <a:cs typeface="+mn-cs"/>
              </a:rPr>
              <a:t>делает по умолчанию</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line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"Cats are smarter than dogs"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f"match --&gt; matchObj.group():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 match!"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r'dogs'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f"search --&gt; searchObj.group():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searchObj</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group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rPr>
              <a:t>"Nothing found!"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match!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search --&gt; searchObj.group(): dogs</a:t>
            </a:r>
          </a:p>
        </p:txBody>
      </p:sp>
    </p:spTree>
    <p:extLst>
      <p:ext uri="{BB962C8B-B14F-4D97-AF65-F5344CB8AC3E}">
        <p14:creationId xmlns:p14="http://schemas.microsoft.com/office/powerpoint/2010/main" val="142245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re.sub</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repl, string, count=0) – поиск и замена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Одна из самых важных функций re - это sub. Этот метод заменяет либо все включения шаблона RE в строке string строкой, либо не больше max первых включений. Функция возвращает новую строку.</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phone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"2004-959-559 # This is Phone Number"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комментариев</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Удаление всех символов кроме цифр</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phone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f"Phone number: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num</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Phone number: 2004959559</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21829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1" i="0" u="none" strike="noStrike" kern="1200" cap="none" spc="0" normalizeH="0" baseline="0" noProof="0" dirty="0">
                <a:ln>
                  <a:noFill/>
                </a:ln>
                <a:solidFill>
                  <a:srgbClr val="002060"/>
                </a:solidFill>
                <a:effectLst/>
                <a:uLnTx/>
                <a:uFillTx/>
                <a:latin typeface="+mn-lt"/>
                <a:ea typeface="+mn-ea"/>
                <a:cs typeface="+mn-cs"/>
              </a:rPr>
              <a:t>re.</a:t>
            </a:r>
            <a:r>
              <a:rPr kumimoji="0" lang="en-US" sz="2000" b="1"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(pattern, string, flags=0) – поиск по шаблону.</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 </a:t>
            </a:r>
            <a:r>
              <a:rPr kumimoji="0" lang="en-US" sz="2000" b="0" i="0" u="none" strike="noStrike" kern="1200" cap="none" spc="0" normalizeH="0" baseline="0" noProof="0" dirty="0">
                <a:ln>
                  <a:noFill/>
                </a:ln>
                <a:solidFill>
                  <a:srgbClr val="002060"/>
                </a:solidFill>
                <a:effectLst/>
                <a:uLnTx/>
                <a:uFillTx/>
                <a:latin typeface="+mn-lt"/>
                <a:ea typeface="+mn-ea"/>
                <a:cs typeface="+mn-cs"/>
              </a:rPr>
              <a:t>findall</a:t>
            </a:r>
            <a:r>
              <a:rPr kumimoji="0" lang="ru-RU" sz="2000" b="0" i="0" u="none" strike="noStrike" kern="1200" cap="none" spc="0" normalizeH="0" baseline="0" noProof="0" dirty="0">
                <a:ln>
                  <a:noFill/>
                </a:ln>
                <a:solidFill>
                  <a:srgbClr val="002060"/>
                </a:solidFill>
                <a:effectLst/>
                <a:uLnTx/>
                <a:uFillTx/>
                <a:latin typeface="+mn-lt"/>
                <a:ea typeface="+mn-ea"/>
                <a:cs typeface="+mn-cs"/>
              </a:rPr>
              <a:t> ищет первое вхождение паттерна </a:t>
            </a:r>
            <a:r>
              <a:rPr kumimoji="0" lang="en-US" sz="2000" b="0" i="0" u="none" strike="noStrike" kern="1200" cap="none" spc="0" normalizeH="0" baseline="0" noProof="0" dirty="0">
                <a:ln>
                  <a:noFill/>
                </a:ln>
                <a:solidFill>
                  <a:srgbClr val="002060"/>
                </a:solidFill>
                <a:effectLst/>
                <a:uLnTx/>
                <a:uFillTx/>
                <a:latin typeface="+mn-lt"/>
                <a:ea typeface="+mn-ea"/>
                <a:cs typeface="+mn-cs"/>
              </a:rPr>
              <a:t>pattern</a:t>
            </a:r>
            <a:r>
              <a:rPr kumimoji="0" lang="ru-RU" sz="2000" b="0" i="0" u="none" strike="noStrike" kern="1200" cap="none" spc="0" normalizeH="0" baseline="0" noProof="0" dirty="0">
                <a:ln>
                  <a:noFill/>
                </a:ln>
                <a:solidFill>
                  <a:srgbClr val="002060"/>
                </a:solidFill>
                <a:effectLst/>
                <a:uLnTx/>
                <a:uFillTx/>
                <a:latin typeface="+mn-lt"/>
                <a:ea typeface="+mn-ea"/>
                <a:cs typeface="+mn-cs"/>
              </a:rPr>
              <a:t> внутри строки и возвращает список совпавших выражений.</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line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"Cats are smarter than dogs"</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000000"/>
                </a:solidFill>
                <a:latin typeface="Courier New" panose="02070309020205020404" pitchFamily="49" charset="0"/>
              </a:rPr>
              <a:t>res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findall</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r'(.*) are (.*?)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line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00FF"/>
                </a:solidFill>
                <a:latin typeface="Courier New" panose="02070309020205020404" pitchFamily="49" charset="0"/>
              </a:rPr>
              <a:t>print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res</a:t>
            </a:r>
            <a:r>
              <a:rPr lang="en-US" sz="1400" b="1" dirty="0">
                <a:solidFill>
                  <a:srgbClr val="000080"/>
                </a:solidFill>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[('Cats', 'smarter')]</a:t>
            </a:r>
          </a:p>
        </p:txBody>
      </p:sp>
    </p:spTree>
    <p:extLst>
      <p:ext uri="{BB962C8B-B14F-4D97-AF65-F5344CB8AC3E}">
        <p14:creationId xmlns:p14="http://schemas.microsoft.com/office/powerpoint/2010/main" val="329185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с анализом лог-файла:</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filepath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"logfile"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with</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search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r'(?P&lt;addr&gt;(.)*) - - \[(?P&lt;time&gt;(.)*)\]'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groupdict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datetime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strptime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 -%f'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grdict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key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addrs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key</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strftime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'%d/%b/%Y:%H:%M:%S'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1876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Декораторы позволяют применять однократно написанные полезные решения в различных функциях, не меняя код этих функций, но эффективно его дополняя. Некоторые из таких решений (кэширование результата, подстановка предопределенных аргументов, «прозрачное» декорирование</a:t>
            </a:r>
            <a:r>
              <a:rPr lang="ru-RU" sz="2000" dirty="0">
                <a:solidFill>
                  <a:srgbClr val="002060"/>
                </a:solidFill>
                <a:latin typeface="+mn-lt"/>
              </a:rPr>
              <a:t>, и т.д.</a:t>
            </a:r>
            <a:r>
              <a:rPr kumimoji="0" lang="ru-RU" sz="2000" b="0" i="0" u="none" strike="noStrike" kern="1200" cap="none" spc="0" normalizeH="0" baseline="0" noProof="0" dirty="0">
                <a:ln>
                  <a:noFill/>
                </a:ln>
                <a:solidFill>
                  <a:srgbClr val="002060"/>
                </a:solidFill>
                <a:effectLst/>
                <a:uLnTx/>
                <a:uFillTx/>
                <a:latin typeface="+mn-lt"/>
                <a:ea typeface="+mn-ea"/>
                <a:cs typeface="+mn-cs"/>
              </a:rPr>
              <a:t>) оказались настолько востребованными, что попали в стандартную библиотеку в модуль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(maxsize=128, typed=False)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сохранять до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предыдущих результатов вызова функции, экономя время при повторных обращениях к этой функции с одними и теми же аргументами. Параметр </a:t>
            </a:r>
            <a:r>
              <a:rPr kumimoji="0" lang="en-US" sz="2000" b="0" i="0" u="none" strike="noStrike" kern="1200" cap="none" spc="0" normalizeH="0" baseline="0" noProof="0" dirty="0">
                <a:ln>
                  <a:noFill/>
                </a:ln>
                <a:solidFill>
                  <a:srgbClr val="002060"/>
                </a:solidFill>
                <a:effectLst/>
                <a:uLnTx/>
                <a:uFillTx/>
                <a:latin typeface="+mn-lt"/>
                <a:ea typeface="+mn-ea"/>
                <a:cs typeface="+mn-cs"/>
              </a:rPr>
              <a:t>typed</a:t>
            </a:r>
            <a:r>
              <a:rPr kumimoji="0" lang="ru-RU" sz="2000" b="0" i="0" u="none" strike="noStrike" kern="1200" cap="none" spc="0" normalizeH="0" baseline="0" noProof="0" dirty="0">
                <a:ln>
                  <a:noFill/>
                </a:ln>
                <a:solidFill>
                  <a:srgbClr val="002060"/>
                </a:solidFill>
                <a:effectLst/>
                <a:uLnTx/>
                <a:uFillTx/>
                <a:latin typeface="+mn-lt"/>
                <a:ea typeface="+mn-ea"/>
                <a:cs typeface="+mn-cs"/>
              </a:rPr>
              <a:t>, выставленный в </a:t>
            </a:r>
            <a:r>
              <a:rPr kumimoji="0" lang="en-US" sz="2000" b="0" i="0" u="none" strike="noStrike" kern="1200" cap="none" spc="0" normalizeH="0" baseline="0" noProof="0" dirty="0">
                <a:ln>
                  <a:noFill/>
                </a:ln>
                <a:solidFill>
                  <a:srgbClr val="002060"/>
                </a:solidFill>
                <a:effectLst/>
                <a:uLnTx/>
                <a:uFillTx/>
                <a:latin typeface="+mn-lt"/>
                <a:ea typeface="+mn-ea"/>
                <a:cs typeface="+mn-cs"/>
              </a:rPr>
              <a:t>True,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учитывать тип аргументов при кэшировании результатов (например, вызов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после </a:t>
            </a:r>
            <a:r>
              <a:rPr kumimoji="0" lang="en-US" sz="2000" b="0" i="0" u="none" strike="noStrike" kern="1200" cap="none" spc="0" normalizeH="0" baseline="0" noProof="0" dirty="0">
                <a:ln>
                  <a:noFill/>
                </a:ln>
                <a:solidFill>
                  <a:srgbClr val="002060"/>
                </a:solidFill>
                <a:effectLst/>
                <a:uLnTx/>
                <a:uFillTx/>
                <a:latin typeface="+mn-lt"/>
                <a:ea typeface="+mn-ea"/>
                <a:cs typeface="+mn-cs"/>
              </a:rPr>
              <a:t>f(</a:t>
            </a:r>
            <a:r>
              <a:rPr kumimoji="0" lang="ru-RU" sz="2000" b="0" i="0" u="none" strike="noStrike" kern="1200" cap="none" spc="0" normalizeH="0" baseline="0" noProof="0" dirty="0">
                <a:ln>
                  <a:noFill/>
                </a:ln>
                <a:solidFill>
                  <a:srgbClr val="002060"/>
                </a:solidFill>
                <a:effectLst/>
                <a:uLnTx/>
                <a:uFillTx/>
                <a:latin typeface="+mn-lt"/>
                <a:ea typeface="+mn-ea"/>
                <a:cs typeface="+mn-cs"/>
              </a:rPr>
              <a:t>3.0</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не будет считаться повторным).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Если </a:t>
            </a:r>
            <a:r>
              <a:rPr lang="en-US" sz="2000" dirty="0">
                <a:solidFill>
                  <a:srgbClr val="002060"/>
                </a:solidFill>
                <a:latin typeface="+mn-lt"/>
              </a:rPr>
              <a:t>maxsize=None</a:t>
            </a:r>
            <a:r>
              <a:rPr lang="ru-RU" sz="2000" dirty="0">
                <a:solidFill>
                  <a:srgbClr val="002060"/>
                </a:solidFill>
                <a:latin typeface="+mn-lt"/>
              </a:rPr>
              <a:t>, </a:t>
            </a:r>
            <a:r>
              <a:rPr lang="en-US" sz="2000" dirty="0">
                <a:solidFill>
                  <a:srgbClr val="002060"/>
                </a:solidFill>
                <a:latin typeface="+mn-lt"/>
              </a:rPr>
              <a:t>LRU</a:t>
            </a:r>
            <a:r>
              <a:rPr lang="ru-RU" sz="2000" dirty="0">
                <a:solidFill>
                  <a:srgbClr val="002060"/>
                </a:solidFill>
                <a:latin typeface="+mn-lt"/>
              </a:rPr>
              <a:t> (т.е. </a:t>
            </a:r>
            <a:r>
              <a:rPr lang="en-US" sz="2000" dirty="0">
                <a:solidFill>
                  <a:srgbClr val="002060"/>
                </a:solidFill>
                <a:latin typeface="+mn-lt"/>
              </a:rPr>
              <a:t>Least Recently Used</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механизм отключается, и кэш может расти безразмерно, что далеко не всегда является эффективным решением.</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В </a:t>
            </a:r>
            <a:r>
              <a:rPr lang="en-US" sz="2000" dirty="0">
                <a:solidFill>
                  <a:srgbClr val="002060"/>
                </a:solidFill>
                <a:latin typeface="+mn-lt"/>
              </a:rPr>
              <a:t>Python 3.8 </a:t>
            </a:r>
            <a:r>
              <a:rPr lang="ru-RU" sz="2000" dirty="0">
                <a:solidFill>
                  <a:srgbClr val="002060"/>
                </a:solidFill>
                <a:latin typeface="+mn-lt"/>
              </a:rPr>
              <a:t>добавлена реализация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functools.lru_cache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позволяющая применять этот декоратор, не указывая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 </a:t>
            </a:r>
            <a:r>
              <a:rPr kumimoji="0" lang="ru-RU" sz="2000" b="0" i="0" u="none" strike="noStrike" kern="1200" cap="none" spc="0" normalizeH="0" baseline="0" noProof="0" dirty="0">
                <a:ln>
                  <a:noFill/>
                </a:ln>
                <a:solidFill>
                  <a:srgbClr val="002060"/>
                </a:solidFill>
                <a:effectLst/>
                <a:uLnTx/>
                <a:uFillTx/>
                <a:latin typeface="+mn-lt"/>
                <a:ea typeface="+mn-ea"/>
                <a:cs typeface="+mn-cs"/>
              </a:rPr>
              <a:t>(по умолчанию будет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=128). </a:t>
            </a:r>
          </a:p>
          <a:p>
            <a:pPr algn="just" fontAlgn="base">
              <a:spcBef>
                <a:spcPct val="0"/>
              </a:spcBef>
              <a:spcAft>
                <a:spcPct val="0"/>
              </a:spcAft>
              <a:buNone/>
              <a:defRPr/>
            </a:pPr>
            <a:r>
              <a:rPr lang="ru-RU" sz="2000" dirty="0">
                <a:solidFill>
                  <a:srgbClr val="002060"/>
                </a:solidFill>
                <a:latin typeface="+mn-lt"/>
              </a:rPr>
              <a:t>В </a:t>
            </a:r>
            <a:r>
              <a:rPr lang="en-US" sz="2000" dirty="0">
                <a:solidFill>
                  <a:srgbClr val="002060"/>
                </a:solidFill>
                <a:latin typeface="+mn-lt"/>
              </a:rPr>
              <a:t>Python 3.</a:t>
            </a:r>
            <a:r>
              <a:rPr lang="ru-RU" sz="2000" dirty="0">
                <a:solidFill>
                  <a:srgbClr val="002060"/>
                </a:solidFill>
                <a:latin typeface="+mn-lt"/>
              </a:rPr>
              <a:t>9</a:t>
            </a:r>
            <a:r>
              <a:rPr lang="en-US" sz="2000" dirty="0">
                <a:solidFill>
                  <a:srgbClr val="002060"/>
                </a:solidFill>
                <a:latin typeface="+mn-lt"/>
              </a:rPr>
              <a:t> </a:t>
            </a:r>
            <a:r>
              <a:rPr lang="ru-RU" sz="2000" dirty="0">
                <a:solidFill>
                  <a:srgbClr val="002060"/>
                </a:solidFill>
                <a:latin typeface="+mn-lt"/>
              </a:rPr>
              <a:t>добавлен декоратор </a:t>
            </a:r>
            <a:r>
              <a:rPr kumimoji="0" lang="en-US" sz="2000" b="1" i="0" u="none" strike="noStrike" kern="1200" cap="none" spc="0" normalizeH="0" baseline="0" noProof="0" dirty="0">
                <a:ln>
                  <a:noFill/>
                </a:ln>
                <a:solidFill>
                  <a:srgbClr val="002060"/>
                </a:solidFill>
                <a:effectLst/>
                <a:uLnTx/>
                <a:uFillTx/>
                <a:latin typeface="+mn-lt"/>
                <a:ea typeface="+mn-ea"/>
                <a:cs typeface="+mn-cs"/>
              </a:rPr>
              <a:t>functools.cache</a:t>
            </a:r>
            <a:r>
              <a:rPr kumimoji="0" lang="en-US" sz="2000" b="0" i="0" u="none" strike="noStrike" kern="1200" cap="none" spc="0" normalizeH="0" baseline="0" noProof="0" dirty="0">
                <a:ln>
                  <a:noFill/>
                </a:ln>
                <a:solidFill>
                  <a:srgbClr val="002060"/>
                </a:solidFill>
                <a:effectLst/>
                <a:uLnTx/>
                <a:uFillTx/>
                <a:latin typeface="+mn-lt"/>
                <a:ea typeface="+mn-ea"/>
                <a:cs typeface="+mn-cs"/>
              </a:rPr>
              <a:t>(user_function)</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представляющий более компактную и быструю реализацию </a:t>
            </a:r>
            <a:r>
              <a:rPr kumimoji="0" lang="en-US" sz="2000" b="0" i="0" u="none" strike="noStrike" kern="1200" cap="none" spc="0" normalizeH="0" baseline="0" noProof="0" dirty="0">
                <a:ln>
                  <a:noFill/>
                </a:ln>
                <a:solidFill>
                  <a:srgbClr val="002060"/>
                </a:solidFill>
                <a:effectLst/>
                <a:uLnTx/>
                <a:uFillTx/>
                <a:latin typeface="+mn-lt"/>
                <a:ea typeface="+mn-ea"/>
                <a:cs typeface="+mn-cs"/>
              </a:rPr>
              <a:t>functools.lru_cache</a:t>
            </a:r>
            <a:r>
              <a:rPr kumimoji="0" lang="ru-RU" sz="2000" b="0" i="0" u="none" strike="noStrike" kern="1200" cap="none" spc="0" normalizeH="0" baseline="0" noProof="0" dirty="0">
                <a:ln>
                  <a:noFill/>
                </a:ln>
                <a:solidFill>
                  <a:srgbClr val="002060"/>
                </a:solidFill>
                <a:effectLst/>
                <a:uLnTx/>
                <a:uFillTx/>
                <a:latin typeface="+mn-lt"/>
                <a:ea typeface="+mn-ea"/>
                <a:cs typeface="+mn-cs"/>
              </a:rPr>
              <a:t> со значением </a:t>
            </a:r>
            <a:r>
              <a:rPr kumimoji="0" lang="en-US" sz="2000" b="0" i="0" u="none" strike="noStrike" kern="1200" cap="none" spc="0" normalizeH="0" baseline="0" noProof="0" dirty="0">
                <a:ln>
                  <a:noFill/>
                </a:ln>
                <a:solidFill>
                  <a:srgbClr val="002060"/>
                </a:solidFill>
                <a:effectLst/>
                <a:uLnTx/>
                <a:uFillTx/>
                <a:latin typeface="+mn-lt"/>
                <a:ea typeface="+mn-ea"/>
                <a:cs typeface="+mn-cs"/>
              </a:rPr>
              <a:t>maxsize</a:t>
            </a:r>
            <a:r>
              <a:rPr kumimoji="0" lang="ru-RU" sz="2000" b="0" i="0" u="none" strike="noStrike" kern="1200" cap="none" spc="0" normalizeH="0" baseline="0" noProof="0" dirty="0">
                <a:ln>
                  <a:noFill/>
                </a:ln>
                <a:solidFill>
                  <a:srgbClr val="00206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None</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086577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functools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srgbClr val="FF8000"/>
                </a:solidFill>
                <a:effectLst/>
                <a:uLnTx/>
                <a:uFillTx/>
                <a:latin typeface="Courier New" panose="02070309020205020404" pitchFamily="49" charset="0"/>
                <a:ea typeface="+mn-ea"/>
                <a:cs typeface="Courier New" panose="02070309020205020404" pitchFamily="49" charset="0"/>
              </a:rPr>
              <a:t>@functools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lru_cache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maxsize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f'factorial called for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else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1</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первый вызов, результат еще не кэшировался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Courier New" panose="02070309020205020404" pitchFamily="49" charset="0"/>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f'F-result: </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просто возвращается результат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factorial(2),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Courier New" panose="02070309020205020404" pitchFamily="49" charset="0"/>
              </a:rPr>
              <a:t>вычисленный ранее</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called for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F-result: 2</a:t>
            </a:r>
            <a:endParaRPr kumimoji="0" lang="ru-RU" sz="1400" b="0" i="0" u="none" strike="noStrike" kern="1200" cap="none" spc="0" normalizeH="0" baseline="0" noProof="0" dirty="0">
              <a:ln>
                <a:noFill/>
              </a:ln>
              <a:solidFill>
                <a:srgbClr val="002060"/>
              </a:solidFill>
              <a:effectLst/>
              <a:uLnTx/>
              <a:uFillTx/>
              <a:latin typeface="+mn-lt"/>
              <a:ea typeface="+mn-ea"/>
              <a:cs typeface="+mn-cs"/>
            </a:endParaRPr>
          </a:p>
        </p:txBody>
      </p:sp>
    </p:spTree>
    <p:extLst>
      <p:ext uri="{BB962C8B-B14F-4D97-AF65-F5344CB8AC3E}">
        <p14:creationId xmlns:p14="http://schemas.microsoft.com/office/powerpoint/2010/main" val="162957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functools.partial</a:t>
            </a:r>
            <a:r>
              <a:rPr kumimoji="0" lang="en-US" sz="2000" i="0" u="none" strike="noStrike" kern="1200" cap="none" spc="0" normalizeH="0" baseline="0" noProof="0" dirty="0">
                <a:ln>
                  <a:noFill/>
                </a:ln>
                <a:solidFill>
                  <a:srgbClr val="002060"/>
                </a:solidFill>
                <a:effectLst/>
                <a:uLnTx/>
                <a:uFillTx/>
                <a:latin typeface="+mn-lt"/>
                <a:ea typeface="+mn-ea"/>
                <a:cs typeface="+mn-cs"/>
              </a:rPr>
              <a:t>(func, *args, **keywords)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менять сигнатуру функции, как бы «замораживая» часть ее аргументов на определенных значениях. </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Подобного эффекта можно добиться и с использование </a:t>
            </a:r>
            <a:r>
              <a:rPr lang="en-US" sz="2000" dirty="0">
                <a:solidFill>
                  <a:srgbClr val="002060"/>
                </a:solidFill>
                <a:latin typeface="+mn-lt"/>
              </a:rPr>
              <a:t>lambda-</a:t>
            </a:r>
            <a:r>
              <a:rPr lang="ru-RU" sz="2000" dirty="0">
                <a:solidFill>
                  <a:srgbClr val="002060"/>
                </a:solidFill>
                <a:latin typeface="+mn-lt"/>
              </a:rPr>
              <a:t>функций. Однако, </a:t>
            </a:r>
            <a:r>
              <a:rPr lang="en-US" sz="2000" dirty="0">
                <a:solidFill>
                  <a:srgbClr val="002060"/>
                </a:solidFill>
                <a:latin typeface="+mn-lt"/>
              </a:rPr>
              <a:t>partial </a:t>
            </a:r>
            <a:r>
              <a:rPr lang="ru-RU" sz="2000" dirty="0">
                <a:solidFill>
                  <a:srgbClr val="002060"/>
                </a:solidFill>
                <a:latin typeface="+mn-lt"/>
              </a:rPr>
              <a:t>предоставляет больше вариантов передачи аргументов и работает чуть быстрее, т.к. </a:t>
            </a:r>
            <a:r>
              <a:rPr lang="en-US" sz="2000" dirty="0">
                <a:solidFill>
                  <a:srgbClr val="002060"/>
                </a:solidFill>
                <a:latin typeface="+mn-lt"/>
              </a:rPr>
              <a:t>lambda</a:t>
            </a:r>
            <a:r>
              <a:rPr lang="ru-RU" sz="2000" dirty="0">
                <a:solidFill>
                  <a:srgbClr val="002060"/>
                </a:solidFill>
                <a:latin typeface="+mn-lt"/>
              </a:rPr>
              <a:t> — это, по сути, новая функция, а </a:t>
            </a:r>
            <a:r>
              <a:rPr lang="en-US" sz="2000" dirty="0">
                <a:solidFill>
                  <a:srgbClr val="002060"/>
                </a:solidFill>
                <a:latin typeface="+mn-lt"/>
              </a:rPr>
              <a:t>partial </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ссылка на уже имеющуюся.</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ниже демонстрирует создание новой функции на основе стандартной функции </a:t>
            </a:r>
            <a:r>
              <a:rPr kumimoji="0" lang="en-US" sz="2000" b="0" i="0" u="none" strike="noStrike" kern="1200" cap="none" spc="0" normalizeH="0" baseline="0" noProof="0" dirty="0">
                <a:ln>
                  <a:noFill/>
                </a:ln>
                <a:solidFill>
                  <a:srgbClr val="002060"/>
                </a:solidFill>
                <a:effectLst/>
                <a:uLnTx/>
                <a:uFillTx/>
                <a:latin typeface="+mn-lt"/>
                <a:ea typeface="+mn-ea"/>
                <a:cs typeface="+mn-cs"/>
              </a:rPr>
              <a:t>int</a:t>
            </a:r>
            <a:r>
              <a:rPr kumimoji="0" lang="ru-RU" sz="2000" b="0" i="0" u="none" strike="noStrike" kern="1200" cap="none" spc="0" normalizeH="0" baseline="0" noProof="0" dirty="0">
                <a:ln>
                  <a:noFill/>
                </a:ln>
                <a:solidFill>
                  <a:srgbClr val="002060"/>
                </a:solidFill>
                <a:effectLst/>
                <a:uLnTx/>
                <a:uFillTx/>
                <a:latin typeface="+mn-lt"/>
                <a:ea typeface="+mn-ea"/>
                <a:cs typeface="+mn-cs"/>
              </a:rPr>
              <a:t> путем фиксирования </a:t>
            </a:r>
            <a:r>
              <a:rPr lang="ru-RU" sz="2000" dirty="0">
                <a:solidFill>
                  <a:srgbClr val="002060"/>
                </a:solidFill>
                <a:latin typeface="+mn-lt"/>
              </a:rPr>
              <a:t>одного из ее аргументов на определенном значении. Таким образом, мы получаем</a:t>
            </a:r>
            <a:r>
              <a:rPr kumimoji="0" lang="ru-RU" sz="2000" b="0" i="0" u="none" strike="noStrike" kern="1200" cap="none" spc="0" normalizeH="0" baseline="0" noProof="0" dirty="0">
                <a:ln>
                  <a:noFill/>
                </a:ln>
                <a:solidFill>
                  <a:srgbClr val="002060"/>
                </a:solidFill>
                <a:effectLst/>
                <a:uLnTx/>
                <a:uFillTx/>
                <a:latin typeface="+mn-lt"/>
                <a:ea typeface="+mn-ea"/>
                <a:cs typeface="+mn-cs"/>
              </a:rPr>
              <a:t>  функцию для конвертирования двоичных чисел из строкового представления в числовое.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mn-lt"/>
            </a:endParaRPr>
          </a:p>
          <a:p>
            <a:pPr eaLnBrk="0" fontAlgn="base" hangingPunct="0">
              <a:spcBef>
                <a:spcPct val="0"/>
              </a:spcBef>
              <a:spcAft>
                <a:spcPct val="0"/>
              </a:spcAft>
              <a:buNone/>
              <a:defRPr/>
            </a:pPr>
            <a:r>
              <a:rPr lang="en-US" b="1" dirty="0">
                <a:solidFill>
                  <a:srgbClr val="0000FF"/>
                </a:solidFill>
                <a:effectLst/>
                <a:latin typeface="Courier New" panose="02070309020205020404" pitchFamily="49" charset="0"/>
                <a:cs typeface="Courier New" panose="02070309020205020404" pitchFamily="49" charset="0"/>
              </a:rPr>
              <a:t>import</a:t>
            </a:r>
            <a:r>
              <a:rPr lang="en-US" dirty="0">
                <a:solidFill>
                  <a:srgbClr val="000000"/>
                </a:solidFill>
                <a:effectLst/>
                <a:latin typeface="Courier New" panose="02070309020205020404" pitchFamily="49" charset="0"/>
                <a:cs typeface="Courier New" panose="02070309020205020404" pitchFamily="49" charset="0"/>
              </a:rPr>
              <a:t> functools</a:t>
            </a: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functools</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partial</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int</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base</a:t>
            </a:r>
            <a:r>
              <a:rPr lang="en-US" b="1" dirty="0">
                <a:solidFill>
                  <a:srgbClr val="000080"/>
                </a:solidFill>
                <a:effectLst/>
                <a:latin typeface="Courier New" panose="02070309020205020404" pitchFamily="49" charset="0"/>
              </a:rPr>
              <a:t>=</a:t>
            </a:r>
            <a:r>
              <a:rPr lang="en-US" dirty="0">
                <a:solidFill>
                  <a:srgbClr val="FF0000"/>
                </a:solidFill>
                <a:effectLst/>
                <a:latin typeface="Courier New" panose="02070309020205020404" pitchFamily="49" charset="0"/>
              </a:rPr>
              <a:t>2</a:t>
            </a:r>
            <a:r>
              <a:rPr lang="en-US" b="1" dirty="0">
                <a:solidFill>
                  <a:srgbClr val="000080"/>
                </a:solidFill>
                <a:effectLst/>
                <a:latin typeface="Courier New" panose="02070309020205020404" pitchFamily="49" charset="0"/>
              </a:rPr>
              <a:t>)</a:t>
            </a:r>
            <a:endParaRPr lang="ru-RU" b="1" dirty="0">
              <a:solidFill>
                <a:srgbClr val="00008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__doc__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dirty="0">
                <a:solidFill>
                  <a:srgbClr val="808080"/>
                </a:solidFill>
                <a:effectLst/>
                <a:latin typeface="Courier New" panose="02070309020205020404" pitchFamily="49" charset="0"/>
              </a:rPr>
              <a:t>'Convert base 2 string to an int.'</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r>
              <a:rPr lang="en-US" dirty="0">
                <a:solidFill>
                  <a:srgbClr val="000000"/>
                </a:solidFill>
                <a:effectLst/>
                <a:latin typeface="Courier New" panose="02070309020205020404" pitchFamily="49" charset="0"/>
              </a:rPr>
              <a:t>basetwo</a:t>
            </a:r>
            <a:r>
              <a:rPr lang="en-US" b="1" dirty="0">
                <a:solidFill>
                  <a:srgbClr val="000080"/>
                </a:solidFill>
                <a:effectLst/>
                <a:latin typeface="Courier New" panose="02070309020205020404" pitchFamily="49" charset="0"/>
              </a:rPr>
              <a:t>(</a:t>
            </a:r>
            <a:r>
              <a:rPr lang="en-US" dirty="0">
                <a:solidFill>
                  <a:srgbClr val="808080"/>
                </a:solidFill>
                <a:effectLst/>
                <a:latin typeface="Courier New" panose="02070309020205020404" pitchFamily="49" charset="0"/>
              </a:rPr>
              <a:t>'10010'</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endParaRPr lang="ru-RU" dirty="0">
              <a:solidFill>
                <a:srgbClr val="000000"/>
              </a:solidFill>
              <a:effectLst/>
              <a:latin typeface="Courier New" panose="02070309020205020404" pitchFamily="49" charset="0"/>
            </a:endParaRPr>
          </a:p>
          <a:p>
            <a:pPr eaLnBrk="0" fontAlgn="base" hangingPunct="0">
              <a:spcBef>
                <a:spcPct val="0"/>
              </a:spcBef>
              <a:spcAft>
                <a:spcPct val="0"/>
              </a:spcAft>
              <a:buNone/>
              <a:defRPr/>
            </a:pPr>
            <a:endParaRPr lang="ru-RU"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18</a:t>
            </a:r>
          </a:p>
        </p:txBody>
      </p:sp>
    </p:spTree>
    <p:extLst>
      <p:ext uri="{BB962C8B-B14F-4D97-AF65-F5344CB8AC3E}">
        <p14:creationId xmlns:p14="http://schemas.microsoft.com/office/powerpoint/2010/main" val="30735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Разминка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1" hangingPunct="1">
              <a:spcBef>
                <a:spcPct val="0"/>
              </a:spcBef>
              <a:buFont typeface="+mj-lt"/>
              <a:buAutoNum type="arabicPeriod"/>
            </a:pPr>
            <a:r>
              <a:rPr lang="ru-RU" altLang="ru-RU" sz="2000" dirty="0">
                <a:solidFill>
                  <a:srgbClr val="002060"/>
                </a:solidFill>
                <a:latin typeface="+mn-lt"/>
              </a:rPr>
              <a:t>Реализовать итератор, который бы </a:t>
            </a:r>
            <a:r>
              <a:rPr lang="en-US" altLang="ru-RU" sz="2000" dirty="0">
                <a:solidFill>
                  <a:srgbClr val="002060"/>
                </a:solidFill>
                <a:latin typeface="+mn-lt"/>
              </a:rPr>
              <a:t>"</a:t>
            </a:r>
            <a:r>
              <a:rPr lang="ru-RU" altLang="ru-RU" sz="2000" dirty="0">
                <a:solidFill>
                  <a:srgbClr val="002060"/>
                </a:solidFill>
                <a:latin typeface="+mn-lt"/>
              </a:rPr>
              <a:t>читал</a:t>
            </a:r>
            <a:r>
              <a:rPr lang="en-US" altLang="ru-RU" sz="2000" dirty="0">
                <a:solidFill>
                  <a:srgbClr val="002060"/>
                </a:solidFill>
                <a:latin typeface="+mn-lt"/>
              </a:rPr>
              <a:t>"</a:t>
            </a:r>
            <a:r>
              <a:rPr lang="ru-RU" altLang="ru-RU" sz="2000" dirty="0">
                <a:solidFill>
                  <a:srgbClr val="002060"/>
                </a:solidFill>
                <a:latin typeface="+mn-lt"/>
              </a:rPr>
              <a:t> заданный текст по параграфам. Символ параграфа задается отдельно</a:t>
            </a:r>
          </a:p>
          <a:p>
            <a:pPr marL="360000" indent="-360000" algn="just" eaLnBrk="1" hangingPunct="1">
              <a:spcBef>
                <a:spcPct val="0"/>
              </a:spcBef>
              <a:buFont typeface="+mj-lt"/>
              <a:buAutoNum type="arabicPeriod"/>
            </a:pPr>
            <a:r>
              <a:rPr lang="ru-RU" altLang="ru-RU" sz="2000" dirty="0">
                <a:solidFill>
                  <a:srgbClr val="002060"/>
                </a:solidFill>
                <a:latin typeface="+mn-lt"/>
              </a:rPr>
              <a:t>Написать генератор для построчного чтения файла</a:t>
            </a: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356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functools.</a:t>
            </a:r>
            <a:r>
              <a:rPr lang="en-US" sz="2000" b="1" dirty="0">
                <a:solidFill>
                  <a:srgbClr val="002060"/>
                </a:solidFill>
                <a:latin typeface="+mn-lt"/>
              </a:rPr>
              <a:t>wraps</a:t>
            </a:r>
            <a:r>
              <a:rPr kumimoji="0" lang="en-US" sz="2000" i="0" u="none" strike="noStrike" kern="1200" cap="none" spc="0" normalizeH="0" baseline="0" noProof="0" dirty="0">
                <a:ln>
                  <a:noFill/>
                </a:ln>
                <a:solidFill>
                  <a:srgbClr val="002060"/>
                </a:solidFill>
                <a:effectLst/>
                <a:uLnTx/>
                <a:uFillTx/>
                <a:latin typeface="+mn-lt"/>
                <a:ea typeface="+mn-ea"/>
                <a:cs typeface="+mn-cs"/>
              </a:rPr>
              <a:t>(wrapped, assigned=WRAPPER_ASSIGNMENTS, updated=WRAPPER_UPDATES)</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позволяет при декорировании менять </a:t>
            </a:r>
            <a:r>
              <a:rPr lang="ru-RU" sz="2000" dirty="0">
                <a:solidFill>
                  <a:srgbClr val="002060"/>
                </a:solidFill>
                <a:latin typeface="+mn-lt"/>
              </a:rPr>
              <a:t>имя, </a:t>
            </a:r>
            <a:r>
              <a:rPr kumimoji="0" lang="ru-RU" sz="2000" b="0" i="0" u="none" strike="noStrike" kern="1200" cap="none" spc="0" normalizeH="0" baseline="0" noProof="0" dirty="0">
                <a:ln>
                  <a:noFill/>
                </a:ln>
                <a:solidFill>
                  <a:srgbClr val="002060"/>
                </a:solidFill>
                <a:effectLst/>
                <a:uLnTx/>
                <a:uFillTx/>
                <a:latin typeface="+mn-lt"/>
                <a:ea typeface="+mn-ea"/>
                <a:cs typeface="+mn-cs"/>
              </a:rPr>
              <a:t>сигнатуру и специальные атрибуты функции-обертки на соответствующие атрибуты оборачиваемой функции. Это позволяет сделать декорирование прозрачней и избежать неожиданного проявления особенностей функции-обертки в поведении оборачиваемой функции.</a:t>
            </a: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Рассмотрим обертывание функции </a:t>
            </a:r>
            <a:r>
              <a:rPr lang="en-US" sz="2000" dirty="0">
                <a:solidFill>
                  <a:srgbClr val="002060"/>
                </a:solidFill>
                <a:latin typeface="+mn-lt"/>
              </a:rPr>
              <a:t>example </a:t>
            </a:r>
            <a:r>
              <a:rPr lang="ru-RU" sz="2000" dirty="0">
                <a:solidFill>
                  <a:srgbClr val="002060"/>
                </a:solidFill>
                <a:latin typeface="+mn-lt"/>
              </a:rPr>
              <a:t>в декоратор </a:t>
            </a:r>
            <a:r>
              <a:rPr lang="en-US" sz="2000" dirty="0">
                <a:solidFill>
                  <a:srgbClr val="002060"/>
                </a:solidFill>
                <a:latin typeface="+mn-lt"/>
              </a:rPr>
              <a:t>my_decorator</a:t>
            </a:r>
            <a:r>
              <a:rPr lang="ru-RU" sz="2000" dirty="0">
                <a:solidFill>
                  <a:srgbClr val="002060"/>
                </a:solidFill>
                <a:latin typeface="+mn-lt"/>
              </a:rPr>
              <a:t>:</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my_decorator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wrapper</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'Calling decorated function'</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f</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args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kwds</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lgn="just" fontAlgn="base">
              <a:spcBef>
                <a:spcPct val="0"/>
              </a:spcBef>
              <a:spcAft>
                <a:spcPct val="0"/>
              </a:spcAft>
              <a:buNone/>
              <a:defRPr/>
            </a:pPr>
            <a:r>
              <a:rPr lang="ru-RU"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return</a:t>
            </a:r>
            <a:r>
              <a:rPr lang="en-US" sz="1400" dirty="0">
                <a:solidFill>
                  <a:srgbClr val="000000"/>
                </a:solidFill>
                <a:effectLst/>
                <a:latin typeface="Courier New" panose="02070309020205020404" pitchFamily="49" charset="0"/>
                <a:cs typeface="Courier New" panose="02070309020205020404" pitchFamily="49" charset="0"/>
              </a:rPr>
              <a:t> wrapper</a:t>
            </a:r>
            <a:endParaRPr lang="en-US" sz="1400" dirty="0">
              <a:effectLst/>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sz="1400" dirty="0">
              <a:solidFill>
                <a:srgbClr val="002060"/>
              </a:solidFill>
              <a:latin typeface="Courier New" panose="02070309020205020404" pitchFamily="49" charset="0"/>
              <a:cs typeface="Courier New" panose="02070309020205020404" pitchFamily="49" charset="0"/>
            </a:endParaRPr>
          </a:p>
          <a:p>
            <a:pPr>
              <a:buNone/>
            </a:pPr>
            <a:r>
              <a:rPr lang="en-US" sz="1400" i="1" dirty="0">
                <a:solidFill>
                  <a:srgbClr val="FF8000"/>
                </a:solidFill>
                <a:effectLst/>
                <a:latin typeface="Courier New" panose="02070309020205020404" pitchFamily="49" charset="0"/>
                <a:cs typeface="Courier New" panose="02070309020205020404" pitchFamily="49" charset="0"/>
              </a:rPr>
              <a:t>@my_decorator</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def</a:t>
            </a:r>
            <a:r>
              <a:rPr lang="en-US" sz="1400" dirty="0">
                <a:solidFill>
                  <a:srgbClr val="000000"/>
                </a:solidFill>
                <a:effectLst/>
                <a:latin typeface="Courier New" panose="02070309020205020404" pitchFamily="49" charset="0"/>
                <a:cs typeface="Courier New" panose="02070309020205020404" pitchFamily="49" charset="0"/>
              </a:rPr>
              <a:t> </a:t>
            </a:r>
            <a:r>
              <a:rPr lang="en-US" sz="1400" dirty="0">
                <a:solidFill>
                  <a:srgbClr val="FF00FF"/>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ru-RU" sz="1400" dirty="0">
              <a:solidFill>
                <a:srgbClr val="000000"/>
              </a:solidFill>
              <a:effectLst/>
              <a:latin typeface="Courier New" panose="02070309020205020404" pitchFamily="49" charset="0"/>
              <a:cs typeface="Courier New" panose="02070309020205020404" pitchFamily="49" charset="0"/>
            </a:endParaRPr>
          </a:p>
          <a:p>
            <a:pPr>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FF8000"/>
                </a:solidFill>
                <a:effectLst/>
                <a:latin typeface="Courier New" panose="02070309020205020404" pitchFamily="49" charset="0"/>
                <a:cs typeface="Courier New" panose="02070309020205020404" pitchFamily="49" charset="0"/>
              </a:rPr>
              <a:t>"""Docstring"""</a:t>
            </a:r>
            <a:endParaRPr lang="ru-RU" sz="1400" dirty="0">
              <a:solidFill>
                <a:srgbClr val="000000"/>
              </a:solidFill>
              <a:latin typeface="Courier New" panose="02070309020205020404" pitchFamily="49" charset="0"/>
              <a:cs typeface="Courier New" panose="02070309020205020404" pitchFamily="49" charset="0"/>
            </a:endParaRPr>
          </a:p>
          <a:p>
            <a:pPr>
              <a:buNone/>
            </a:pPr>
            <a:r>
              <a:rPr lang="ru-RU" sz="1400" b="1" dirty="0">
                <a:solidFill>
                  <a:srgbClr val="000000"/>
                </a:solidFill>
                <a:effectLst/>
                <a:latin typeface="Courier New" panose="02070309020205020404" pitchFamily="49" charset="0"/>
                <a:cs typeface="Courier New" panose="02070309020205020404" pitchFamily="49" charset="0"/>
              </a:rPr>
              <a:t>    </a:t>
            </a: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808080"/>
                </a:solidFill>
                <a:effectLst/>
                <a:latin typeface="Courier New" panose="02070309020205020404" pitchFamily="49" charset="0"/>
                <a:cs typeface="Courier New" panose="02070309020205020404" pitchFamily="49" charset="0"/>
              </a:rPr>
              <a:t>'Called example function'</a:t>
            </a:r>
            <a:r>
              <a:rPr lang="en-US" sz="1400" b="1" dirty="0">
                <a:solidFill>
                  <a:srgbClr val="000080"/>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buNone/>
              <a:defRPr/>
            </a:pP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547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buNone/>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Из-за того, что имя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example </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теперь связано с новой функцией </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wrapper,</a:t>
            </a: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 </a:t>
            </a:r>
            <a:r>
              <a:rPr lang="ru-RU" sz="2000" dirty="0">
                <a:solidFill>
                  <a:srgbClr val="002060"/>
                </a:solidFill>
                <a:latin typeface="Calibri" panose="020F0502020204030204"/>
              </a:rPr>
              <a:t>при попытке обратить к атрибутам исходной функции через имя</a:t>
            </a:r>
            <a:r>
              <a:rPr lang="en-US" sz="2000" dirty="0">
                <a:solidFill>
                  <a:srgbClr val="002060"/>
                </a:solidFill>
                <a:latin typeface="Calibri" panose="020F0502020204030204"/>
              </a:rPr>
              <a:t> example, </a:t>
            </a:r>
            <a:r>
              <a:rPr lang="ru-RU" sz="2000" dirty="0">
                <a:solidFill>
                  <a:srgbClr val="002060"/>
                </a:solidFill>
                <a:latin typeface="Calibri" panose="020F0502020204030204"/>
              </a:rPr>
              <a:t>вместо них возвращаются атрибуты функции</a:t>
            </a:r>
            <a:r>
              <a:rPr lang="en-US" sz="2000" dirty="0">
                <a:solidFill>
                  <a:srgbClr val="002060"/>
                </a:solidFill>
                <a:latin typeface="Calibri" panose="020F0502020204030204"/>
              </a:rPr>
              <a:t> wrapper.</a:t>
            </a:r>
            <a:endParaRPr lang="en-US" sz="1400" b="1" dirty="0">
              <a:solidFill>
                <a:srgbClr val="0000FF"/>
              </a:solidFill>
              <a:effectLst/>
              <a:latin typeface="Courier New" panose="02070309020205020404" pitchFamily="49" charset="0"/>
              <a:cs typeface="Courier New" panose="02070309020205020404" pitchFamily="49" charset="0"/>
            </a:endParaRPr>
          </a:p>
          <a:p>
            <a:pPr>
              <a:buNone/>
            </a:pPr>
            <a:endParaRPr lang="en-US" sz="1400" b="1" dirty="0">
              <a:solidFill>
                <a:srgbClr val="0000FF"/>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__name__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00"/>
              </a:solidFill>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__doc__</a:t>
            </a:r>
            <a:r>
              <a:rPr lang="en-US" sz="1400" b="1" dirty="0">
                <a:solidFill>
                  <a:srgbClr val="000080"/>
                </a:solidFill>
                <a:effectLst/>
                <a:latin typeface="Courier New" panose="02070309020205020404" pitchFamily="49" charset="0"/>
                <a:cs typeface="Courier New" panose="02070309020205020404" pitchFamily="49" charset="0"/>
              </a:rPr>
              <a:t>)</a:t>
            </a:r>
            <a:endParaRPr lang="ru-RU" sz="1400" b="1" dirty="0">
              <a:solidFill>
                <a:srgbClr val="000080"/>
              </a:solidFill>
              <a:effectLst/>
              <a:latin typeface="Courier New" panose="02070309020205020404" pitchFamily="49" charset="0"/>
              <a:cs typeface="Courier New" panose="02070309020205020404" pitchFamily="49" charset="0"/>
            </a:endParaRPr>
          </a:p>
          <a:p>
            <a:pPr>
              <a:buNone/>
            </a:pPr>
            <a:r>
              <a:rPr lang="en-US" sz="1400" b="1" dirty="0">
                <a:solidFill>
                  <a:srgbClr val="0000FF"/>
                </a:solidFill>
                <a:effectLst/>
                <a:latin typeface="Courier New" panose="02070309020205020404" pitchFamily="49" charset="0"/>
                <a:cs typeface="Courier New" panose="02070309020205020404" pitchFamily="49" charset="0"/>
              </a:rPr>
              <a:t>print</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help</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example</a:t>
            </a:r>
            <a:r>
              <a:rPr lang="en-US" sz="1400" b="1" dirty="0">
                <a:solidFill>
                  <a:srgbClr val="000080"/>
                </a:solidFill>
                <a:effectLst/>
                <a:latin typeface="Courier New" panose="02070309020205020404" pitchFamily="49" charset="0"/>
                <a:cs typeface="Courier New" panose="02070309020205020404" pitchFamily="49" charset="0"/>
              </a:rPr>
              <a:t>))</a:t>
            </a:r>
            <a:r>
              <a:rPr lang="en-US" sz="1400" dirty="0">
                <a:solidFill>
                  <a:srgbClr val="000000"/>
                </a:solidFill>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wrapper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wrapper(*args, **kwds)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837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functools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2060"/>
                </a:solidFill>
                <a:effectLst/>
                <a:uLnTx/>
                <a:uFillTx/>
                <a:latin typeface="+mn-lt"/>
                <a:ea typeface="+mn-ea"/>
                <a:cs typeface="+mn-cs"/>
              </a:rPr>
              <a:t>functools.</a:t>
            </a:r>
            <a:r>
              <a:rPr lang="en-US" sz="2000" dirty="0">
                <a:solidFill>
                  <a:srgbClr val="002060"/>
                </a:solidFill>
                <a:latin typeface="+mn-lt"/>
              </a:rPr>
              <a:t>wraps</a:t>
            </a:r>
            <a:r>
              <a:rPr lang="ru-RU" sz="2000" dirty="0">
                <a:solidFill>
                  <a:srgbClr val="002060"/>
                </a:solidFill>
                <a:latin typeface="+mn-lt"/>
              </a:rPr>
              <a:t> (реализованная на основе functools.partial) </a:t>
            </a:r>
            <a:r>
              <a:rPr kumimoji="0" lang="ru-RU" sz="2000" b="0" i="0" u="none" strike="noStrike" kern="1200" cap="none" spc="0" normalizeH="0" baseline="0" noProof="0" dirty="0">
                <a:ln>
                  <a:noFill/>
                </a:ln>
                <a:solidFill>
                  <a:srgbClr val="002060"/>
                </a:solidFill>
                <a:effectLst/>
                <a:uLnTx/>
                <a:uFillTx/>
                <a:latin typeface="+mn-lt"/>
                <a:ea typeface="+mn-ea"/>
                <a:cs typeface="+mn-cs"/>
              </a:rPr>
              <a:t>переопределяет атрибуты обертки атрибутами исходной функции нивелируя побочные эффекты декорирования.</a:t>
            </a:r>
            <a:endParaRPr kumimoji="0" lang="ru-RU" sz="200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4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rPr>
              <a:t>from</a:t>
            </a:r>
            <a:r>
              <a:rPr lang="en-US" sz="1200" dirty="0">
                <a:solidFill>
                  <a:srgbClr val="000000"/>
                </a:solidFill>
                <a:effectLst/>
                <a:latin typeface="Courier New" panose="02070309020205020404" pitchFamily="49" charset="0"/>
              </a:rPr>
              <a:t> functools </a:t>
            </a:r>
            <a:r>
              <a:rPr lang="en-US" sz="1200" b="1" dirty="0">
                <a:solidFill>
                  <a:srgbClr val="0000FF"/>
                </a:solidFill>
                <a:effectLst/>
                <a:latin typeface="Courier New" panose="02070309020205020404" pitchFamily="49" charset="0"/>
              </a:rPr>
              <a:t>import</a:t>
            </a:r>
            <a:r>
              <a:rPr lang="en-US" sz="1200" dirty="0">
                <a:solidFill>
                  <a:srgbClr val="000000"/>
                </a:solidFill>
                <a:effectLst/>
                <a:latin typeface="Courier New" panose="02070309020205020404" pitchFamily="49" charset="0"/>
              </a:rPr>
              <a:t> wraps </a:t>
            </a:r>
            <a:endParaRPr lang="ru-RU" sz="1200" dirty="0">
              <a:solidFill>
                <a:srgbClr val="000000"/>
              </a:solidFill>
              <a:effectLst/>
              <a:latin typeface="Courier New" panose="02070309020205020404" pitchFamily="49" charset="0"/>
            </a:endParaRPr>
          </a:p>
          <a:p>
            <a:pPr>
              <a:buNone/>
            </a:pPr>
            <a:endParaRPr lang="ru-RU" sz="1200" b="1"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my_decorator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i="1" dirty="0">
                <a:solidFill>
                  <a:srgbClr val="000000"/>
                </a:solidFill>
                <a:latin typeface="Courier New" panose="02070309020205020404" pitchFamily="49" charset="0"/>
              </a:rPr>
              <a:t>    </a:t>
            </a:r>
            <a:r>
              <a:rPr lang="en-US" sz="1200" i="1" dirty="0">
                <a:solidFill>
                  <a:srgbClr val="FF8000"/>
                </a:solidFill>
                <a:effectLst/>
                <a:latin typeface="Courier New" panose="02070309020205020404" pitchFamily="49" charset="0"/>
              </a:rPr>
              <a:t>@wraps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def</a:t>
            </a:r>
            <a:r>
              <a:rPr lang="en-US" sz="1200" dirty="0">
                <a:solidFill>
                  <a:srgbClr val="000000"/>
                </a:solidFill>
                <a:effectLst/>
                <a:latin typeface="Courier New" panose="02070309020205020404" pitchFamily="49" charset="0"/>
              </a:rPr>
              <a:t> </a:t>
            </a:r>
            <a:r>
              <a:rPr lang="en-US" sz="1200" dirty="0">
                <a:solidFill>
                  <a:srgbClr val="FF00FF"/>
                </a:solidFill>
                <a:effectLst/>
                <a:latin typeface="Courier New" panose="02070309020205020404" pitchFamily="49" charset="0"/>
              </a:rPr>
              <a:t>wrapper</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808080"/>
                </a:solidFill>
                <a:effectLst/>
                <a:latin typeface="Courier New" panose="02070309020205020404" pitchFamily="49" charset="0"/>
              </a:rPr>
              <a:t>'Calling decorated function'</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FF"/>
                </a:solidFill>
                <a:effectLst/>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f</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args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kwds</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ru-RU" sz="1200" b="1" dirty="0">
                <a:solidFill>
                  <a:srgbClr val="000000"/>
                </a:solidFill>
                <a:latin typeface="Courier New" panose="02070309020205020404" pitchFamily="49" charset="0"/>
              </a:rPr>
              <a:t>    </a:t>
            </a:r>
            <a:r>
              <a:rPr lang="en-US" sz="1200" b="1" dirty="0">
                <a:solidFill>
                  <a:srgbClr val="0000FF"/>
                </a:solidFill>
                <a:effectLst/>
                <a:latin typeface="Courier New" panose="02070309020205020404" pitchFamily="49" charset="0"/>
              </a:rPr>
              <a:t>return</a:t>
            </a:r>
            <a:r>
              <a:rPr lang="en-US" sz="1200" dirty="0">
                <a:solidFill>
                  <a:srgbClr val="000000"/>
                </a:solidFill>
                <a:effectLst/>
                <a:latin typeface="Courier New" panose="02070309020205020404" pitchFamily="49" charset="0"/>
              </a:rPr>
              <a:t> wrapper</a:t>
            </a:r>
            <a:endParaRPr lang="ru-RU" sz="1200" dirty="0">
              <a:solidFill>
                <a:srgbClr val="000000"/>
              </a:solidFill>
              <a:effectLst/>
              <a:latin typeface="Courier New" panose="02070309020205020404" pitchFamily="49" charset="0"/>
            </a:endParaRPr>
          </a:p>
          <a:p>
            <a:pPr>
              <a:buNone/>
            </a:pPr>
            <a:endParaRPr lang="ru-RU" sz="1200" b="1" dirty="0">
              <a:solidFill>
                <a:srgbClr val="0000FF"/>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__name__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__doc__</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 </a:t>
            </a:r>
            <a:endParaRPr lang="ru-RU" sz="1200" dirty="0">
              <a:solidFill>
                <a:srgbClr val="000000"/>
              </a:solidFill>
              <a:effectLst/>
              <a:latin typeface="Courier New" panose="02070309020205020404" pitchFamily="49" charset="0"/>
            </a:endParaRPr>
          </a:p>
          <a:p>
            <a:pPr>
              <a:buNone/>
            </a:pPr>
            <a:r>
              <a:rPr lang="en-US" sz="1200" b="1" dirty="0">
                <a:solidFill>
                  <a:srgbClr val="0000FF"/>
                </a:solidFill>
                <a:effectLst/>
                <a:latin typeface="Courier New" panose="02070309020205020404" pitchFamily="49" charset="0"/>
              </a:rPr>
              <a:t>print</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help</a:t>
            </a:r>
            <a:r>
              <a:rPr lang="en-US" sz="1200" b="1" dirty="0">
                <a:solidFill>
                  <a:srgbClr val="000080"/>
                </a:solidFill>
                <a:effectLst/>
                <a:latin typeface="Courier New" panose="02070309020205020404" pitchFamily="49" charset="0"/>
              </a:rPr>
              <a:t>(</a:t>
            </a:r>
            <a:r>
              <a:rPr lang="en-US" sz="1200" dirty="0">
                <a:solidFill>
                  <a:srgbClr val="000000"/>
                </a:solidFill>
                <a:effectLst/>
                <a:latin typeface="Courier New" panose="02070309020205020404" pitchFamily="49" charset="0"/>
              </a:rPr>
              <a:t>example</a:t>
            </a:r>
            <a:r>
              <a:rPr lang="en-US" sz="1200" b="1" dirty="0">
                <a:solidFill>
                  <a:srgbClr val="000080"/>
                </a:solidFill>
                <a:effectLst/>
                <a:latin typeface="Courier New" panose="02070309020205020404" pitchFamily="49" charset="0"/>
              </a:rPr>
              <a:t>))</a:t>
            </a:r>
            <a:endParaRPr lang="en-US" sz="1200" dirty="0">
              <a:effectLs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Docstring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Help on function example in module __main__:</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Docstring</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13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примитивной работы со временем, организации задержек (</a:t>
            </a:r>
            <a:r>
              <a:rPr lang="en-US" altLang="ru-RU" sz="2000" dirty="0">
                <a:solidFill>
                  <a:srgbClr val="002060"/>
                </a:solidFill>
                <a:latin typeface="+mn-lt"/>
              </a:rPr>
              <a:t>sleep) </a:t>
            </a:r>
            <a:r>
              <a:rPr lang="ru-RU" altLang="ru-RU" sz="2000" dirty="0">
                <a:solidFill>
                  <a:srgbClr val="002060"/>
                </a:solidFill>
                <a:latin typeface="+mn-lt"/>
              </a:rPr>
              <a:t>и расчета скорости выполнения кода существует библиотека time.</a:t>
            </a:r>
            <a:endParaRPr lang="en-US" altLang="ru-RU" sz="2000" dirty="0">
              <a:solidFill>
                <a:srgbClr val="002060"/>
              </a:solidFill>
              <a:latin typeface="+mn-lt"/>
            </a:endParaRPr>
          </a:p>
          <a:p>
            <a:pPr algn="just" eaLnBrk="1" hangingPunct="1">
              <a:spcBef>
                <a:spcPct val="0"/>
              </a:spcBef>
              <a:buFontTx/>
              <a:buNone/>
            </a:pPr>
            <a:endParaRPr lang="en-US" altLang="ru-RU" sz="1200" dirty="0">
              <a:solidFill>
                <a:srgbClr val="00206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import</a:t>
            </a:r>
            <a:r>
              <a:rPr lang="en-US" sz="1200" dirty="0">
                <a:solidFill>
                  <a:srgbClr val="000000"/>
                </a:solidFill>
                <a:effectLst/>
                <a:latin typeface="Courier New" panose="02070309020205020404" pitchFamily="49" charset="0"/>
                <a:cs typeface="Courier New" panose="02070309020205020404" pitchFamily="49" charset="0"/>
              </a:rPr>
              <a:t> time </a:t>
            </a: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endParaRPr lang="en-US" sz="1200" b="1" dirty="0">
              <a:solidFill>
                <a:srgbClr val="000000"/>
              </a:solidFill>
              <a:latin typeface="Courier New" panose="02070309020205020404" pitchFamily="49" charset="0"/>
              <a:cs typeface="Courier New" panose="02070309020205020404" pitchFamily="49" charset="0"/>
            </a:endParaRP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f"time.timezone: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timezone</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текущий часовой пояс</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endParaRPr lang="en-US" sz="1200" dirty="0">
              <a:solidFill>
                <a:srgbClr val="000000"/>
              </a:solidFill>
              <a:latin typeface="Courier New" panose="02070309020205020404" pitchFamily="49" charset="0"/>
              <a:cs typeface="Courier New" panose="02070309020205020404" pitchFamily="49" charset="0"/>
            </a:endParaRPr>
          </a:p>
          <a:p>
            <a:pPr>
              <a:buNone/>
            </a:pPr>
            <a:r>
              <a:rPr lang="ru-RU" sz="1200" dirty="0">
                <a:solidFill>
                  <a:srgbClr val="008000"/>
                </a:solidFill>
                <a:effectLst/>
                <a:latin typeface="Courier New" panose="02070309020205020404" pitchFamily="49" charset="0"/>
                <a:cs typeface="Courier New" panose="02070309020205020404" pitchFamily="49" charset="0"/>
              </a:rPr>
              <a:t># вычисляем время выполнения кода с учетом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засекаем время</a:t>
            </a:r>
            <a:r>
              <a:rPr lang="ru-RU"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f"perf_counter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perf_counter</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endParaRPr lang="en-US" sz="1200" dirty="0">
              <a:solidFill>
                <a:srgbClr val="000000"/>
              </a:solidFill>
              <a:effectLst/>
              <a:latin typeface="Courier New" panose="02070309020205020404" pitchFamily="49" charset="0"/>
              <a:cs typeface="Courier New" panose="02070309020205020404" pitchFamily="49" charset="0"/>
            </a:endParaRPr>
          </a:p>
          <a:p>
            <a:pPr>
              <a:buNone/>
            </a:pPr>
            <a:r>
              <a:rPr lang="en-US" sz="1200" dirty="0">
                <a:solidFill>
                  <a:srgbClr val="008000"/>
                </a:solidFill>
                <a:effectLst/>
                <a:latin typeface="Courier New" panose="02070309020205020404" pitchFamily="49" charset="0"/>
                <a:cs typeface="Courier New" panose="02070309020205020404" pitchFamily="49" charset="0"/>
              </a:rPr>
              <a:t># </a:t>
            </a:r>
            <a:r>
              <a:rPr lang="ru-RU" sz="1200" dirty="0">
                <a:solidFill>
                  <a:srgbClr val="008000"/>
                </a:solidFill>
                <a:effectLst/>
                <a:latin typeface="Courier New" panose="02070309020205020404" pitchFamily="49" charset="0"/>
                <a:cs typeface="Courier New" panose="02070309020205020404" pitchFamily="49" charset="0"/>
              </a:rPr>
              <a:t>вычисляем время выполнения кода текущего процесса без учета </a:t>
            </a:r>
            <a:r>
              <a:rPr lang="en-US" sz="1200" dirty="0">
                <a:solidFill>
                  <a:srgbClr val="008000"/>
                </a:solidFill>
                <a:effectLst/>
                <a:latin typeface="Courier New" panose="02070309020205020404" pitchFamily="49" charset="0"/>
                <a:cs typeface="Courier New" panose="02070309020205020404" pitchFamily="49" charset="0"/>
              </a:rPr>
              <a:t>sleep</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dirty="0">
                <a:solidFill>
                  <a:srgbClr val="000000"/>
                </a:solidFill>
                <a:effectLst/>
                <a:latin typeface="Courier New" panose="02070309020205020404" pitchFamily="49" charset="0"/>
                <a:cs typeface="Courier New" panose="02070309020205020404" pitchFamily="49" charset="0"/>
              </a:rPr>
              <a:t>start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endParaRPr lang="en-US" sz="1200" dirty="0">
              <a:solidFill>
                <a:srgbClr val="008000"/>
              </a:solidFill>
              <a:latin typeface="Courier New" panose="02070309020205020404" pitchFamily="49" charset="0"/>
              <a:cs typeface="Courier New" panose="02070309020205020404" pitchFamily="49" charset="0"/>
            </a:endParaRPr>
          </a:p>
          <a:p>
            <a:pPr>
              <a:buNone/>
            </a:pP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sleep</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FF0000"/>
                </a:solidFill>
                <a:effectLst/>
                <a:latin typeface="Courier New" panose="02070309020205020404" pitchFamily="49" charset="0"/>
                <a:cs typeface="Courier New" panose="02070309020205020404" pitchFamily="49" charset="0"/>
              </a:rPr>
              <a:t>5</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p>
          <a:p>
            <a:pPr>
              <a:buNone/>
            </a:pPr>
            <a:r>
              <a:rPr lang="en-US" sz="1200" b="1" dirty="0">
                <a:solidFill>
                  <a:srgbClr val="0000FF"/>
                </a:solidFill>
                <a:effectLst/>
                <a:latin typeface="Courier New" panose="02070309020205020404" pitchFamily="49" charset="0"/>
                <a:cs typeface="Courier New" panose="02070309020205020404" pitchFamily="49" charset="0"/>
              </a:rPr>
              <a:t>print</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f"process_time after sleep: </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process_time</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a:t>
            </a:r>
            <a:r>
              <a:rPr lang="en-US" sz="1200" b="1" dirty="0">
                <a:solidFill>
                  <a:srgbClr val="000080"/>
                </a:solidFill>
                <a:effectLst/>
                <a:latin typeface="Courier New" panose="02070309020205020404" pitchFamily="49" charset="0"/>
                <a:cs typeface="Courier New" panose="02070309020205020404" pitchFamily="49" charset="0"/>
              </a:rPr>
              <a:t>-</a:t>
            </a:r>
            <a:r>
              <a:rPr lang="en-US" sz="1200" dirty="0">
                <a:solidFill>
                  <a:srgbClr val="000000"/>
                </a:solidFill>
                <a:effectLst/>
                <a:latin typeface="Courier New" panose="02070309020205020404" pitchFamily="49" charset="0"/>
                <a:cs typeface="Courier New" panose="02070309020205020404" pitchFamily="49" charset="0"/>
              </a:rPr>
              <a:t> start</a:t>
            </a:r>
            <a:r>
              <a:rPr lang="en-US" sz="1200" b="1" dirty="0">
                <a:solidFill>
                  <a:srgbClr val="000080"/>
                </a:solidFill>
                <a:latin typeface="Courier New" panose="02070309020205020404" pitchFamily="49" charset="0"/>
                <a:cs typeface="Courier New" panose="02070309020205020404" pitchFamily="49" charset="0"/>
              </a:rPr>
              <a:t>}</a:t>
            </a:r>
            <a:r>
              <a:rPr lang="en-US" sz="1200" dirty="0">
                <a:solidFill>
                  <a:srgbClr val="808080"/>
                </a:solidFill>
                <a:effectLst/>
                <a:latin typeface="Courier New" panose="02070309020205020404" pitchFamily="49" charset="0"/>
                <a:cs typeface="Courier New" panose="02070309020205020404" pitchFamily="49" charset="0"/>
              </a:rPr>
              <a:t>"</a:t>
            </a:r>
            <a:r>
              <a:rPr lang="en-US" sz="1200" b="1" dirty="0">
                <a:solidFill>
                  <a:srgbClr val="000080"/>
                </a:solidFill>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 1625414300.9058113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time.timezone: -10800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perf_counter after sleep: 5.0063827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process_time after sleep: 0.0</a:t>
            </a:r>
            <a:endParaRPr lang="ru-RU" sz="12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2258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этом модуле содержатся функции и константы для взаимодействия с интерпретатором Python. В этом модуле, в том числе, содержатся следующие переменные:</a:t>
            </a:r>
          </a:p>
          <a:p>
            <a:pPr marL="180000" indent="-180000" algn="just">
              <a:spcBef>
                <a:spcPct val="0"/>
              </a:spcBef>
              <a:spcAft>
                <a:spcPts val="600"/>
              </a:spcAft>
            </a:pPr>
            <a:r>
              <a:rPr lang="ru-RU" altLang="ru-RU" sz="2000" dirty="0">
                <a:solidFill>
                  <a:srgbClr val="002060"/>
                </a:solidFill>
                <a:latin typeface="+mn-lt"/>
              </a:rPr>
              <a:t>argv — аргументы командной строки</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argparse)</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byteorder — порядок байтов платформы, 'little' или 'big</a:t>
            </a:r>
            <a:r>
              <a:rPr lang="en-US" altLang="ru-RU" sz="2000" dirty="0">
                <a:solidFill>
                  <a:srgbClr val="002060"/>
                </a:solidFill>
                <a:latin typeface="+mn-lt"/>
              </a:rPr>
              <a:t>'</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flags — объект, предоставляющий в виде атрибутов информацию о флагах, данных интерпретатору</a:t>
            </a:r>
            <a:r>
              <a:rPr lang="en-US" altLang="ru-RU" sz="2000" dirty="0">
                <a:solidFill>
                  <a:srgbClr val="002060"/>
                </a:solidFill>
                <a:latin typeface="+mn-lt"/>
              </a:rPr>
              <a:t> (</a:t>
            </a:r>
            <a:r>
              <a:rPr lang="ru-RU" altLang="ru-RU" sz="2000" dirty="0">
                <a:solidFill>
                  <a:srgbClr val="002060"/>
                </a:solidFill>
                <a:latin typeface="+mn-lt"/>
              </a:rPr>
              <a:t>например, sys.flags.debug говорит о режиме отладки)</a:t>
            </a:r>
          </a:p>
          <a:p>
            <a:pPr marL="180000" indent="-180000" algn="just">
              <a:spcBef>
                <a:spcPct val="0"/>
              </a:spcBef>
              <a:spcAft>
                <a:spcPts val="600"/>
              </a:spcAft>
            </a:pPr>
            <a:r>
              <a:rPr lang="ru-RU" altLang="ru-RU" sz="2000" dirty="0">
                <a:solidFill>
                  <a:srgbClr val="002060"/>
                </a:solidFill>
                <a:latin typeface="+mn-lt"/>
              </a:rPr>
              <a:t>maxsize — максимальное значение типа </a:t>
            </a:r>
            <a:r>
              <a:rPr lang="en-US" altLang="ru-RU" sz="2000" dirty="0">
                <a:solidFill>
                  <a:srgbClr val="002060"/>
                </a:solidFill>
                <a:latin typeface="+mn-lt"/>
              </a:rPr>
              <a:t>Py_ssize_t</a:t>
            </a:r>
            <a:r>
              <a:rPr lang="ru-RU" altLang="ru-RU" sz="2000" dirty="0">
                <a:solidFill>
                  <a:srgbClr val="002060"/>
                </a:solidFill>
                <a:latin typeface="+mn-lt"/>
              </a:rPr>
              <a:t> (используется для операции индексирования), обычно </a:t>
            </a:r>
            <a:r>
              <a:rPr lang="en-US" altLang="ru-RU" sz="2000" dirty="0">
                <a:solidFill>
                  <a:srgbClr val="002060"/>
                </a:solidFill>
                <a:latin typeface="+mn-lt"/>
              </a:rPr>
              <a:t>2**31 - 1 </a:t>
            </a:r>
            <a:r>
              <a:rPr lang="ru-RU" altLang="ru-RU" sz="2000" dirty="0">
                <a:solidFill>
                  <a:srgbClr val="002060"/>
                </a:solidFill>
                <a:latin typeface="+mn-lt"/>
              </a:rPr>
              <a:t>на</a:t>
            </a:r>
            <a:r>
              <a:rPr lang="en-US" altLang="ru-RU" sz="2000" dirty="0">
                <a:solidFill>
                  <a:srgbClr val="002060"/>
                </a:solidFill>
                <a:latin typeface="+mn-lt"/>
              </a:rPr>
              <a:t> 32-</a:t>
            </a:r>
            <a:r>
              <a:rPr lang="ru-RU" altLang="ru-RU" sz="2000" dirty="0">
                <a:solidFill>
                  <a:srgbClr val="002060"/>
                </a:solidFill>
                <a:latin typeface="+mn-lt"/>
              </a:rPr>
              <a:t>битных платформах</a:t>
            </a:r>
            <a:r>
              <a:rPr lang="en-US" altLang="ru-RU" sz="2000" dirty="0">
                <a:solidFill>
                  <a:srgbClr val="002060"/>
                </a:solidFill>
                <a:latin typeface="+mn-lt"/>
              </a:rPr>
              <a:t> </a:t>
            </a:r>
            <a:r>
              <a:rPr lang="ru-RU" altLang="ru-RU" sz="2000" dirty="0">
                <a:solidFill>
                  <a:srgbClr val="002060"/>
                </a:solidFill>
                <a:latin typeface="+mn-lt"/>
              </a:rPr>
              <a:t>и</a:t>
            </a:r>
            <a:r>
              <a:rPr lang="en-US" altLang="ru-RU" sz="2000" dirty="0">
                <a:solidFill>
                  <a:srgbClr val="002060"/>
                </a:solidFill>
                <a:latin typeface="+mn-lt"/>
              </a:rPr>
              <a:t> 2**63 - 1 </a:t>
            </a:r>
            <a:r>
              <a:rPr lang="ru-RU" altLang="ru-RU" sz="2000" dirty="0">
                <a:solidFill>
                  <a:srgbClr val="002060"/>
                </a:solidFill>
                <a:latin typeface="+mn-lt"/>
              </a:rPr>
              <a:t>на</a:t>
            </a:r>
            <a:r>
              <a:rPr lang="en-US" altLang="ru-RU" sz="2000" dirty="0">
                <a:solidFill>
                  <a:srgbClr val="002060"/>
                </a:solidFill>
                <a:latin typeface="+mn-lt"/>
              </a:rPr>
              <a:t> 64-</a:t>
            </a:r>
            <a:r>
              <a:rPr lang="ru-RU" altLang="ru-RU" sz="2000" dirty="0">
                <a:solidFill>
                  <a:srgbClr val="002060"/>
                </a:solidFill>
                <a:latin typeface="+mn-lt"/>
              </a:rPr>
              <a:t>битных</a:t>
            </a:r>
            <a:endParaRPr lang="en-US" altLang="ru-RU" sz="2000" dirty="0">
              <a:solidFill>
                <a:srgbClr val="002060"/>
              </a:solidFill>
              <a:latin typeface="+mn-lt"/>
            </a:endParaRPr>
          </a:p>
          <a:p>
            <a:pPr marL="180000" indent="-180000" algn="just">
              <a:spcBef>
                <a:spcPct val="0"/>
              </a:spcBef>
              <a:spcAft>
                <a:spcPts val="600"/>
              </a:spcAft>
            </a:pPr>
            <a:r>
              <a:rPr lang="en-US" altLang="ru-RU" sz="2000" dirty="0">
                <a:solidFill>
                  <a:srgbClr val="002060"/>
                </a:solidFill>
                <a:latin typeface="+mn-lt"/>
              </a:rPr>
              <a:t>path </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список путей, по которым ищутся библиотеки, импортируемые в проект</a:t>
            </a:r>
          </a:p>
          <a:p>
            <a:pPr marL="180000" indent="-180000" algn="just">
              <a:spcBef>
                <a:spcPct val="0"/>
              </a:spcBef>
              <a:spcAft>
                <a:spcPts val="600"/>
              </a:spcAft>
            </a:pPr>
            <a:r>
              <a:rPr lang="ru-RU" altLang="ru-RU" sz="2000" dirty="0">
                <a:solidFill>
                  <a:srgbClr val="002060"/>
                </a:solidFill>
                <a:latin typeface="+mn-lt"/>
              </a:rPr>
              <a:t>platform — идентификатор платформы, например, 'linux-i386</a:t>
            </a:r>
            <a:r>
              <a:rPr lang="en-US" altLang="ru-RU" sz="2000" dirty="0">
                <a:solidFill>
                  <a:srgbClr val="002060"/>
                </a:solidFill>
                <a:latin typeface="+mn-lt"/>
              </a:rPr>
              <a:t>' (</a:t>
            </a:r>
            <a:r>
              <a:rPr lang="ru-RU" altLang="ru-RU" sz="2000" dirty="0">
                <a:solidFill>
                  <a:srgbClr val="002060"/>
                </a:solidFill>
                <a:latin typeface="+mn-lt"/>
              </a:rPr>
              <a:t>лучше использовать библиотеку </a:t>
            </a:r>
            <a:r>
              <a:rPr lang="en-US" altLang="ru-RU" sz="2000" dirty="0">
                <a:solidFill>
                  <a:srgbClr val="002060"/>
                </a:solidFill>
                <a:latin typeface="+mn-lt"/>
              </a:rPr>
              <a:t>platform)</a:t>
            </a:r>
            <a:endParaRPr lang="ru-RU" altLang="ru-RU" sz="2000" dirty="0">
              <a:solidFill>
                <a:srgbClr val="002060"/>
              </a:solidFill>
              <a:latin typeface="+mn-lt"/>
            </a:endParaRPr>
          </a:p>
          <a:p>
            <a:pPr marL="180000" indent="-180000" algn="just">
              <a:spcBef>
                <a:spcPct val="0"/>
              </a:spcBef>
              <a:spcAft>
                <a:spcPts val="600"/>
              </a:spcAft>
            </a:pPr>
            <a:r>
              <a:rPr lang="ru-RU" altLang="ru-RU" sz="2000" dirty="0">
                <a:solidFill>
                  <a:srgbClr val="002060"/>
                </a:solidFill>
                <a:latin typeface="+mn-lt"/>
              </a:rPr>
              <a:t>stdin, stdout, stderr — стандартные потоки ввода, вывода и вывода ошибок</a:t>
            </a:r>
          </a:p>
          <a:p>
            <a:pPr marL="180000" indent="-180000" algn="just">
              <a:spcBef>
                <a:spcPct val="0"/>
              </a:spcBef>
              <a:spcAft>
                <a:spcPts val="600"/>
              </a:spcAft>
            </a:pPr>
            <a:r>
              <a:rPr lang="ru-RU" altLang="ru-RU" sz="2000" dirty="0">
                <a:solidFill>
                  <a:srgbClr val="002060"/>
                </a:solidFill>
                <a:latin typeface="+mn-lt"/>
              </a:rPr>
              <a:t>version — строка с версией</a:t>
            </a:r>
          </a:p>
        </p:txBody>
      </p:sp>
    </p:spTree>
    <p:extLst>
      <p:ext uri="{BB962C8B-B14F-4D97-AF65-F5344CB8AC3E}">
        <p14:creationId xmlns:p14="http://schemas.microsoft.com/office/powerpoint/2010/main" val="265929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sys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Одно из применений sys – чтение параметров переданных в программу при ее запуске</a:t>
            </a:r>
            <a:r>
              <a:rPr lang="en-US" altLang="ru-RU" sz="2000" dirty="0">
                <a:solidFill>
                  <a:srgbClr val="002060"/>
                </a:solidFill>
                <a:latin typeface="+mn-lt"/>
              </a:rPr>
              <a:t> (</a:t>
            </a:r>
            <a:r>
              <a:rPr lang="ru-RU" altLang="ru-RU" sz="2000" dirty="0">
                <a:solidFill>
                  <a:srgbClr val="002060"/>
                </a:solidFill>
                <a:latin typeface="+mn-lt"/>
              </a:rPr>
              <a:t>библиотека </a:t>
            </a:r>
            <a:r>
              <a:rPr lang="en-US" altLang="ru-RU" sz="2000" dirty="0">
                <a:solidFill>
                  <a:srgbClr val="002060"/>
                </a:solidFill>
                <a:latin typeface="+mn-lt"/>
              </a:rPr>
              <a:t>argparse </a:t>
            </a:r>
            <a:r>
              <a:rPr lang="ru-RU" altLang="ru-RU" sz="2000" dirty="0">
                <a:solidFill>
                  <a:srgbClr val="002060"/>
                </a:solidFill>
                <a:latin typeface="+mn-lt"/>
              </a:rPr>
              <a:t>предлагает более удобный интерфейс для парсинга параметров</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sys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Program started with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__name__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'__main__'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main 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my_program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05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python3 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py first second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This is main program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Program started with arguments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'test.py'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'first'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'second'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spcAft>
                <a:spcPts val="600"/>
              </a:spcAft>
              <a:buFontTx/>
              <a:buNone/>
            </a:pPr>
            <a:endParaRPr lang="en-US"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Также часто используется </a:t>
            </a:r>
            <a:r>
              <a:rPr lang="en-US" altLang="ru-RU" sz="2000" dirty="0">
                <a:solidFill>
                  <a:srgbClr val="002060"/>
                </a:solidFill>
                <a:latin typeface="+mn-lt"/>
              </a:rPr>
              <a:t>sys.path</a:t>
            </a:r>
            <a:r>
              <a:rPr lang="ru-RU" altLang="ru-RU" sz="2000" dirty="0">
                <a:solidFill>
                  <a:srgbClr val="002060"/>
                </a:solidFill>
                <a:latin typeface="+mn-lt"/>
              </a:rPr>
              <a:t> для указания специфических путей для поиска импортируемых библиотек.</a:t>
            </a:r>
            <a:endParaRPr lang="en-US" altLang="ru-RU" sz="2000" dirty="0">
              <a:solidFill>
                <a:srgbClr val="002060"/>
              </a:solidFill>
              <a:latin typeface="+mn-lt"/>
            </a:endParaRPr>
          </a:p>
          <a:p>
            <a:pPr algn="just" eaLnBrk="1" hangingPunct="1">
              <a:spcBef>
                <a:spcPct val="0"/>
              </a:spcBef>
              <a:buFontTx/>
              <a:buNone/>
            </a:pPr>
            <a:endParaRPr lang="en-US" altLang="ru-RU" sz="1400" dirty="0">
              <a:solidFill>
                <a:srgbClr val="002060"/>
              </a:solidFill>
              <a:latin typeface="+mn-lt"/>
            </a:endParaRPr>
          </a:p>
          <a:p>
            <a:pPr>
              <a:buNone/>
            </a:pPr>
            <a:r>
              <a:rPr lang="en-US" sz="1400" dirty="0">
                <a:solidFill>
                  <a:srgbClr val="000000"/>
                </a:solidFill>
                <a:effectLst/>
                <a:latin typeface="Courier New" panose="02070309020205020404" pitchFamily="49" charset="0"/>
              </a:rPr>
              <a:t>sys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path</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append</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'../some_nested_directory'</a:t>
            </a:r>
            <a:r>
              <a:rPr lang="en-US" sz="1400" b="1" dirty="0">
                <a:solidFill>
                  <a:srgbClr val="000080"/>
                </a:solidFill>
                <a:effectLst/>
                <a:latin typeface="Courier New" panose="02070309020205020404" pitchFamily="49" charset="0"/>
              </a:rPr>
              <a:t>)</a:t>
            </a:r>
            <a:endParaRPr lang="en-US" sz="1400" dirty="0">
              <a:effectLst/>
            </a:endParaRP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6035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os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предоставляет функции переносимого интерфейса к основным сервисам операционной системы, определяет некоторые переменные (например, environ - для доступа к переменным окружения).</a:t>
            </a:r>
          </a:p>
          <a:p>
            <a:pPr algn="just" eaLnBrk="1" hangingPunct="1">
              <a:spcBef>
                <a:spcPct val="0"/>
              </a:spcBef>
              <a:spcAft>
                <a:spcPts val="600"/>
              </a:spcAft>
              <a:buFontTx/>
              <a:buNone/>
            </a:pPr>
            <a:r>
              <a:rPr lang="ru-RU" altLang="ru-RU" sz="2000" dirty="0">
                <a:solidFill>
                  <a:srgbClr val="002060"/>
                </a:solidFill>
                <a:latin typeface="+mn-lt"/>
              </a:rPr>
              <a:t>Модуль os.path служит для манипуляций с путями к файлам в независимом от платформы виде.</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lang="en-US" sz="1400" b="1" dirty="0">
                <a:solidFill>
                  <a:srgbClr val="000080"/>
                </a:solidFill>
                <a:latin typeface="Courier New" panose="02070309020205020404" pitchFamily="49" charset="0"/>
              </a:rPr>
              <a:t>&gt;&gt;&gt;</a:t>
            </a:r>
            <a:r>
              <a:rPr lang="en-US" sz="1400" dirty="0">
                <a:solidFill>
                  <a:srgbClr val="000000"/>
                </a:solidFill>
                <a:latin typeface="Courier New" panose="02070309020205020404" pitchFamily="49" charset="0"/>
              </a:rPr>
              <a:t> os</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makedirs</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lang="en-US" sz="1400" b="1" dirty="0">
                <a:solidFill>
                  <a:srgbClr val="000080"/>
                </a:solidFill>
                <a:latin typeface="Courier New" panose="02070309020205020404" pitchFamily="49" charset="0"/>
              </a:rPr>
              <a:t>)</a:t>
            </a:r>
            <a:r>
              <a:rPr lang="ru-RU" sz="1400" b="1" dirty="0">
                <a:solidFill>
                  <a:srgbClr val="000080"/>
                </a:solidFill>
                <a:latin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создание папки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000000"/>
                </a:solidFill>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join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конкатенация путей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dirname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каталога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basename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 файла по заданному полному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normpath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"/tmp//2/../1/temp.file"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нормализация пути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"/tmp/1/temp.file"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существует ли путь?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203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datetime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datetime предоставляет классы для управления датами и временем.</a:t>
            </a:r>
          </a:p>
          <a:p>
            <a:pPr algn="just" eaLnBrk="1" hangingPunct="1">
              <a:spcBef>
                <a:spcPct val="0"/>
              </a:spcBef>
              <a:spcAft>
                <a:spcPts val="600"/>
              </a:spcAft>
              <a:buFontTx/>
              <a:buNone/>
            </a:pPr>
            <a:r>
              <a:rPr lang="ru-RU" altLang="ru-RU" sz="2000" dirty="0">
                <a:solidFill>
                  <a:srgbClr val="002060"/>
                </a:solidFill>
                <a:latin typeface="+mn-lt"/>
              </a:rPr>
              <a:t>Главный объект - это datetime, который является абстракцией момента времени. Также может пригодиться объект timedelta для работы с разницей.</a:t>
            </a:r>
          </a:p>
          <a:p>
            <a:pPr algn="just" eaLnBrk="1" hangingPunct="1">
              <a:spcBef>
                <a:spcPct val="0"/>
              </a:spcBef>
              <a:spcAft>
                <a:spcPts val="600"/>
              </a:spcAft>
              <a:buFontTx/>
              <a:buNone/>
            </a:pPr>
            <a:endParaRPr lang="ru-RU" altLang="ru-RU" dirty="0">
              <a:solidFill>
                <a:srgbClr val="002060"/>
              </a:solidFill>
              <a:latin typeface="+mn-lt"/>
            </a:endParaRPr>
          </a:p>
          <a:p>
            <a:pPr>
              <a:buNone/>
            </a:pP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datetime </a:t>
            </a:r>
            <a:r>
              <a:rPr lang="en-US" sz="1400" b="1" dirty="0">
                <a:solidFill>
                  <a:srgbClr val="0000FF"/>
                </a:solidFill>
                <a:effectLst/>
                <a:latin typeface="Courier New" panose="02070309020205020404" pitchFamily="49" charset="0"/>
              </a:rPr>
              <a:t>as</a:t>
            </a:r>
            <a:r>
              <a:rPr lang="en-US" sz="1400" dirty="0">
                <a:solidFill>
                  <a:srgbClr val="000000"/>
                </a:solidFill>
                <a:effectLst/>
                <a:latin typeface="Courier New" panose="02070309020205020404" pitchFamily="49" charset="0"/>
              </a:rPr>
              <a:t> dt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оптимальный способ импорта </a:t>
            </a:r>
            <a:r>
              <a:rPr lang="en-US" sz="1400" dirty="0">
                <a:solidFill>
                  <a:srgbClr val="008000"/>
                </a:solidFill>
                <a:effectLst/>
                <a:latin typeface="Courier New" panose="02070309020205020404" pitchFamily="49" charset="0"/>
              </a:rPr>
              <a:t>datetime</a:t>
            </a:r>
            <a:r>
              <a:rPr lang="en-US" sz="1400" dirty="0">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a:buNone/>
            </a:pPr>
            <a:endParaRPr lang="en-US" sz="1400"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datetime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now</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dt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timedelta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days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&gt;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&gt;</a:t>
            </a:r>
            <a:r>
              <a:rPr lang="en-US" sz="1400" dirty="0">
                <a:solidFill>
                  <a:srgbClr val="000000"/>
                </a:solidFill>
                <a:effectLst/>
                <a:latin typeface="Courier New" panose="02070309020205020404" pitchFamily="49" charset="0"/>
              </a:rPr>
              <a:t> curr_time</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p>
          <a:p>
            <a:pPr>
              <a:buNone/>
            </a:pPr>
            <a:r>
              <a:rPr lang="en-US" sz="1400" dirty="0">
                <a:solidFill>
                  <a:srgbClr val="000000"/>
                </a:solidFill>
                <a:effectLst/>
                <a:latin typeface="Courier New" panose="02070309020205020404" pitchFamily="49" charset="0"/>
              </a:rPr>
              <a:t>diff </a:t>
            </a:r>
            <a:r>
              <a:rPr lang="en-US" sz="1400" b="1" dirty="0">
                <a:solidFill>
                  <a:srgbClr val="000080"/>
                </a:solidFill>
                <a:effectLst/>
                <a:latin typeface="Courier New" panose="02070309020205020404" pitchFamily="49" charset="0"/>
              </a:rPr>
              <a:t>= </a:t>
            </a:r>
            <a:r>
              <a:rPr lang="en-US" sz="1400" dirty="0">
                <a:solidFill>
                  <a:srgbClr val="000000"/>
                </a:solidFill>
                <a:effectLst/>
                <a:latin typeface="Courier New" panose="02070309020205020404" pitchFamily="49" charset="0"/>
              </a:rPr>
              <a:t>next_day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curr_time</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a:t>
            </a:r>
            <a:r>
              <a:rPr lang="en-US" sz="1400" b="1" dirty="0">
                <a:solidFill>
                  <a:srgbClr val="000080"/>
                </a:solidFill>
                <a:effectLst/>
                <a:latin typeface="Courier New" panose="02070309020205020404" pitchFamily="49" charset="0"/>
              </a:rPr>
              <a:t>)</a:t>
            </a:r>
            <a:endParaRPr lang="en-US" sz="1400" b="1" dirty="0">
              <a:solidFill>
                <a:srgbClr val="000000"/>
              </a:solidFill>
              <a:latin typeface="Courier New" panose="02070309020205020404" pitchFamily="49" charset="0"/>
            </a:endParaRPr>
          </a:p>
          <a:p>
            <a:pPr>
              <a:buNone/>
            </a:pP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f'next_day - curr_time: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diff</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total_seconds</a:t>
            </a:r>
            <a:r>
              <a:rPr lang="en-US" sz="1400" b="1" dirty="0">
                <a:solidFill>
                  <a:srgbClr val="000080"/>
                </a:solidFill>
                <a:effectLst/>
                <a:latin typeface="Courier New" panose="02070309020205020404" pitchFamily="49" charset="0"/>
              </a:rPr>
              <a:t>()</a:t>
            </a:r>
            <a:r>
              <a:rPr lang="en-US" sz="1400" b="1" dirty="0">
                <a:solidFill>
                  <a:srgbClr val="000080"/>
                </a:solidFill>
                <a:latin typeface="Courier New" panose="02070309020205020404" pitchFamily="49" charset="0"/>
              </a:rPr>
              <a:t>}</a:t>
            </a:r>
            <a:r>
              <a:rPr lang="en-US" sz="1400" dirty="0">
                <a:solidFill>
                  <a:srgbClr val="808080"/>
                </a:solidFill>
                <a:effectLst/>
                <a:latin typeface="Courier New" panose="02070309020205020404" pitchFamily="49" charset="0"/>
              </a:rPr>
              <a:t> in seconds'</a:t>
            </a:r>
            <a:r>
              <a:rPr lang="en-US" sz="1400" b="1" dirty="0">
                <a:solidFill>
                  <a:srgbClr val="00008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&gt; curr_time: True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1 day, 0:00:00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next_day - curr_time: 86400.0 in seconds</a:t>
            </a:r>
            <a:endParaRPr lang="en-US" sz="1400" dirty="0">
              <a:effectLst/>
            </a:endParaRPr>
          </a:p>
        </p:txBody>
      </p:sp>
    </p:spTree>
    <p:extLst>
      <p:ext uri="{BB962C8B-B14F-4D97-AF65-F5344CB8AC3E}">
        <p14:creationId xmlns:p14="http://schemas.microsoft.com/office/powerpoint/2010/main" val="3999098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subprocess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Модуль subprocess отвечает за выполнение следующих действий: порождение новых процессов, соединение c потоками стандартного ввода, стандартного вывода, стандартного вывода сообщений об ошибках и получение кодов возврата от этих процессов.</a:t>
            </a:r>
          </a:p>
          <a:p>
            <a:pPr algn="just" eaLnBrk="1" hangingPunct="1">
              <a:spcBef>
                <a:spcPct val="0"/>
              </a:spcBef>
              <a:spcAft>
                <a:spcPts val="600"/>
              </a:spcAft>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subprocess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PIPE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stdout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stderr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wait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дождаться выполнения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communicate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получить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tuple('stdout', 'stderr')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returncode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83003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Модуль pickle реализует базовый, но эффективный алгоритм для сериализации и десериализации объектов Python. </a:t>
            </a:r>
            <a:r>
              <a:rPr lang="en-US" altLang="ru-RU" sz="2000" dirty="0">
                <a:solidFill>
                  <a:srgbClr val="002060"/>
                </a:solidFill>
                <a:latin typeface="+mn-lt"/>
              </a:rPr>
              <a:t>"</a:t>
            </a:r>
            <a:r>
              <a:rPr lang="ru-RU" altLang="ru-RU" sz="2000" dirty="0">
                <a:solidFill>
                  <a:srgbClr val="002060"/>
                </a:solidFill>
                <a:latin typeface="+mn-lt"/>
              </a:rPr>
              <a:t>Pickling</a:t>
            </a:r>
            <a:r>
              <a:rPr lang="en-US" altLang="ru-RU" sz="2000" dirty="0">
                <a:solidFill>
                  <a:srgbClr val="002060"/>
                </a:solidFill>
                <a:latin typeface="+mn-lt"/>
              </a:rPr>
              <a:t>"</a:t>
            </a:r>
            <a:r>
              <a:rPr lang="ru-RU" altLang="ru-RU" sz="2000" dirty="0">
                <a:solidFill>
                  <a:srgbClr val="002060"/>
                </a:solidFill>
                <a:latin typeface="+mn-lt"/>
              </a:rPr>
              <a:t> (консервирование) – это процесс конвертирования иерархии объекта в поток байтов, тогда как  </a:t>
            </a:r>
            <a:r>
              <a:rPr lang="en-US" altLang="ru-RU" sz="2000" dirty="0">
                <a:solidFill>
                  <a:srgbClr val="002060"/>
                </a:solidFill>
                <a:latin typeface="+mn-lt"/>
              </a:rPr>
              <a:t>"</a:t>
            </a:r>
            <a:r>
              <a:rPr lang="ru-RU" altLang="ru-RU" sz="2000" dirty="0">
                <a:solidFill>
                  <a:srgbClr val="002060"/>
                </a:solidFill>
                <a:latin typeface="+mn-lt"/>
              </a:rPr>
              <a:t>unpickling</a:t>
            </a:r>
            <a:r>
              <a:rPr lang="en-US" altLang="ru-RU" sz="2000" dirty="0">
                <a:solidFill>
                  <a:srgbClr val="002060"/>
                </a:solidFill>
                <a:latin typeface="+mn-lt"/>
              </a:rPr>
              <a:t>"</a:t>
            </a:r>
            <a:r>
              <a:rPr lang="ru-RU" altLang="ru-RU" sz="2000" dirty="0">
                <a:solidFill>
                  <a:srgbClr val="002060"/>
                </a:solidFill>
                <a:latin typeface="+mn-lt"/>
              </a:rPr>
              <a:t> – это обратная операция – получение из потока байтов иерархии объекта. Pickling также известен как </a:t>
            </a:r>
            <a:r>
              <a:rPr lang="en-US" altLang="ru-RU" sz="2000" dirty="0">
                <a:solidFill>
                  <a:srgbClr val="002060"/>
                </a:solidFill>
                <a:latin typeface="+mn-lt"/>
              </a:rPr>
              <a:t>"</a:t>
            </a:r>
            <a:r>
              <a:rPr lang="ru-RU" altLang="ru-RU" sz="2000" dirty="0">
                <a:solidFill>
                  <a:srgbClr val="002060"/>
                </a:solidFill>
                <a:latin typeface="+mn-lt"/>
              </a:rPr>
              <a:t>сериализация</a:t>
            </a:r>
            <a:r>
              <a:rPr lang="en-US" altLang="ru-RU" sz="2000" dirty="0">
                <a:solidFill>
                  <a:srgbClr val="002060"/>
                </a:solidFill>
                <a:latin typeface="+mn-lt"/>
              </a:rPr>
              <a:t>"</a:t>
            </a:r>
            <a:r>
              <a:rPr lang="ru-RU" altLang="ru-RU" sz="2000" dirty="0">
                <a:solidFill>
                  <a:srgbClr val="002060"/>
                </a:solidFill>
                <a:latin typeface="+mn-lt"/>
              </a:rPr>
              <a:t>, </a:t>
            </a:r>
            <a:r>
              <a:rPr lang="en-US" altLang="ru-RU" sz="2000" dirty="0">
                <a:solidFill>
                  <a:srgbClr val="002060"/>
                </a:solidFill>
                <a:latin typeface="+mn-lt"/>
              </a:rPr>
              <a:t>"</a:t>
            </a:r>
            <a:r>
              <a:rPr lang="ru-RU" altLang="ru-RU" sz="2000" dirty="0">
                <a:solidFill>
                  <a:srgbClr val="002060"/>
                </a:solidFill>
                <a:latin typeface="+mn-lt"/>
              </a:rPr>
              <a:t>маршаллинг</a:t>
            </a:r>
            <a:r>
              <a:rPr lang="en-US" altLang="ru-RU" sz="2000" dirty="0">
                <a:solidFill>
                  <a:srgbClr val="002060"/>
                </a:solidFill>
                <a:latin typeface="+mn-lt"/>
              </a:rPr>
              <a:t>"</a:t>
            </a:r>
            <a:r>
              <a:rPr lang="ru-RU" altLang="ru-RU" sz="2000" dirty="0">
                <a:solidFill>
                  <a:srgbClr val="002060"/>
                </a:solidFill>
                <a:latin typeface="+mn-lt"/>
              </a:rPr>
              <a:t> или </a:t>
            </a:r>
            <a:r>
              <a:rPr lang="en-US" altLang="ru-RU" sz="2000" dirty="0">
                <a:solidFill>
                  <a:srgbClr val="002060"/>
                </a:solidFill>
                <a:latin typeface="+mn-lt"/>
              </a:rPr>
              <a:t>"</a:t>
            </a:r>
            <a:r>
              <a:rPr lang="ru-RU" altLang="ru-RU" sz="2000" dirty="0">
                <a:solidFill>
                  <a:srgbClr val="002060"/>
                </a:solidFill>
                <a:latin typeface="+mn-lt"/>
              </a:rPr>
              <a:t>флаттеринг</a:t>
            </a:r>
            <a:r>
              <a:rPr lang="en-US" altLang="ru-RU" sz="2000" dirty="0">
                <a:solidFill>
                  <a:srgbClr val="002060"/>
                </a:solidFill>
                <a:latin typeface="+mn-lt"/>
              </a:rPr>
              <a:t>"</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В Python2 cуществует также аналог модуля pickle – cPickle, написанный на С и потому в 1000 раз более быстрый, чем pickle.</a:t>
            </a:r>
          </a:p>
          <a:p>
            <a:pPr algn="just" eaLnBrk="1" hangingPunct="1">
              <a:spcBef>
                <a:spcPct val="0"/>
              </a:spcBef>
              <a:buFontTx/>
              <a:buNone/>
            </a:pPr>
            <a:r>
              <a:rPr lang="ru-RU" altLang="ru-RU" sz="2000" dirty="0">
                <a:solidFill>
                  <a:srgbClr val="002060"/>
                </a:solidFill>
                <a:latin typeface="+mn-lt"/>
              </a:rPr>
              <a:t>В Python3 модуль pickle уже сделан на основе cPickle.</a:t>
            </a:r>
          </a:p>
        </p:txBody>
      </p:sp>
    </p:spTree>
    <p:extLst>
      <p:ext uri="{BB962C8B-B14F-4D97-AF65-F5344CB8AC3E}">
        <p14:creationId xmlns:p14="http://schemas.microsoft.com/office/powerpoint/2010/main" val="467236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Стандартная библиотека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Как известно, в Python огромное количество встроенных «батареек». Умение вовремя и уместно их применить - один из главных навыков хорошего программиста </a:t>
            </a:r>
            <a:r>
              <a:rPr lang="en-US" altLang="ru-RU" sz="2000" dirty="0">
                <a:solidFill>
                  <a:srgbClr val="002060"/>
                </a:solidFill>
                <a:latin typeface="+mn-lt"/>
              </a:rPr>
              <a:t>Python</a:t>
            </a:r>
            <a:r>
              <a:rPr lang="ru-RU" altLang="ru-RU" sz="2000" dirty="0">
                <a:solidFill>
                  <a:srgbClr val="002060"/>
                </a:solidFill>
                <a:latin typeface="+mn-lt"/>
              </a:rPr>
              <a:t>.</a:t>
            </a:r>
          </a:p>
          <a:p>
            <a:pPr algn="just" eaLnBrk="1" hangingPunct="1">
              <a:spcBef>
                <a:spcPct val="0"/>
              </a:spcBef>
              <a:buFontTx/>
              <a:buNone/>
            </a:pPr>
            <a:r>
              <a:rPr lang="ru-RU" altLang="ru-RU" sz="2000" dirty="0">
                <a:solidFill>
                  <a:srgbClr val="002060"/>
                </a:solidFill>
                <a:latin typeface="+mn-lt"/>
              </a:rPr>
              <a:t>Мы рассмотрим несколько полезных библиотек различных направлений, связанных с темами, рассматриваемыми в основной и прикладной частях курса. Это математические  модули</a:t>
            </a:r>
            <a:r>
              <a:rPr lang="en-US" altLang="ru-RU" sz="2000" dirty="0">
                <a:solidFill>
                  <a:srgbClr val="002060"/>
                </a:solidFill>
                <a:latin typeface="+mn-lt"/>
              </a:rPr>
              <a:t> </a:t>
            </a:r>
            <a:r>
              <a:rPr lang="ru-RU" altLang="ru-RU" sz="2000" dirty="0">
                <a:solidFill>
                  <a:srgbClr val="002060"/>
                </a:solidFill>
                <a:latin typeface="+mn-lt"/>
              </a:rPr>
              <a:t>(</a:t>
            </a:r>
            <a:r>
              <a:rPr lang="en-US" altLang="ru-RU" sz="2000" dirty="0">
                <a:solidFill>
                  <a:srgbClr val="002060"/>
                </a:solidFill>
                <a:latin typeface="+mn-lt"/>
              </a:rPr>
              <a:t>random), </a:t>
            </a:r>
            <a:r>
              <a:rPr lang="ru-RU" altLang="ru-RU" sz="2000" dirty="0">
                <a:solidFill>
                  <a:srgbClr val="002060"/>
                </a:solidFill>
                <a:latin typeface="+mn-lt"/>
              </a:rPr>
              <a:t>текстовые (</a:t>
            </a:r>
            <a:r>
              <a:rPr lang="en-US" altLang="ru-RU" sz="2000" dirty="0">
                <a:solidFill>
                  <a:srgbClr val="002060"/>
                </a:solidFill>
                <a:latin typeface="+mn-lt"/>
              </a:rPr>
              <a:t>re</a:t>
            </a:r>
            <a:r>
              <a:rPr lang="ru-RU" altLang="ru-RU" sz="2000" dirty="0">
                <a:solidFill>
                  <a:srgbClr val="002060"/>
                </a:solidFill>
                <a:latin typeface="+mn-lt"/>
              </a:rPr>
              <a:t>)</a:t>
            </a:r>
            <a:r>
              <a:rPr lang="en-US" altLang="ru-RU" sz="2000" dirty="0">
                <a:solidFill>
                  <a:srgbClr val="002060"/>
                </a:solidFill>
                <a:latin typeface="+mn-lt"/>
              </a:rPr>
              <a:t>, </a:t>
            </a:r>
            <a:r>
              <a:rPr lang="ru-RU" altLang="ru-RU" sz="2000" dirty="0">
                <a:solidFill>
                  <a:srgbClr val="002060"/>
                </a:solidFill>
                <a:latin typeface="+mn-lt"/>
              </a:rPr>
              <a:t>модули функционального программирования </a:t>
            </a:r>
            <a:r>
              <a:rPr lang="en-US" altLang="ru-RU" sz="2000" dirty="0">
                <a:solidFill>
                  <a:srgbClr val="002060"/>
                </a:solidFill>
                <a:latin typeface="+mn-lt"/>
              </a:rPr>
              <a:t>(functools), </a:t>
            </a:r>
            <a:r>
              <a:rPr lang="ru-RU" altLang="ru-RU" sz="2000" dirty="0">
                <a:solidFill>
                  <a:srgbClr val="002060"/>
                </a:solidFill>
                <a:latin typeface="+mn-lt"/>
              </a:rPr>
              <a:t>модули доступа к сервисам ОС (</a:t>
            </a:r>
            <a:r>
              <a:rPr lang="en-US" altLang="ru-RU" sz="2000" dirty="0">
                <a:solidFill>
                  <a:srgbClr val="002060"/>
                </a:solidFill>
                <a:latin typeface="+mn-lt"/>
              </a:rPr>
              <a:t>time, os)</a:t>
            </a:r>
            <a:r>
              <a:rPr lang="ru-RU" altLang="ru-RU" sz="2000" dirty="0">
                <a:solidFill>
                  <a:srgbClr val="002060"/>
                </a:solidFill>
                <a:latin typeface="+mn-lt"/>
              </a:rPr>
              <a:t> и самого интерпретатора </a:t>
            </a:r>
            <a:r>
              <a:rPr lang="en-US" altLang="ru-RU" sz="2000" dirty="0">
                <a:solidFill>
                  <a:srgbClr val="002060"/>
                </a:solidFill>
                <a:latin typeface="+mn-lt"/>
              </a:rPr>
              <a:t>Python (sys), </a:t>
            </a:r>
            <a:r>
              <a:rPr lang="ru-RU" altLang="ru-RU" sz="2000" dirty="0">
                <a:solidFill>
                  <a:srgbClr val="002060"/>
                </a:solidFill>
                <a:latin typeface="+mn-lt"/>
              </a:rPr>
              <a:t>модули для работы со специальными типами данных (</a:t>
            </a:r>
            <a:r>
              <a:rPr lang="en-US" altLang="ru-RU" sz="2000" dirty="0">
                <a:solidFill>
                  <a:srgbClr val="002060"/>
                </a:solidFill>
                <a:latin typeface="+mn-lt"/>
              </a:rPr>
              <a:t>datetime), </a:t>
            </a:r>
            <a:r>
              <a:rPr lang="ru-RU" altLang="ru-RU" sz="2000" dirty="0">
                <a:solidFill>
                  <a:srgbClr val="002060"/>
                </a:solidFill>
                <a:latin typeface="+mn-lt"/>
              </a:rPr>
              <a:t>модули для конкурентного программирования (</a:t>
            </a:r>
            <a:r>
              <a:rPr lang="en-US" altLang="ru-RU" sz="2000" dirty="0">
                <a:solidFill>
                  <a:srgbClr val="002060"/>
                </a:solidFill>
                <a:latin typeface="+mn-lt"/>
              </a:rPr>
              <a:t>subprocess), </a:t>
            </a:r>
            <a:r>
              <a:rPr lang="ru-RU" altLang="ru-RU" sz="2000" dirty="0">
                <a:solidFill>
                  <a:srgbClr val="002060"/>
                </a:solidFill>
                <a:latin typeface="+mn-lt"/>
              </a:rPr>
              <a:t>сериализации (</a:t>
            </a:r>
            <a:r>
              <a:rPr lang="en-US" altLang="ru-RU" sz="2000" dirty="0">
                <a:solidFill>
                  <a:srgbClr val="002060"/>
                </a:solidFill>
                <a:latin typeface="+mn-lt"/>
              </a:rPr>
              <a:t>pickle) </a:t>
            </a:r>
            <a:r>
              <a:rPr lang="ru-RU" altLang="ru-RU" sz="2000" dirty="0">
                <a:solidFill>
                  <a:srgbClr val="002060"/>
                </a:solidFill>
                <a:latin typeface="+mn-lt"/>
              </a:rPr>
              <a:t>и работы с сетевыми данными (</a:t>
            </a:r>
            <a:r>
              <a:rPr lang="en-US" altLang="ru-RU" sz="2000" dirty="0">
                <a:solidFill>
                  <a:srgbClr val="002060"/>
                </a:solidFill>
                <a:latin typeface="+mn-lt"/>
              </a:rPr>
              <a:t>json). </a:t>
            </a:r>
            <a:r>
              <a:rPr lang="ru-RU" altLang="ru-RU" sz="2000" dirty="0">
                <a:solidFill>
                  <a:srgbClr val="002060"/>
                </a:solidFill>
                <a:latin typeface="+mn-lt"/>
              </a:rPr>
              <a:t>Библиотеки рассматриваются в формате обзора с практическими примерами. Более подробную информацию по всем «батарейкам» можно получить из официальной документации: </a:t>
            </a:r>
            <a:r>
              <a:rPr lang="ru-RU" altLang="ru-RU" sz="2000" dirty="0">
                <a:solidFill>
                  <a:srgbClr val="002060"/>
                </a:solidFill>
                <a:latin typeface="+mn-lt"/>
                <a:hlinkClick r:id="rId2"/>
              </a:rPr>
              <a:t>https://docs.python.org/3/library/index.html</a:t>
            </a:r>
            <a:r>
              <a:rPr lang="ru-RU" altLang="ru-RU" sz="2000" dirty="0">
                <a:solidFill>
                  <a:srgbClr val="002060"/>
                </a:solidFill>
                <a:latin typeface="+mn-lt"/>
              </a:rPr>
              <a:t>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'&lt;A(a={}) at 0x{:x}&gt;'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'onetwothree'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 =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p0:\n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p0</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p1:\n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p1</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p2:\n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p2</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def:\n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HIGHEST_PROTOCOL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'serialized high:\n</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десериализация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def: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dirty="0">
                <a:solidFill>
                  <a:srgbClr val="808080"/>
                </a:solidFill>
                <a:latin typeface="Courier New" panose="02070309020205020404" pitchFamily="49" charset="0"/>
              </a:rPr>
              <a:t>f</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'deserialized high: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pickle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27542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pickle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 = &lt;A(a=onetwothree) at 0x1de11736308&gt;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b'ccopy_reg\n_reconstructor\np0\n(c__main__\nA\np1\nc__builtin__\nobject\np2\nNtp3\nRp4\n(dp5\</a:t>
            </a:r>
            <a:r>
              <a:rPr kumimoji="0" lang="en-US" sz="1400" b="0" i="0" u="none" strike="noStrike" kern="120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nVa</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\np6\nVonetwothree\np7\nsb.'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b'ccopy_reg\n_reconstructor\nq\x00(c__main__\nA\nq\x01c__builtin__\nobject\nq\x02Ntq\x03Rq\x04}q\x05X\x01\x00\x00\x00aq\x06X\x0b\x00\x00\x00onetwothreeq\x07sb.'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b'\x80\x02c__main__\nA\nq\x00)\x81q\x01}q\x02X\x01\x00\x00\x00aq\x03X\x0b\x00\x00\x00onetwothreeq\x04sb.'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def: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b'\x80\x03c__main__\nA\nq\x00)\x81q\x01}q\x02X\x01\x00\x00\x00aq\x03X\x0b\x00\x00\x00onetwothreeq\x04sb.'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serialized high: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b'\x80\x04\x95+\x00\x00\x00\x00\x00\x00\x00\x8c\x08__main__\x94\x8c\x01A\x94\x93\x94)\x81\x94}\x94\x8c\x01a\x94\x8c\x0bonetwothree\x94sb.'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def: &lt;A(a=onetwothree) at 0x1de117369c8&gt;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deserialized high: &lt;A(a=onetwothree) at 0x1de11736948&gt;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5962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JSON (JavaScript Object Notation) - простой формат обмена данными, основанный на подмножестве синтаксиса JavaScript. Модуль json позволяет кодировать и декодировать данные в удобном формате.</a:t>
            </a:r>
            <a:endParaRPr lang="en-US"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400" b="1" dirty="0">
              <a:solidFill>
                <a:srgbClr val="0000FF"/>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'baz'</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f'my_json_str: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f'my_pretty_json_str:\n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my_pretty_json_str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dump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my_list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sort_keys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indent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load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'temp.json'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f'list_from_json_file: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list_from_json_file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None/>
            </a:pPr>
            <a:endParaRPr lang="en-US" sz="2000" dirty="0">
              <a:solidFill>
                <a:srgbClr val="002060"/>
              </a:solidFill>
              <a:latin typeface="+mn-lt"/>
            </a:endParaRPr>
          </a:p>
        </p:txBody>
      </p:sp>
    </p:spTree>
    <p:extLst>
      <p:ext uri="{BB962C8B-B14F-4D97-AF65-F5344CB8AC3E}">
        <p14:creationId xmlns:p14="http://schemas.microsoft.com/office/powerpoint/2010/main" val="140518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json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my_json_str: ["foo", {"bar": ["baz", null,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my_pretty_json_str: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"foo",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"baz",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 ['foo', {'bar': ['baz', None, 1.0,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list_from_json_file: ['foo', {'bar': ['baz', None, 1.0, 2]}]</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89001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50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функцию для подсчета количества рабочих дней между двумя датами (даты передаются в качестве параметров).</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 помощью библиотеки subprocess прочитать содержимое произвольного файла с использованием утилиты cat в Linux или type в Windows (имя файла должно передаваться как параметр в вашу функцию).</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Примечание: чтоб у экземпляров Human были разные значения атрибутов, можно воспользоваться функциями random.randint() и random.choice(). </a:t>
            </a:r>
            <a:endParaRPr kumimoji="0" lang="en-US" altLang="ru-RU" sz="16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60000" indent="-360000" algn="just" eaLnBrk="0" fontAlgn="base" hangingPunct="0">
              <a:spcBef>
                <a:spcPct val="0"/>
              </a:spcBef>
              <a:spcAft>
                <a:spcPts val="600"/>
              </a:spcAft>
              <a:buFont typeface="+mj-lt"/>
              <a:buAutoNum type="arabicPeriod"/>
              <a:defRPr/>
            </a:pPr>
            <a:r>
              <a:rPr lang="ru-RU" sz="1600" dirty="0">
                <a:solidFill>
                  <a:srgbClr val="002060"/>
                </a:solidFill>
                <a:latin typeface="Calibri" panose="020F0502020204030204"/>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endParaRPr lang="ru-RU" altLang="ru-RU" sz="1600" dirty="0">
              <a:solidFill>
                <a:srgbClr val="002060"/>
              </a:solidFill>
              <a:latin typeface="Calibri" panose="020F0502020204030204"/>
            </a:endParaRPr>
          </a:p>
        </p:txBody>
      </p:sp>
    </p:spTree>
    <p:extLst>
      <p:ext uri="{BB962C8B-B14F-4D97-AF65-F5344CB8AC3E}">
        <p14:creationId xmlns:p14="http://schemas.microsoft.com/office/powerpoint/2010/main" val="240454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Этот модуль генерирует псевдослучайные числа для нескольких различных распределений. Наиболее используемые функции:</a:t>
            </a:r>
          </a:p>
          <a:p>
            <a:pPr algn="just" eaLnBrk="1" hangingPunct="1">
              <a:spcBef>
                <a:spcPct val="0"/>
              </a:spcBef>
              <a:spcAft>
                <a:spcPts val="600"/>
              </a:spcAft>
              <a:buFontTx/>
              <a:buNone/>
            </a:pPr>
            <a:r>
              <a:rPr lang="ru-RU" altLang="ru-RU" sz="2000" dirty="0">
                <a:solidFill>
                  <a:srgbClr val="002060"/>
                </a:solidFill>
                <a:latin typeface="+mn-lt"/>
              </a:rPr>
              <a:t>random() – генерирует псевдослучайное число из полуоткрытого диапазона [0.0, 1.0).</a:t>
            </a:r>
          </a:p>
          <a:p>
            <a:pPr algn="just" eaLnBrk="1" hangingPunct="1">
              <a:spcBef>
                <a:spcPct val="0"/>
              </a:spcBef>
              <a:spcAft>
                <a:spcPts val="600"/>
              </a:spcAft>
              <a:buFontTx/>
              <a:buNone/>
            </a:pPr>
            <a:r>
              <a:rPr lang="ru-RU" altLang="ru-RU" sz="2000" dirty="0">
                <a:solidFill>
                  <a:srgbClr val="002060"/>
                </a:solidFill>
                <a:latin typeface="+mn-lt"/>
              </a:rPr>
              <a:t>randint(start, stop) – генерирует псевдослучайное число из полуоткрытого диапазона [start, stop). </a:t>
            </a:r>
          </a:p>
          <a:p>
            <a:pPr algn="just" eaLnBrk="1" hangingPunct="1">
              <a:spcBef>
                <a:spcPct val="0"/>
              </a:spcBef>
              <a:spcAft>
                <a:spcPts val="600"/>
              </a:spcAft>
              <a:buFontTx/>
              <a:buNone/>
            </a:pPr>
            <a:r>
              <a:rPr lang="ru-RU" altLang="ru-RU" sz="2000" dirty="0">
                <a:solidFill>
                  <a:srgbClr val="002060"/>
                </a:solidFill>
                <a:latin typeface="+mn-lt"/>
              </a:rPr>
              <a:t>choice(s) – выбирает случайный элемент из последовательности s. </a:t>
            </a:r>
          </a:p>
          <a:p>
            <a:pPr algn="just" eaLnBrk="1" hangingPunct="1">
              <a:spcBef>
                <a:spcPct val="0"/>
              </a:spcBef>
              <a:spcAft>
                <a:spcPts val="600"/>
              </a:spcAft>
              <a:buFontTx/>
              <a:buNone/>
            </a:pPr>
            <a:r>
              <a:rPr lang="ru-RU" altLang="ru-RU" sz="2000" dirty="0">
                <a:solidFill>
                  <a:srgbClr val="002060"/>
                </a:solidFill>
                <a:latin typeface="+mn-lt"/>
              </a:rPr>
              <a:t>shuffle(s) – перемешивает элементы изменяемой последовательности s на месте. </a:t>
            </a:r>
          </a:p>
          <a:p>
            <a:pPr algn="just" eaLnBrk="1" hangingPunct="1">
              <a:spcBef>
                <a:spcPct val="0"/>
              </a:spcBef>
              <a:spcAft>
                <a:spcPts val="600"/>
              </a:spcAft>
              <a:buFontTx/>
              <a:buNone/>
            </a:pPr>
            <a:r>
              <a:rPr lang="ru-RU" altLang="ru-RU" sz="2000" dirty="0">
                <a:solidFill>
                  <a:srgbClr val="002060"/>
                </a:solidFill>
                <a:latin typeface="+mn-lt"/>
              </a:rPr>
              <a:t>randrange([start,] stop[, step]) – выдает случайное целое число из диапазона range(start, stop, step). </a:t>
            </a:r>
          </a:p>
          <a:p>
            <a:pPr algn="just" eaLnBrk="1" hangingPunct="1">
              <a:spcBef>
                <a:spcPct val="0"/>
              </a:spcBef>
              <a:spcAft>
                <a:spcPts val="600"/>
              </a:spcAft>
              <a:buFontTx/>
              <a:buNone/>
            </a:pPr>
            <a:r>
              <a:rPr lang="ru-RU" altLang="ru-RU" sz="2000" dirty="0">
                <a:solidFill>
                  <a:srgbClr val="002060"/>
                </a:solidFill>
                <a:latin typeface="+mn-lt"/>
              </a:rPr>
              <a:t>choice(range(start, stop, step)) – то же, что и randrange, но с созданием объекта. </a:t>
            </a:r>
          </a:p>
          <a:p>
            <a:pPr algn="just" eaLnBrk="1" hangingPunct="1">
              <a:spcBef>
                <a:spcPct val="0"/>
              </a:spcBef>
              <a:spcAft>
                <a:spcPts val="600"/>
              </a:spcAft>
              <a:buFontTx/>
              <a:buNone/>
            </a:pPr>
            <a:r>
              <a:rPr lang="ru-RU" altLang="ru-RU" sz="2000" dirty="0">
                <a:solidFill>
                  <a:srgbClr val="002060"/>
                </a:solidFill>
                <a:latin typeface="+mn-lt"/>
              </a:rPr>
              <a:t>normalvariate(mu, sigma) – выдает число из последовательности нормально распределенных псевдослучайных чисел. Здесь mu – среднее, sigma – среднеквадратическое отклонение (sigma &gt; 0).</a:t>
            </a:r>
          </a:p>
        </p:txBody>
      </p:sp>
    </p:spTree>
    <p:extLst>
      <p:ext uri="{BB962C8B-B14F-4D97-AF65-F5344CB8AC3E}">
        <p14:creationId xmlns:p14="http://schemas.microsoft.com/office/powerpoint/2010/main" val="30781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random</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76</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choice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shuffle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'Petr'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'Jack'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random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randrange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23</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65207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Регулярное выражение – это специальная последовательность символов, предназначенная для сопоставления и поиска строк или наборов строк, представляющая собой шаблон, задаваемый в соответствии с определенным синтаксисом (более подробно можно прочитать здесь: </a:t>
            </a:r>
            <a:r>
              <a:rPr lang="ru-RU" altLang="ru-RU" sz="2000" dirty="0">
                <a:solidFill>
                  <a:srgbClr val="002060"/>
                </a:solidFill>
                <a:latin typeface="+mn-lt"/>
                <a:hlinkClick r:id="rId2"/>
              </a:rPr>
              <a:t>https://habr.com/post/349860/</a:t>
            </a:r>
            <a:r>
              <a:rPr lang="ru-RU" altLang="ru-RU" sz="2000" dirty="0">
                <a:solidFill>
                  <a:srgbClr val="002060"/>
                </a:solidFill>
                <a:latin typeface="+mn-lt"/>
              </a:rPr>
              <a:t>). </a:t>
            </a:r>
          </a:p>
          <a:p>
            <a:pPr algn="just" eaLnBrk="1" hangingPunct="1">
              <a:spcBef>
                <a:spcPct val="0"/>
              </a:spcBef>
              <a:spcAft>
                <a:spcPts val="600"/>
              </a:spcAft>
              <a:buFontTx/>
              <a:buNone/>
            </a:pPr>
            <a:r>
              <a:rPr lang="ru-RU" altLang="ru-RU" sz="2000" dirty="0">
                <a:solidFill>
                  <a:srgbClr val="002060"/>
                </a:solidFill>
                <a:latin typeface="+mn-lt"/>
              </a:rPr>
              <a:t>Модуль re обеспечивает полную поддержку Perl-подобных регулярных выражений в Python. Модуль выбрасывает исключение re.error если ошибка происходит при компиляции или использовании регулярных выражений.</a:t>
            </a:r>
          </a:p>
          <a:p>
            <a:pPr algn="just" eaLnBrk="1" hangingPunct="1">
              <a:spcBef>
                <a:spcPct val="0"/>
              </a:spcBef>
              <a:spcAft>
                <a:spcPts val="600"/>
              </a:spcAft>
              <a:buFontTx/>
              <a:buNone/>
            </a:pPr>
            <a:r>
              <a:rPr lang="ru-RU" altLang="ru-RU" sz="2000" dirty="0">
                <a:solidFill>
                  <a:srgbClr val="002060"/>
                </a:solidFill>
                <a:latin typeface="+mn-lt"/>
              </a:rPr>
              <a:t>Пример задачи, где нужно использовать модуль re. Есть лог-файл, в котором хранятся записи об http запросах к различным серверам, прошедших через данный узел. Для каждого сервера надо вывести количество посещений и самую свежую дату и время. Содержимое лог-файла выглядит так:</a:t>
            </a:r>
            <a:endParaRPr lang="en-US"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[01/Jul/1995:07:43:07 -0400] "GET /history/gemini/gemini.html HTTP/1.0" 200 2522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mcdiala09.it.luc.edu - - [01/Jul/1995:07:43:08 -0400] "GET /shuttle/countdown/ HTTP/1.0" 200 3985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pm2_9.digital.net - - [01/Jul/1995:07:43:08 -0400] "GET /shuttle/sts-71/sts-71-patch-small.gif HTTP/1.0" 200 12054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[01/Jul/1995:07:43:08 -0400] "GET /cgi-bin/imagemap/countdown?333,188 HTTP/1.0" 302 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netops.microsoft.com - - [01/Jul/1995:07:43:09 -0400] "GET /images/gemini-logo.gif HTTP/1.0" 200 4452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mn-lt"/>
                <a:cs typeface="Courier New" panose="02070309020205020404" pitchFamily="49" charset="0"/>
              </a:rPr>
              <a:t>p1107.pip.dknet.dk - - [01/Jul/1995:07:43:10 -0400] "GET /shuttle/countdown/lps/fr.html HTTP/1.0" 200 1879</a:t>
            </a:r>
            <a:endParaRPr kumimoji="0" lang="ru-RU" i="0" u="none" strike="noStrike" kern="1200" cap="none" spc="0" normalizeH="0" baseline="0" noProof="0" dirty="0">
              <a:ln>
                <a:noFill/>
              </a:ln>
              <a:solidFill>
                <a:srgbClr val="000000"/>
              </a:solidFill>
              <a:effectLst/>
              <a:uLnTx/>
              <a:uFillTx/>
              <a:latin typeface="+mn-lt"/>
              <a:cs typeface="Courier New" panose="02070309020205020404" pitchFamily="49" charset="0"/>
            </a:endParaRPr>
          </a:p>
        </p:txBody>
      </p:sp>
    </p:spTree>
    <p:extLst>
      <p:ext uri="{BB962C8B-B14F-4D97-AF65-F5344CB8AC3E}">
        <p14:creationId xmlns:p14="http://schemas.microsoft.com/office/powerpoint/2010/main" val="117708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re.match</a:t>
            </a:r>
            <a:r>
              <a:rPr kumimoji="0" lang="en-US" sz="2000" b="0" i="0" u="none" strike="noStrike" kern="1200" cap="none" spc="0" normalizeH="0" baseline="0" noProof="0" dirty="0">
                <a:ln>
                  <a:noFill/>
                </a:ln>
                <a:solidFill>
                  <a:srgbClr val="002060"/>
                </a:solidFill>
                <a:effectLst/>
                <a:uLnTx/>
                <a:uFillTx/>
                <a:latin typeface="+mn-lt"/>
                <a:ea typeface="+mn-ea"/>
                <a:cs typeface="+mn-cs"/>
              </a:rPr>
              <a:t>(pattern, string, flags=0)</a:t>
            </a:r>
            <a:r>
              <a:rPr kumimoji="0" lang="ru-RU" sz="2000" b="0" i="0" u="none" strike="noStrike" kern="1200" cap="none" spc="0" normalizeH="0" baseline="0" noProof="0" dirty="0">
                <a:ln>
                  <a:noFill/>
                </a:ln>
                <a:solidFill>
                  <a:srgbClr val="002060"/>
                </a:solidFill>
                <a:effectLst/>
                <a:uLnTx/>
                <a:uFillTx/>
                <a:latin typeface="+mn-lt"/>
                <a:ea typeface="+mn-ea"/>
                <a:cs typeface="+mn-cs"/>
              </a:rPr>
              <a:t> – сравнение по шаблону.</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Функция</a:t>
            </a:r>
            <a:r>
              <a:rPr kumimoji="0" lang="en-US" sz="2000" b="0" i="0" u="none" strike="noStrike" kern="1200" cap="none" spc="0" normalizeH="0" baseline="0" noProof="0" dirty="0">
                <a:ln>
                  <a:noFill/>
                </a:ln>
                <a:solidFill>
                  <a:srgbClr val="002060"/>
                </a:solidFill>
                <a:effectLst/>
                <a:uLnTx/>
                <a:uFillTx/>
                <a:latin typeface="+mn-lt"/>
                <a:ea typeface="+mn-ea"/>
                <a:cs typeface="+mn-cs"/>
              </a:rPr>
              <a:t> re.match </a:t>
            </a:r>
            <a:r>
              <a:rPr kumimoji="0" lang="ru-RU" sz="2000" b="0" i="0" u="none" strike="noStrike" kern="1200" cap="none" spc="0" normalizeH="0" baseline="0" noProof="0" dirty="0">
                <a:ln>
                  <a:noFill/>
                </a:ln>
                <a:solidFill>
                  <a:srgbClr val="002060"/>
                </a:solidFill>
                <a:effectLst/>
                <a:uLnTx/>
                <a:uFillTx/>
                <a:latin typeface="+mn-lt"/>
                <a:ea typeface="+mn-ea"/>
                <a:cs typeface="+mn-cs"/>
              </a:rPr>
              <a:t>возвращает </a:t>
            </a:r>
            <a:r>
              <a:rPr kumimoji="0" lang="en-US" sz="2000" b="0" i="0" u="none" strike="noStrike" kern="1200" cap="none" spc="0" normalizeH="0" baseline="0" noProof="0" dirty="0">
                <a:ln>
                  <a:noFill/>
                </a:ln>
                <a:solidFill>
                  <a:srgbClr val="002060"/>
                </a:solidFill>
                <a:effectLst/>
                <a:uLnTx/>
                <a:uFillTx/>
                <a:latin typeface="+mn-lt"/>
                <a:ea typeface="+mn-ea"/>
                <a:cs typeface="+mn-cs"/>
              </a:rPr>
              <a:t>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 в случае успеха и </a:t>
            </a:r>
            <a:r>
              <a:rPr kumimoji="0" lang="en-US" sz="2000" b="0" i="0" u="none" strike="noStrike" kern="1200" cap="none" spc="0" normalizeH="0" baseline="0" noProof="0" dirty="0">
                <a:ln>
                  <a:noFill/>
                </a:ln>
                <a:solidFill>
                  <a:srgbClr val="002060"/>
                </a:solidFill>
                <a:effectLst/>
                <a:uLnTx/>
                <a:uFillTx/>
                <a:latin typeface="+mn-lt"/>
                <a:ea typeface="+mn-ea"/>
                <a:cs typeface="+mn-cs"/>
              </a:rPr>
              <a:t>None </a:t>
            </a:r>
            <a:r>
              <a:rPr kumimoji="0" lang="ru-RU" sz="2000" b="0" i="0" u="none" strike="noStrike" kern="1200" cap="none" spc="0" normalizeH="0" baseline="0" noProof="0" dirty="0">
                <a:ln>
                  <a:noFill/>
                </a:ln>
                <a:solidFill>
                  <a:srgbClr val="002060"/>
                </a:solidFill>
                <a:effectLst/>
                <a:uLnTx/>
                <a:uFillTx/>
                <a:latin typeface="+mn-lt"/>
                <a:ea typeface="+mn-ea"/>
                <a:cs typeface="+mn-cs"/>
              </a:rPr>
              <a:t>в противном случае</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2060"/>
                </a:solidFill>
                <a:effectLst/>
                <a:uLnTx/>
                <a:uFillTx/>
                <a:latin typeface="+mn-lt"/>
                <a:ea typeface="+mn-ea"/>
                <a:cs typeface="+mn-cs"/>
              </a:rPr>
              <a:t>Мы можем использовать функции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group(num) </a:t>
            </a:r>
            <a:r>
              <a:rPr kumimoji="0" lang="ru-RU" sz="2000" b="0" i="0" u="none" strike="noStrike" kern="1200" cap="none" spc="0" normalizeH="0" baseline="0" noProof="0" dirty="0">
                <a:ln>
                  <a:noFill/>
                </a:ln>
                <a:solidFill>
                  <a:srgbClr val="002060"/>
                </a:solidFill>
                <a:effectLst/>
                <a:uLnTx/>
                <a:uFillTx/>
                <a:latin typeface="+mn-lt"/>
                <a:ea typeface="+mn-ea"/>
                <a:cs typeface="+mn-cs"/>
              </a:rPr>
              <a:t>или</a:t>
            </a:r>
            <a:r>
              <a:rPr kumimoji="0" lang="en-US" sz="2000" b="0" i="0" u="none" strike="noStrike" kern="1200" cap="none" spc="0" normalizeH="0" baseline="0" noProof="0" dirty="0">
                <a:ln>
                  <a:noFill/>
                </a:ln>
                <a:solidFill>
                  <a:srgbClr val="002060"/>
                </a:solidFill>
                <a:effectLst/>
                <a:uLnTx/>
                <a:uFillTx/>
                <a:latin typeface="+mn-lt"/>
                <a:ea typeface="+mn-ea"/>
                <a:cs typeface="+mn-cs"/>
              </a:rPr>
              <a:t> groups() match-</a:t>
            </a:r>
            <a:r>
              <a:rPr kumimoji="0" lang="ru-RU" sz="2000" b="0" i="0" u="none" strike="noStrike" kern="1200" cap="none" spc="0" normalizeH="0" baseline="0" noProof="0" dirty="0">
                <a:ln>
                  <a:noFill/>
                </a:ln>
                <a:solidFill>
                  <a:srgbClr val="002060"/>
                </a:solidFill>
                <a:effectLst/>
                <a:uLnTx/>
                <a:uFillTx/>
                <a:latin typeface="+mn-lt"/>
                <a:ea typeface="+mn-ea"/>
                <a:cs typeface="+mn-cs"/>
              </a:rPr>
              <a:t>объекта, чтоб получить совпавшее выражение</a:t>
            </a:r>
            <a:r>
              <a:rPr kumimoji="0" lang="en-US" sz="2000" b="0" i="0" u="none" strike="noStrike" kern="1200" cap="none" spc="0" normalizeH="0" baseline="0" noProof="0" dirty="0">
                <a:ln>
                  <a:noFill/>
                </a:ln>
                <a:solidFill>
                  <a:srgbClr val="002060"/>
                </a:solidFill>
                <a:effectLst/>
                <a:uLnTx/>
                <a:uFillTx/>
                <a:latin typeface="+mn-lt"/>
                <a:ea typeface="+mn-ea"/>
                <a:cs typeface="+mn-cs"/>
              </a:rPr>
              <a:t>.</a:t>
            </a:r>
          </a:p>
        </p:txBody>
      </p:sp>
      <p:graphicFrame>
        <p:nvGraphicFramePr>
          <p:cNvPr id="5" name="Table 4">
            <a:extLst>
              <a:ext uri="{FF2B5EF4-FFF2-40B4-BE49-F238E27FC236}">
                <a16:creationId xmlns:a16="http://schemas.microsoft.com/office/drawing/2014/main" id="{03900C81-B9FB-4E8D-A2FB-CBD2BD223B51}"/>
              </a:ext>
            </a:extLst>
          </p:cNvPr>
          <p:cNvGraphicFramePr>
            <a:graphicFrameLocks noGrp="1"/>
          </p:cNvGraphicFramePr>
          <p:nvPr>
            <p:extLst>
              <p:ext uri="{D42A27DB-BD31-4B8C-83A1-F6EECF244321}">
                <p14:modId xmlns:p14="http://schemas.microsoft.com/office/powerpoint/2010/main" val="1966779162"/>
              </p:ext>
            </p:extLst>
          </p:nvPr>
        </p:nvGraphicFramePr>
        <p:xfrm>
          <a:off x="381966" y="2287945"/>
          <a:ext cx="11417686" cy="1447476"/>
        </p:xfrm>
        <a:graphic>
          <a:graphicData uri="http://schemas.openxmlformats.org/drawingml/2006/table">
            <a:tbl>
              <a:tblPr/>
              <a:tblGrid>
                <a:gridCol w="1449584">
                  <a:extLst>
                    <a:ext uri="{9D8B030D-6E8A-4147-A177-3AD203B41FA5}">
                      <a16:colId xmlns:a16="http://schemas.microsoft.com/office/drawing/2014/main" val="20000"/>
                    </a:ext>
                  </a:extLst>
                </a:gridCol>
                <a:gridCol w="9968102">
                  <a:extLst>
                    <a:ext uri="{9D8B030D-6E8A-4147-A177-3AD203B41FA5}">
                      <a16:colId xmlns:a16="http://schemas.microsoft.com/office/drawing/2014/main" val="20001"/>
                    </a:ext>
                  </a:extLst>
                </a:gridCol>
              </a:tblGrid>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Параметр</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pattern</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Регулярное</a:t>
                      </a:r>
                      <a:r>
                        <a:rPr lang="ru-RU" sz="1400" baseline="0" dirty="0">
                          <a:solidFill>
                            <a:srgbClr val="002060"/>
                          </a:solidFill>
                          <a:latin typeface="+mn-lt"/>
                          <a:cs typeface="Times New Roman" panose="02020603050405020304" pitchFamily="18" charset="0"/>
                        </a:rPr>
                        <a:t> выражение для сравнения</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string</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Строка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 которой осуществляется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поиск шаблона с начала строки</a:t>
                      </a:r>
                      <a:r>
                        <a:rPr lang="en-US" sz="1400" dirty="0">
                          <a:solidFill>
                            <a:srgbClr val="002060"/>
                          </a:solidFill>
                          <a:latin typeface="+mn-lt"/>
                          <a:cs typeface="Times New Roman" panose="02020603050405020304" pitchFamily="18" charset="0"/>
                        </a:rPr>
                        <a:t>.</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186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flags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Можно указать различные флаги, используя</a:t>
                      </a:r>
                      <a:r>
                        <a:rPr lang="ru-RU" sz="1400" baseline="0" dirty="0">
                          <a:solidFill>
                            <a:srgbClr val="002060"/>
                          </a:solidFill>
                          <a:latin typeface="+mn-lt"/>
                          <a:cs typeface="Times New Roman" panose="02020603050405020304" pitchFamily="18" charset="0"/>
                        </a:rPr>
                        <a:t> побитовое ИЛИ</a:t>
                      </a:r>
                      <a:r>
                        <a:rPr lang="en-US" sz="1400" dirty="0">
                          <a:solidFill>
                            <a:srgbClr val="002060"/>
                          </a:solidFill>
                          <a:latin typeface="+mn-lt"/>
                          <a:cs typeface="Times New Roman" panose="02020603050405020304" pitchFamily="18" charset="0"/>
                        </a:rPr>
                        <a:t> (|). </a:t>
                      </a:r>
                      <a:r>
                        <a:rPr lang="ru-RU" sz="1400" dirty="0">
                          <a:solidFill>
                            <a:srgbClr val="002060"/>
                          </a:solidFill>
                          <a:latin typeface="+mn-lt"/>
                          <a:cs typeface="Times New Roman" panose="02020603050405020304" pitchFamily="18" charset="0"/>
                        </a:rPr>
                        <a:t>Это т.н. модификаторы</a:t>
                      </a:r>
                      <a:r>
                        <a:rPr lang="ru-RU" sz="1400" baseline="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ADDEA62-463A-414D-B239-C8432F0A8A5D}"/>
              </a:ext>
            </a:extLst>
          </p:cNvPr>
          <p:cNvGraphicFramePr>
            <a:graphicFrameLocks noGrp="1"/>
          </p:cNvGraphicFramePr>
          <p:nvPr>
            <p:extLst>
              <p:ext uri="{D42A27DB-BD31-4B8C-83A1-F6EECF244321}">
                <p14:modId xmlns:p14="http://schemas.microsoft.com/office/powerpoint/2010/main" val="3909855436"/>
              </p:ext>
            </p:extLst>
          </p:nvPr>
        </p:nvGraphicFramePr>
        <p:xfrm>
          <a:off x="392348" y="4150807"/>
          <a:ext cx="11417686" cy="1030793"/>
        </p:xfrm>
        <a:graphic>
          <a:graphicData uri="http://schemas.openxmlformats.org/drawingml/2006/table">
            <a:tbl>
              <a:tblPr/>
              <a:tblGrid>
                <a:gridCol w="3077811">
                  <a:extLst>
                    <a:ext uri="{9D8B030D-6E8A-4147-A177-3AD203B41FA5}">
                      <a16:colId xmlns:a16="http://schemas.microsoft.com/office/drawing/2014/main" val="20000"/>
                    </a:ext>
                  </a:extLst>
                </a:gridCol>
                <a:gridCol w="8339875">
                  <a:extLst>
                    <a:ext uri="{9D8B030D-6E8A-4147-A177-3AD203B41FA5}">
                      <a16:colId xmlns:a16="http://schemas.microsoft.com/office/drawing/2014/main" val="20001"/>
                    </a:ext>
                  </a:extLst>
                </a:gridCol>
              </a:tblGrid>
              <a:tr h="27405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effectLst/>
                          <a:latin typeface="+mn-lt"/>
                          <a:cs typeface="Times New Roman" panose="02020603050405020304" pitchFamily="18" charset="0"/>
                        </a:rPr>
                        <a:t>Методы </a:t>
                      </a:r>
                      <a:r>
                        <a:rPr lang="en-US" sz="1400" b="1" dirty="0">
                          <a:solidFill>
                            <a:srgbClr val="002060"/>
                          </a:solidFill>
                          <a:effectLst/>
                          <a:latin typeface="+mn-lt"/>
                          <a:cs typeface="Times New Roman" panose="02020603050405020304" pitchFamily="18" charset="0"/>
                        </a:rPr>
                        <a:t>match</a:t>
                      </a:r>
                      <a:r>
                        <a:rPr lang="ru-RU" sz="1400" b="1" baseline="0" dirty="0">
                          <a:solidFill>
                            <a:srgbClr val="002060"/>
                          </a:solidFill>
                          <a:effectLst/>
                          <a:latin typeface="+mn-lt"/>
                          <a:cs typeface="Times New Roman" panose="02020603050405020304" pitchFamily="18" charset="0"/>
                        </a:rPr>
                        <a:t>-объекта</a:t>
                      </a:r>
                      <a:endParaRPr lang="en-US" sz="1400" b="1" dirty="0">
                        <a:solidFill>
                          <a:srgbClr val="002060"/>
                        </a:solidFill>
                        <a:effectLst/>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67747">
                <a:tc>
                  <a:txBody>
                    <a:bodyPr/>
                    <a:lstStyle/>
                    <a:p>
                      <a:pPr marL="180000" algn="l" defTabSz="914400" rtl="0" eaLnBrk="1" latinLnBrk="0" hangingPunct="1"/>
                      <a:r>
                        <a:rPr lang="en-US" sz="1400" kern="1200" dirty="0">
                          <a:solidFill>
                            <a:srgbClr val="002060"/>
                          </a:solidFill>
                          <a:latin typeface="+mn-lt"/>
                          <a:ea typeface="+mn-ea"/>
                          <a:cs typeface="Times New Roman" panose="02020603050405020304" pitchFamily="18" charset="0"/>
                        </a:rPr>
                        <a:t>group(num=0)</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совпавшее выражение полностью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либо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его часть с индексом </a:t>
                      </a:r>
                      <a:r>
                        <a:rPr lang="en-US" sz="1400" kern="1200" dirty="0">
                          <a:solidFill>
                            <a:srgbClr val="002060"/>
                          </a:solidFill>
                          <a:latin typeface="+mn-lt"/>
                          <a:ea typeface="+mn-ea"/>
                          <a:cs typeface="Times New Roman" panose="02020603050405020304" pitchFamily="18" charset="0"/>
                        </a:rPr>
                        <a:t>num)</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8246">
                <a:tc>
                  <a:txBody>
                    <a:bodyPr/>
                    <a:lstStyle/>
                    <a:p>
                      <a:pPr marL="180000" algn="l" defTabSz="914400" rtl="0" eaLnBrk="1" latinLnBrk="0" hangingPunct="1"/>
                      <a:r>
                        <a:rPr lang="en-US" sz="1400" kern="1200">
                          <a:solidFill>
                            <a:srgbClr val="002060"/>
                          </a:solidFill>
                          <a:latin typeface="+mn-lt"/>
                          <a:ea typeface="+mn-ea"/>
                          <a:cs typeface="Times New Roman" panose="02020603050405020304" pitchFamily="18" charset="0"/>
                        </a:rPr>
                        <a:t>groups()</a:t>
                      </a: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lgn="l" defTabSz="914400" rtl="0" eaLnBrk="1" latinLnBrk="0" hangingPunct="1"/>
                      <a:r>
                        <a:rPr lang="ru-RU" sz="1400" kern="1200" dirty="0">
                          <a:solidFill>
                            <a:srgbClr val="002060"/>
                          </a:solidFill>
                          <a:latin typeface="+mn-lt"/>
                          <a:ea typeface="+mn-ea"/>
                          <a:cs typeface="Times New Roman" panose="02020603050405020304" pitchFamily="18" charset="0"/>
                        </a:rPr>
                        <a:t>Возвращает кортеж из всех совпавших частей</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пустой кортеж, если совпадений не найдено</a:t>
                      </a:r>
                      <a:r>
                        <a:rPr lang="en-US" sz="1400" kern="1200" dirty="0">
                          <a:solidFill>
                            <a:srgbClr val="002060"/>
                          </a:solidFill>
                          <a:latin typeface="+mn-lt"/>
                          <a:ea typeface="+mn-ea"/>
                          <a:cs typeface="Times New Roman" panose="02020603050405020304" pitchFamily="18" charset="0"/>
                        </a:rPr>
                        <a:t>)</a:t>
                      </a:r>
                      <a:r>
                        <a:rPr lang="ru-RU" sz="1400" kern="1200" dirty="0">
                          <a:solidFill>
                            <a:srgbClr val="002060"/>
                          </a:solidFill>
                          <a:latin typeface="+mn-lt"/>
                          <a:ea typeface="+mn-ea"/>
                          <a:cs typeface="Times New Roman" panose="02020603050405020304" pitchFamily="18" charset="0"/>
                        </a:rPr>
                        <a:t>.</a:t>
                      </a:r>
                      <a:endParaRPr lang="en-US" sz="1400" kern="1200" dirty="0">
                        <a:solidFill>
                          <a:srgbClr val="002060"/>
                        </a:solidFill>
                        <a:latin typeface="+mn-lt"/>
                        <a:ea typeface="+mn-ea"/>
                        <a:cs typeface="Times New Roman" panose="02020603050405020304" pitchFamily="18" charset="0"/>
                      </a:endParaRPr>
                    </a:p>
                  </a:txBody>
                  <a:tcPr marL="14400" marR="14400" marT="7200" marB="72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13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7" name="Table 3">
            <a:extLst>
              <a:ext uri="{FF2B5EF4-FFF2-40B4-BE49-F238E27FC236}">
                <a16:creationId xmlns:a16="http://schemas.microsoft.com/office/drawing/2014/main" id="{A8B07C10-CCCF-4B00-B55D-7474FA7EB66F}"/>
              </a:ext>
            </a:extLst>
          </p:cNvPr>
          <p:cNvGraphicFramePr>
            <a:graphicFrameLocks noGrp="1"/>
          </p:cNvGraphicFramePr>
          <p:nvPr>
            <p:extLst>
              <p:ext uri="{D42A27DB-BD31-4B8C-83A1-F6EECF244321}">
                <p14:modId xmlns:p14="http://schemas.microsoft.com/office/powerpoint/2010/main" val="2669052039"/>
              </p:ext>
            </p:extLst>
          </p:nvPr>
        </p:nvGraphicFramePr>
        <p:xfrm>
          <a:off x="381966" y="988319"/>
          <a:ext cx="11428068" cy="4881360"/>
        </p:xfrm>
        <a:graphic>
          <a:graphicData uri="http://schemas.openxmlformats.org/drawingml/2006/table">
            <a:tbl>
              <a:tblPr/>
              <a:tblGrid>
                <a:gridCol w="970195">
                  <a:extLst>
                    <a:ext uri="{9D8B030D-6E8A-4147-A177-3AD203B41FA5}">
                      <a16:colId xmlns:a16="http://schemas.microsoft.com/office/drawing/2014/main" val="2016318844"/>
                    </a:ext>
                  </a:extLst>
                </a:gridCol>
                <a:gridCol w="10457873">
                  <a:extLst>
                    <a:ext uri="{9D8B030D-6E8A-4147-A177-3AD203B41FA5}">
                      <a16:colId xmlns:a16="http://schemas.microsoft.com/office/drawing/2014/main" val="3978176008"/>
                    </a:ext>
                  </a:extLst>
                </a:gridCol>
              </a:tblGrid>
              <a:tr h="244068">
                <a:tc>
                  <a:txBody>
                    <a:bodyPr/>
                    <a:lstStyle/>
                    <a:p>
                      <a:pPr marL="0"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Начало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762929"/>
                  </a:ext>
                </a:extLst>
              </a:tr>
              <a:tr h="244068">
                <a:tc>
                  <a:txBody>
                    <a:bodyPr/>
                    <a:lstStyle/>
                    <a:p>
                      <a:pPr marL="36000"/>
                      <a:r>
                        <a:rPr lang="ru-RU"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Конец</a:t>
                      </a:r>
                      <a:r>
                        <a:rPr lang="ru-RU" sz="1400" baseline="0" dirty="0">
                          <a:solidFill>
                            <a:srgbClr val="002060"/>
                          </a:solidFill>
                          <a:latin typeface="+mn-lt"/>
                          <a:cs typeface="Times New Roman" panose="02020603050405020304" pitchFamily="18" charset="0"/>
                        </a:rPr>
                        <a:t> строки.</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1221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кроме символа перевода строки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Флаг</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позволяет включить также и символ новой строки</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635584"/>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509023"/>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Любой единичный символ НЕ из указанных в скобках.</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67468"/>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545579"/>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2060"/>
                          </a:solidFill>
                          <a:latin typeface="+mn-lt"/>
                          <a:cs typeface="Times New Roman" panose="02020603050405020304" pitchFamily="18" charset="0"/>
                        </a:rPr>
                        <a:t>1 </a:t>
                      </a:r>
                      <a:r>
                        <a:rPr lang="ru-RU" sz="1400" dirty="0">
                          <a:solidFill>
                            <a:srgbClr val="002060"/>
                          </a:solidFill>
                          <a:latin typeface="+mn-lt"/>
                          <a:cs typeface="Times New Roman" panose="02020603050405020304" pitchFamily="18" charset="0"/>
                        </a:rPr>
                        <a:t>или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включений предшествующего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33976"/>
                  </a:ext>
                </a:extLst>
              </a:tr>
              <a:tr h="244068">
                <a:tc>
                  <a:txBody>
                    <a:bodyPr/>
                    <a:lstStyle/>
                    <a:p>
                      <a:pPr marL="36000"/>
                      <a:r>
                        <a:rPr lang="en-US" sz="140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0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1 </a:t>
                      </a:r>
                      <a:r>
                        <a:rPr lang="ru-RU" sz="1400" dirty="0">
                          <a:solidFill>
                            <a:srgbClr val="002060"/>
                          </a:solidFill>
                          <a:latin typeface="+mn-lt"/>
                          <a:cs typeface="Times New Roman" panose="02020603050405020304" pitchFamily="18" charset="0"/>
                        </a:rPr>
                        <a:t>включение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401181"/>
                  </a:ext>
                </a:extLst>
              </a:tr>
              <a:tr h="244068">
                <a:tc>
                  <a:txBody>
                    <a:bodyPr/>
                    <a:lstStyle/>
                    <a:p>
                      <a:pPr marL="36000"/>
                      <a:r>
                        <a:rPr lang="en-US" sz="1400" dirty="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Ровно </a:t>
                      </a:r>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endParaRPr lang="en-US" sz="1400"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478037"/>
                  </a:ext>
                </a:extLst>
              </a:tr>
              <a:tr h="244068">
                <a:tc>
                  <a:txBody>
                    <a:bodyPr/>
                    <a:lstStyle/>
                    <a:p>
                      <a:pPr marL="36000"/>
                      <a:r>
                        <a:rPr lang="en-US" sz="1400">
                          <a:solidFill>
                            <a:srgbClr val="002060"/>
                          </a:solidFill>
                          <a:latin typeface="+mn-lt"/>
                          <a:cs typeface="Times New Roman" panose="02020603050405020304" pitchFamily="18" charset="0"/>
                        </a:rPr>
                        <a:t>re{ n,}</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en-US" sz="1400" dirty="0">
                          <a:solidFill>
                            <a:srgbClr val="002060"/>
                          </a:solidFill>
                          <a:latin typeface="+mn-lt"/>
                          <a:cs typeface="Times New Roman" panose="02020603050405020304" pitchFamily="18" charset="0"/>
                        </a:rPr>
                        <a:t>n </a:t>
                      </a:r>
                      <a:r>
                        <a:rPr lang="ru-RU" sz="1400" dirty="0">
                          <a:solidFill>
                            <a:srgbClr val="002060"/>
                          </a:solidFill>
                          <a:latin typeface="+mn-lt"/>
                          <a:cs typeface="Times New Roman" panose="02020603050405020304" pitchFamily="18" charset="0"/>
                        </a:rPr>
                        <a:t>или больше 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8098192"/>
                  </a:ext>
                </a:extLst>
              </a:tr>
              <a:tr h="244068">
                <a:tc>
                  <a:txBody>
                    <a:bodyPr/>
                    <a:lstStyle/>
                    <a:p>
                      <a:pPr marL="36000"/>
                      <a:r>
                        <a:rPr lang="en-US" sz="1400">
                          <a:solidFill>
                            <a:srgbClr val="002060"/>
                          </a:solidFill>
                          <a:latin typeface="+mn-lt"/>
                          <a:cs typeface="Times New Roman" panose="02020603050405020304" pitchFamily="18" charset="0"/>
                        </a:rPr>
                        <a:t>re{ n, m}</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a:t>
                      </a:r>
                      <a:r>
                        <a:rPr lang="en-US" sz="1400" dirty="0">
                          <a:solidFill>
                            <a:srgbClr val="002060"/>
                          </a:solidFill>
                          <a:latin typeface="+mn-lt"/>
                          <a:cs typeface="Times New Roman" panose="02020603050405020304" pitchFamily="18" charset="0"/>
                        </a:rPr>
                        <a:t> n </a:t>
                      </a:r>
                      <a:r>
                        <a:rPr lang="ru-RU" sz="1400" dirty="0">
                          <a:solidFill>
                            <a:srgbClr val="002060"/>
                          </a:solidFill>
                          <a:latin typeface="+mn-lt"/>
                          <a:cs typeface="Times New Roman" panose="02020603050405020304" pitchFamily="18" charset="0"/>
                        </a:rPr>
                        <a:t>до</a:t>
                      </a:r>
                      <a:r>
                        <a:rPr lang="en-US" sz="1400" dirty="0">
                          <a:solidFill>
                            <a:srgbClr val="002060"/>
                          </a:solidFill>
                          <a:latin typeface="+mn-lt"/>
                          <a:cs typeface="Times New Roman" panose="02020603050405020304" pitchFamily="18" charset="0"/>
                        </a:rPr>
                        <a:t> m </a:t>
                      </a:r>
                      <a:r>
                        <a:rPr lang="ru-RU" sz="1400" dirty="0">
                          <a:solidFill>
                            <a:srgbClr val="002060"/>
                          </a:solidFill>
                          <a:latin typeface="+mn-lt"/>
                          <a:cs typeface="Times New Roman" panose="02020603050405020304" pitchFamily="18" charset="0"/>
                        </a:rPr>
                        <a:t>включений предшествующего</a:t>
                      </a:r>
                      <a:r>
                        <a:rPr lang="ru-RU" sz="1400" baseline="0" dirty="0">
                          <a:solidFill>
                            <a:srgbClr val="002060"/>
                          </a:solidFill>
                          <a:latin typeface="+mn-lt"/>
                          <a:cs typeface="Times New Roman" panose="02020603050405020304" pitchFamily="18" charset="0"/>
                        </a:rPr>
                        <a:t> выражения</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685486"/>
                  </a:ext>
                </a:extLst>
              </a:tr>
              <a:tr h="244068">
                <a:tc>
                  <a:txBody>
                    <a:bodyPr/>
                    <a:lstStyle/>
                    <a:p>
                      <a:pPr marL="36000"/>
                      <a:r>
                        <a:rPr lang="en-US" sz="1400" dirty="0">
                          <a:solidFill>
                            <a:srgbClr val="002060"/>
                          </a:solidFill>
                          <a:latin typeface="+mn-lt"/>
                          <a:cs typeface="Times New Roman" panose="02020603050405020304" pitchFamily="18" charset="0"/>
                        </a:rPr>
                        <a:t>a|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Либо </a:t>
                      </a:r>
                      <a:r>
                        <a:rPr lang="en-US" sz="1400" dirty="0">
                          <a:solidFill>
                            <a:srgbClr val="002060"/>
                          </a:solidFill>
                          <a:latin typeface="+mn-lt"/>
                          <a:cs typeface="Times New Roman" panose="02020603050405020304" pitchFamily="18" charset="0"/>
                        </a:rPr>
                        <a:t>a</a:t>
                      </a:r>
                      <a:r>
                        <a:rPr lang="ru-RU" sz="1400" dirty="0">
                          <a:solidFill>
                            <a:srgbClr val="002060"/>
                          </a:solidFill>
                          <a:latin typeface="+mn-lt"/>
                          <a:cs typeface="Times New Roman" panose="02020603050405020304" pitchFamily="18" charset="0"/>
                        </a:rPr>
                        <a:t>, либо</a:t>
                      </a:r>
                      <a:r>
                        <a:rPr lang="en-US" sz="1400" dirty="0">
                          <a:solidFill>
                            <a:srgbClr val="002060"/>
                          </a:solidFill>
                          <a:latin typeface="+mn-lt"/>
                          <a:cs typeface="Times New Roman" panose="02020603050405020304" pitchFamily="18" charset="0"/>
                        </a:rPr>
                        <a:t> 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20246"/>
                  </a:ext>
                </a:extLst>
              </a:tr>
              <a:tr h="244068">
                <a:tc>
                  <a:txBody>
                    <a:bodyPr/>
                    <a:lstStyle/>
                    <a:p>
                      <a:pPr marL="36000"/>
                      <a:r>
                        <a:rPr lang="en-US" sz="1400" dirty="0">
                          <a:solidFill>
                            <a:srgbClr val="002060"/>
                          </a:solidFill>
                          <a:latin typeface="+mn-lt"/>
                          <a:cs typeface="Times New Roman" panose="02020603050405020304" pitchFamily="18" charset="0"/>
                        </a:rPr>
                        <a:t>(re)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и запоминает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840965"/>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170798"/>
                  </a:ext>
                </a:extLst>
              </a:tr>
              <a:tr h="244068">
                <a:tc>
                  <a:txBody>
                    <a:bodyPr/>
                    <a:lstStyle/>
                    <a:p>
                      <a:pPr marL="36000"/>
                      <a:r>
                        <a:rPr lang="en-US" sz="1400">
                          <a:solidFill>
                            <a:srgbClr val="002060"/>
                          </a:solidFill>
                          <a:latin typeface="+mn-lt"/>
                          <a:cs typeface="Times New Roman" panose="02020603050405020304" pitchFamily="18" charset="0"/>
                        </a:rPr>
                        <a:t>(?-imx)</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Отключает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Скобки, если есть, определяют</a:t>
                      </a:r>
                      <a:r>
                        <a:rPr lang="ru-RU" sz="1400" baseline="0" dirty="0">
                          <a:solidFill>
                            <a:srgbClr val="002060"/>
                          </a:solidFill>
                          <a:latin typeface="+mn-lt"/>
                          <a:cs typeface="Times New Roman" panose="02020603050405020304" pitchFamily="18" charset="0"/>
                        </a:rPr>
                        <a:t> группу, на которую это действует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0352019"/>
                  </a:ext>
                </a:extLst>
              </a:tr>
              <a:tr h="244068">
                <a:tc>
                  <a:txBody>
                    <a:bodyPr/>
                    <a:lstStyle/>
                    <a:p>
                      <a:pPr marL="36000"/>
                      <a:r>
                        <a:rPr lang="en-US" sz="140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ru-RU" sz="1400" dirty="0">
                          <a:solidFill>
                            <a:srgbClr val="002060"/>
                          </a:solidFill>
                          <a:latin typeface="+mn-lt"/>
                          <a:cs typeface="Times New Roman" panose="02020603050405020304" pitchFamily="18" charset="0"/>
                        </a:rPr>
                        <a:t>Группирует</a:t>
                      </a:r>
                      <a:r>
                        <a:rPr lang="ru-RU" sz="1400" baseline="0" dirty="0">
                          <a:solidFill>
                            <a:srgbClr val="002060"/>
                          </a:solidFill>
                          <a:latin typeface="+mn-lt"/>
                          <a:cs typeface="Times New Roman" panose="02020603050405020304" pitchFamily="18" charset="0"/>
                        </a:rPr>
                        <a:t> регулярные выражения, не запоминая найденный </a:t>
                      </a:r>
                      <a:r>
                        <a:rPr lang="ru-RU" sz="1400" dirty="0">
                          <a:solidFill>
                            <a:srgbClr val="002060"/>
                          </a:solidFill>
                          <a:latin typeface="+mn-lt"/>
                          <a:cs typeface="Times New Roman" panose="02020603050405020304" pitchFamily="18" charset="0"/>
                        </a:rPr>
                        <a:t>текст</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645476"/>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Включает</a:t>
                      </a:r>
                      <a:r>
                        <a:rPr lang="en-US" sz="1400" dirty="0">
                          <a:solidFill>
                            <a:srgbClr val="002060"/>
                          </a:solidFill>
                          <a:latin typeface="+mn-lt"/>
                          <a:cs typeface="Times New Roman" panose="02020603050405020304" pitchFamily="18" charset="0"/>
                        </a:rPr>
                        <a:t> 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a:t>
                      </a:r>
                      <a:r>
                        <a:rPr lang="ru-RU" sz="1400" baseline="0" dirty="0">
                          <a:solidFill>
                            <a:srgbClr val="002060"/>
                          </a:solidFill>
                          <a:latin typeface="+mn-lt"/>
                          <a:cs typeface="Times New Roman" panose="02020603050405020304" pitchFamily="18" charset="0"/>
                        </a:rPr>
                        <a:t>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7274295"/>
                  </a:ext>
                </a:extLst>
              </a:tr>
              <a:tr h="244068">
                <a:tc>
                  <a:txBody>
                    <a:bodyPr/>
                    <a:lstStyle/>
                    <a:p>
                      <a:pPr marL="36000"/>
                      <a:r>
                        <a:rPr lang="en-US" sz="1400">
                          <a:solidFill>
                            <a:srgbClr val="002060"/>
                          </a:solidFill>
                          <a:latin typeface="+mn-lt"/>
                          <a:cs typeface="Times New Roman" panose="02020603050405020304" pitchFamily="18" charset="0"/>
                        </a:rPr>
                        <a:t>(?-imx: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Отключает </a:t>
                      </a:r>
                      <a:r>
                        <a:rPr lang="en-US" sz="1400" dirty="0">
                          <a:solidFill>
                            <a:srgbClr val="002060"/>
                          </a:solidFill>
                          <a:latin typeface="+mn-lt"/>
                          <a:cs typeface="Times New Roman" panose="02020603050405020304" pitchFamily="18" charset="0"/>
                        </a:rPr>
                        <a:t>i, m,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x </a:t>
                      </a:r>
                      <a:r>
                        <a:rPr lang="ru-RU" sz="1400" dirty="0">
                          <a:solidFill>
                            <a:srgbClr val="002060"/>
                          </a:solidFill>
                          <a:latin typeface="+mn-lt"/>
                          <a:cs typeface="Times New Roman" panose="02020603050405020304" pitchFamily="18" charset="0"/>
                        </a:rPr>
                        <a:t>опции для конкретного регулярного выражения в скобках</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029975"/>
                  </a:ext>
                </a:extLst>
              </a:tr>
              <a:tr h="244068">
                <a:tc>
                  <a:txBody>
                    <a:bodyPr/>
                    <a:lstStyle/>
                    <a:p>
                      <a:pPr marL="36000"/>
                      <a:r>
                        <a:rPr lang="ru-RU" sz="140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Комментарий</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1262032"/>
                  </a:ext>
                </a:extLst>
              </a:tr>
            </a:tbl>
          </a:graphicData>
        </a:graphic>
      </p:graphicFrame>
    </p:spTree>
    <p:extLst>
      <p:ext uri="{BB962C8B-B14F-4D97-AF65-F5344CB8AC3E}">
        <p14:creationId xmlns:p14="http://schemas.microsoft.com/office/powerpoint/2010/main" val="201615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6" name="Table 3">
            <a:extLst>
              <a:ext uri="{FF2B5EF4-FFF2-40B4-BE49-F238E27FC236}">
                <a16:creationId xmlns:a16="http://schemas.microsoft.com/office/drawing/2014/main" id="{E3AF6BF5-5277-4D27-AC6E-0FFF9F798676}"/>
              </a:ext>
            </a:extLst>
          </p:cNvPr>
          <p:cNvGraphicFramePr>
            <a:graphicFrameLocks noGrp="1"/>
          </p:cNvGraphicFramePr>
          <p:nvPr>
            <p:extLst>
              <p:ext uri="{D42A27DB-BD31-4B8C-83A1-F6EECF244321}">
                <p14:modId xmlns:p14="http://schemas.microsoft.com/office/powerpoint/2010/main" val="3203825542"/>
              </p:ext>
            </p:extLst>
          </p:nvPr>
        </p:nvGraphicFramePr>
        <p:xfrm>
          <a:off x="381965" y="988320"/>
          <a:ext cx="11417687" cy="4881363"/>
        </p:xfrm>
        <a:graphic>
          <a:graphicData uri="http://schemas.openxmlformats.org/drawingml/2006/table">
            <a:tbl>
              <a:tblPr/>
              <a:tblGrid>
                <a:gridCol w="959535">
                  <a:extLst>
                    <a:ext uri="{9D8B030D-6E8A-4147-A177-3AD203B41FA5}">
                      <a16:colId xmlns:a16="http://schemas.microsoft.com/office/drawing/2014/main" val="2016318844"/>
                    </a:ext>
                  </a:extLst>
                </a:gridCol>
                <a:gridCol w="10458152">
                  <a:extLst>
                    <a:ext uri="{9D8B030D-6E8A-4147-A177-3AD203B41FA5}">
                      <a16:colId xmlns:a16="http://schemas.microsoft.com/office/drawing/2014/main" val="3978176008"/>
                    </a:ext>
                  </a:extLst>
                </a:gridCol>
              </a:tblGrid>
              <a:tr h="287139">
                <a:tc>
                  <a:txBody>
                    <a:bodyPr/>
                    <a:lstStyle/>
                    <a:p>
                      <a:pPr algn="ctr"/>
                      <a:r>
                        <a:rPr lang="ru-RU" sz="1400" b="1" dirty="0">
                          <a:solidFill>
                            <a:srgbClr val="002060"/>
                          </a:solidFill>
                          <a:effectLst/>
                          <a:latin typeface="+mn-lt"/>
                          <a:cs typeface="Times New Roman" panose="02020603050405020304" pitchFamily="18" charset="0"/>
                        </a:rPr>
                        <a:t>Шаблон</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415283671"/>
                  </a:ext>
                </a:extLst>
              </a:tr>
              <a:tr h="287139">
                <a:tc>
                  <a:txBody>
                    <a:bodyPr/>
                    <a:lstStyle/>
                    <a:p>
                      <a:pPr marL="36000"/>
                      <a:r>
                        <a:rPr lang="en-US" sz="1400" dirty="0">
                          <a:solidFill>
                            <a:srgbClr val="002060"/>
                          </a:solidFill>
                          <a:latin typeface="+mn-lt"/>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r>
                        <a:rPr lang="ru-RU" sz="1400" dirty="0">
                          <a:solidFill>
                            <a:srgbClr val="002060"/>
                          </a:solidFill>
                          <a:latin typeface="+mn-lt"/>
                          <a:cs typeface="Times New Roman" panose="02020603050405020304" pitchFamily="18" charset="0"/>
                        </a:rPr>
                        <a:t>Задает позицию, используя шаблон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имеет диапазона</a:t>
                      </a:r>
                      <a:r>
                        <a:rPr lang="en-US" sz="1400" dirty="0">
                          <a:solidFill>
                            <a:srgbClr val="002060"/>
                          </a:solidFill>
                          <a:latin typeface="+mn-lt"/>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7984594"/>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Задает позицию, используя отрицание шаблона</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Не имеет диапазона</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993819"/>
                  </a:ext>
                </a:extLst>
              </a:tr>
              <a:tr h="287139">
                <a:tc>
                  <a:txBody>
                    <a:bodyPr/>
                    <a:lstStyle/>
                    <a:p>
                      <a:pPr marL="36000" algn="l" defTabSz="914400" rtl="0" eaLnBrk="1" latinLnBrk="0" hangingPunct="1"/>
                      <a:r>
                        <a:rPr lang="en-US" sz="1400" kern="1200" dirty="0">
                          <a:solidFill>
                            <a:srgbClr val="002060"/>
                          </a:solidFill>
                          <a:latin typeface="+mn-lt"/>
                          <a:ea typeface="+mn-ea"/>
                          <a:cs typeface="Times New Roman" panose="02020603050405020304" pitchFamily="18" charset="0"/>
                        </a:rPr>
                        <a:t>(?&gt; re)</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Независимый шаблон без предыстории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143842"/>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966237"/>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\W</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Небуквенные символы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57084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Пробелы. Эквивалентно</a:t>
                      </a:r>
                      <a:r>
                        <a:rPr lang="en-US" sz="1400" kern="1200" dirty="0">
                          <a:solidFill>
                            <a:srgbClr val="002060"/>
                          </a:solidFill>
                          <a:latin typeface="+mn-lt"/>
                          <a:ea typeface="+mn-ea"/>
                          <a:cs typeface="Times New Roman" panose="02020603050405020304" pitchFamily="18" charset="0"/>
                        </a:rPr>
                        <a:t> [\t\n\r\f].</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994301"/>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\S</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пробелы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820844"/>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Цифры</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Эквивалентно</a:t>
                      </a:r>
                      <a:r>
                        <a:rPr lang="en-US" sz="1400" kern="1200" dirty="0">
                          <a:solidFill>
                            <a:srgbClr val="002060"/>
                          </a:solidFill>
                          <a:latin typeface="+mn-lt"/>
                          <a:ea typeface="+mn-ea"/>
                          <a:cs typeface="Times New Roman" panose="02020603050405020304" pitchFamily="18" charset="0"/>
                        </a:rPr>
                        <a:t> [0-9].</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482463"/>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\D</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цифры</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926619"/>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\A</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993578"/>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 сам символ конца строки не включается</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9276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\z</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Конец строки</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69614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\G</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Точка, где закончился предыдущий поиск</a:t>
                      </a:r>
                      <a:r>
                        <a:rPr lang="en-US" sz="1400" kern="1200" dirty="0">
                          <a:solidFill>
                            <a:srgbClr val="002060"/>
                          </a:solidFill>
                          <a:latin typeface="+mn-lt"/>
                          <a:ea typeface="+mn-ea"/>
                          <a:cs typeface="Times New Roman" panose="02020603050405020304" pitchFamily="18" charset="0"/>
                        </a:rPr>
                        <a:t>.</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24975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Начало или конец слова (слева пусто или не-буква, справа буква и наоборот).</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676790"/>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\B</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Не граница слова: либо и слева, и справа буквы, либо и слева, и справа НЕ буквы</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558965"/>
                  </a:ext>
                </a:extLst>
              </a:tr>
              <a:tr h="287139">
                <a:tc>
                  <a:txBody>
                    <a:bodyPr/>
                    <a:lstStyle/>
                    <a:p>
                      <a:pPr marL="36000" algn="l" defTabSz="914400" rtl="0" eaLnBrk="1" latinLnBrk="0" hangingPunct="1"/>
                      <a:r>
                        <a:rPr lang="en-US" sz="1400" kern="1200">
                          <a:solidFill>
                            <a:srgbClr val="002060"/>
                          </a:solidFill>
                          <a:latin typeface="+mn-lt"/>
                          <a:ea typeface="+mn-ea"/>
                          <a:cs typeface="Times New Roman" panose="02020603050405020304" pitchFamily="18" charset="0"/>
                        </a:rPr>
                        <a:t>\n, \t, etc.</a:t>
                      </a: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defTabSz="914400" rtl="0" eaLnBrk="1" latinLnBrk="0" hangingPunct="1"/>
                      <a:r>
                        <a:rPr lang="ru-RU" sz="1400" kern="1200" dirty="0">
                          <a:solidFill>
                            <a:srgbClr val="002060"/>
                          </a:solidFill>
                          <a:latin typeface="+mn-lt"/>
                          <a:ea typeface="+mn-ea"/>
                          <a:cs typeface="Times New Roman" panose="02020603050405020304" pitchFamily="18" charset="0"/>
                        </a:rPr>
                        <a:t>Символ перевода строки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возврата каретки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табуляции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 т.д.</a:t>
                      </a:r>
                      <a:endParaRPr lang="en-US" sz="1400" kern="1200" dirty="0">
                        <a:solidFill>
                          <a:srgbClr val="002060"/>
                        </a:solidFill>
                        <a:latin typeface="+mn-lt"/>
                        <a:ea typeface="+mn-ea"/>
                        <a:cs typeface="Times New Roman" panose="02020603050405020304" pitchFamily="18" charset="0"/>
                      </a:endParaRPr>
                    </a:p>
                  </a:txBody>
                  <a:tcPr marL="25427" marR="25427" marT="12713" marB="12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7582795"/>
                  </a:ext>
                </a:extLst>
              </a:tr>
            </a:tbl>
          </a:graphicData>
        </a:graphic>
      </p:graphicFrame>
    </p:spTree>
    <p:extLst>
      <p:ext uri="{BB962C8B-B14F-4D97-AF65-F5344CB8AC3E}">
        <p14:creationId xmlns:p14="http://schemas.microsoft.com/office/powerpoint/2010/main" val="1730911511"/>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13669</TotalTime>
  <Words>5302</Words>
  <Application>Microsoft Office PowerPoint</Application>
  <PresentationFormat>Широкоэкранный</PresentationFormat>
  <Paragraphs>602</Paragraphs>
  <Slides>34</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34</vt:i4>
      </vt:variant>
    </vt:vector>
  </HeadingPairs>
  <TitlesOfParts>
    <vt:vector size="40" baseType="lpstr">
      <vt:lpstr>Arial</vt:lpstr>
      <vt:lpstr>Calibri</vt:lpstr>
      <vt:lpstr>Courier New</vt:lpstr>
      <vt:lpstr>Times New Roman</vt:lpstr>
      <vt:lpstr>Verdana</vt:lpstr>
      <vt:lpstr>1_STM_template</vt:lpstr>
      <vt:lpstr>Лекция №7</vt:lpstr>
      <vt:lpstr>Разминка</vt:lpstr>
      <vt:lpstr>Стандартная библиотека Python</vt:lpstr>
      <vt:lpstr>random</vt:lpstr>
      <vt:lpstr>random</vt:lpstr>
      <vt:lpstr>re</vt:lpstr>
      <vt:lpstr>re</vt:lpstr>
      <vt:lpstr>re</vt:lpstr>
      <vt:lpstr>re</vt:lpstr>
      <vt:lpstr>re</vt:lpstr>
      <vt:lpstr>re</vt:lpstr>
      <vt:lpstr>re</vt:lpstr>
      <vt:lpstr>re</vt:lpstr>
      <vt:lpstr>re</vt:lpstr>
      <vt:lpstr>re</vt:lpstr>
      <vt:lpstr>re</vt:lpstr>
      <vt:lpstr>functools</vt:lpstr>
      <vt:lpstr>functools</vt:lpstr>
      <vt:lpstr>functools</vt:lpstr>
      <vt:lpstr>functools</vt:lpstr>
      <vt:lpstr>functools</vt:lpstr>
      <vt:lpstr>functools</vt:lpstr>
      <vt:lpstr>time</vt:lpstr>
      <vt:lpstr>sys</vt:lpstr>
      <vt:lpstr>sys</vt:lpstr>
      <vt:lpstr>os</vt:lpstr>
      <vt:lpstr>datetime</vt:lpstr>
      <vt:lpstr>subprocess</vt:lpstr>
      <vt:lpstr>pickle</vt:lpstr>
      <vt:lpstr>pickle</vt:lpstr>
      <vt:lpstr>pickle</vt:lpstr>
      <vt:lpstr>json</vt:lpstr>
      <vt:lpstr>json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607</cp:revision>
  <dcterms:created xsi:type="dcterms:W3CDTF">2021-04-07T09:08:54Z</dcterms:created>
  <dcterms:modified xsi:type="dcterms:W3CDTF">2021-10-04T14:25:58Z</dcterms:modified>
</cp:coreProperties>
</file>